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256" r:id="rId2"/>
    <p:sldId id="301" r:id="rId3"/>
    <p:sldId id="260" r:id="rId4"/>
    <p:sldId id="289" r:id="rId5"/>
    <p:sldId id="266" r:id="rId6"/>
    <p:sldId id="265" r:id="rId7"/>
    <p:sldId id="284" r:id="rId8"/>
    <p:sldId id="268" r:id="rId9"/>
    <p:sldId id="267" r:id="rId10"/>
    <p:sldId id="269" r:id="rId11"/>
    <p:sldId id="297" r:id="rId12"/>
    <p:sldId id="261" r:id="rId13"/>
    <p:sldId id="283" r:id="rId14"/>
    <p:sldId id="257" r:id="rId15"/>
    <p:sldId id="296" r:id="rId16"/>
    <p:sldId id="280" r:id="rId17"/>
    <p:sldId id="262" r:id="rId18"/>
    <p:sldId id="272" r:id="rId19"/>
    <p:sldId id="259" r:id="rId20"/>
    <p:sldId id="264" r:id="rId21"/>
    <p:sldId id="276" r:id="rId22"/>
    <p:sldId id="295" r:id="rId23"/>
    <p:sldId id="336" r:id="rId24"/>
    <p:sldId id="302" r:id="rId25"/>
    <p:sldId id="303" r:id="rId26"/>
    <p:sldId id="298" r:id="rId27"/>
    <p:sldId id="310" r:id="rId28"/>
    <p:sldId id="328" r:id="rId29"/>
    <p:sldId id="316" r:id="rId30"/>
    <p:sldId id="335" r:id="rId31"/>
    <p:sldId id="317" r:id="rId32"/>
    <p:sldId id="311" r:id="rId33"/>
    <p:sldId id="312" r:id="rId34"/>
    <p:sldId id="313" r:id="rId35"/>
    <p:sldId id="314" r:id="rId36"/>
    <p:sldId id="315" r:id="rId37"/>
    <p:sldId id="305" r:id="rId38"/>
    <p:sldId id="300" r:id="rId39"/>
    <p:sldId id="306" r:id="rId40"/>
    <p:sldId id="329" r:id="rId41"/>
    <p:sldId id="309" r:id="rId42"/>
    <p:sldId id="319" r:id="rId43"/>
    <p:sldId id="320" r:id="rId44"/>
    <p:sldId id="321" r:id="rId45"/>
    <p:sldId id="330" r:id="rId46"/>
    <p:sldId id="331" r:id="rId47"/>
    <p:sldId id="322" r:id="rId48"/>
    <p:sldId id="332" r:id="rId49"/>
    <p:sldId id="333" r:id="rId50"/>
    <p:sldId id="323" r:id="rId51"/>
    <p:sldId id="334" r:id="rId52"/>
    <p:sldId id="325" r:id="rId53"/>
    <p:sldId id="326" r:id="rId54"/>
    <p:sldId id="327" r:id="rId55"/>
    <p:sldId id="263" r:id="rId56"/>
    <p:sldId id="288" r:id="rId57"/>
    <p:sldId id="285" r:id="rId58"/>
    <p:sldId id="282" r:id="rId59"/>
    <p:sldId id="294" r:id="rId60"/>
    <p:sldId id="278" r:id="rId61"/>
    <p:sldId id="293" r:id="rId62"/>
    <p:sldId id="287" r:id="rId63"/>
    <p:sldId id="273" r:id="rId6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CC0099"/>
    <a:srgbClr val="FFCCFF"/>
    <a:srgbClr val="FF0000"/>
    <a:srgbClr val="FF99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1" autoAdjust="0"/>
    <p:restoredTop sz="94660"/>
  </p:normalViewPr>
  <p:slideViewPr>
    <p:cSldViewPr>
      <p:cViewPr varScale="1">
        <p:scale>
          <a:sx n="95" d="100"/>
          <a:sy n="95" d="100"/>
        </p:scale>
        <p:origin x="432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Relationship Id="rId9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6B7B935-515B-4349-9B90-DF9FF695B1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71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98E2303-97E8-4325-9C26-7E0A7D285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24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A85F3D-6D52-4777-A690-37B0EF646152}" type="slidenum">
              <a:rPr lang="en-US" altLang="sk-SK" smtClean="0"/>
              <a:pPr eaLnBrk="1" hangingPunct="1">
                <a:spcBef>
                  <a:spcPct val="0"/>
                </a:spcBef>
              </a:pPr>
              <a:t>55</a:t>
            </a:fld>
            <a:endParaRPr lang="en-US" altLang="sk-SK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sk-S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AB25E0F-BBDC-432D-B6E1-A2F0ED6F55A3}" type="slidenum">
              <a:rPr lang="en-US" altLang="sk-SK" smtClean="0"/>
              <a:pPr eaLnBrk="1" hangingPunct="1">
                <a:spcBef>
                  <a:spcPct val="0"/>
                </a:spcBef>
              </a:pPr>
              <a:t>56</a:t>
            </a:fld>
            <a:endParaRPr lang="en-US" altLang="sk-SK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cs-CZ" altLang="sk-S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FC30F4-31B0-495D-ADC2-2FD491136D35}" type="slidenum">
              <a:rPr lang="en-US" altLang="sk-SK" smtClean="0"/>
              <a:pPr eaLnBrk="1" hangingPunct="1">
                <a:spcBef>
                  <a:spcPct val="0"/>
                </a:spcBef>
              </a:pPr>
              <a:t>60</a:t>
            </a:fld>
            <a:endParaRPr lang="en-US" altLang="sk-SK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sk-SK" altLang="sk-S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8DCD3-CD29-4960-874E-E6C4D8984A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04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00823-3A2A-4669-8F5A-0356D768F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43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464A4-59DB-4A9F-910A-B5B798290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79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31EA4-3FDF-4B49-8CE4-50660B945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27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7DDF8-8F58-4677-B7B2-BE3C84B83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88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53E0E-9E55-4CF1-9631-2AEC5CDC1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87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A0628-ED1E-44B0-B22F-E39A8DD93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35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A40EE-B898-47BC-85AE-E8F667CA0D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41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8B0B9-7F11-4A4F-B48F-8D8F3E7CC9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34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29DC9-849D-4518-AD36-E3CA3F8B8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23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65442-1054-4DD4-AD42-33D46A3DB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13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k-S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k-SK" smtClean="0"/>
              <a:t>Click to edit Master text styles</a:t>
            </a:r>
          </a:p>
          <a:p>
            <a:pPr lvl="1"/>
            <a:r>
              <a:rPr lang="en-US" altLang="sk-SK" smtClean="0"/>
              <a:t>Second level</a:t>
            </a:r>
          </a:p>
          <a:p>
            <a:pPr lvl="2"/>
            <a:r>
              <a:rPr lang="en-US" altLang="sk-SK" smtClean="0"/>
              <a:t>Third level</a:t>
            </a:r>
          </a:p>
          <a:p>
            <a:pPr lvl="3"/>
            <a:r>
              <a:rPr lang="en-US" altLang="sk-SK" smtClean="0"/>
              <a:t>Fourth level</a:t>
            </a:r>
          </a:p>
          <a:p>
            <a:pPr lvl="4"/>
            <a:r>
              <a:rPr lang="en-US" altLang="sk-SK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F763862-22B9-4837-8EB4-E2E58A8DE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udmila.macekova@tuke.sk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hyperlink" Target="http://www.google.sk/url?sa=i&amp;source=images&amp;cd=&amp;cad=rja&amp;docid=Z180ElvxGQEQvM&amp;tbnid=gdyJTeWc_L0QsM:&amp;ved=&amp;url=http://www.gajro.sk/satelity/nastavenie-paraboly&amp;ei=Px0vUdFB0LeEB8qXgZAP&amp;psig=AFQjCNH7j9Y0DkMKMYBK0jRZemFOZcn6NQ&amp;ust=1362128575037032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29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6.w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8.wmf"/><Relationship Id="rId20" Type="http://schemas.openxmlformats.org/officeDocument/2006/relationships/image" Target="../media/image30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25.wmf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22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27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ff.pl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off.pl/downloads.php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2yo.com/satellite/?s=36397" TargetMode="External"/><Relationship Id="rId13" Type="http://schemas.openxmlformats.org/officeDocument/2006/relationships/hyperlink" Target="http://www.n2yo.com/?s=23730" TargetMode="External"/><Relationship Id="rId18" Type="http://schemas.openxmlformats.org/officeDocument/2006/relationships/hyperlink" Target="http://www.n2yo.com/browse/?y=2005&amp;m=10" TargetMode="External"/><Relationship Id="rId26" Type="http://schemas.openxmlformats.org/officeDocument/2006/relationships/hyperlink" Target="http://www.n2yo.com/satellite/?s=15677" TargetMode="External"/><Relationship Id="rId3" Type="http://schemas.openxmlformats.org/officeDocument/2006/relationships/hyperlink" Target="http://www.n2yo.com/satellites/?c=34&amp;srt=2&amp;dir=0" TargetMode="External"/><Relationship Id="rId21" Type="http://schemas.openxmlformats.org/officeDocument/2006/relationships/hyperlink" Target="http://www.n2yo.com/browse/?y=2004&amp;m=5" TargetMode="External"/><Relationship Id="rId7" Type="http://schemas.openxmlformats.org/officeDocument/2006/relationships/hyperlink" Target="http://www.n2yo.com/satellites/?c=34&amp;srt=11&amp;dir=0" TargetMode="External"/><Relationship Id="rId12" Type="http://schemas.openxmlformats.org/officeDocument/2006/relationships/hyperlink" Target="http://www.n2yo.com/browse/?y=1995&amp;m=12" TargetMode="External"/><Relationship Id="rId17" Type="http://schemas.openxmlformats.org/officeDocument/2006/relationships/hyperlink" Target="http://www.n2yo.com/satellite/?s=28884" TargetMode="External"/><Relationship Id="rId25" Type="http://schemas.openxmlformats.org/officeDocument/2006/relationships/hyperlink" Target="http://www.n2yo.com/?s=27378" TargetMode="External"/><Relationship Id="rId2" Type="http://schemas.openxmlformats.org/officeDocument/2006/relationships/hyperlink" Target="http://www.n2yo.com/satellites/?c=34&amp;srt=1&amp;dir=0" TargetMode="External"/><Relationship Id="rId16" Type="http://schemas.openxmlformats.org/officeDocument/2006/relationships/hyperlink" Target="http://www.n2yo.com/?s=20918" TargetMode="External"/><Relationship Id="rId20" Type="http://schemas.openxmlformats.org/officeDocument/2006/relationships/hyperlink" Target="http://www.n2yo.com/satellite/?s=2823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2yo.com/satellites/?c=34&amp;srt=5&amp;dir=0" TargetMode="External"/><Relationship Id="rId11" Type="http://schemas.openxmlformats.org/officeDocument/2006/relationships/hyperlink" Target="http://www.n2yo.com/satellite/?s=23730" TargetMode="External"/><Relationship Id="rId24" Type="http://schemas.openxmlformats.org/officeDocument/2006/relationships/hyperlink" Target="http://www.n2yo.com/browse/?y=2002&amp;m=2" TargetMode="External"/><Relationship Id="rId5" Type="http://schemas.openxmlformats.org/officeDocument/2006/relationships/hyperlink" Target="http://www.n2yo.com/satellites/?c=34&amp;srt=12&amp;dir=0" TargetMode="External"/><Relationship Id="rId15" Type="http://schemas.openxmlformats.org/officeDocument/2006/relationships/hyperlink" Target="http://www.n2yo.com/browse/?y=1990&amp;m=10" TargetMode="External"/><Relationship Id="rId23" Type="http://schemas.openxmlformats.org/officeDocument/2006/relationships/hyperlink" Target="http://www.n2yo.com/satellite/?s=27378" TargetMode="External"/><Relationship Id="rId28" Type="http://schemas.openxmlformats.org/officeDocument/2006/relationships/hyperlink" Target="http://www.n2yo.com/?s=15677" TargetMode="External"/><Relationship Id="rId10" Type="http://schemas.openxmlformats.org/officeDocument/2006/relationships/hyperlink" Target="http://www.n2yo.com/?s=36397" TargetMode="External"/><Relationship Id="rId19" Type="http://schemas.openxmlformats.org/officeDocument/2006/relationships/hyperlink" Target="http://www.n2yo.com/?s=28884" TargetMode="External"/><Relationship Id="rId4" Type="http://schemas.openxmlformats.org/officeDocument/2006/relationships/hyperlink" Target="http://www.n2yo.com/satellites/?c=34&amp;srt=3&amp;dir=0" TargetMode="External"/><Relationship Id="rId9" Type="http://schemas.openxmlformats.org/officeDocument/2006/relationships/hyperlink" Target="http://www.n2yo.com/browse/?y=2010&amp;m=2" TargetMode="External"/><Relationship Id="rId14" Type="http://schemas.openxmlformats.org/officeDocument/2006/relationships/hyperlink" Target="http://www.n2yo.com/satellite/?s=20918" TargetMode="External"/><Relationship Id="rId22" Type="http://schemas.openxmlformats.org/officeDocument/2006/relationships/hyperlink" Target="http://www.n2yo.com/?s=28238" TargetMode="External"/><Relationship Id="rId27" Type="http://schemas.openxmlformats.org/officeDocument/2006/relationships/hyperlink" Target="http://www.n2yo.com/browse/?y=1985&amp;m=5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tbeams.com/satellites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//upload.wikimedia.org/wikipedia/commons/d/d4/World_Magnetic_Declination_2010.pdf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hyperlink" Target="http://www.google.sk/url?sa=i&amp;source=images&amp;cd=&amp;cad=rja&amp;docid=Z180ElvxGQEQvM&amp;tbnid=gdyJTeWc_L0QsM:&amp;ved=&amp;url=http://www.gajro.sk/satelity/nastavenie-paraboly&amp;ei=Px0vUdFB0LeEB8qXgZAP&amp;psig=AFQjCNH7j9Y0DkMKMYBK0jRZemFOZcn6NQ&amp;ust=1362128575037032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upload.wikimedia.org/wikipedia/commons/f/f5/Yagi-Uda_diagram.svg" TargetMode="Externa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google.sk/url?sa=i&amp;rct=j&amp;q=antenna+quarter+wave&amp;source=images&amp;cd=&amp;cad=rja&amp;docid=6eiLhn-0rFewjM&amp;tbnid=Yo524tDCivxPUM:&amp;ved=0CAUQjRw&amp;url=http://en.wikipedia.org/wiki/Dipole_antenna&amp;ei=9100UdPZH8vgtQbey4A4&amp;bvm=bv.43148975,d.bGE&amp;psig=AFQjCNF7ClnB3kVv7T6lpS3pV0YP17FXcg&amp;ust=136247279504334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hyperlink" Target="http://www.google.sk/url?sa=i&amp;rct=j&amp;q=antenna+quarter+wave&amp;source=images&amp;cd=&amp;cad=rja&amp;docid=wTGEGBZeelAoJM&amp;tbnid=f3WDxf8-PDg-tM:&amp;ved=0CAUQjRw&amp;url=http://www.moonraker.com.au/techni/quarterwaveverticals.htm&amp;ei=JV40UbSbOYjtswaI4oGICQ&amp;bvm=bv.43148975,d.bGE&amp;psig=AFQjCNF7ClnB3kVv7T6lpS3pV0YP17FXcg&amp;ust=1362472795043341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hyperlink" Target="http://www.citytechnology.com.au/microbeam/index.php?main_page=product_info&amp;cPath=1_13&amp;products_id=11&amp;zenid=ded943e4688e9f9c83bd2f517cf7d0af" TargetMode="External"/><Relationship Id="rId7" Type="http://schemas.openxmlformats.org/officeDocument/2006/relationships/hyperlink" Target="http://www.google.sk/url?sa=i&amp;source=images&amp;cd=&amp;cad=rja&amp;docid=1pmbQcGnPhizZM&amp;tbnid=xgkrz5UaKrNTbM:&amp;ved=0CAgQjRwwAA&amp;url=http://www.o-digital.com/supplier-catalogs/2169/2173/TV-Equipment-1.html&amp;ei=byMvUbfHLc22hAevyIDABg&amp;psig=AFQjCNHYfQo8vKuTEN5ysBnBd6qDyROovw&amp;ust=1362130159780688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hyperlink" Target="http://www.citytechnology.com.au/microbeam/index.php?main_page=index&amp;cPath=1_11&amp;zenid=ded943e4688e9f9c83bd2f517cf7d0af" TargetMode="External"/><Relationship Id="rId4" Type="http://schemas.openxmlformats.org/officeDocument/2006/relationships/image" Target="../media/image47.jpeg"/><Relationship Id="rId9" Type="http://schemas.openxmlformats.org/officeDocument/2006/relationships/image" Target="../media/image50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tbeams.com/satellites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B40EB5F-BE44-4327-93BD-116224DE9167}" type="slidenum">
              <a:rPr lang="en-US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sk-SK" sz="1400" smtClean="0"/>
          </a:p>
        </p:txBody>
      </p:sp>
      <p:pic>
        <p:nvPicPr>
          <p:cNvPr id="2051" name="Picture 20" descr="goes-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88" y="333375"/>
            <a:ext cx="4760912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268413"/>
            <a:ext cx="7772400" cy="1470025"/>
          </a:xfrm>
        </p:spPr>
        <p:txBody>
          <a:bodyPr/>
          <a:lstStyle/>
          <a:p>
            <a:pPr eaLnBrk="1" hangingPunct="1"/>
            <a:r>
              <a:rPr lang="sk-SK" altLang="sk-SK" smtClean="0">
                <a:solidFill>
                  <a:srgbClr val="FF9900"/>
                </a:solidFill>
              </a:rPr>
              <a:t>Satelitné technológie a služby</a:t>
            </a:r>
            <a:endParaRPr lang="en-US" altLang="sk-SK" smtClean="0">
              <a:solidFill>
                <a:srgbClr val="FF9900"/>
              </a:solidFill>
            </a:endParaRP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3562350"/>
            <a:ext cx="8964612" cy="2879725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sk-SK" altLang="sk-SK" sz="2400" dirty="0" smtClean="0">
                <a:solidFill>
                  <a:srgbClr val="FF9900"/>
                </a:solidFill>
              </a:rPr>
              <a:t>ak. rok </a:t>
            </a:r>
            <a:r>
              <a:rPr lang="sk-SK" altLang="sk-SK" sz="2400" smtClean="0">
                <a:solidFill>
                  <a:srgbClr val="FF9900"/>
                </a:solidFill>
              </a:rPr>
              <a:t>20</a:t>
            </a:r>
            <a:r>
              <a:rPr lang="en-US" altLang="sk-SK" sz="2400" smtClean="0">
                <a:solidFill>
                  <a:srgbClr val="FF9900"/>
                </a:solidFill>
              </a:rPr>
              <a:t>14/15</a:t>
            </a:r>
            <a:endParaRPr lang="sk-SK" altLang="sk-SK" sz="2400" dirty="0" smtClean="0">
              <a:solidFill>
                <a:srgbClr val="FF9900"/>
              </a:solidFill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sk-SK" altLang="sk-SK" sz="2400" dirty="0" smtClean="0">
                <a:solidFill>
                  <a:srgbClr val="FF9900"/>
                </a:solidFill>
              </a:rPr>
              <a:t>garant predmetu: </a:t>
            </a:r>
            <a:r>
              <a:rPr lang="sk-SK" altLang="sk-SK" sz="2400" dirty="0" err="1" smtClean="0">
                <a:solidFill>
                  <a:srgbClr val="FF9900"/>
                </a:solidFill>
              </a:rPr>
              <a:t>prof.Ing</a:t>
            </a:r>
            <a:r>
              <a:rPr lang="sk-SK" altLang="sk-SK" sz="2400" dirty="0" smtClean="0">
                <a:solidFill>
                  <a:srgbClr val="FF9900"/>
                </a:solidFill>
              </a:rPr>
              <a:t>. Stanislav </a:t>
            </a:r>
            <a:r>
              <a:rPr lang="sk-SK" altLang="sk-SK" sz="2400" dirty="0" err="1" smtClean="0">
                <a:solidFill>
                  <a:srgbClr val="FF9900"/>
                </a:solidFill>
              </a:rPr>
              <a:t>Marchevský</a:t>
            </a:r>
            <a:r>
              <a:rPr lang="en-US" altLang="sk-SK" sz="2400" dirty="0" smtClean="0">
                <a:solidFill>
                  <a:srgbClr val="FF9900"/>
                </a:solidFill>
              </a:rPr>
              <a:t>, CSc.</a:t>
            </a:r>
            <a:endParaRPr lang="sk-SK" altLang="sk-SK" sz="2400" dirty="0" smtClean="0">
              <a:solidFill>
                <a:srgbClr val="FF9900"/>
              </a:solidFill>
            </a:endParaRPr>
          </a:p>
          <a:p>
            <a:pPr algn="l" eaLnBrk="1" hangingPunct="1">
              <a:lnSpc>
                <a:spcPct val="80000"/>
              </a:lnSpc>
              <a:defRPr/>
            </a:pPr>
            <a:endParaRPr lang="en-US" altLang="sk-SK" sz="2400" dirty="0" smtClean="0">
              <a:solidFill>
                <a:srgbClr val="FF9900"/>
              </a:solidFill>
            </a:endParaRPr>
          </a:p>
          <a:p>
            <a:pPr algn="l" eaLnBrk="1" hangingPunct="1">
              <a:lnSpc>
                <a:spcPct val="80000"/>
              </a:lnSpc>
              <a:defRPr/>
            </a:pPr>
            <a:endParaRPr lang="sk-SK" altLang="sk-SK" sz="2400" dirty="0" smtClean="0">
              <a:solidFill>
                <a:srgbClr val="FF9900"/>
              </a:solidFill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sk-SK" altLang="sk-SK" sz="2400" dirty="0" smtClean="0">
                <a:solidFill>
                  <a:srgbClr val="FF9900"/>
                </a:solidFill>
              </a:rPr>
              <a:t>prednášajúca: Ing. Ľudmila </a:t>
            </a:r>
            <a:r>
              <a:rPr lang="sk-SK" altLang="sk-SK" sz="2400" dirty="0" err="1" smtClean="0">
                <a:solidFill>
                  <a:srgbClr val="FF9900"/>
                </a:solidFill>
              </a:rPr>
              <a:t>Maceková</a:t>
            </a:r>
            <a:r>
              <a:rPr lang="sk-SK" altLang="sk-SK" sz="2400" dirty="0" smtClean="0">
                <a:solidFill>
                  <a:srgbClr val="FF9900"/>
                </a:solidFill>
              </a:rPr>
              <a:t>, PhD.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altLang="sk-SK" sz="2400" dirty="0" err="1" smtClean="0">
                <a:solidFill>
                  <a:srgbClr val="FF9900"/>
                </a:solidFill>
              </a:rPr>
              <a:t>Vysoko</a:t>
            </a:r>
            <a:r>
              <a:rPr lang="sk-SK" altLang="sk-SK" sz="2400" dirty="0" smtClean="0">
                <a:solidFill>
                  <a:srgbClr val="FF9900"/>
                </a:solidFill>
              </a:rPr>
              <a:t>školská 4 – 119A, </a:t>
            </a:r>
            <a:r>
              <a:rPr lang="en-US" altLang="sk-SK" sz="2400" dirty="0" smtClean="0">
                <a:solidFill>
                  <a:srgbClr val="FF9900"/>
                </a:solidFill>
              </a:rPr>
              <a:t>602 4108, </a:t>
            </a:r>
            <a:r>
              <a:rPr lang="sk-SK" altLang="sk-SK" sz="2400" dirty="0" err="1" smtClean="0">
                <a:solidFill>
                  <a:srgbClr val="FF9900"/>
                </a:solidFill>
                <a:hlinkClick r:id="rId3"/>
              </a:rPr>
              <a:t>ludmila.macekova</a:t>
            </a:r>
            <a:r>
              <a:rPr lang="en-US" altLang="sk-SK" sz="2400" dirty="0" smtClean="0">
                <a:solidFill>
                  <a:srgbClr val="FF9900"/>
                </a:solidFill>
                <a:hlinkClick r:id="rId3"/>
              </a:rPr>
              <a:t>@tuke.sk</a:t>
            </a:r>
            <a:r>
              <a:rPr lang="en-US" altLang="sk-SK" sz="2400" dirty="0" smtClean="0">
                <a:solidFill>
                  <a:srgbClr val="FF9900"/>
                </a:solidFill>
              </a:rPr>
              <a:t>, </a:t>
            </a:r>
            <a:endParaRPr lang="sk-SK" altLang="sk-SK" sz="2400" dirty="0" smtClean="0">
              <a:solidFill>
                <a:srgbClr val="FF9900"/>
              </a:solidFill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sk-SK" altLang="sk-SK" sz="2400" dirty="0" smtClean="0">
                <a:solidFill>
                  <a:srgbClr val="FF9900"/>
                </a:solidFill>
              </a:rPr>
              <a:t>materiály:</a:t>
            </a:r>
            <a:r>
              <a:rPr lang="en-US" sz="2400" dirty="0">
                <a:solidFill>
                  <a:schemeClr val="accent1">
                    <a:lumMod val="90000"/>
                  </a:schemeClr>
                </a:solidFill>
              </a:rPr>
              <a:t>ftp://kemt-old.fei.tuke.sk  - </a:t>
            </a:r>
            <a:r>
              <a:rPr lang="en-US" sz="2400" dirty="0" err="1" smtClean="0">
                <a:solidFill>
                  <a:schemeClr val="accent1">
                    <a:lumMod val="90000"/>
                  </a:schemeClr>
                </a:solidFill>
              </a:rPr>
              <a:t>prie</a:t>
            </a:r>
            <a:r>
              <a:rPr lang="sk-SK" sz="2400" err="1" smtClean="0">
                <a:solidFill>
                  <a:schemeClr val="accent1">
                    <a:lumMod val="90000"/>
                  </a:schemeClr>
                </a:solidFill>
              </a:rPr>
              <a:t>činok</a:t>
            </a:r>
            <a:r>
              <a:rPr lang="en-US" sz="2400" smtClean="0">
                <a:solidFill>
                  <a:schemeClr val="accent1">
                    <a:lumMod val="90000"/>
                  </a:schemeClr>
                </a:solidFill>
              </a:rPr>
              <a:t> KEMT559_SK</a:t>
            </a:r>
            <a:endParaRPr lang="en-US" sz="2400" dirty="0">
              <a:solidFill>
                <a:schemeClr val="accent1">
                  <a:lumMod val="90000"/>
                </a:schemeClr>
              </a:solidFill>
            </a:endParaRPr>
          </a:p>
          <a:p>
            <a:pPr algn="l" eaLnBrk="1" hangingPunct="1">
              <a:lnSpc>
                <a:spcPct val="80000"/>
              </a:lnSpc>
              <a:defRPr/>
            </a:pPr>
            <a:endParaRPr lang="sk-SK" altLang="sk-SK" sz="2400" dirty="0" smtClean="0">
              <a:solidFill>
                <a:srgbClr val="FF9900"/>
              </a:solidFill>
            </a:endParaRPr>
          </a:p>
          <a:p>
            <a:pPr algn="l" eaLnBrk="1" hangingPunct="1">
              <a:lnSpc>
                <a:spcPct val="80000"/>
              </a:lnSpc>
              <a:defRPr/>
            </a:pPr>
            <a:endParaRPr lang="en-US" altLang="sk-SK" sz="2400" dirty="0" smtClean="0">
              <a:solidFill>
                <a:srgbClr val="FF9900"/>
              </a:solidFill>
            </a:endParaRPr>
          </a:p>
        </p:txBody>
      </p:sp>
      <p:sp>
        <p:nvSpPr>
          <p:cNvPr id="2054" name="Text Box 21"/>
          <p:cNvSpPr txBox="1">
            <a:spLocks noChangeArrowheads="1"/>
          </p:cNvSpPr>
          <p:nvPr/>
        </p:nvSpPr>
        <p:spPr bwMode="auto">
          <a:xfrm>
            <a:off x="2097088" y="6435725"/>
            <a:ext cx="51133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200"/>
              <a:t>foto: </a:t>
            </a:r>
            <a:r>
              <a:rPr lang="cs-CZ" altLang="sk-SK" sz="1200"/>
              <a:t>http://www.noaanews.noaa.gov/stories2007/images/goes-n.jpg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56DDA5B-837E-42AC-96FB-36E83E0DC4A9}" type="slidenum">
              <a:rPr lang="en-US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sk-SK" sz="1400" smtClean="0"/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1979613" y="2924175"/>
            <a:ext cx="6121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800" b="1">
                <a:solidFill>
                  <a:srgbClr val="FFFF66"/>
                </a:solidFill>
              </a:rPr>
              <a:t>Klasifikácia satelitných sietí</a:t>
            </a:r>
            <a:endParaRPr lang="en-US" altLang="sk-SK" sz="2800" b="1">
              <a:solidFill>
                <a:srgbClr val="FFFF66"/>
              </a:solidFill>
            </a:endParaRPr>
          </a:p>
        </p:txBody>
      </p:sp>
      <p:pic>
        <p:nvPicPr>
          <p:cNvPr id="12292" name="Picture 5" descr="ob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052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0" y="2708275"/>
            <a:ext cx="6156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200"/>
              <a:t>foto:  </a:t>
            </a:r>
            <a:r>
              <a:rPr lang="en-US" altLang="sk-SK" sz="1200"/>
              <a:t>http://img1.ct24.cz/multimedia/images/7/679/middle/67871.jpg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8FBBBC1-6E9A-442E-94FE-6344FBEB43B8}" type="slidenum">
              <a:rPr lang="en-US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sk-SK" sz="1400" smtClean="0"/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395288" y="836613"/>
            <a:ext cx="8135937" cy="475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takže: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400" b="1">
                <a:solidFill>
                  <a:srgbClr val="FF0000"/>
                </a:solidFill>
              </a:rPr>
              <a:t>Klasifikácia sat. komunikácií z pohľadu služieb</a:t>
            </a:r>
            <a:r>
              <a:rPr lang="sk-SK" altLang="sk-SK" sz="1800">
                <a:solidFill>
                  <a:srgbClr val="FF0000"/>
                </a:solidFill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sk-SK" altLang="sk-SK" sz="18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rádiové komunikácie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rádiová navigácia (letecká, námorná, pozemná) – RNSS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determinácia (RDSS)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vysielanie rozhlasu a TV (BSS)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meteorológia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štandardné frekvenčné a časové signály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medzisatelitné služby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rádioamatérske služby</a:t>
            </a:r>
            <a:endParaRPr lang="en-US" altLang="sk-SK"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20F407F-BA4A-4AA6-BD80-85C4DDE1A5BF}" type="slidenum">
              <a:rPr lang="en-US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sk-SK" sz="1400" smtClean="0"/>
          </a:p>
        </p:txBody>
      </p:sp>
      <p:pic>
        <p:nvPicPr>
          <p:cNvPr id="14339" name="Picture 5" descr="1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74688"/>
            <a:ext cx="7345362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395288" y="115888"/>
            <a:ext cx="8351837" cy="785812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Klasifikácia z hľadiska historického: </a:t>
            </a:r>
          </a:p>
          <a:p>
            <a:pPr algn="ctr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sk-SK" altLang="sk-SK" sz="1800"/>
              <a:t>  Generácie satelitných komunikačných systémov</a:t>
            </a:r>
            <a:endParaRPr lang="cs-CZ" altLang="sk-SK" sz="1800"/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611188" y="6553200"/>
            <a:ext cx="70564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400"/>
              <a:t>zdroj: S.Marchevský: Sat. komunikácie – U-lern</a:t>
            </a:r>
            <a:endParaRPr lang="cs-CZ" altLang="sk-SK" sz="1400"/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395288" y="5734050"/>
            <a:ext cx="8351837" cy="64135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sk-SK" altLang="sk-SK" sz="1800"/>
              <a:t>približne sa táto klasifikácia prekrýva s delením</a:t>
            </a:r>
            <a:r>
              <a:rPr lang="en-US" altLang="sk-SK" sz="1800"/>
              <a:t>: </a:t>
            </a:r>
            <a:r>
              <a:rPr lang="sk-SK" altLang="sk-SK" sz="1800"/>
              <a:t> na sat. siete pre pevný príjem – napr. INTELSAT,   mobilný (prenosný) - napr.- INMARSAT, a osobný </a:t>
            </a:r>
            <a:r>
              <a:rPr lang="en-US" altLang="sk-SK" sz="1800"/>
              <a:t>pr</a:t>
            </a:r>
            <a:r>
              <a:rPr lang="sk-SK" altLang="sk-SK" sz="1800"/>
              <a:t>íjem </a:t>
            </a:r>
            <a:endParaRPr lang="en-US" altLang="sk-SK"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C6FC32-4717-449C-BDD4-43178372FFE0}" type="slidenum">
              <a:rPr lang="en-US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sk-SK" sz="1400" smtClean="0"/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684213" y="836613"/>
            <a:ext cx="7416800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>
                <a:solidFill>
                  <a:srgbClr val="000000"/>
                </a:solidFill>
              </a:rPr>
              <a:t>Špecifikácie: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>
                <a:solidFill>
                  <a:srgbClr val="000000"/>
                </a:solidFill>
              </a:rPr>
              <a:t>-– terminály s parabol. anténami malých rozmerov, t.j. </a:t>
            </a:r>
            <a:r>
              <a:rPr lang="el-GR" altLang="sk-SK" sz="1800">
                <a:solidFill>
                  <a:srgbClr val="000000"/>
                </a:solidFill>
              </a:rPr>
              <a:t>Φ</a:t>
            </a:r>
            <a:r>
              <a:rPr lang="en-US" altLang="sk-SK" sz="1800">
                <a:solidFill>
                  <a:srgbClr val="000000"/>
                </a:solidFill>
              </a:rPr>
              <a:t> &lt;</a:t>
            </a:r>
            <a:r>
              <a:rPr lang="sk-SK" altLang="sk-SK" sz="1800">
                <a:solidFill>
                  <a:srgbClr val="000000"/>
                </a:solidFill>
              </a:rPr>
              <a:t> 3 m (najčastejšie 75 – 120 cm) (</a:t>
            </a:r>
            <a:r>
              <a:rPr lang="sk-SK" altLang="sk-SK" sz="1800" b="1">
                <a:solidFill>
                  <a:srgbClr val="000000"/>
                </a:solidFill>
              </a:rPr>
              <a:t>apertúra</a:t>
            </a:r>
            <a:r>
              <a:rPr lang="sk-SK" altLang="sk-SK" sz="1800">
                <a:solidFill>
                  <a:srgbClr val="000000"/>
                </a:solidFill>
              </a:rPr>
              <a:t> = priemet plochy reflektora antény)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>
                <a:solidFill>
                  <a:srgbClr val="000000"/>
                </a:solidFill>
              </a:rPr>
              <a:t>– pevné satelitné siete – prepojenie pobočiek medzinárodných spoločností, a pre poskytnutie multimediálnych komunikačných služieb (úzkopásmové aj širokopásmové dáta - Internet, VoIP a video)</a:t>
            </a:r>
            <a:r>
              <a:rPr lang="en-US" altLang="sk-SK" sz="1800">
                <a:solidFill>
                  <a:srgbClr val="000000"/>
                </a:solidFill>
              </a:rPr>
              <a:t>;</a:t>
            </a:r>
            <a:endParaRPr lang="sk-SK" altLang="sk-SK" sz="180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>
                <a:solidFill>
                  <a:srgbClr val="000000"/>
                </a:solidFill>
              </a:rPr>
              <a:t>- T</a:t>
            </a:r>
            <a:r>
              <a:rPr lang="en-US" altLang="sk-SK" sz="1800">
                <a:solidFill>
                  <a:srgbClr val="000000"/>
                </a:solidFill>
              </a:rPr>
              <a:t>opol</a:t>
            </a:r>
            <a:r>
              <a:rPr lang="sk-SK" altLang="sk-SK" sz="1800">
                <a:solidFill>
                  <a:srgbClr val="000000"/>
                </a:solidFill>
              </a:rPr>
              <a:t>ó</a:t>
            </a:r>
            <a:r>
              <a:rPr lang="en-US" altLang="sk-SK" sz="1800">
                <a:solidFill>
                  <a:srgbClr val="000000"/>
                </a:solidFill>
              </a:rPr>
              <a:t>gi</a:t>
            </a:r>
            <a:r>
              <a:rPr lang="sk-SK" altLang="sk-SK" sz="1800">
                <a:solidFill>
                  <a:srgbClr val="000000"/>
                </a:solidFill>
              </a:rPr>
              <a:t>a </a:t>
            </a:r>
            <a:r>
              <a:rPr lang="sk-SK" altLang="sk-SK" sz="1800" b="1">
                <a:solidFill>
                  <a:srgbClr val="000000"/>
                </a:solidFill>
              </a:rPr>
              <a:t>mesh </a:t>
            </a:r>
            <a:r>
              <a:rPr lang="sk-SK" altLang="sk-SK" sz="1800">
                <a:solidFill>
                  <a:srgbClr val="000000"/>
                </a:solidFill>
              </a:rPr>
              <a:t>(vzájomné poprepájanie malých vzdialených staníc) alebo </a:t>
            </a:r>
            <a:r>
              <a:rPr lang="sk-SK" altLang="sk-SK" sz="1800" b="1">
                <a:solidFill>
                  <a:srgbClr val="000000"/>
                </a:solidFill>
              </a:rPr>
              <a:t>star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b="1">
                <a:solidFill>
                  <a:srgbClr val="000000"/>
                </a:solidFill>
              </a:rPr>
              <a:t>- </a:t>
            </a:r>
            <a:r>
              <a:rPr lang="sk-SK" altLang="sk-SK" sz="1800">
                <a:solidFill>
                  <a:srgbClr val="000000"/>
                </a:solidFill>
              </a:rPr>
              <a:t>satelity s geostacionárnou orbitou</a:t>
            </a:r>
            <a:endParaRPr lang="cs-CZ" altLang="sk-SK" sz="1800" b="1">
              <a:solidFill>
                <a:srgbClr val="000000"/>
              </a:solidFill>
            </a:endParaRP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323850" y="260350"/>
            <a:ext cx="7200900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>
                <a:solidFill>
                  <a:srgbClr val="000000"/>
                </a:solidFill>
              </a:rPr>
              <a:t>Napr. technológia </a:t>
            </a:r>
            <a:r>
              <a:rPr lang="sk-SK" altLang="sk-SK" sz="1800" b="1">
                <a:solidFill>
                  <a:srgbClr val="000000"/>
                </a:solidFill>
              </a:rPr>
              <a:t>VSAT </a:t>
            </a:r>
            <a:r>
              <a:rPr lang="sk-SK" altLang="sk-SK" sz="1800">
                <a:solidFill>
                  <a:srgbClr val="000000"/>
                </a:solidFill>
              </a:rPr>
              <a:t>- Very Small Aperture Terminal</a:t>
            </a:r>
            <a:endParaRPr lang="cs-CZ" altLang="sk-SK" sz="1800">
              <a:solidFill>
                <a:srgbClr val="000000"/>
              </a:solidFill>
            </a:endParaRP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755650" y="5157788"/>
            <a:ext cx="7416800" cy="779462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sk-SK" altLang="sk-SK" sz="1800"/>
              <a:t> delenie sat. sietí podľa topológie: mesh (mreža, sieť)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				star  (hviezda)</a:t>
            </a:r>
            <a:endParaRPr lang="en-US" altLang="sk-SK"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65DC421-4F07-4073-B978-728FF45232AB}" type="slidenum">
              <a:rPr lang="en-US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sk-SK" sz="1400" smtClean="0"/>
          </a:p>
        </p:txBody>
      </p:sp>
      <p:sp>
        <p:nvSpPr>
          <p:cNvPr id="7" name="Zástupný symbol čísla snímky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endParaRPr lang="sk-SK" sz="14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1258888" y="6308725"/>
            <a:ext cx="698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k-SK" altLang="sk-SK" sz="1800" b="1">
                <a:solidFill>
                  <a:srgbClr val="000000"/>
                </a:solidFill>
                <a:latin typeface="Tahoma" pitchFamily="34" charset="0"/>
              </a:rPr>
              <a:t>Obr.</a:t>
            </a:r>
            <a:r>
              <a:rPr lang="sk-SK" altLang="sk-SK" sz="1800">
                <a:solidFill>
                  <a:srgbClr val="000000"/>
                </a:solidFill>
                <a:latin typeface="Tahoma" pitchFamily="34" charset="0"/>
              </a:rPr>
              <a:t> Príklad tvarov a rozmerov rôznych typov obežných dráh</a:t>
            </a:r>
            <a:endParaRPr lang="cs-CZ" altLang="sk-SK" sz="180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125538"/>
            <a:ext cx="5318125" cy="491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323850" y="404813"/>
            <a:ext cx="8280400" cy="366712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99CCFF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sk-SK" altLang="sk-SK" sz="1800" b="1">
                <a:solidFill>
                  <a:srgbClr val="000000"/>
                </a:solidFill>
                <a:latin typeface="Tahoma" pitchFamily="34" charset="0"/>
              </a:rPr>
              <a:t>Klasifikácia podľa výšky orbitálnej dráhy</a:t>
            </a:r>
            <a:endParaRPr lang="cs-CZ" altLang="sk-SK" sz="1800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395288" y="1412875"/>
            <a:ext cx="2590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k-SK" altLang="sk-SK" sz="1800" b="1">
                <a:solidFill>
                  <a:srgbClr val="000000"/>
                </a:solidFill>
                <a:latin typeface="Tahoma" pitchFamily="34" charset="0"/>
              </a:rPr>
              <a:t>LEO </a:t>
            </a:r>
            <a:r>
              <a:rPr lang="sk-SK" altLang="sk-SK" sz="1800">
                <a:solidFill>
                  <a:srgbClr val="000000"/>
                </a:solidFill>
                <a:latin typeface="Tahoma" pitchFamily="34" charset="0"/>
              </a:rPr>
              <a:t>(Low Earth Orbit): Argos, Orbcomm, Iridium, Teledesic, Globalstar, Skybridge</a:t>
            </a:r>
            <a:endParaRPr lang="cs-CZ" altLang="sk-SK" sz="1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6392" name="Text Box 7"/>
          <p:cNvSpPr txBox="1">
            <a:spLocks noChangeArrowheads="1"/>
          </p:cNvSpPr>
          <p:nvPr/>
        </p:nvSpPr>
        <p:spPr bwMode="auto">
          <a:xfrm>
            <a:off x="395288" y="4292600"/>
            <a:ext cx="2519362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k-SK" altLang="sk-SK" sz="1800" b="1">
                <a:solidFill>
                  <a:srgbClr val="000000"/>
                </a:solidFill>
                <a:latin typeface="Tahoma" pitchFamily="34" charset="0"/>
              </a:rPr>
              <a:t>GEO </a:t>
            </a:r>
            <a:r>
              <a:rPr lang="sk-SK" altLang="sk-SK" sz="1800">
                <a:solidFill>
                  <a:srgbClr val="000000"/>
                </a:solidFill>
                <a:latin typeface="Tahoma" pitchFamily="34" charset="0"/>
              </a:rPr>
              <a:t>(Geostationary Earth Orbit) : Thuraya, Inmarsat (námorná komunikácia), cca 36000km nad rovníkom</a:t>
            </a:r>
            <a:endParaRPr lang="cs-CZ" altLang="sk-SK" sz="1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395288" y="981075"/>
            <a:ext cx="48974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- s tým súvisia aj ďalšie charakteristiky ...</a:t>
            </a:r>
            <a:endParaRPr lang="en-US" altLang="sk-SK" sz="1800"/>
          </a:p>
        </p:txBody>
      </p:sp>
      <p:sp>
        <p:nvSpPr>
          <p:cNvPr id="16394" name="Text Box 7"/>
          <p:cNvSpPr txBox="1">
            <a:spLocks noChangeArrowheads="1"/>
          </p:cNvSpPr>
          <p:nvPr/>
        </p:nvSpPr>
        <p:spPr bwMode="auto">
          <a:xfrm>
            <a:off x="755650" y="2708275"/>
            <a:ext cx="2519363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k-SK" altLang="sk-SK" sz="1800" b="1">
                <a:solidFill>
                  <a:srgbClr val="000000"/>
                </a:solidFill>
                <a:latin typeface="Tahoma" pitchFamily="34" charset="0"/>
              </a:rPr>
              <a:t>MEO </a:t>
            </a:r>
            <a:r>
              <a:rPr lang="sk-SK" altLang="sk-SK" sz="1800">
                <a:solidFill>
                  <a:srgbClr val="000000"/>
                </a:solidFill>
                <a:latin typeface="Tahoma" pitchFamily="34" charset="0"/>
              </a:rPr>
              <a:t>(Medium Earth Orbit) : Odyssey, GPS, Glonass, Galileo – navigácia, Telstar - komunkácia</a:t>
            </a:r>
            <a:endParaRPr lang="cs-CZ" altLang="sk-SK" sz="1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6395" name="Text Box 7"/>
          <p:cNvSpPr txBox="1">
            <a:spLocks noChangeArrowheads="1"/>
          </p:cNvSpPr>
          <p:nvPr/>
        </p:nvSpPr>
        <p:spPr bwMode="auto">
          <a:xfrm>
            <a:off x="4427538" y="4652963"/>
            <a:ext cx="2519362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k-SK" altLang="sk-SK" sz="1800" b="1">
                <a:solidFill>
                  <a:srgbClr val="000000"/>
                </a:solidFill>
                <a:latin typeface="Tahoma" pitchFamily="34" charset="0"/>
              </a:rPr>
              <a:t>HEO </a:t>
            </a:r>
            <a:r>
              <a:rPr lang="sk-SK" altLang="sk-SK" sz="1800">
                <a:solidFill>
                  <a:srgbClr val="000000"/>
                </a:solidFill>
                <a:latin typeface="Tahoma" pitchFamily="34" charset="0"/>
              </a:rPr>
              <a:t>(Highly Eliptical Orbit) : Sirius Satellite Radio – nad S.Amerikou, Molnyia – nad pólmi</a:t>
            </a:r>
            <a:endParaRPr lang="cs-CZ" altLang="sk-SK" sz="1800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338F8F0-B271-4076-BEA8-5077A10D76A0}" type="slidenum">
              <a:rPr lang="en-US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sk-SK" sz="1400" smtClean="0"/>
          </a:p>
        </p:txBody>
      </p:sp>
      <p:sp>
        <p:nvSpPr>
          <p:cNvPr id="5" name="Zástupný symbol čísla snímky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endParaRPr lang="cs-CZ" sz="1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2267745" y="4653136"/>
            <a:ext cx="2304255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sk-SK" sz="1400" dirty="0" err="1"/>
              <a:t>nutn</a:t>
            </a:r>
            <a:r>
              <a:rPr lang="sk-SK" altLang="sk-SK" sz="1400" dirty="0"/>
              <a:t>ý </a:t>
            </a:r>
            <a:r>
              <a:rPr lang="sk-SK" altLang="sk-SK" sz="1400" dirty="0" err="1"/>
              <a:t>hand-off</a:t>
            </a:r>
            <a:endParaRPr lang="sk-SK" altLang="sk-SK" sz="1400" dirty="0"/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1400" dirty="0"/>
              <a:t>veľa satelitov kvôli súvislému pokrytiu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1400" dirty="0"/>
              <a:t>nutnosť </a:t>
            </a:r>
            <a:r>
              <a:rPr lang="sk-SK" altLang="sk-SK" sz="1400" dirty="0" smtClean="0"/>
              <a:t>sledovať satelit </a:t>
            </a:r>
            <a:r>
              <a:rPr lang="sk-SK" altLang="sk-SK" sz="1400" dirty="0"/>
              <a:t>(</a:t>
            </a:r>
            <a:r>
              <a:rPr lang="sk-SK" altLang="sk-SK" sz="1400" dirty="0" err="1"/>
              <a:t>steerable</a:t>
            </a:r>
            <a:r>
              <a:rPr lang="sk-SK" altLang="sk-SK" sz="1400" dirty="0"/>
              <a:t> </a:t>
            </a:r>
            <a:r>
              <a:rPr lang="sk-SK" altLang="sk-SK" sz="1400" dirty="0" err="1" smtClean="0"/>
              <a:t>antenna-riadená</a:t>
            </a:r>
            <a:r>
              <a:rPr lang="sk-SK" altLang="sk-SK" sz="1400" dirty="0" smtClean="0"/>
              <a:t>) </a:t>
            </a:r>
            <a:r>
              <a:rPr lang="sk-SK" altLang="sk-SK" sz="1400" dirty="0"/>
              <a:t>alebo </a:t>
            </a:r>
            <a:r>
              <a:rPr lang="sk-SK" altLang="sk-SK" sz="1400" dirty="0" err="1"/>
              <a:t>všesmerová</a:t>
            </a:r>
            <a:r>
              <a:rPr lang="sk-SK" altLang="sk-SK" sz="1400" dirty="0"/>
              <a:t> prijímacia </a:t>
            </a:r>
            <a:r>
              <a:rPr lang="sk-SK" altLang="sk-SK" sz="1400" dirty="0" err="1"/>
              <a:t>ant</a:t>
            </a:r>
            <a:r>
              <a:rPr lang="sk-SK" altLang="sk-SK" sz="1400" dirty="0"/>
              <a:t>. na Zemi</a:t>
            </a:r>
            <a:endParaRPr lang="cs-CZ" altLang="sk-SK" sz="1400" dirty="0"/>
          </a:p>
        </p:txBody>
      </p:sp>
      <p:sp>
        <p:nvSpPr>
          <p:cNvPr id="2" name="Obdĺžnik 1"/>
          <p:cNvSpPr/>
          <p:nvPr/>
        </p:nvSpPr>
        <p:spPr>
          <a:xfrm>
            <a:off x="3563938" y="188913"/>
            <a:ext cx="1655762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5364163" y="2743200"/>
            <a:ext cx="1298575" cy="360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graphicFrame>
        <p:nvGraphicFramePr>
          <p:cNvPr id="9" name="Tabuľ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400778"/>
              </p:ext>
            </p:extLst>
          </p:nvPr>
        </p:nvGraphicFramePr>
        <p:xfrm>
          <a:off x="457200" y="765175"/>
          <a:ext cx="8229602" cy="3771361"/>
        </p:xfrm>
        <a:graphic>
          <a:graphicData uri="http://schemas.openxmlformats.org/drawingml/2006/table">
            <a:tbl>
              <a:tblPr firstRow="1" last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2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81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81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81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1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Parameter</a:t>
                      </a:r>
                      <a:endParaRPr lang="sk-SK" sz="1600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err="1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LEO</a:t>
                      </a:r>
                      <a:endParaRPr lang="sk-SK" sz="1600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M</a:t>
                      </a:r>
                      <a:r>
                        <a:rPr lang="en-US" sz="1600" dirty="0" err="1" smtClean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EO</a:t>
                      </a:r>
                      <a:endParaRPr lang="sk-SK" sz="1600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GEO</a:t>
                      </a:r>
                      <a:endParaRPr lang="sk-SK" sz="160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HEO</a:t>
                      </a:r>
                      <a:endParaRPr lang="sk-SK" sz="1600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</a:rPr>
                        <a:t>výška </a:t>
                      </a:r>
                      <a:r>
                        <a:rPr lang="sk-SK" sz="1600" dirty="0">
                          <a:effectLst/>
                        </a:rPr>
                        <a:t>[km]</a:t>
                      </a:r>
                      <a:endParaRPr lang="sk-SK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600">
                          <a:effectLst/>
                        </a:rPr>
                        <a:t>500 – 3000 </a:t>
                      </a:r>
                      <a:endParaRPr lang="sk-SK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600">
                          <a:effectLst/>
                        </a:rPr>
                        <a:t>10 000 – 14 000</a:t>
                      </a:r>
                      <a:endParaRPr lang="sk-SK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600">
                          <a:effectLst/>
                        </a:rPr>
                        <a:t>35 786</a:t>
                      </a:r>
                      <a:endParaRPr lang="sk-SK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600">
                          <a:effectLst/>
                        </a:rPr>
                        <a:t>500 - 50 000</a:t>
                      </a:r>
                      <a:endParaRPr lang="sk-SK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</a:rPr>
                        <a:t>perióda </a:t>
                      </a:r>
                      <a:r>
                        <a:rPr lang="sk-SK" sz="1600" dirty="0">
                          <a:effectLst/>
                        </a:rPr>
                        <a:t>[</a:t>
                      </a:r>
                      <a:r>
                        <a:rPr lang="sk-SK" sz="1600" dirty="0" err="1">
                          <a:effectLst/>
                        </a:rPr>
                        <a:t>hours</a:t>
                      </a:r>
                      <a:r>
                        <a:rPr lang="sk-SK" sz="1600" dirty="0">
                          <a:effectLst/>
                        </a:rPr>
                        <a:t>]</a:t>
                      </a:r>
                      <a:endParaRPr lang="sk-SK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600">
                          <a:effectLst/>
                        </a:rPr>
                        <a:t>1 - 3</a:t>
                      </a:r>
                      <a:endParaRPr lang="sk-SK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600">
                          <a:effectLst/>
                        </a:rPr>
                        <a:t>6 – 8</a:t>
                      </a:r>
                      <a:endParaRPr lang="sk-SK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600">
                          <a:effectLst/>
                        </a:rPr>
                        <a:t>23.93</a:t>
                      </a:r>
                      <a:endParaRPr lang="sk-SK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600">
                          <a:effectLst/>
                        </a:rPr>
                        <a:t>3 – 24</a:t>
                      </a:r>
                      <a:endParaRPr lang="sk-SK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</a:rPr>
                        <a:t>oneskorenie </a:t>
                      </a:r>
                      <a:r>
                        <a:rPr lang="sk-SK" sz="1600" dirty="0">
                          <a:effectLst/>
                        </a:rPr>
                        <a:t>[</a:t>
                      </a:r>
                      <a:r>
                        <a:rPr lang="sk-SK" sz="1600" dirty="0" err="1">
                          <a:effectLst/>
                        </a:rPr>
                        <a:t>ms</a:t>
                      </a:r>
                      <a:r>
                        <a:rPr lang="sk-SK" sz="1600" dirty="0">
                          <a:effectLst/>
                        </a:rPr>
                        <a:t>] </a:t>
                      </a:r>
                      <a:endParaRPr lang="sk-SK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600">
                          <a:effectLst/>
                        </a:rPr>
                        <a:t>6 – 30</a:t>
                      </a:r>
                      <a:endParaRPr lang="sk-SK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600">
                          <a:effectLst/>
                        </a:rPr>
                        <a:t>70 – 120 </a:t>
                      </a:r>
                      <a:endParaRPr lang="sk-SK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600">
                          <a:effectLst/>
                        </a:rPr>
                        <a:t>240 – 280</a:t>
                      </a:r>
                      <a:endParaRPr lang="sk-SK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600">
                          <a:effectLst/>
                        </a:rPr>
                        <a:t>50 – 320</a:t>
                      </a:r>
                      <a:endParaRPr lang="sk-SK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</a:rPr>
                        <a:t>viditeľnosť </a:t>
                      </a:r>
                      <a:endParaRPr lang="sk-SK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niekoľko</a:t>
                      </a:r>
                      <a:r>
                        <a:rPr lang="sk-SK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min.</a:t>
                      </a:r>
                      <a:endParaRPr lang="sk-SK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niekoľko</a:t>
                      </a:r>
                      <a:r>
                        <a:rPr lang="sk-SK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min.</a:t>
                      </a:r>
                      <a:endParaRPr lang="sk-SK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600">
                          <a:effectLst/>
                        </a:rPr>
                        <a:t>24 h.</a:t>
                      </a:r>
                      <a:endParaRPr lang="sk-SK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600">
                          <a:effectLst/>
                        </a:rPr>
                        <a:t>2 – 12 h.</a:t>
                      </a:r>
                      <a:endParaRPr lang="sk-SK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7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kvalita</a:t>
                      </a:r>
                      <a:r>
                        <a:rPr lang="sk-SK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signálu</a:t>
                      </a:r>
                      <a:endParaRPr lang="sk-SK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dobrá</a:t>
                      </a:r>
                      <a:endParaRPr lang="sk-SK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stredne</a:t>
                      </a:r>
                      <a:r>
                        <a:rPr lang="sk-SK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dobrá</a:t>
                      </a:r>
                      <a:endParaRPr lang="sk-SK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600" dirty="0" smtClean="0">
                          <a:effectLst/>
                        </a:rPr>
                        <a:t>slabá</a:t>
                      </a:r>
                      <a:endParaRPr lang="sk-SK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600" dirty="0" smtClean="0">
                          <a:effectLst/>
                        </a:rPr>
                        <a:t>slabá (kolísajúca)</a:t>
                      </a:r>
                      <a:endParaRPr lang="sk-SK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</a:rPr>
                        <a:t>riadenie satelitu</a:t>
                      </a:r>
                      <a:endParaRPr lang="sk-SK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600" dirty="0" smtClean="0">
                          <a:effectLst/>
                        </a:rPr>
                        <a:t>zložité</a:t>
                      </a:r>
                      <a:endParaRPr lang="sk-SK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600" dirty="0" smtClean="0">
                          <a:effectLst/>
                        </a:rPr>
                        <a:t>stredne zložité</a:t>
                      </a:r>
                      <a:endParaRPr lang="sk-SK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600" dirty="0" smtClean="0">
                          <a:effectLst/>
                        </a:rPr>
                        <a:t>jednoduché</a:t>
                      </a:r>
                      <a:endParaRPr lang="sk-SK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600" dirty="0" smtClean="0">
                          <a:effectLst/>
                        </a:rPr>
                        <a:t>zložité</a:t>
                      </a:r>
                      <a:endParaRPr lang="sk-SK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06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 smtClean="0">
                          <a:effectLst/>
                        </a:rPr>
                        <a:t>náklady na vynesenie satelitu</a:t>
                      </a:r>
                      <a:endParaRPr lang="sk-SK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600" dirty="0" smtClean="0">
                          <a:effectLst/>
                        </a:rPr>
                        <a:t>nízke</a:t>
                      </a:r>
                      <a:endParaRPr lang="sk-SK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600" dirty="0" smtClean="0">
                          <a:effectLst/>
                        </a:rPr>
                        <a:t>vysoké</a:t>
                      </a:r>
                      <a:endParaRPr lang="sk-SK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600" dirty="0" smtClean="0">
                          <a:effectLst/>
                        </a:rPr>
                        <a:t>vysoké</a:t>
                      </a:r>
                      <a:endParaRPr lang="sk-SK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600" dirty="0" smtClean="0">
                          <a:effectLst/>
                        </a:rPr>
                        <a:t>vysoké</a:t>
                      </a:r>
                      <a:endParaRPr lang="sk-SK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44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oblasť</a:t>
                      </a:r>
                      <a:r>
                        <a:rPr lang="sk-SK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pokrytia</a:t>
                      </a:r>
                      <a:endParaRPr lang="sk-SK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veľká</a:t>
                      </a:r>
                      <a:endParaRPr lang="sk-SK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stredne veľká</a:t>
                      </a:r>
                      <a:endParaRPr lang="sk-SK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malá</a:t>
                      </a:r>
                      <a:endParaRPr lang="sk-SK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sk-SK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veľká</a:t>
                      </a:r>
                      <a:endParaRPr lang="sk-SK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7477" name="BlokTextu 9"/>
          <p:cNvSpPr txBox="1">
            <a:spLocks noChangeArrowheads="1"/>
          </p:cNvSpPr>
          <p:nvPr/>
        </p:nvSpPr>
        <p:spPr bwMode="auto">
          <a:xfrm>
            <a:off x="971550" y="188913"/>
            <a:ext cx="6696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800" b="1">
                <a:solidFill>
                  <a:srgbClr val="FF0000"/>
                </a:solidFill>
              </a:rPr>
              <a:t>Základné parametre satelitných systémov podľa typu orbity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AA8EE89-FCC3-47C9-A7B1-D68295E9C3A3}" type="slidenum">
              <a:rPr lang="en-US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sk-SK" sz="1400" smtClean="0"/>
          </a:p>
        </p:txBody>
      </p:sp>
      <p:pic>
        <p:nvPicPr>
          <p:cNvPr id="18435" name="Picture 5" descr="spotbeam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565400"/>
            <a:ext cx="6858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395288" y="6165850"/>
            <a:ext cx="7921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k-SK" sz="1800" b="1"/>
              <a:t>Obr. </a:t>
            </a:r>
            <a:r>
              <a:rPr lang="en-US" altLang="sk-SK" sz="1800"/>
              <a:t>Stopa (o</a:t>
            </a:r>
            <a:r>
              <a:rPr lang="sk-SK" altLang="sk-SK" sz="1800"/>
              <a:t>žiarená plocha) z 1 GEO-satelitu (3 GEO satelity pokryjú po obvode celú Zem) </a:t>
            </a:r>
            <a:endParaRPr lang="cs-CZ" altLang="sk-SK" sz="1800"/>
          </a:p>
        </p:txBody>
      </p:sp>
      <p:pic>
        <p:nvPicPr>
          <p:cNvPr id="1843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65613" cy="252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4500563" y="188913"/>
            <a:ext cx="43926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k-SK" sz="1800" b="1" dirty="0" err="1"/>
              <a:t>Obr</a:t>
            </a:r>
            <a:r>
              <a:rPr lang="en-US" altLang="sk-SK" sz="1800" b="1" dirty="0"/>
              <a:t>. </a:t>
            </a:r>
            <a:r>
              <a:rPr lang="en-US" altLang="sk-SK" sz="1800" dirty="0"/>
              <a:t> </a:t>
            </a:r>
            <a:r>
              <a:rPr lang="en-US" altLang="sk-SK" sz="1800" dirty="0" err="1"/>
              <a:t>Pr</a:t>
            </a:r>
            <a:r>
              <a:rPr lang="sk-SK" altLang="sk-SK" sz="1800" dirty="0" err="1"/>
              <a:t>íklad</a:t>
            </a:r>
            <a:r>
              <a:rPr lang="sk-SK" altLang="sk-SK" sz="1800" dirty="0"/>
              <a:t> tvorby tvarovaného vyžarovacieho </a:t>
            </a:r>
            <a:r>
              <a:rPr lang="sk-SK" altLang="sk-SK" sz="1800" dirty="0" smtClean="0"/>
              <a:t>diagramu (</a:t>
            </a:r>
            <a:r>
              <a:rPr lang="sk-SK" altLang="sk-SK" sz="1800" dirty="0" err="1" smtClean="0"/>
              <a:t>footprint</a:t>
            </a:r>
            <a:r>
              <a:rPr lang="sk-SK" altLang="sk-SK" sz="1800" dirty="0" smtClean="0"/>
              <a:t>) </a:t>
            </a:r>
            <a:r>
              <a:rPr lang="sk-SK" altLang="sk-SK" sz="1800" dirty="0"/>
              <a:t>antény (viac žiaričov, jeden reflektor/“tanier“)</a:t>
            </a:r>
            <a:endParaRPr lang="cs-CZ" altLang="sk-SK" sz="1800" b="1" dirty="0"/>
          </a:p>
        </p:txBody>
      </p:sp>
      <p:pic>
        <p:nvPicPr>
          <p:cNvPr id="1843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1268413"/>
            <a:ext cx="3260725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9" name="Picture 9" descr="http://sabo.blog.sme.sk/blog/143/50681/multi_para_lnbtriple_win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44450"/>
            <a:ext cx="428625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Rovná spojovacia šípka 2"/>
          <p:cNvCxnSpPr/>
          <p:nvPr/>
        </p:nvCxnSpPr>
        <p:spPr>
          <a:xfrm flipV="1">
            <a:off x="6084888" y="4005263"/>
            <a:ext cx="935037" cy="22320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02BD357-9C79-4BDE-9094-AB3618FC33E2}" type="slidenum">
              <a:rPr lang="en-US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sk-SK" sz="1400" smtClean="0"/>
          </a:p>
        </p:txBody>
      </p:sp>
      <p:pic>
        <p:nvPicPr>
          <p:cNvPr id="19459" name="Picture 5" descr="1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0"/>
            <a:ext cx="79533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4211638" y="476250"/>
            <a:ext cx="1152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>
                <a:solidFill>
                  <a:schemeClr val="accent2"/>
                </a:solidFill>
              </a:rPr>
              <a:t>LEO</a:t>
            </a:r>
            <a:endParaRPr lang="cs-CZ" altLang="sk-SK" sz="1800">
              <a:solidFill>
                <a:schemeClr val="accent2"/>
              </a:solidFill>
            </a:endParaRP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1547813" y="476250"/>
            <a:ext cx="1152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>
                <a:solidFill>
                  <a:srgbClr val="FF0000"/>
                </a:solidFill>
              </a:rPr>
              <a:t>GEO</a:t>
            </a:r>
            <a:endParaRPr lang="cs-CZ" altLang="sk-SK" sz="1800">
              <a:solidFill>
                <a:srgbClr val="FF0000"/>
              </a:solidFill>
            </a:endParaRPr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6516688" y="2852738"/>
            <a:ext cx="194310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>
                <a:solidFill>
                  <a:schemeClr val="hlink"/>
                </a:solidFill>
              </a:rPr>
              <a:t>HEO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- eliptická dráha</a:t>
            </a:r>
            <a:endParaRPr lang="cs-CZ" altLang="sk-SK" sz="1800"/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6877050" y="3644900"/>
            <a:ext cx="1368425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1800"/>
              <a:t>perigeum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1800"/>
              <a:t>apogeum</a:t>
            </a:r>
            <a:endParaRPr lang="cs-CZ" altLang="sk-SK" sz="1800"/>
          </a:p>
        </p:txBody>
      </p:sp>
      <p:graphicFrame>
        <p:nvGraphicFramePr>
          <p:cNvPr id="8238" name="Group 46"/>
          <p:cNvGraphicFramePr>
            <a:graphicFrameLocks noGrp="1"/>
          </p:cNvGraphicFramePr>
          <p:nvPr/>
        </p:nvGraphicFramePr>
        <p:xfrm>
          <a:off x="250825" y="3429000"/>
          <a:ext cx="6121400" cy="3140075"/>
        </p:xfrm>
        <a:graphic>
          <a:graphicData uri="http://schemas.openxmlformats.org/drawingml/2006/table">
            <a:tbl>
              <a:tblPr/>
              <a:tblGrid>
                <a:gridCol w="164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2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GEO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LEO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HEO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Systém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Inmarsat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Irídium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Molniya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Typ orbity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Počet orbit. rovín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Výška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Apogee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Perigee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Perióda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Kruh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36 000  km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 hodín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Kruh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780 km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hod. 40 minút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Elipsa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40 000 km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      km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hodín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8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Hmotnosť satelitu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Počet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Min. elevačný uhol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Doba viditeľnosti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okolo  1 500 kg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stupňov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hodín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okolo  700 kg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 (11/ orbit)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stupňov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minút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okolo  1 000 kg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(3/orbit)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 stupňov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hodín</a:t>
                      </a: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497" name="Text Box 47"/>
          <p:cNvSpPr txBox="1">
            <a:spLocks noChangeArrowheads="1"/>
          </p:cNvSpPr>
          <p:nvPr/>
        </p:nvSpPr>
        <p:spPr bwMode="auto">
          <a:xfrm>
            <a:off x="179388" y="3068638"/>
            <a:ext cx="58340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Tab. príklady jednotlivých systémov</a:t>
            </a:r>
            <a:endParaRPr lang="en-US" altLang="sk-SK" sz="1800"/>
          </a:p>
        </p:txBody>
      </p:sp>
      <p:sp>
        <p:nvSpPr>
          <p:cNvPr id="19498" name="Rectangle 48"/>
          <p:cNvSpPr>
            <a:spLocks noChangeArrowheads="1"/>
          </p:cNvSpPr>
          <p:nvPr/>
        </p:nvSpPr>
        <p:spPr bwMode="auto">
          <a:xfrm>
            <a:off x="6443663" y="2852738"/>
            <a:ext cx="2303462" cy="1655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19499" name="Text Box 50"/>
          <p:cNvSpPr txBox="1">
            <a:spLocks noChangeArrowheads="1"/>
          </p:cNvSpPr>
          <p:nvPr/>
        </p:nvSpPr>
        <p:spPr bwMode="auto">
          <a:xfrm>
            <a:off x="6588125" y="4941888"/>
            <a:ext cx="230505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400" b="1"/>
              <a:t>Konštelácia:</a:t>
            </a:r>
            <a:r>
              <a:rPr lang="sk-SK" altLang="sk-SK" sz="1400"/>
              <a:t> skupina podobných satelitov, spolupracujúcich v rámci 1 systému s cieľom pokryť čo najväčšie územie</a:t>
            </a:r>
            <a:endParaRPr lang="en-US" altLang="sk-SK" sz="1400"/>
          </a:p>
        </p:txBody>
      </p:sp>
      <p:sp>
        <p:nvSpPr>
          <p:cNvPr id="19500" name="Line 51"/>
          <p:cNvSpPr>
            <a:spLocks noChangeShapeType="1"/>
          </p:cNvSpPr>
          <p:nvPr/>
        </p:nvSpPr>
        <p:spPr bwMode="auto">
          <a:xfrm flipV="1">
            <a:off x="6227763" y="5157788"/>
            <a:ext cx="4318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F136C04-53E0-4050-9D17-7DFFD0A7BD1D}" type="slidenum">
              <a:rPr lang="en-US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sk-SK" sz="1400" smtClean="0"/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81200"/>
            <a:ext cx="444976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539750" y="476250"/>
            <a:ext cx="860425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Príklad HEO: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- pohľad na Zem z HEO satelitu Molnyia (apogeum eliptickej dráhy je nad severnou pologuľou) </a:t>
            </a:r>
            <a:r>
              <a:rPr lang="en-US" altLang="sk-SK" sz="1800"/>
              <a:t>[1]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1B17268-962E-489B-984A-9AA72861234F}" type="slidenum">
              <a:rPr lang="en-US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sk-SK" sz="1400" smtClean="0"/>
          </a:p>
        </p:txBody>
      </p:sp>
      <p:grpSp>
        <p:nvGrpSpPr>
          <p:cNvPr id="21507" name="Group 4"/>
          <p:cNvGrpSpPr>
            <a:grpSpLocks/>
          </p:cNvGrpSpPr>
          <p:nvPr/>
        </p:nvGrpSpPr>
        <p:grpSpPr bwMode="auto">
          <a:xfrm>
            <a:off x="381000" y="457200"/>
            <a:ext cx="8153400" cy="6096000"/>
            <a:chOff x="192" y="816"/>
            <a:chExt cx="5136" cy="3840"/>
          </a:xfrm>
        </p:grpSpPr>
        <p:sp>
          <p:nvSpPr>
            <p:cNvPr id="21509" name="Freeform 5"/>
            <p:cNvSpPr>
              <a:spLocks/>
            </p:cNvSpPr>
            <p:nvPr/>
          </p:nvSpPr>
          <p:spPr bwMode="auto">
            <a:xfrm>
              <a:off x="1296" y="2976"/>
              <a:ext cx="96" cy="144"/>
            </a:xfrm>
            <a:custGeom>
              <a:avLst/>
              <a:gdLst>
                <a:gd name="T0" fmla="*/ 0 w 240"/>
                <a:gd name="T1" fmla="*/ 0 h 576"/>
                <a:gd name="T2" fmla="*/ 0 w 240"/>
                <a:gd name="T3" fmla="*/ 0 h 576"/>
                <a:gd name="T4" fmla="*/ 0 w 240"/>
                <a:gd name="T5" fmla="*/ 0 h 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0" h="576">
                  <a:moveTo>
                    <a:pt x="144" y="576"/>
                  </a:moveTo>
                  <a:lnTo>
                    <a:pt x="0" y="0"/>
                  </a:lnTo>
                  <a:lnTo>
                    <a:pt x="240" y="57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21510" name="Text Box 6"/>
            <p:cNvSpPr txBox="1">
              <a:spLocks noChangeArrowheads="1"/>
            </p:cNvSpPr>
            <p:nvPr/>
          </p:nvSpPr>
          <p:spPr bwMode="auto">
            <a:xfrm>
              <a:off x="2880" y="2448"/>
              <a:ext cx="19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sk-SK" sz="1800" b="1">
                  <a:latin typeface="Times New Roman" charset="0"/>
                </a:rPr>
                <a:t>LEO  </a:t>
              </a:r>
              <a:r>
                <a:rPr lang="en-US" altLang="sk-SK" sz="1800">
                  <a:latin typeface="Times New Roman" charset="0"/>
                </a:rPr>
                <a:t>        500 -1000 km</a:t>
              </a:r>
              <a:endParaRPr lang="en-US" altLang="sk-SK" sz="1600" b="1">
                <a:latin typeface="Times New Roman" charset="0"/>
              </a:endParaRPr>
            </a:p>
          </p:txBody>
        </p:sp>
        <p:sp>
          <p:nvSpPr>
            <p:cNvPr id="21511" name="Line 7"/>
            <p:cNvSpPr>
              <a:spLocks noChangeShapeType="1"/>
            </p:cNvSpPr>
            <p:nvPr/>
          </p:nvSpPr>
          <p:spPr bwMode="auto">
            <a:xfrm flipV="1">
              <a:off x="1296" y="2640"/>
              <a:ext cx="148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1512" name="Line 8"/>
            <p:cNvSpPr>
              <a:spLocks noChangeShapeType="1"/>
            </p:cNvSpPr>
            <p:nvPr/>
          </p:nvSpPr>
          <p:spPr bwMode="auto">
            <a:xfrm>
              <a:off x="2784" y="2640"/>
              <a:ext cx="148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1513" name="Line 9"/>
            <p:cNvSpPr>
              <a:spLocks noChangeShapeType="1"/>
            </p:cNvSpPr>
            <p:nvPr/>
          </p:nvSpPr>
          <p:spPr bwMode="auto">
            <a:xfrm flipV="1">
              <a:off x="192" y="912"/>
              <a:ext cx="2592" cy="3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1514" name="Line 10"/>
            <p:cNvSpPr>
              <a:spLocks noChangeShapeType="1"/>
            </p:cNvSpPr>
            <p:nvPr/>
          </p:nvSpPr>
          <p:spPr bwMode="auto">
            <a:xfrm flipV="1">
              <a:off x="672" y="2064"/>
              <a:ext cx="2112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1515" name="Line 11"/>
            <p:cNvSpPr>
              <a:spLocks noChangeShapeType="1"/>
            </p:cNvSpPr>
            <p:nvPr/>
          </p:nvSpPr>
          <p:spPr bwMode="auto">
            <a:xfrm>
              <a:off x="2784" y="912"/>
              <a:ext cx="2544" cy="3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1516" name="Oval 12"/>
            <p:cNvSpPr>
              <a:spLocks noChangeArrowheads="1"/>
            </p:cNvSpPr>
            <p:nvPr/>
          </p:nvSpPr>
          <p:spPr bwMode="auto">
            <a:xfrm>
              <a:off x="2736" y="8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k-SK" altLang="sk-SK" sz="1800"/>
            </a:p>
          </p:txBody>
        </p:sp>
        <p:sp>
          <p:nvSpPr>
            <p:cNvPr id="21517" name="Text Box 13"/>
            <p:cNvSpPr txBox="1">
              <a:spLocks noChangeArrowheads="1"/>
            </p:cNvSpPr>
            <p:nvPr/>
          </p:nvSpPr>
          <p:spPr bwMode="auto">
            <a:xfrm>
              <a:off x="2880" y="816"/>
              <a:ext cx="19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sk-SK" sz="1800" b="1">
                  <a:latin typeface="Times New Roman" charset="0"/>
                </a:rPr>
                <a:t>GEO</a:t>
              </a:r>
              <a:r>
                <a:rPr lang="en-US" altLang="sk-SK" sz="1800">
                  <a:latin typeface="Times New Roman" charset="0"/>
                </a:rPr>
                <a:t>      36,000 km</a:t>
              </a:r>
              <a:endParaRPr lang="en-US" altLang="sk-SK" sz="1600" b="1">
                <a:latin typeface="Times New Roman" charset="0"/>
              </a:endParaRPr>
            </a:p>
          </p:txBody>
        </p:sp>
        <p:sp>
          <p:nvSpPr>
            <p:cNvPr id="21518" name="Oval 14"/>
            <p:cNvSpPr>
              <a:spLocks noChangeArrowheads="1"/>
            </p:cNvSpPr>
            <p:nvPr/>
          </p:nvSpPr>
          <p:spPr bwMode="auto">
            <a:xfrm>
              <a:off x="2736" y="201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k-SK" altLang="sk-SK" sz="1800"/>
            </a:p>
          </p:txBody>
        </p:sp>
        <p:sp>
          <p:nvSpPr>
            <p:cNvPr id="21519" name="Text Box 15"/>
            <p:cNvSpPr txBox="1">
              <a:spLocks noChangeArrowheads="1"/>
            </p:cNvSpPr>
            <p:nvPr/>
          </p:nvSpPr>
          <p:spPr bwMode="auto">
            <a:xfrm>
              <a:off x="2880" y="1968"/>
              <a:ext cx="21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sk-SK" sz="1800" b="1">
                  <a:latin typeface="Times New Roman" charset="0"/>
                </a:rPr>
                <a:t>MEO</a:t>
              </a:r>
              <a:r>
                <a:rPr lang="en-US" altLang="sk-SK" sz="1800">
                  <a:latin typeface="Times New Roman" charset="0"/>
                </a:rPr>
                <a:t>      5,000 – 15,000 km</a:t>
              </a:r>
              <a:endParaRPr lang="en-US" altLang="sk-SK" sz="1200" b="1">
                <a:latin typeface="Times New Roman" charset="0"/>
              </a:endParaRPr>
            </a:p>
          </p:txBody>
        </p:sp>
        <p:sp>
          <p:nvSpPr>
            <p:cNvPr id="21520" name="Oval 16"/>
            <p:cNvSpPr>
              <a:spLocks noChangeArrowheads="1"/>
            </p:cNvSpPr>
            <p:nvPr/>
          </p:nvSpPr>
          <p:spPr bwMode="auto">
            <a:xfrm>
              <a:off x="2736" y="25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k-SK" altLang="sk-SK" sz="1800"/>
            </a:p>
          </p:txBody>
        </p:sp>
        <p:grpSp>
          <p:nvGrpSpPr>
            <p:cNvPr id="21521" name="Group 17"/>
            <p:cNvGrpSpPr>
              <a:grpSpLocks/>
            </p:cNvGrpSpPr>
            <p:nvPr/>
          </p:nvGrpSpPr>
          <p:grpSpPr bwMode="auto">
            <a:xfrm>
              <a:off x="384" y="2736"/>
              <a:ext cx="4752" cy="1920"/>
              <a:chOff x="672" y="3408"/>
              <a:chExt cx="4752" cy="528"/>
            </a:xfrm>
          </p:grpSpPr>
          <p:sp>
            <p:nvSpPr>
              <p:cNvPr id="21526" name="Arc 18"/>
              <p:cNvSpPr>
                <a:spLocks/>
              </p:cNvSpPr>
              <p:nvPr/>
            </p:nvSpPr>
            <p:spPr bwMode="auto">
              <a:xfrm>
                <a:off x="3024" y="3408"/>
                <a:ext cx="2400" cy="5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21527" name="Arc 19"/>
              <p:cNvSpPr>
                <a:spLocks/>
              </p:cNvSpPr>
              <p:nvPr/>
            </p:nvSpPr>
            <p:spPr bwMode="auto">
              <a:xfrm flipH="1">
                <a:off x="672" y="3408"/>
                <a:ext cx="2400" cy="5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</p:grpSp>
        <p:sp>
          <p:nvSpPr>
            <p:cNvPr id="21522" name="Freeform 20"/>
            <p:cNvSpPr>
              <a:spLocks/>
            </p:cNvSpPr>
            <p:nvPr/>
          </p:nvSpPr>
          <p:spPr bwMode="auto">
            <a:xfrm flipH="1">
              <a:off x="4224" y="3024"/>
              <a:ext cx="48" cy="144"/>
            </a:xfrm>
            <a:custGeom>
              <a:avLst/>
              <a:gdLst>
                <a:gd name="T0" fmla="*/ 0 w 240"/>
                <a:gd name="T1" fmla="*/ 0 h 576"/>
                <a:gd name="T2" fmla="*/ 0 w 240"/>
                <a:gd name="T3" fmla="*/ 0 h 576"/>
                <a:gd name="T4" fmla="*/ 0 w 240"/>
                <a:gd name="T5" fmla="*/ 0 h 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0" h="576">
                  <a:moveTo>
                    <a:pt x="144" y="576"/>
                  </a:moveTo>
                  <a:lnTo>
                    <a:pt x="0" y="0"/>
                  </a:lnTo>
                  <a:lnTo>
                    <a:pt x="240" y="57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21523" name="Freeform 21"/>
            <p:cNvSpPr>
              <a:spLocks/>
            </p:cNvSpPr>
            <p:nvPr/>
          </p:nvSpPr>
          <p:spPr bwMode="auto">
            <a:xfrm>
              <a:off x="624" y="3552"/>
              <a:ext cx="96" cy="192"/>
            </a:xfrm>
            <a:custGeom>
              <a:avLst/>
              <a:gdLst>
                <a:gd name="T0" fmla="*/ 0 w 240"/>
                <a:gd name="T1" fmla="*/ 0 h 576"/>
                <a:gd name="T2" fmla="*/ 0 w 240"/>
                <a:gd name="T3" fmla="*/ 0 h 576"/>
                <a:gd name="T4" fmla="*/ 0 w 240"/>
                <a:gd name="T5" fmla="*/ 0 h 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0" h="576">
                  <a:moveTo>
                    <a:pt x="144" y="576"/>
                  </a:moveTo>
                  <a:lnTo>
                    <a:pt x="0" y="0"/>
                  </a:lnTo>
                  <a:lnTo>
                    <a:pt x="240" y="57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21524" name="Line 22"/>
            <p:cNvSpPr>
              <a:spLocks noChangeShapeType="1"/>
            </p:cNvSpPr>
            <p:nvPr/>
          </p:nvSpPr>
          <p:spPr bwMode="auto">
            <a:xfrm flipH="1" flipV="1">
              <a:off x="2736" y="2016"/>
              <a:ext cx="216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1525" name="Freeform 23"/>
            <p:cNvSpPr>
              <a:spLocks/>
            </p:cNvSpPr>
            <p:nvPr/>
          </p:nvSpPr>
          <p:spPr bwMode="auto">
            <a:xfrm flipH="1">
              <a:off x="4800" y="3552"/>
              <a:ext cx="96" cy="192"/>
            </a:xfrm>
            <a:custGeom>
              <a:avLst/>
              <a:gdLst>
                <a:gd name="T0" fmla="*/ 0 w 240"/>
                <a:gd name="T1" fmla="*/ 0 h 576"/>
                <a:gd name="T2" fmla="*/ 0 w 240"/>
                <a:gd name="T3" fmla="*/ 0 h 576"/>
                <a:gd name="T4" fmla="*/ 0 w 240"/>
                <a:gd name="T5" fmla="*/ 0 h 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0" h="576">
                  <a:moveTo>
                    <a:pt x="144" y="576"/>
                  </a:moveTo>
                  <a:lnTo>
                    <a:pt x="0" y="0"/>
                  </a:lnTo>
                  <a:lnTo>
                    <a:pt x="240" y="57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</p:grpSp>
      <p:sp>
        <p:nvSpPr>
          <p:cNvPr id="21508" name="Text Box 24"/>
          <p:cNvSpPr txBox="1">
            <a:spLocks noChangeArrowheads="1"/>
          </p:cNvSpPr>
          <p:nvPr/>
        </p:nvSpPr>
        <p:spPr bwMode="auto">
          <a:xfrm>
            <a:off x="468313" y="260350"/>
            <a:ext cx="3382962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k-SK" sz="1800" b="1"/>
              <a:t>Pokrytie vs. v</a:t>
            </a:r>
            <a:r>
              <a:rPr lang="sk-SK" altLang="sk-SK" sz="1800" b="1"/>
              <a:t>ýška</a:t>
            </a:r>
            <a:r>
              <a:rPr lang="sk-SK" altLang="sk-SK" sz="180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sk-SK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800"/>
              <a:t>porovnanie pokrytia zemského povrchu</a:t>
            </a:r>
            <a:r>
              <a:rPr lang="en-US" altLang="sk-SK" sz="1800"/>
              <a:t> </a:t>
            </a:r>
            <a:r>
              <a:rPr lang="sk-SK" altLang="sk-SK" sz="1800"/>
              <a:t>jednotlivými typmi satelitných systémov </a:t>
            </a:r>
            <a:endParaRPr lang="en-US" altLang="sk-SK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čísla snímky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22E557A-43B4-4771-A1AA-885B5D6485A3}" type="slidenum">
              <a:rPr lang="en-US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sk-SK" sz="1400" smtClean="0"/>
          </a:p>
        </p:txBody>
      </p:sp>
      <p:grpSp>
        <p:nvGrpSpPr>
          <p:cNvPr id="4099" name="Group 106"/>
          <p:cNvGrpSpPr>
            <a:grpSpLocks/>
          </p:cNvGrpSpPr>
          <p:nvPr/>
        </p:nvGrpSpPr>
        <p:grpSpPr bwMode="auto">
          <a:xfrm>
            <a:off x="1081088" y="1841500"/>
            <a:ext cx="7143750" cy="3629025"/>
            <a:chOff x="236" y="1401"/>
            <a:chExt cx="4500" cy="2286"/>
          </a:xfrm>
        </p:grpSpPr>
        <p:grpSp>
          <p:nvGrpSpPr>
            <p:cNvPr id="4101" name="Group 6"/>
            <p:cNvGrpSpPr>
              <a:grpSpLocks/>
            </p:cNvGrpSpPr>
            <p:nvPr/>
          </p:nvGrpSpPr>
          <p:grpSpPr bwMode="auto">
            <a:xfrm>
              <a:off x="1700" y="1635"/>
              <a:ext cx="665" cy="201"/>
              <a:chOff x="1931" y="1112"/>
              <a:chExt cx="699" cy="170"/>
            </a:xfrm>
          </p:grpSpPr>
          <p:sp>
            <p:nvSpPr>
              <p:cNvPr id="4141" name="Rectangle 7" descr="Large grid"/>
              <p:cNvSpPr>
                <a:spLocks noChangeArrowheads="1"/>
              </p:cNvSpPr>
              <p:nvPr/>
            </p:nvSpPr>
            <p:spPr bwMode="auto">
              <a:xfrm>
                <a:off x="1931" y="1113"/>
                <a:ext cx="553" cy="168"/>
              </a:xfrm>
              <a:prstGeom prst="rect">
                <a:avLst/>
              </a:prstGeom>
              <a:pattFill prst="lgGrid">
                <a:fgClr>
                  <a:schemeClr val="tx2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sk-SK" altLang="sk-SK" sz="1800"/>
              </a:p>
            </p:txBody>
          </p:sp>
          <p:sp>
            <p:nvSpPr>
              <p:cNvPr id="4142" name="AutoShape 8" descr="Large grid"/>
              <p:cNvSpPr>
                <a:spLocks noChangeArrowheads="1"/>
              </p:cNvSpPr>
              <p:nvPr/>
            </p:nvSpPr>
            <p:spPr bwMode="auto">
              <a:xfrm rot="-5400000">
                <a:off x="2472" y="1123"/>
                <a:ext cx="170" cy="14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47 w 21600"/>
                  <a:gd name="T13" fmla="*/ 4555 h 21600"/>
                  <a:gd name="T14" fmla="*/ 17153 w 21600"/>
                  <a:gd name="T15" fmla="*/ 1704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lgGrid">
                <a:fgClr>
                  <a:schemeClr val="tx2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</p:grpSp>
        <p:sp>
          <p:nvSpPr>
            <p:cNvPr id="4102" name="AutoShape 9"/>
            <p:cNvSpPr>
              <a:spLocks noChangeArrowheads="1"/>
            </p:cNvSpPr>
            <p:nvPr/>
          </p:nvSpPr>
          <p:spPr bwMode="auto">
            <a:xfrm rot="7814004">
              <a:off x="2298" y="1816"/>
              <a:ext cx="86" cy="229"/>
            </a:xfrm>
            <a:prstGeom prst="moon">
              <a:avLst>
                <a:gd name="adj" fmla="val 87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k-SK" altLang="sk-SK" sz="1800"/>
            </a:p>
          </p:txBody>
        </p:sp>
        <p:grpSp>
          <p:nvGrpSpPr>
            <p:cNvPr id="4103" name="Group 10"/>
            <p:cNvGrpSpPr>
              <a:grpSpLocks/>
            </p:cNvGrpSpPr>
            <p:nvPr/>
          </p:nvGrpSpPr>
          <p:grpSpPr bwMode="auto">
            <a:xfrm flipH="1">
              <a:off x="2583" y="1631"/>
              <a:ext cx="665" cy="200"/>
              <a:chOff x="1931" y="1112"/>
              <a:chExt cx="699" cy="170"/>
            </a:xfrm>
          </p:grpSpPr>
          <p:sp>
            <p:nvSpPr>
              <p:cNvPr id="4139" name="Rectangle 11" descr="Large grid"/>
              <p:cNvSpPr>
                <a:spLocks noChangeArrowheads="1"/>
              </p:cNvSpPr>
              <p:nvPr/>
            </p:nvSpPr>
            <p:spPr bwMode="auto">
              <a:xfrm>
                <a:off x="1931" y="1113"/>
                <a:ext cx="553" cy="168"/>
              </a:xfrm>
              <a:prstGeom prst="rect">
                <a:avLst/>
              </a:prstGeom>
              <a:pattFill prst="lgGrid">
                <a:fgClr>
                  <a:schemeClr val="tx2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sk-SK" altLang="sk-SK" sz="1800"/>
              </a:p>
            </p:txBody>
          </p:sp>
          <p:sp>
            <p:nvSpPr>
              <p:cNvPr id="4140" name="AutoShape 12" descr="Large grid"/>
              <p:cNvSpPr>
                <a:spLocks noChangeArrowheads="1"/>
              </p:cNvSpPr>
              <p:nvPr/>
            </p:nvSpPr>
            <p:spPr bwMode="auto">
              <a:xfrm rot="-5400000">
                <a:off x="2472" y="1123"/>
                <a:ext cx="170" cy="14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47 w 21600"/>
                  <a:gd name="T13" fmla="*/ 4555 h 21600"/>
                  <a:gd name="T14" fmla="*/ 17153 w 21600"/>
                  <a:gd name="T15" fmla="*/ 1704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lgGrid">
                <a:fgClr>
                  <a:schemeClr val="tx2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</p:grpSp>
        <p:sp>
          <p:nvSpPr>
            <p:cNvPr id="4104" name="Rectangle 13"/>
            <p:cNvSpPr>
              <a:spLocks noChangeArrowheads="1"/>
            </p:cNvSpPr>
            <p:nvPr/>
          </p:nvSpPr>
          <p:spPr bwMode="auto">
            <a:xfrm>
              <a:off x="2354" y="1614"/>
              <a:ext cx="244" cy="24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k-SK" altLang="sk-SK" sz="1800"/>
            </a:p>
          </p:txBody>
        </p:sp>
        <p:sp>
          <p:nvSpPr>
            <p:cNvPr id="4105" name="Text Box 15"/>
            <p:cNvSpPr txBox="1">
              <a:spLocks noChangeArrowheads="1"/>
            </p:cNvSpPr>
            <p:nvPr/>
          </p:nvSpPr>
          <p:spPr bwMode="auto">
            <a:xfrm>
              <a:off x="2190" y="1401"/>
              <a:ext cx="55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sk-SK" sz="1400"/>
                <a:t>Satellite</a:t>
              </a:r>
            </a:p>
          </p:txBody>
        </p:sp>
        <p:sp>
          <p:nvSpPr>
            <p:cNvPr id="4106" name="Text Box 16"/>
            <p:cNvSpPr txBox="1">
              <a:spLocks noChangeArrowheads="1"/>
            </p:cNvSpPr>
            <p:nvPr/>
          </p:nvSpPr>
          <p:spPr bwMode="auto">
            <a:xfrm>
              <a:off x="1474" y="2459"/>
              <a:ext cx="4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sk-SK" sz="1400"/>
                <a:t>Uplink</a:t>
              </a:r>
            </a:p>
          </p:txBody>
        </p:sp>
        <p:grpSp>
          <p:nvGrpSpPr>
            <p:cNvPr id="4107" name="Group 94"/>
            <p:cNvGrpSpPr>
              <a:grpSpLocks/>
            </p:cNvGrpSpPr>
            <p:nvPr/>
          </p:nvGrpSpPr>
          <p:grpSpPr bwMode="auto">
            <a:xfrm>
              <a:off x="554" y="2543"/>
              <a:ext cx="353" cy="620"/>
              <a:chOff x="554" y="2542"/>
              <a:chExt cx="353" cy="620"/>
            </a:xfrm>
          </p:grpSpPr>
          <p:sp>
            <p:nvSpPr>
              <p:cNvPr id="4135" name="AutoShape 19"/>
              <p:cNvSpPr>
                <a:spLocks noChangeArrowheads="1"/>
              </p:cNvSpPr>
              <p:nvPr/>
            </p:nvSpPr>
            <p:spPr bwMode="auto">
              <a:xfrm>
                <a:off x="554" y="2826"/>
                <a:ext cx="285" cy="336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sk-SK" altLang="sk-SK" sz="1800"/>
              </a:p>
            </p:txBody>
          </p:sp>
          <p:sp>
            <p:nvSpPr>
              <p:cNvPr id="4136" name="AutoShape 21"/>
              <p:cNvSpPr>
                <a:spLocks noChangeArrowheads="1"/>
              </p:cNvSpPr>
              <p:nvPr/>
            </p:nvSpPr>
            <p:spPr bwMode="auto">
              <a:xfrm rot="8553387">
                <a:off x="793" y="2542"/>
                <a:ext cx="67" cy="324"/>
              </a:xfrm>
              <a:prstGeom prst="moon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sk-SK" altLang="sk-SK" sz="1800"/>
              </a:p>
            </p:txBody>
          </p:sp>
          <p:sp>
            <p:nvSpPr>
              <p:cNvPr id="4137" name="AutoShape 22"/>
              <p:cNvSpPr>
                <a:spLocks noChangeArrowheads="1"/>
              </p:cNvSpPr>
              <p:nvPr/>
            </p:nvSpPr>
            <p:spPr bwMode="auto">
              <a:xfrm rot="-7462430">
                <a:off x="748" y="2631"/>
                <a:ext cx="145" cy="1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959 w 21600"/>
                  <a:gd name="T13" fmla="*/ 5993 h 21600"/>
                  <a:gd name="T14" fmla="*/ 15641 w 21600"/>
                  <a:gd name="T15" fmla="*/ 1560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8345" y="21600"/>
                    </a:lnTo>
                    <a:lnTo>
                      <a:pt x="13255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4138" name="AutoShape 23"/>
              <p:cNvSpPr>
                <a:spLocks noChangeArrowheads="1"/>
              </p:cNvSpPr>
              <p:nvPr/>
            </p:nvSpPr>
            <p:spPr bwMode="auto">
              <a:xfrm rot="-2219377">
                <a:off x="659" y="2601"/>
                <a:ext cx="165" cy="333"/>
              </a:xfrm>
              <a:prstGeom prst="moon">
                <a:avLst>
                  <a:gd name="adj" fmla="val 87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sk-SK" altLang="sk-SK" sz="1800"/>
              </a:p>
            </p:txBody>
          </p:sp>
        </p:grpSp>
        <p:sp>
          <p:nvSpPr>
            <p:cNvPr id="4108" name="Text Box 59"/>
            <p:cNvSpPr txBox="1">
              <a:spLocks noChangeArrowheads="1"/>
            </p:cNvSpPr>
            <p:nvPr/>
          </p:nvSpPr>
          <p:spPr bwMode="auto">
            <a:xfrm>
              <a:off x="236" y="2595"/>
              <a:ext cx="49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sk-SK" sz="1400"/>
                <a:t>Earth Station</a:t>
              </a:r>
            </a:p>
          </p:txBody>
        </p:sp>
        <p:sp>
          <p:nvSpPr>
            <p:cNvPr id="4109" name="AutoShape 72"/>
            <p:cNvSpPr>
              <a:spLocks noChangeArrowheads="1"/>
            </p:cNvSpPr>
            <p:nvPr/>
          </p:nvSpPr>
          <p:spPr bwMode="auto">
            <a:xfrm rot="13785996" flipH="1">
              <a:off x="2570" y="1811"/>
              <a:ext cx="87" cy="229"/>
            </a:xfrm>
            <a:prstGeom prst="moon">
              <a:avLst>
                <a:gd name="adj" fmla="val 87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k-SK" altLang="sk-SK" sz="1800"/>
            </a:p>
          </p:txBody>
        </p:sp>
        <p:grpSp>
          <p:nvGrpSpPr>
            <p:cNvPr id="4110" name="Group 77"/>
            <p:cNvGrpSpPr>
              <a:grpSpLocks/>
            </p:cNvGrpSpPr>
            <p:nvPr/>
          </p:nvGrpSpPr>
          <p:grpSpPr bwMode="auto">
            <a:xfrm>
              <a:off x="986" y="1986"/>
              <a:ext cx="1270" cy="654"/>
              <a:chOff x="1364" y="2248"/>
              <a:chExt cx="1306" cy="559"/>
            </a:xfrm>
          </p:grpSpPr>
          <p:sp>
            <p:nvSpPr>
              <p:cNvPr id="4132" name="Line 73"/>
              <p:cNvSpPr>
                <a:spLocks noChangeShapeType="1"/>
              </p:cNvSpPr>
              <p:nvPr/>
            </p:nvSpPr>
            <p:spPr bwMode="auto">
              <a:xfrm flipV="1">
                <a:off x="1364" y="2436"/>
                <a:ext cx="743" cy="3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4133" name="Line 75"/>
              <p:cNvSpPr>
                <a:spLocks noChangeShapeType="1"/>
              </p:cNvSpPr>
              <p:nvPr/>
            </p:nvSpPr>
            <p:spPr bwMode="auto">
              <a:xfrm flipV="1">
                <a:off x="1927" y="2248"/>
                <a:ext cx="743" cy="3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4134" name="Line 76"/>
              <p:cNvSpPr>
                <a:spLocks noChangeShapeType="1"/>
              </p:cNvSpPr>
              <p:nvPr/>
            </p:nvSpPr>
            <p:spPr bwMode="auto">
              <a:xfrm flipH="1">
                <a:off x="1947" y="2435"/>
                <a:ext cx="146" cy="17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  <p:grpSp>
          <p:nvGrpSpPr>
            <p:cNvPr id="4111" name="Group 82"/>
            <p:cNvGrpSpPr>
              <a:grpSpLocks/>
            </p:cNvGrpSpPr>
            <p:nvPr/>
          </p:nvGrpSpPr>
          <p:grpSpPr bwMode="auto">
            <a:xfrm>
              <a:off x="2687" y="1987"/>
              <a:ext cx="1270" cy="654"/>
              <a:chOff x="2985" y="1987"/>
              <a:chExt cx="1270" cy="654"/>
            </a:xfrm>
          </p:grpSpPr>
          <p:sp>
            <p:nvSpPr>
              <p:cNvPr id="4129" name="Line 79"/>
              <p:cNvSpPr>
                <a:spLocks noChangeShapeType="1"/>
              </p:cNvSpPr>
              <p:nvPr/>
            </p:nvSpPr>
            <p:spPr bwMode="auto">
              <a:xfrm flipH="1" flipV="1">
                <a:off x="3532" y="2207"/>
                <a:ext cx="723" cy="43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4130" name="Line 80"/>
              <p:cNvSpPr>
                <a:spLocks noChangeShapeType="1"/>
              </p:cNvSpPr>
              <p:nvPr/>
            </p:nvSpPr>
            <p:spPr bwMode="auto">
              <a:xfrm flipH="1" flipV="1">
                <a:off x="2985" y="1987"/>
                <a:ext cx="723" cy="43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4131" name="Line 81"/>
              <p:cNvSpPr>
                <a:spLocks noChangeShapeType="1"/>
              </p:cNvSpPr>
              <p:nvPr/>
            </p:nvSpPr>
            <p:spPr bwMode="auto">
              <a:xfrm>
                <a:off x="3546" y="2206"/>
                <a:ext cx="142" cy="20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  <p:sp>
          <p:nvSpPr>
            <p:cNvPr id="4112" name="Text Box 83"/>
            <p:cNvSpPr txBox="1">
              <a:spLocks noChangeArrowheads="1"/>
            </p:cNvSpPr>
            <p:nvPr/>
          </p:nvSpPr>
          <p:spPr bwMode="auto">
            <a:xfrm>
              <a:off x="2853" y="2416"/>
              <a:ext cx="59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sk-SK" sz="1400"/>
                <a:t>Downlink</a:t>
              </a:r>
            </a:p>
          </p:txBody>
        </p:sp>
        <p:sp>
          <p:nvSpPr>
            <p:cNvPr id="4113" name="Text Box 85"/>
            <p:cNvSpPr txBox="1">
              <a:spLocks noChangeArrowheads="1"/>
            </p:cNvSpPr>
            <p:nvPr/>
          </p:nvSpPr>
          <p:spPr bwMode="auto">
            <a:xfrm>
              <a:off x="1430" y="3184"/>
              <a:ext cx="1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k-SK" altLang="sk-SK" sz="2400" b="1"/>
            </a:p>
          </p:txBody>
        </p:sp>
        <p:sp>
          <p:nvSpPr>
            <p:cNvPr id="4114" name="Text Box 86"/>
            <p:cNvSpPr txBox="1">
              <a:spLocks noChangeArrowheads="1"/>
            </p:cNvSpPr>
            <p:nvPr/>
          </p:nvSpPr>
          <p:spPr bwMode="auto">
            <a:xfrm>
              <a:off x="580" y="3391"/>
              <a:ext cx="299" cy="2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sk-SK" sz="1600" b="1"/>
                <a:t>Tx</a:t>
              </a:r>
            </a:p>
          </p:txBody>
        </p:sp>
        <p:sp>
          <p:nvSpPr>
            <p:cNvPr id="4115" name="Text Box 87"/>
            <p:cNvSpPr txBox="1">
              <a:spLocks noChangeArrowheads="1"/>
            </p:cNvSpPr>
            <p:nvPr/>
          </p:nvSpPr>
          <p:spPr bwMode="auto">
            <a:xfrm>
              <a:off x="1125" y="3334"/>
              <a:ext cx="77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sk-SK" sz="1400"/>
                <a:t>Source Information</a:t>
              </a:r>
            </a:p>
          </p:txBody>
        </p:sp>
        <p:sp>
          <p:nvSpPr>
            <p:cNvPr id="4116" name="Line 88"/>
            <p:cNvSpPr>
              <a:spLocks noChangeShapeType="1"/>
            </p:cNvSpPr>
            <p:nvPr/>
          </p:nvSpPr>
          <p:spPr bwMode="auto">
            <a:xfrm flipH="1" flipV="1">
              <a:off x="714" y="3150"/>
              <a:ext cx="1" cy="2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4117" name="Line 89"/>
            <p:cNvSpPr>
              <a:spLocks noChangeShapeType="1"/>
            </p:cNvSpPr>
            <p:nvPr/>
          </p:nvSpPr>
          <p:spPr bwMode="auto">
            <a:xfrm flipH="1">
              <a:off x="883" y="3486"/>
              <a:ext cx="2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grpSp>
          <p:nvGrpSpPr>
            <p:cNvPr id="4118" name="Group 95"/>
            <p:cNvGrpSpPr>
              <a:grpSpLocks/>
            </p:cNvGrpSpPr>
            <p:nvPr/>
          </p:nvGrpSpPr>
          <p:grpSpPr bwMode="auto">
            <a:xfrm flipH="1">
              <a:off x="3996" y="2543"/>
              <a:ext cx="353" cy="620"/>
              <a:chOff x="554" y="2542"/>
              <a:chExt cx="353" cy="620"/>
            </a:xfrm>
          </p:grpSpPr>
          <p:sp>
            <p:nvSpPr>
              <p:cNvPr id="4125" name="AutoShape 96"/>
              <p:cNvSpPr>
                <a:spLocks noChangeArrowheads="1"/>
              </p:cNvSpPr>
              <p:nvPr/>
            </p:nvSpPr>
            <p:spPr bwMode="auto">
              <a:xfrm>
                <a:off x="554" y="2826"/>
                <a:ext cx="285" cy="336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sk-SK" altLang="sk-SK" sz="1800"/>
              </a:p>
            </p:txBody>
          </p:sp>
          <p:sp>
            <p:nvSpPr>
              <p:cNvPr id="4126" name="AutoShape 97"/>
              <p:cNvSpPr>
                <a:spLocks noChangeArrowheads="1"/>
              </p:cNvSpPr>
              <p:nvPr/>
            </p:nvSpPr>
            <p:spPr bwMode="auto">
              <a:xfrm rot="8553387">
                <a:off x="793" y="2542"/>
                <a:ext cx="67" cy="324"/>
              </a:xfrm>
              <a:prstGeom prst="moon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sk-SK" altLang="sk-SK" sz="1800"/>
              </a:p>
            </p:txBody>
          </p:sp>
          <p:sp>
            <p:nvSpPr>
              <p:cNvPr id="4127" name="AutoShape 98"/>
              <p:cNvSpPr>
                <a:spLocks noChangeArrowheads="1"/>
              </p:cNvSpPr>
              <p:nvPr/>
            </p:nvSpPr>
            <p:spPr bwMode="auto">
              <a:xfrm rot="-7462430">
                <a:off x="748" y="2631"/>
                <a:ext cx="145" cy="1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959 w 21600"/>
                  <a:gd name="T13" fmla="*/ 5993 h 21600"/>
                  <a:gd name="T14" fmla="*/ 15641 w 21600"/>
                  <a:gd name="T15" fmla="*/ 1560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8345" y="21600"/>
                    </a:lnTo>
                    <a:lnTo>
                      <a:pt x="13255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4128" name="AutoShape 99"/>
              <p:cNvSpPr>
                <a:spLocks noChangeArrowheads="1"/>
              </p:cNvSpPr>
              <p:nvPr/>
            </p:nvSpPr>
            <p:spPr bwMode="auto">
              <a:xfrm rot="-2219377">
                <a:off x="659" y="2601"/>
                <a:ext cx="165" cy="333"/>
              </a:xfrm>
              <a:prstGeom prst="moon">
                <a:avLst>
                  <a:gd name="adj" fmla="val 87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sk-SK" altLang="sk-SK" sz="1800"/>
              </a:p>
            </p:txBody>
          </p:sp>
        </p:grpSp>
        <p:sp>
          <p:nvSpPr>
            <p:cNvPr id="4119" name="Text Box 100"/>
            <p:cNvSpPr txBox="1">
              <a:spLocks noChangeArrowheads="1"/>
            </p:cNvSpPr>
            <p:nvPr/>
          </p:nvSpPr>
          <p:spPr bwMode="auto">
            <a:xfrm>
              <a:off x="3087" y="3134"/>
              <a:ext cx="1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k-SK" altLang="sk-SK" sz="2400" b="1"/>
            </a:p>
          </p:txBody>
        </p:sp>
        <p:sp>
          <p:nvSpPr>
            <p:cNvPr id="4120" name="Text Box 101"/>
            <p:cNvSpPr txBox="1">
              <a:spLocks noChangeArrowheads="1"/>
            </p:cNvSpPr>
            <p:nvPr/>
          </p:nvSpPr>
          <p:spPr bwMode="auto">
            <a:xfrm>
              <a:off x="4074" y="3407"/>
              <a:ext cx="299" cy="2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sk-SK" sz="1600" b="1"/>
                <a:t>Rx</a:t>
              </a:r>
            </a:p>
          </p:txBody>
        </p:sp>
        <p:sp>
          <p:nvSpPr>
            <p:cNvPr id="4121" name="Text Box 102"/>
            <p:cNvSpPr txBox="1">
              <a:spLocks noChangeArrowheads="1"/>
            </p:cNvSpPr>
            <p:nvPr/>
          </p:nvSpPr>
          <p:spPr bwMode="auto">
            <a:xfrm>
              <a:off x="2985" y="3357"/>
              <a:ext cx="84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sk-SK" sz="1400"/>
                <a:t>Output Information</a:t>
              </a:r>
            </a:p>
          </p:txBody>
        </p:sp>
        <p:sp>
          <p:nvSpPr>
            <p:cNvPr id="4122" name="Line 103"/>
            <p:cNvSpPr>
              <a:spLocks noChangeShapeType="1"/>
            </p:cNvSpPr>
            <p:nvPr/>
          </p:nvSpPr>
          <p:spPr bwMode="auto">
            <a:xfrm flipH="1" flipV="1">
              <a:off x="4208" y="3166"/>
              <a:ext cx="1" cy="2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4123" name="Line 104"/>
            <p:cNvSpPr>
              <a:spLocks noChangeShapeType="1"/>
            </p:cNvSpPr>
            <p:nvPr/>
          </p:nvSpPr>
          <p:spPr bwMode="auto">
            <a:xfrm flipH="1">
              <a:off x="3801" y="3509"/>
              <a:ext cx="2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4124" name="Text Box 105"/>
            <p:cNvSpPr txBox="1">
              <a:spLocks noChangeArrowheads="1"/>
            </p:cNvSpPr>
            <p:nvPr/>
          </p:nvSpPr>
          <p:spPr bwMode="auto">
            <a:xfrm>
              <a:off x="4240" y="2699"/>
              <a:ext cx="49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sk-SK" sz="1400"/>
                <a:t>Earth Station</a:t>
              </a:r>
            </a:p>
          </p:txBody>
        </p:sp>
      </p:grpSp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1841500" y="312738"/>
            <a:ext cx="5834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400" b="1">
                <a:solidFill>
                  <a:schemeClr val="accent2"/>
                </a:solidFill>
              </a:rPr>
              <a:t>Základné prvky satelitnej komunikácie</a:t>
            </a:r>
            <a:endParaRPr lang="en-US" altLang="sk-SK" sz="24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9321015-156F-4696-A92C-0FE5D1D8FD07}" type="slidenum">
              <a:rPr lang="en-US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sk-SK" sz="1400" smtClean="0"/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76200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1331913" y="549275"/>
            <a:ext cx="6048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k-SK" sz="2400" b="1"/>
              <a:t>Pokrytie vs. v</a:t>
            </a:r>
            <a:r>
              <a:rPr lang="sk-SK" altLang="sk-SK" sz="2400" b="1"/>
              <a:t>ýška</a:t>
            </a:r>
            <a:endParaRPr lang="cs-CZ" altLang="sk-SK" sz="2400" b="1"/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250825" y="1052513"/>
            <a:ext cx="244951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Max.vzdialenosť medzi účastníkmi v rámci jednej oblasti pokrytia</a:t>
            </a:r>
            <a:endParaRPr lang="en-US" altLang="sk-SK" sz="1800"/>
          </a:p>
        </p:txBody>
      </p:sp>
      <p:sp>
        <p:nvSpPr>
          <p:cNvPr id="22534" name="Line 7"/>
          <p:cNvSpPr>
            <a:spLocks noChangeShapeType="1"/>
          </p:cNvSpPr>
          <p:nvPr/>
        </p:nvSpPr>
        <p:spPr bwMode="auto">
          <a:xfrm flipV="1">
            <a:off x="179388" y="981075"/>
            <a:ext cx="0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2535" name="Text Box 8"/>
          <p:cNvSpPr txBox="1">
            <a:spLocks noChangeArrowheads="1"/>
          </p:cNvSpPr>
          <p:nvPr/>
        </p:nvSpPr>
        <p:spPr bwMode="auto">
          <a:xfrm>
            <a:off x="2700338" y="5805488"/>
            <a:ext cx="3352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sk-SK" altLang="sk-SK" sz="1600">
                <a:latin typeface="Times New Roman" charset="0"/>
              </a:rPr>
              <a:t>výška satelitu</a:t>
            </a:r>
            <a:r>
              <a:rPr lang="en-US" altLang="sk-SK" sz="1600">
                <a:latin typeface="Times New Roman" charset="0"/>
              </a:rPr>
              <a:t> </a:t>
            </a:r>
            <a:r>
              <a:rPr lang="el-GR" altLang="sk-SK" sz="1600">
                <a:latin typeface="Times New Roman" charset="0"/>
              </a:rPr>
              <a:t>[</a:t>
            </a:r>
            <a:r>
              <a:rPr lang="en-US" altLang="sk-SK" sz="1600">
                <a:latin typeface="Times New Roman" charset="0"/>
              </a:rPr>
              <a:t>km</a:t>
            </a:r>
            <a:r>
              <a:rPr lang="el-GR" altLang="sk-SK" sz="1600">
                <a:latin typeface="Times New Roman" charset="0"/>
              </a:rPr>
              <a:t>]</a:t>
            </a:r>
            <a:r>
              <a:rPr lang="sk-SK" altLang="sk-SK" sz="1600">
                <a:latin typeface="Times New Roman" charset="0"/>
              </a:rPr>
              <a:t>   </a:t>
            </a:r>
            <a:r>
              <a:rPr lang="en-US" altLang="sk-SK" sz="1600">
                <a:latin typeface="Times New Roman" charset="0"/>
              </a:rPr>
              <a:t>[1]</a:t>
            </a:r>
          </a:p>
        </p:txBody>
      </p:sp>
      <p:cxnSp>
        <p:nvCxnSpPr>
          <p:cNvPr id="22536" name="Rovná spojovacia šípka 2"/>
          <p:cNvCxnSpPr>
            <a:cxnSpLocks noChangeShapeType="1"/>
          </p:cNvCxnSpPr>
          <p:nvPr/>
        </p:nvCxnSpPr>
        <p:spPr bwMode="auto">
          <a:xfrm>
            <a:off x="4572000" y="5805488"/>
            <a:ext cx="20875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57EFB7E-0723-4BEF-848B-04C94AB98763}" type="slidenum">
              <a:rPr lang="en-US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sk-SK" sz="1400" smtClean="0"/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611188" y="1125538"/>
            <a:ext cx="7920037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k-SK" sz="1800"/>
              <a:t> - pokrytie 1 satelitom a viacer</a:t>
            </a:r>
            <a:r>
              <a:rPr lang="sk-SK" altLang="sk-SK" sz="1800"/>
              <a:t>ý</a:t>
            </a:r>
            <a:r>
              <a:rPr lang="en-US" altLang="sk-SK" sz="1800"/>
              <a:t>mi satelitm</a:t>
            </a:r>
            <a:r>
              <a:rPr lang="sk-SK" altLang="sk-SK" sz="1800"/>
              <a:t>i - </a:t>
            </a:r>
            <a:r>
              <a:rPr lang="sk-SK" altLang="sk-SK" sz="1800" b="1"/>
              <a:t>zóny pokrytia, prekrytie, pásy pokrytia</a:t>
            </a:r>
            <a:r>
              <a:rPr lang="sk-SK" altLang="sk-SK" sz="1800"/>
              <a:t> – pri obehu LEO-sat.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sk-SK" sz="1800" b="1"/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468313" y="260350"/>
            <a:ext cx="5759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400" b="1"/>
              <a:t>Pokrytie a oneskorenie</a:t>
            </a:r>
            <a:endParaRPr lang="en-US" altLang="sk-SK" sz="2400" b="1"/>
          </a:p>
        </p:txBody>
      </p:sp>
      <p:graphicFrame>
        <p:nvGraphicFramePr>
          <p:cNvPr id="23557" name="Object 6"/>
          <p:cNvGraphicFramePr>
            <a:graphicFrameLocks noChangeAspect="1"/>
          </p:cNvGraphicFramePr>
          <p:nvPr/>
        </p:nvGraphicFramePr>
        <p:xfrm>
          <a:off x="323850" y="2276475"/>
          <a:ext cx="8066088" cy="422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1" name="Chart" r:id="rId3" imgW="9525294" imgH="5496130" progId="Excel.Chart.8">
                  <p:embed/>
                </p:oleObj>
              </mc:Choice>
              <mc:Fallback>
                <p:oleObj name="Chart" r:id="rId3" imgW="9525294" imgH="5496130" progId="Excel.Char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276475"/>
                        <a:ext cx="8066088" cy="422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755650" y="1844675"/>
            <a:ext cx="72723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- minimálne oneskorenie  - doba 2 „preskokov“</a:t>
            </a:r>
            <a:endParaRPr lang="en-US" altLang="sk-SK" sz="1800"/>
          </a:p>
        </p:txBody>
      </p:sp>
      <p:sp>
        <p:nvSpPr>
          <p:cNvPr id="23559" name="Text Box 8"/>
          <p:cNvSpPr txBox="1">
            <a:spLocks noChangeArrowheads="1"/>
          </p:cNvSpPr>
          <p:nvPr/>
        </p:nvSpPr>
        <p:spPr bwMode="auto">
          <a:xfrm>
            <a:off x="684213" y="6381750"/>
            <a:ext cx="77041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b="1"/>
              <a:t>Obr. </a:t>
            </a:r>
            <a:r>
              <a:rPr lang="sk-SK" altLang="sk-SK" sz="1800"/>
              <a:t>Závislosť oneskorenia signálu od výšky satelitu</a:t>
            </a:r>
            <a:endParaRPr lang="cs-CZ" altLang="sk-SK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F9CF1BC-6569-44A4-BFE4-A43D38AE3A77}" type="slidenum">
              <a:rPr lang="en-US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sk-SK" sz="1400" smtClean="0"/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8032750" cy="191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611188" y="765175"/>
            <a:ext cx="7632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b="1">
                <a:solidFill>
                  <a:srgbClr val="FF0000"/>
                </a:solidFill>
              </a:rPr>
              <a:t>Klasifikácia podľa veľkosti družice:</a:t>
            </a:r>
            <a:endParaRPr lang="en-US" altLang="sk-SK" sz="1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B3040E4-7279-4CF1-AB79-017C90430B8E}" type="slidenum">
              <a:rPr lang="en-US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sk-SK" sz="1400" smtClean="0"/>
          </a:p>
        </p:txBody>
      </p:sp>
      <p:pic>
        <p:nvPicPr>
          <p:cNvPr id="26627" name="Picture 5" descr="gab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21336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4DBC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1835150" y="6381750"/>
            <a:ext cx="792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k-SK" sz="1800"/>
              <a:t>[</a:t>
            </a:r>
            <a:r>
              <a:rPr lang="el-GR" altLang="sk-SK" sz="1800"/>
              <a:t>1,</a:t>
            </a:r>
            <a:r>
              <a:rPr lang="en-US" altLang="sk-SK" sz="1800"/>
              <a:t>2]</a:t>
            </a:r>
          </a:p>
        </p:txBody>
      </p:sp>
      <p:pic>
        <p:nvPicPr>
          <p:cNvPr id="26629" name="Picture 7" descr="satorbits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420938"/>
            <a:ext cx="6151562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2014538" y="620713"/>
            <a:ext cx="7129462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b="1"/>
              <a:t>   inklinácia i – </a:t>
            </a:r>
            <a:r>
              <a:rPr lang="sk-SK" altLang="sk-SK" sz="1800"/>
              <a:t>uhol medzi rovinou obehu a rovinou rovníka Zeme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b="1"/>
              <a:t>   uzol</a:t>
            </a:r>
            <a:r>
              <a:rPr lang="sk-SK" altLang="sk-SK" sz="1800"/>
              <a:t> (node) – bod, v ktorom satelit prechádza rovinou rovníka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b="1"/>
              <a:t>   vzostupný uzol (ascending node) – </a:t>
            </a:r>
            <a:r>
              <a:rPr lang="sk-SK" altLang="sk-SK" sz="1800"/>
              <a:t>ak sat. prechádza z juhu na sever</a:t>
            </a:r>
            <a:endParaRPr lang="en-US" altLang="sk-SK" sz="1800"/>
          </a:p>
        </p:txBody>
      </p:sp>
      <p:sp>
        <p:nvSpPr>
          <p:cNvPr id="26631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b="1"/>
              <a:t>Ďalšie dôležité pojmy - </a:t>
            </a:r>
            <a:r>
              <a:rPr lang="sk-SK" altLang="sk-SK" sz="1800"/>
              <a:t>orientácia obežnej roviny a obežnej dráhy v priestore: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sk-SK" sz="1800" b="1"/>
          </a:p>
        </p:txBody>
      </p:sp>
      <p:sp>
        <p:nvSpPr>
          <p:cNvPr id="26632" name="Text Box 9"/>
          <p:cNvSpPr txBox="1">
            <a:spLocks noChangeArrowheads="1"/>
          </p:cNvSpPr>
          <p:nvPr/>
        </p:nvSpPr>
        <p:spPr bwMode="auto">
          <a:xfrm>
            <a:off x="5580063" y="1916113"/>
            <a:ext cx="316865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k-SK" sz="1400"/>
              <a:t>-  </a:t>
            </a:r>
            <a:r>
              <a:rPr lang="sk-SK" altLang="sk-SK" sz="1400" b="1"/>
              <a:t>orientácia </a:t>
            </a:r>
            <a:r>
              <a:rPr lang="en-US" altLang="sk-SK" sz="1400" b="1"/>
              <a:t>v</a:t>
            </a:r>
            <a:r>
              <a:rPr lang="sk-SK" altLang="sk-SK" sz="1400" b="1"/>
              <a:t>zostupného uzla (</a:t>
            </a:r>
            <a:r>
              <a:rPr lang="el-GR" altLang="sk-SK" sz="1400" b="1"/>
              <a:t>Ω)</a:t>
            </a:r>
            <a:r>
              <a:rPr lang="el-GR" altLang="sk-SK" sz="1400"/>
              <a:t> </a:t>
            </a:r>
            <a:r>
              <a:rPr lang="sk-SK" altLang="sk-SK" sz="1400"/>
              <a:t>– vzhľadom k </a:t>
            </a:r>
            <a:r>
              <a:rPr lang="sk-SK" altLang="sk-SK" sz="1400" u="sng"/>
              <a:t>referenčnému smeru</a:t>
            </a:r>
            <a:r>
              <a:rPr lang="sk-SK" altLang="sk-SK" sz="1400"/>
              <a:t>, ktorým je smer na rovníkovej rovine od stredu</a:t>
            </a:r>
            <a:r>
              <a:rPr lang="en-US" altLang="sk-SK" sz="1400"/>
              <a:t> Zeme </a:t>
            </a:r>
            <a:r>
              <a:rPr lang="sk-SK" altLang="sk-SK" sz="1400"/>
              <a:t>k </a:t>
            </a:r>
            <a:r>
              <a:rPr lang="en-US" altLang="sk-SK" sz="1400" smtClean="0"/>
              <a:t>jarn</a:t>
            </a:r>
            <a:r>
              <a:rPr lang="sk-SK" altLang="sk-SK" sz="1400" smtClean="0"/>
              <a:t>é</a:t>
            </a:r>
            <a:r>
              <a:rPr lang="en-US" altLang="sk-SK" sz="1400" smtClean="0"/>
              <a:t>mu bodu (nejakej </a:t>
            </a:r>
            <a:r>
              <a:rPr lang="en-US" altLang="sk-SK" sz="1400"/>
              <a:t>hviezde)</a:t>
            </a:r>
            <a:r>
              <a:rPr lang="sk-SK" altLang="sk-SK" sz="1400"/>
              <a:t> v jarnej rovnodennosti</a:t>
            </a:r>
            <a:endParaRPr lang="en-US" altLang="sk-SK" sz="1400"/>
          </a:p>
        </p:txBody>
      </p:sp>
    </p:spTree>
    <p:extLst>
      <p:ext uri="{BB962C8B-B14F-4D97-AF65-F5344CB8AC3E}">
        <p14:creationId xmlns:p14="http://schemas.microsoft.com/office/powerpoint/2010/main" val="1274663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1143000"/>
            <a:ext cx="44735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BlokTextu 2"/>
          <p:cNvSpPr txBox="1">
            <a:spLocks noChangeArrowheads="1"/>
          </p:cNvSpPr>
          <p:nvPr/>
        </p:nvSpPr>
        <p:spPr bwMode="auto">
          <a:xfrm>
            <a:off x="250825" y="260350"/>
            <a:ext cx="439261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800"/>
              <a:t>Pojmy - anglické vs. slovenské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800"/>
              <a:t>jarný bod = vernal equinox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800"/>
              <a:t>ekliptika = ecliptic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800"/>
              <a:t>nebeská sféra = celestial sphere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800"/>
              <a:t>nebeský (svetový) rovník 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800"/>
              <a:t>celestial equator (priemet roviny rovníka Zeme na nebeskú sféru) </a:t>
            </a:r>
          </a:p>
        </p:txBody>
      </p:sp>
      <p:sp>
        <p:nvSpPr>
          <p:cNvPr id="27652" name="BlokTextu 3"/>
          <p:cNvSpPr txBox="1">
            <a:spLocks noChangeArrowheads="1"/>
          </p:cNvSpPr>
          <p:nvPr/>
        </p:nvSpPr>
        <p:spPr bwMode="auto">
          <a:xfrm>
            <a:off x="2447925" y="5876925"/>
            <a:ext cx="49323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200"/>
              <a:t>obr. – zdroj: http://en.wikipedia.org/wiki/File:Earths_orbit_and_ecliptic.PNG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8B20CF3-CB2B-4B63-9F5C-0AD57B857DE6}" type="slidenum">
              <a:rPr lang="en-US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US" altLang="sk-SK" sz="1400" smtClean="0"/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684213" y="4868863"/>
            <a:ext cx="445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800" b="1"/>
              <a:t>Obr.: </a:t>
            </a:r>
            <a:r>
              <a:rPr lang="sk-SK" altLang="sk-SK" sz="1800"/>
              <a:t>Obežné dráhy satelitov; názvoslovie</a:t>
            </a:r>
            <a:endParaRPr lang="en-US" altLang="sk-SK" sz="1800"/>
          </a:p>
        </p:txBody>
      </p:sp>
      <p:pic>
        <p:nvPicPr>
          <p:cNvPr id="28676" name="Picture 6" descr="Satellite orbi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052513"/>
            <a:ext cx="33337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755650" y="5589588"/>
            <a:ext cx="43211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200"/>
              <a:t>zdroj: </a:t>
            </a:r>
            <a:r>
              <a:rPr lang="en-US" altLang="sk-SK" sz="1200"/>
              <a:t>www.radio-electronics.com/info/satellite/sate... </a:t>
            </a:r>
          </a:p>
        </p:txBody>
      </p:sp>
      <p:sp>
        <p:nvSpPr>
          <p:cNvPr id="28678" name="Text Box 8"/>
          <p:cNvSpPr txBox="1">
            <a:spLocks noChangeArrowheads="1"/>
          </p:cNvSpPr>
          <p:nvPr/>
        </p:nvSpPr>
        <p:spPr bwMode="auto">
          <a:xfrm>
            <a:off x="4140200" y="3429000"/>
            <a:ext cx="1439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- ohnisko elipsy</a:t>
            </a:r>
            <a:endParaRPr lang="en-US" altLang="sk-SK" sz="1800"/>
          </a:p>
        </p:txBody>
      </p:sp>
      <p:sp>
        <p:nvSpPr>
          <p:cNvPr id="28679" name="Text Box 9"/>
          <p:cNvSpPr txBox="1">
            <a:spLocks noChangeArrowheads="1"/>
          </p:cNvSpPr>
          <p:nvPr/>
        </p:nvSpPr>
        <p:spPr bwMode="auto">
          <a:xfrm>
            <a:off x="4211638" y="1268413"/>
            <a:ext cx="1944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- eliptická dráha</a:t>
            </a:r>
            <a:endParaRPr lang="en-US" altLang="sk-SK" sz="1800"/>
          </a:p>
        </p:txBody>
      </p:sp>
      <p:sp>
        <p:nvSpPr>
          <p:cNvPr id="28680" name="Text Box 10"/>
          <p:cNvSpPr txBox="1">
            <a:spLocks noChangeArrowheads="1"/>
          </p:cNvSpPr>
          <p:nvPr/>
        </p:nvSpPr>
        <p:spPr bwMode="auto">
          <a:xfrm>
            <a:off x="3276600" y="908050"/>
            <a:ext cx="1944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- kruhová dráha</a:t>
            </a:r>
            <a:endParaRPr lang="en-US" altLang="sk-SK" sz="1800"/>
          </a:p>
        </p:txBody>
      </p:sp>
      <p:sp>
        <p:nvSpPr>
          <p:cNvPr id="28681" name="Text Box 11"/>
          <p:cNvSpPr txBox="1">
            <a:spLocks noChangeArrowheads="1"/>
          </p:cNvSpPr>
          <p:nvPr/>
        </p:nvSpPr>
        <p:spPr bwMode="auto">
          <a:xfrm>
            <a:off x="827088" y="836613"/>
            <a:ext cx="10810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- výška</a:t>
            </a:r>
            <a:endParaRPr lang="en-US" altLang="sk-SK" sz="1800"/>
          </a:p>
        </p:txBody>
      </p:sp>
      <p:sp>
        <p:nvSpPr>
          <p:cNvPr id="28682" name="Text Box 12"/>
          <p:cNvSpPr txBox="1">
            <a:spLocks noChangeArrowheads="1"/>
          </p:cNvSpPr>
          <p:nvPr/>
        </p:nvSpPr>
        <p:spPr bwMode="auto">
          <a:xfrm>
            <a:off x="5435600" y="1773238"/>
            <a:ext cx="3240088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b="1"/>
              <a:t>Rýchlosť satelitu</a:t>
            </a:r>
            <a:r>
              <a:rPr lang="sk-SK" altLang="sk-SK" sz="1800"/>
              <a:t>: - v apogeu najnižšia, v perigeu najvyššia</a:t>
            </a:r>
            <a:endParaRPr lang="en-US" altLang="sk-SK" sz="1800"/>
          </a:p>
        </p:txBody>
      </p:sp>
      <p:sp>
        <p:nvSpPr>
          <p:cNvPr id="28683" name="Text Box 13"/>
          <p:cNvSpPr txBox="1">
            <a:spLocks noChangeArrowheads="1"/>
          </p:cNvSpPr>
          <p:nvPr/>
        </p:nvSpPr>
        <p:spPr bwMode="auto">
          <a:xfrm>
            <a:off x="5435600" y="2852738"/>
            <a:ext cx="3563938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b="1" i="1"/>
              <a:t>Perióda</a:t>
            </a:r>
            <a:r>
              <a:rPr lang="sk-SK" altLang="sk-SK" sz="1800" i="1"/>
              <a:t> obehu elipsy ale aj kruhu: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i="1"/>
              <a:t>(vzhľadom k inerciálnemu priestoru-k pozadiu, ktoré nemení svoju rýchlosť):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k-SK" sz="1800" i="1"/>
              <a:t>T</a:t>
            </a:r>
            <a:r>
              <a:rPr lang="sk-SK" altLang="sk-SK" sz="1800" i="1" baseline="30000"/>
              <a:t>2</a:t>
            </a:r>
            <a:r>
              <a:rPr lang="en-US" altLang="sk-SK" sz="1800" i="1"/>
              <a:t> = (4 </a:t>
            </a:r>
            <a:r>
              <a:rPr lang="en-US" altLang="sk-SK" sz="1800" i="1">
                <a:sym typeface="Symbol" pitchFamily="18" charset="2"/>
              </a:rPr>
              <a:t></a:t>
            </a:r>
            <a:r>
              <a:rPr lang="sk-SK" altLang="sk-SK" sz="1800" i="1" baseline="30000"/>
              <a:t>2</a:t>
            </a:r>
            <a:r>
              <a:rPr lang="en-US" altLang="sk-SK" sz="1800" i="1"/>
              <a:t> a</a:t>
            </a:r>
            <a:r>
              <a:rPr lang="sk-SK" altLang="sk-SK" sz="1800" i="1" baseline="30000"/>
              <a:t>3</a:t>
            </a:r>
            <a:r>
              <a:rPr lang="en-US" altLang="sk-SK" sz="1800" i="1"/>
              <a:t>) / </a:t>
            </a:r>
            <a:r>
              <a:rPr lang="en-US" altLang="sk-SK" sz="1800" i="1">
                <a:sym typeface="Symbol" pitchFamily="18" charset="2"/>
              </a:rPr>
              <a:t></a:t>
            </a:r>
            <a:endParaRPr lang="sk-SK" altLang="sk-SK" sz="1800" i="1">
              <a:sym typeface="Symbol" pitchFamily="18" charset="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i="1">
                <a:sym typeface="Symbol" pitchFamily="18" charset="2"/>
              </a:rPr>
              <a:t>a – hl. poloos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sk-SK" sz="1800" i="1">
                <a:sym typeface="Symbol" pitchFamily="18" charset="2"/>
              </a:rPr>
              <a:t>μ</a:t>
            </a:r>
            <a:r>
              <a:rPr lang="sk-SK" altLang="sk-SK" sz="1800" i="1">
                <a:sym typeface="Symbol" pitchFamily="18" charset="2"/>
              </a:rPr>
              <a:t> – Keplerova konštanta= </a:t>
            </a:r>
            <a:r>
              <a:rPr lang="en-US" altLang="sk-SK" sz="1800" b="1" i="1"/>
              <a:t>G</a:t>
            </a:r>
            <a:r>
              <a:rPr lang="sk-SK" altLang="sk-SK" sz="1800" b="1" i="1"/>
              <a:t>.m</a:t>
            </a:r>
            <a:r>
              <a:rPr lang="sk-SK" altLang="sk-SK" sz="1800" b="1" i="1" baseline="-25000"/>
              <a:t>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baseline="-25000"/>
              <a:t>Pre GEO: </a:t>
            </a:r>
            <a:r>
              <a:rPr lang="sv-SE" altLang="sk-SK" sz="1800" baseline="-25000"/>
              <a:t>23 h</a:t>
            </a:r>
            <a:r>
              <a:rPr lang="sk-SK" altLang="sk-SK" sz="1800" baseline="-25000"/>
              <a:t>.</a:t>
            </a:r>
            <a:r>
              <a:rPr lang="sv-SE" altLang="sk-SK" sz="1800" baseline="-25000"/>
              <a:t> 56 min 4</a:t>
            </a:r>
            <a:r>
              <a:rPr lang="sk-SK" altLang="sk-SK" sz="1800" baseline="-25000"/>
              <a:t>,</a:t>
            </a:r>
            <a:r>
              <a:rPr lang="sv-SE" altLang="sk-SK" sz="1800" baseline="-25000"/>
              <a:t>1 s</a:t>
            </a:r>
            <a:r>
              <a:rPr lang="sk-SK" altLang="sk-SK" sz="1800" baseline="-25000"/>
              <a:t>.</a:t>
            </a:r>
            <a:endParaRPr lang="sv-SE" altLang="sk-SK" sz="1800" baseline="-250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baseline="-25000"/>
              <a:t>=hviezdny deň, nie slnečný(slnečný deň je 24h.)</a:t>
            </a:r>
            <a:endParaRPr lang="en-US" altLang="sk-SK" sz="1800" baseline="-25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2A8ADA8-C483-40A7-A711-CDCE90837AD8}" type="slidenum">
              <a:rPr lang="en-US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en-US" altLang="sk-SK" sz="1400" smtClean="0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250825" y="981075"/>
            <a:ext cx="8424863" cy="590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k-SK" dirty="0"/>
              <a:t>– vzhľadom k ideálnym geometrickým: z dôvodu splošteného tvaru Zeme (nie ideálnemu tvaru gule; na póloch je polomer Zeme </a:t>
            </a:r>
            <a:r>
              <a:rPr lang="en-US" dirty="0"/>
              <a:t>&lt; </a:t>
            </a:r>
            <a:r>
              <a:rPr lang="sk-SK" dirty="0"/>
              <a:t>o 21 km než na rovníku) a preto aj meniacemu sa gravitačnému pôsobeniu na satelit - dlhodobá porucha môže zmeniť </a:t>
            </a:r>
            <a:r>
              <a:rPr lang="sk-SK" u="sng" dirty="0"/>
              <a:t>uzol aj perigeum</a:t>
            </a:r>
            <a:r>
              <a:rPr lang="sk-SK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probl</a:t>
            </a:r>
            <a:r>
              <a:rPr lang="sk-SK" dirty="0">
                <a:sym typeface="Wingdings" pitchFamily="2" charset="2"/>
              </a:rPr>
              <a:t>é</a:t>
            </a:r>
            <a:r>
              <a:rPr lang="en-US" dirty="0">
                <a:sym typeface="Wingdings" pitchFamily="2" charset="2"/>
              </a:rPr>
              <a:t>m v </a:t>
            </a:r>
            <a:r>
              <a:rPr lang="en-US" dirty="0" err="1">
                <a:sym typeface="Wingdings" pitchFamily="2" charset="2"/>
              </a:rPr>
              <a:t>komunik</a:t>
            </a:r>
            <a:r>
              <a:rPr lang="sk-SK" dirty="0">
                <a:sym typeface="Wingdings" pitchFamily="2" charset="2"/>
              </a:rPr>
              <a:t>á</a:t>
            </a:r>
            <a:r>
              <a:rPr lang="en-US" dirty="0">
                <a:sym typeface="Wingdings" pitchFamily="2" charset="2"/>
              </a:rPr>
              <a:t>cii. Pre </a:t>
            </a:r>
            <a:r>
              <a:rPr lang="en-US" dirty="0" err="1">
                <a:sym typeface="Wingdings" pitchFamily="2" charset="2"/>
              </a:rPr>
              <a:t>apogeum</a:t>
            </a:r>
            <a:r>
              <a:rPr lang="en-US" dirty="0">
                <a:sym typeface="Wingdings" pitchFamily="2" charset="2"/>
              </a:rPr>
              <a:t> to </a:t>
            </a:r>
            <a:r>
              <a:rPr lang="en-US" dirty="0" err="1">
                <a:sym typeface="Wingdings" pitchFamily="2" charset="2"/>
              </a:rPr>
              <a:t>nie</a:t>
            </a:r>
            <a:r>
              <a:rPr lang="en-US" dirty="0">
                <a:sym typeface="Wingdings" pitchFamily="2" charset="2"/>
              </a:rPr>
              <a:t> je </a:t>
            </a:r>
            <a:r>
              <a:rPr lang="en-US" dirty="0" err="1">
                <a:sym typeface="Wingdings" pitchFamily="2" charset="2"/>
              </a:rPr>
              <a:t>probl</a:t>
            </a:r>
            <a:r>
              <a:rPr lang="sk-SK" dirty="0" err="1">
                <a:sym typeface="Wingdings" pitchFamily="2" charset="2"/>
              </a:rPr>
              <a:t>ém</a:t>
            </a:r>
            <a:r>
              <a:rPr lang="sk-SK" dirty="0">
                <a:sym typeface="Wingdings" pitchFamily="2" charset="2"/>
              </a:rPr>
              <a:t>.</a:t>
            </a:r>
            <a:endParaRPr lang="sk-SK" dirty="0"/>
          </a:p>
          <a:p>
            <a:pPr>
              <a:spcBef>
                <a:spcPct val="50000"/>
              </a:spcBef>
              <a:defRPr/>
            </a:pPr>
            <a:r>
              <a:rPr lang="sk-SK" dirty="0"/>
              <a:t> - pri inklinácii eliptickej dráhy 63,4 </a:t>
            </a:r>
            <a:r>
              <a:rPr lang="en-US" dirty="0">
                <a:cs typeface="Arial" charset="0"/>
              </a:rPr>
              <a:t>°</a:t>
            </a:r>
            <a:r>
              <a:rPr lang="sk-SK" dirty="0">
                <a:cs typeface="Arial" charset="0"/>
              </a:rPr>
              <a:t> sa porucha neobjavuje (a to platí zrejme pre ktorúkoľvek planétu </a:t>
            </a:r>
            <a:r>
              <a:rPr lang="en-US" dirty="0">
                <a:cs typeface="Arial" charset="0"/>
                <a:sym typeface="Wingdings" pitchFamily="2" charset="2"/>
              </a:rPr>
              <a:t> </a:t>
            </a:r>
            <a:r>
              <a:rPr lang="sk-SK" dirty="0">
                <a:cs typeface="Arial" charset="0"/>
                <a:sym typeface="Wingdings" pitchFamily="2" charset="2"/>
              </a:rPr>
              <a:t>satelity s touto inklináciou niekde inde v kozme môžu byť umelé   ) </a:t>
            </a:r>
            <a:r>
              <a:rPr lang="en-US" dirty="0">
                <a:cs typeface="Arial" charset="0"/>
                <a:sym typeface="Wingdings" pitchFamily="2" charset="2"/>
              </a:rPr>
              <a:t>[3]</a:t>
            </a:r>
            <a:endParaRPr lang="sk-SK" dirty="0">
              <a:cs typeface="Arial" charset="0"/>
              <a:sym typeface="Wingdings" pitchFamily="2" charset="2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k-SK" dirty="0">
                <a:cs typeface="Arial" charset="0"/>
                <a:sym typeface="Wingdings" pitchFamily="2" charset="2"/>
              </a:rPr>
              <a:t>systémy viacerých družíc majú teda rovnaký parameter </a:t>
            </a:r>
            <a:r>
              <a:rPr lang="sk-SK" i="1" dirty="0">
                <a:cs typeface="Arial" charset="0"/>
                <a:sym typeface="Wingdings" pitchFamily="2" charset="2"/>
              </a:rPr>
              <a:t>a, e, i</a:t>
            </a:r>
            <a:r>
              <a:rPr lang="el-GR" i="1" dirty="0">
                <a:cs typeface="Arial" charset="0"/>
                <a:sym typeface="Wingdings" pitchFamily="2" charset="2"/>
              </a:rPr>
              <a:t>, ω, </a:t>
            </a:r>
            <a:r>
              <a:rPr lang="sk-SK" dirty="0">
                <a:cs typeface="Arial" charset="0"/>
                <a:sym typeface="Wingdings" pitchFamily="2" charset="2"/>
              </a:rPr>
              <a:t>ale odlišné</a:t>
            </a:r>
            <a:r>
              <a:rPr lang="sk-SK" i="1" dirty="0">
                <a:cs typeface="Arial" charset="0"/>
                <a:sym typeface="Wingdings" pitchFamily="2" charset="2"/>
              </a:rPr>
              <a:t> </a:t>
            </a:r>
            <a:r>
              <a:rPr lang="el-GR" i="1" dirty="0">
                <a:cs typeface="Arial" charset="0"/>
                <a:sym typeface="Wingdings" pitchFamily="2" charset="2"/>
              </a:rPr>
              <a:t>Ω</a:t>
            </a:r>
          </a:p>
          <a:p>
            <a:pPr marL="285750" indent="-285750">
              <a:spcBef>
                <a:spcPct val="50000"/>
              </a:spcBef>
              <a:buFontTx/>
              <a:buChar char="-"/>
              <a:defRPr/>
            </a:pPr>
            <a:r>
              <a:rPr lang="sk-SK" dirty="0" err="1"/>
              <a:t>GEO</a:t>
            </a:r>
            <a:r>
              <a:rPr lang="sk-SK" dirty="0"/>
              <a:t> orbita nie je presne kruhová, ani nie je presne nad rovníkom (určitá inklinácia)</a:t>
            </a:r>
            <a:r>
              <a:rPr lang="el-GR" i="1" dirty="0">
                <a:cs typeface="Arial" charset="0"/>
                <a:sym typeface="Wingdings" pitchFamily="2" charset="2"/>
              </a:rPr>
              <a:t> </a:t>
            </a:r>
            <a:endParaRPr lang="sk-SK" i="1" dirty="0">
              <a:cs typeface="Arial" charset="0"/>
              <a:sym typeface="Wingdings" pitchFamily="2" charset="2"/>
            </a:endParaRPr>
          </a:p>
          <a:p>
            <a:pPr marL="285750" indent="-285750">
              <a:spcBef>
                <a:spcPct val="50000"/>
              </a:spcBef>
              <a:buFontTx/>
              <a:buChar char="-"/>
              <a:defRPr/>
            </a:pPr>
            <a:r>
              <a:rPr lang="sk-SK" dirty="0">
                <a:cs typeface="Arial" charset="0"/>
                <a:sym typeface="Wingdings" pitchFamily="2" charset="2"/>
              </a:rPr>
              <a:t>na dráhy </a:t>
            </a:r>
            <a:r>
              <a:rPr lang="sk-SK" dirty="0" err="1">
                <a:cs typeface="Arial" charset="0"/>
                <a:sym typeface="Wingdings" pitchFamily="2" charset="2"/>
              </a:rPr>
              <a:t>geostac</a:t>
            </a:r>
            <a:r>
              <a:rPr lang="sk-SK" dirty="0">
                <a:cs typeface="Arial" charset="0"/>
                <a:sym typeface="Wingdings" pitchFamily="2" charset="2"/>
              </a:rPr>
              <a:t>. satelitov</a:t>
            </a:r>
            <a:r>
              <a:rPr lang="el-GR" i="1" dirty="0">
                <a:cs typeface="Arial" charset="0"/>
                <a:sym typeface="Wingdings" pitchFamily="2" charset="2"/>
              </a:rPr>
              <a:t> </a:t>
            </a:r>
            <a:r>
              <a:rPr lang="en-US" dirty="0">
                <a:cs typeface="Arial" charset="0"/>
                <a:sym typeface="Wingdings" pitchFamily="2" charset="2"/>
              </a:rPr>
              <a:t>p</a:t>
            </a:r>
            <a:r>
              <a:rPr lang="sk-SK" dirty="0">
                <a:cs typeface="Arial" charset="0"/>
                <a:sym typeface="Wingdings" pitchFamily="2" charset="2"/>
              </a:rPr>
              <a:t>ô</a:t>
            </a:r>
            <a:r>
              <a:rPr lang="en-US" dirty="0" err="1">
                <a:cs typeface="Arial" charset="0"/>
                <a:sym typeface="Wingdings" pitchFamily="2" charset="2"/>
              </a:rPr>
              <a:t>sobia</a:t>
            </a:r>
            <a:r>
              <a:rPr lang="en-US" dirty="0">
                <a:cs typeface="Arial" charset="0"/>
                <a:sym typeface="Wingdings" pitchFamily="2" charset="2"/>
              </a:rPr>
              <a:t> v </a:t>
            </a:r>
            <a:r>
              <a:rPr lang="en-US" dirty="0" err="1">
                <a:cs typeface="Arial" charset="0"/>
                <a:sym typeface="Wingdings" pitchFamily="2" charset="2"/>
              </a:rPr>
              <a:t>priebehu</a:t>
            </a:r>
            <a:r>
              <a:rPr lang="en-US" dirty="0">
                <a:cs typeface="Arial" charset="0"/>
                <a:sym typeface="Wingdings" pitchFamily="2" charset="2"/>
              </a:rPr>
              <a:t> d</a:t>
            </a:r>
            <a:r>
              <a:rPr lang="sk-SK" dirty="0" err="1">
                <a:cs typeface="Arial" charset="0"/>
                <a:sym typeface="Wingdings" pitchFamily="2" charset="2"/>
              </a:rPr>
              <a:t>ňa</a:t>
            </a:r>
            <a:r>
              <a:rPr lang="sk-SK" i="1" dirty="0">
                <a:cs typeface="Arial" charset="0"/>
                <a:sym typeface="Wingdings" pitchFamily="2" charset="2"/>
              </a:rPr>
              <a:t> </a:t>
            </a:r>
            <a:r>
              <a:rPr lang="sk-SK" dirty="0">
                <a:cs typeface="Arial" charset="0"/>
                <a:sym typeface="Wingdings" pitchFamily="2" charset="2"/>
              </a:rPr>
              <a:t>rušivo aj </a:t>
            </a:r>
            <a:r>
              <a:rPr lang="sk-SK" b="1" dirty="0">
                <a:cs typeface="Arial" charset="0"/>
                <a:sym typeface="Wingdings" pitchFamily="2" charset="2"/>
              </a:rPr>
              <a:t>gravitačné sily</a:t>
            </a:r>
            <a:r>
              <a:rPr lang="sk-SK" dirty="0">
                <a:cs typeface="Arial" charset="0"/>
                <a:sym typeface="Wingdings" pitchFamily="2" charset="2"/>
              </a:rPr>
              <a:t> </a:t>
            </a:r>
            <a:r>
              <a:rPr lang="sk-SK" b="1" dirty="0">
                <a:cs typeface="Arial" charset="0"/>
                <a:sym typeface="Wingdings" pitchFamily="2" charset="2"/>
              </a:rPr>
              <a:t>slnka, mesiaca</a:t>
            </a:r>
            <a:r>
              <a:rPr lang="sk-SK" dirty="0">
                <a:cs typeface="Arial" charset="0"/>
                <a:sym typeface="Wingdings" pitchFamily="2" charset="2"/>
              </a:rPr>
              <a:t> a </a:t>
            </a:r>
            <a:r>
              <a:rPr lang="sk-SK" b="1" dirty="0">
                <a:cs typeface="Arial" charset="0"/>
                <a:sym typeface="Wingdings" pitchFamily="2" charset="2"/>
              </a:rPr>
              <a:t>nie celkom </a:t>
            </a:r>
            <a:r>
              <a:rPr lang="sk-SK" b="1" dirty="0" err="1">
                <a:cs typeface="Arial" charset="0"/>
                <a:sym typeface="Wingdings" pitchFamily="2" charset="2"/>
              </a:rPr>
              <a:t>pravidelný-kruhový</a:t>
            </a:r>
            <a:r>
              <a:rPr lang="sk-SK" dirty="0">
                <a:cs typeface="Arial" charset="0"/>
                <a:sym typeface="Wingdings" pitchFamily="2" charset="2"/>
              </a:rPr>
              <a:t> tvar rovníka </a:t>
            </a:r>
            <a:r>
              <a:rPr lang="en-US" dirty="0">
                <a:cs typeface="Arial" charset="0"/>
                <a:sym typeface="Wingdings" pitchFamily="2" charset="2"/>
              </a:rPr>
              <a:t> </a:t>
            </a:r>
            <a:r>
              <a:rPr lang="sk-SK" dirty="0">
                <a:cs typeface="Arial" charset="0"/>
                <a:sym typeface="Wingdings" pitchFamily="2" charset="2"/>
              </a:rPr>
              <a:t>vznik rušivých polohových „oscilácií“ (</a:t>
            </a:r>
            <a:r>
              <a:rPr lang="sk-SK" dirty="0" err="1">
                <a:cs typeface="Arial" charset="0"/>
                <a:sym typeface="Wingdings" pitchFamily="2" charset="2"/>
              </a:rPr>
              <a:t>L,R,Z</a:t>
            </a:r>
            <a:r>
              <a:rPr lang="sk-SK" dirty="0">
                <a:cs typeface="Arial" charset="0"/>
                <a:sym typeface="Wingdings" pitchFamily="2" charset="2"/>
              </a:rPr>
              <a:t> oscilácie v pravouhlom systéme </a:t>
            </a:r>
            <a:r>
              <a:rPr lang="sk-SK" dirty="0" err="1">
                <a:cs typeface="Arial" charset="0"/>
                <a:sym typeface="Wingdings" pitchFamily="2" charset="2"/>
              </a:rPr>
              <a:t>R-Radiálny</a:t>
            </a:r>
            <a:r>
              <a:rPr lang="sk-SK" dirty="0">
                <a:cs typeface="Arial" charset="0"/>
                <a:sym typeface="Wingdings" pitchFamily="2" charset="2"/>
              </a:rPr>
              <a:t>, </a:t>
            </a:r>
            <a:r>
              <a:rPr lang="sk-SK" dirty="0" err="1">
                <a:cs typeface="Arial" charset="0"/>
                <a:sym typeface="Wingdings" pitchFamily="2" charset="2"/>
              </a:rPr>
              <a:t>L-tangenciálny</a:t>
            </a:r>
            <a:r>
              <a:rPr lang="sk-SK" dirty="0">
                <a:cs typeface="Arial" charset="0"/>
                <a:sym typeface="Wingdings" pitchFamily="2" charset="2"/>
              </a:rPr>
              <a:t>, </a:t>
            </a:r>
            <a:r>
              <a:rPr lang="sk-SK" dirty="0" err="1">
                <a:cs typeface="Arial" charset="0"/>
                <a:sym typeface="Wingdings" pitchFamily="2" charset="2"/>
              </a:rPr>
              <a:t>Z-kolmo</a:t>
            </a:r>
            <a:r>
              <a:rPr lang="sk-SK" dirty="0">
                <a:cs typeface="Arial" charset="0"/>
                <a:sym typeface="Wingdings" pitchFamily="2" charset="2"/>
              </a:rPr>
              <a:t> na rovinu </a:t>
            </a:r>
            <a:r>
              <a:rPr lang="sk-SK" dirty="0" err="1">
                <a:cs typeface="Arial" charset="0"/>
                <a:sym typeface="Wingdings" pitchFamily="2" charset="2"/>
              </a:rPr>
              <a:t>R,L</a:t>
            </a:r>
            <a:r>
              <a:rPr lang="sk-SK" dirty="0">
                <a:cs typeface="Arial" charset="0"/>
                <a:sym typeface="Wingdings" pitchFamily="2" charset="2"/>
              </a:rPr>
              <a:t>)</a:t>
            </a:r>
          </a:p>
          <a:p>
            <a:pPr marL="285750" indent="-285750">
              <a:spcBef>
                <a:spcPct val="50000"/>
              </a:spcBef>
              <a:buFontTx/>
              <a:buChar char="-"/>
              <a:defRPr/>
            </a:pPr>
            <a:r>
              <a:rPr lang="sk-SK" dirty="0">
                <a:cs typeface="Arial" charset="0"/>
                <a:sym typeface="Wingdings" pitchFamily="2" charset="2"/>
              </a:rPr>
              <a:t>s tým súvisia potom </a:t>
            </a:r>
            <a:r>
              <a:rPr lang="sk-SK" b="1" dirty="0">
                <a:cs typeface="Arial" charset="0"/>
                <a:sym typeface="Wingdings" pitchFamily="2" charset="2"/>
              </a:rPr>
              <a:t>odchýlky pokrytia </a:t>
            </a:r>
            <a:r>
              <a:rPr lang="sk-SK" dirty="0">
                <a:cs typeface="Arial" charset="0"/>
                <a:sym typeface="Wingdings" pitchFamily="2" charset="2"/>
              </a:rPr>
              <a:t>(pri posudzovaní komunikácie užívateľ–satelit)</a:t>
            </a:r>
          </a:p>
          <a:p>
            <a:pPr marL="285750" indent="-285750">
              <a:spcBef>
                <a:spcPct val="50000"/>
              </a:spcBef>
              <a:buFontTx/>
              <a:buChar char="-"/>
              <a:defRPr/>
            </a:pPr>
            <a:r>
              <a:rPr lang="sk-SK" dirty="0"/>
              <a:t>musia sa systematicky korigovať – riadením družice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2089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k-SK" sz="2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PROBLEMATIKA PORÚCH OBEŽNÝCH DRÁH</a:t>
            </a:r>
            <a:r>
              <a:rPr lang="sk-SK" sz="2400" i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2400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čísla snímky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F3A257-17E0-4707-B829-D7E25C83FE2B}" type="slidenum">
              <a:rPr lang="en-US" altLang="sk-SK" smtClean="0"/>
              <a:pPr eaLnBrk="1" hangingPunct="1"/>
              <a:t>27</a:t>
            </a:fld>
            <a:endParaRPr lang="en-US" altLang="sk-SK" smtClean="0"/>
          </a:p>
        </p:txBody>
      </p:sp>
      <p:sp>
        <p:nvSpPr>
          <p:cNvPr id="36867" name="BlokTextu 2"/>
          <p:cNvSpPr txBox="1">
            <a:spLocks noChangeArrowheads="1"/>
          </p:cNvSpPr>
          <p:nvPr/>
        </p:nvSpPr>
        <p:spPr bwMode="auto">
          <a:xfrm>
            <a:off x="1403350" y="2781300"/>
            <a:ext cx="66246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k-SK" altLang="sk-SK" sz="3200"/>
              <a:t>Nastavenie prijímacej satelitnej antény</a:t>
            </a:r>
          </a:p>
        </p:txBody>
      </p:sp>
    </p:spTree>
    <p:extLst>
      <p:ext uri="{BB962C8B-B14F-4D97-AF65-F5344CB8AC3E}">
        <p14:creationId xmlns:p14="http://schemas.microsoft.com/office/powerpoint/2010/main" val="268592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8567-EC8B-45FD-81D2-D5ADB10A90E2}" type="slidenum">
              <a:rPr lang="en-US"/>
              <a:pPr/>
              <a:t>28</a:t>
            </a:fld>
            <a:endParaRPr lang="en-US" dirty="0"/>
          </a:p>
        </p:txBody>
      </p:sp>
      <p:pic>
        <p:nvPicPr>
          <p:cNvPr id="47107" name="Picture 3" descr="azelz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5472857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4" descr="angles_azimu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979736"/>
            <a:ext cx="2790825" cy="28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6084888" y="4076700"/>
            <a:ext cx="2808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www.physicalgeography.net/.../angles_azimuth.jpg 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323850" y="5589588"/>
            <a:ext cx="5688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www.srrb.noaa.gov/highlights/sunrise/azelzen.gif 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6011862" y="3789040"/>
            <a:ext cx="31321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600" b="1" dirty="0">
                <a:solidFill>
                  <a:srgbClr val="C00000"/>
                </a:solidFill>
              </a:rPr>
              <a:t>AZIMUT – </a:t>
            </a:r>
            <a:r>
              <a:rPr lang="sk-SK" sz="1600" dirty="0">
                <a:solidFill>
                  <a:srgbClr val="C00000"/>
                </a:solidFill>
              </a:rPr>
              <a:t>orientovaný uhol medzi určitým smerom a severným smerom (z pohľadu užívateľa)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3924300" y="2420938"/>
            <a:ext cx="194384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/>
              <a:t>rovina horizontu alebo </a:t>
            </a:r>
            <a:r>
              <a:rPr lang="sk-SK" dirty="0" smtClean="0"/>
              <a:t>vodorovnej roviny</a:t>
            </a:r>
            <a:endParaRPr lang="en-US" dirty="0"/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 flipH="1">
            <a:off x="3708400" y="2708275"/>
            <a:ext cx="287338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323850" y="5589588"/>
            <a:ext cx="48974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 dirty="0" err="1">
                <a:solidFill>
                  <a:srgbClr val="7030A0"/>
                </a:solidFill>
              </a:rPr>
              <a:t>Elevácia</a:t>
            </a:r>
            <a:r>
              <a:rPr lang="sk-SK" b="1" dirty="0">
                <a:solidFill>
                  <a:srgbClr val="7030A0"/>
                </a:solidFill>
              </a:rPr>
              <a:t> (h) - </a:t>
            </a:r>
            <a:r>
              <a:rPr lang="sk-SK" dirty="0">
                <a:solidFill>
                  <a:srgbClr val="7030A0"/>
                </a:solidFill>
              </a:rPr>
              <a:t>uhol vo zvislej rovine meraný od vodorovnej roviny k smeru pohľadu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24578" name="Picture 2" descr="http://www.gajro.sk/wp-content/uploads/2012/01/polarizacni_uhel_ses_astra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4796752"/>
            <a:ext cx="2466975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6092637" y="4796752"/>
            <a:ext cx="1152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err="1" smtClean="0"/>
              <a:t>LNB</a:t>
            </a:r>
            <a:r>
              <a:rPr lang="sk-SK" sz="1600" b="1" dirty="0" smtClean="0"/>
              <a:t> </a:t>
            </a:r>
            <a:r>
              <a:rPr lang="sk-SK" sz="1600" b="1" dirty="0" err="1" smtClean="0"/>
              <a:t>skew</a:t>
            </a:r>
            <a:endParaRPr lang="sk-SK" sz="1600" b="1" dirty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68313" y="188913"/>
            <a:ext cx="518318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k-SK" sz="2400" b="1" dirty="0" err="1"/>
              <a:t>Poz</a:t>
            </a:r>
            <a:r>
              <a:rPr lang="sk-SK" altLang="sk-SK" sz="2400" b="1" dirty="0" err="1"/>
              <a:t>ícia</a:t>
            </a:r>
            <a:r>
              <a:rPr lang="sk-SK" altLang="sk-SK" sz="2400" b="1" dirty="0"/>
              <a:t> satelitu: azimut a </a:t>
            </a:r>
            <a:r>
              <a:rPr lang="sk-SK" altLang="sk-SK" sz="2400" b="1" dirty="0" err="1"/>
              <a:t>elevácia</a:t>
            </a:r>
            <a:endParaRPr lang="en-US" altLang="sk-SK" sz="2400" b="1" dirty="0"/>
          </a:p>
        </p:txBody>
      </p:sp>
    </p:spTree>
    <p:extLst>
      <p:ext uri="{BB962C8B-B14F-4D97-AF65-F5344CB8AC3E}">
        <p14:creationId xmlns:p14="http://schemas.microsoft.com/office/powerpoint/2010/main" val="58941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/>
              <a:t>V</a:t>
            </a:r>
            <a:r>
              <a:rPr lang="sk-SK" sz="3200" dirty="0" smtClean="0"/>
              <a:t>ýpočet uhlov pre nastavenie satelitnej antény </a:t>
            </a:r>
            <a:r>
              <a:rPr lang="sk-SK" sz="3200" dirty="0" err="1" smtClean="0"/>
              <a:t>EL-elevácie</a:t>
            </a:r>
            <a:r>
              <a:rPr lang="sk-SK" sz="3200" dirty="0" smtClean="0"/>
              <a:t>, </a:t>
            </a:r>
            <a:r>
              <a:rPr lang="sk-SK" sz="3200" dirty="0" err="1" smtClean="0"/>
              <a:t>AZ-azimutu</a:t>
            </a:r>
            <a:r>
              <a:rPr lang="sk-SK" sz="3200" dirty="0"/>
              <a:t>:</a:t>
            </a:r>
          </a:p>
        </p:txBody>
      </p:sp>
      <p:graphicFrame>
        <p:nvGraphicFramePr>
          <p:cNvPr id="4" name="Zástupný symbol obsahu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8780318"/>
              </p:ext>
            </p:extLst>
          </p:nvPr>
        </p:nvGraphicFramePr>
        <p:xfrm>
          <a:off x="604838" y="1484313"/>
          <a:ext cx="3114675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57" name="Equation" r:id="rId3" imgW="2031840" imgH="431640" progId="Equation.3">
                  <p:embed/>
                </p:oleObj>
              </mc:Choice>
              <mc:Fallback>
                <p:oleObj name="Equation" r:id="rId3" imgW="20318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38" y="1484313"/>
                        <a:ext cx="3114675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lokTextu 4"/>
          <p:cNvSpPr txBox="1"/>
          <p:nvPr/>
        </p:nvSpPr>
        <p:spPr>
          <a:xfrm>
            <a:off x="145668" y="216421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Výpočet pomocného parametra h: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kt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63533935"/>
              </p:ext>
            </p:extLst>
          </p:nvPr>
        </p:nvGraphicFramePr>
        <p:xfrm>
          <a:off x="611560" y="2533546"/>
          <a:ext cx="2851484" cy="326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58" name="Rovnica" r:id="rId5" imgW="1892160" imgH="215640" progId="Equation.3">
                  <p:embed/>
                </p:oleObj>
              </mc:Choice>
              <mc:Fallback>
                <p:oleObj name="Rovnica" r:id="rId5" imgW="1892160" imgH="21564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533546"/>
                        <a:ext cx="2851484" cy="3268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BlokTextu 6"/>
          <p:cNvSpPr txBox="1"/>
          <p:nvPr/>
        </p:nvSpPr>
        <p:spPr>
          <a:xfrm>
            <a:off x="145668" y="2923247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Hodnota 0.1513:</a:t>
            </a:r>
            <a:endParaRPr lang="sk-SK" dirty="0"/>
          </a:p>
        </p:txBody>
      </p:sp>
      <p:graphicFrame>
        <p:nvGraphicFramePr>
          <p:cNvPr id="10" name="Objekt 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721053458"/>
              </p:ext>
            </p:extLst>
          </p:nvPr>
        </p:nvGraphicFramePr>
        <p:xfrm>
          <a:off x="582613" y="3292475"/>
          <a:ext cx="3138487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59" name="Equation" r:id="rId7" imgW="2323800" imgH="444240" progId="Equation.3">
                  <p:embed/>
                </p:oleObj>
              </mc:Choice>
              <mc:Fallback>
                <p:oleObj name="Equation" r:id="rId7" imgW="2323800" imgH="44424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3" y="3292475"/>
                        <a:ext cx="3138487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lokTextu 10"/>
          <p:cNvSpPr txBox="1"/>
          <p:nvPr/>
        </p:nvSpPr>
        <p:spPr>
          <a:xfrm>
            <a:off x="145668" y="3933056"/>
            <a:ext cx="48305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noProof="1" smtClean="0"/>
              <a:t>Kde: S...pozícia satelitu (jeho zem. dĺžka) v stupňoch; pri východných (°E ) treba brať zápornú hodnotu </a:t>
            </a:r>
          </a:p>
          <a:p>
            <a:r>
              <a:rPr lang="sk-SK" noProof="1"/>
              <a:t> </a:t>
            </a:r>
            <a:r>
              <a:rPr lang="sk-SK" noProof="1" smtClean="0"/>
              <a:t>    L... Zem. Dĺžka miesta príjmu, pri východných (°E ) treba brať zápornú hodnotu </a:t>
            </a:r>
          </a:p>
          <a:p>
            <a:r>
              <a:rPr lang="sk-SK" noProof="1"/>
              <a:t> </a:t>
            </a:r>
            <a:r>
              <a:rPr lang="sk-SK" noProof="1" smtClean="0"/>
              <a:t>    B – zem.šírka miesta príjmu</a:t>
            </a:r>
          </a:p>
          <a:p>
            <a:r>
              <a:rPr lang="sk-SK" noProof="1"/>
              <a:t> </a:t>
            </a:r>
            <a:r>
              <a:rPr lang="sk-SK" noProof="1" smtClean="0"/>
              <a:t>    R – polomer Zeme</a:t>
            </a:r>
          </a:p>
          <a:p>
            <a:r>
              <a:rPr lang="sk-SK" noProof="1"/>
              <a:t> </a:t>
            </a:r>
            <a:r>
              <a:rPr lang="sk-SK" noProof="1" smtClean="0"/>
              <a:t>    H – výška satelitu na zem.povrchom</a:t>
            </a:r>
            <a:endParaRPr lang="sk-SK" noProof="1"/>
          </a:p>
        </p:txBody>
      </p:sp>
      <p:graphicFrame>
        <p:nvGraphicFramePr>
          <p:cNvPr id="12" name="Objekt 1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799463540"/>
              </p:ext>
            </p:extLst>
          </p:nvPr>
        </p:nvGraphicFramePr>
        <p:xfrm>
          <a:off x="4976220" y="1443266"/>
          <a:ext cx="3109739" cy="633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60" name="Rovnica" r:id="rId9" imgW="2120760" imgH="431640" progId="Equation.3">
                  <p:embed/>
                </p:oleObj>
              </mc:Choice>
              <mc:Fallback>
                <p:oleObj name="Rovnica" r:id="rId9" imgW="2120760" imgH="43164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6220" y="1443266"/>
                        <a:ext cx="3109739" cy="6336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521844845"/>
              </p:ext>
            </p:extLst>
          </p:nvPr>
        </p:nvGraphicFramePr>
        <p:xfrm>
          <a:off x="4976220" y="2240180"/>
          <a:ext cx="2449016" cy="586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61" name="Rovnica" r:id="rId11" imgW="1803240" imgH="431640" progId="Equation.3">
                  <p:embed/>
                </p:oleObj>
              </mc:Choice>
              <mc:Fallback>
                <p:oleObj name="Rovnica" r:id="rId11" imgW="1803240" imgH="43164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6220" y="2240180"/>
                        <a:ext cx="2449016" cy="5867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770712895"/>
              </p:ext>
            </p:extLst>
          </p:nvPr>
        </p:nvGraphicFramePr>
        <p:xfrm>
          <a:off x="4976220" y="2708195"/>
          <a:ext cx="1571823" cy="307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62" name="Rovnica" r:id="rId13" imgW="1168200" imgH="228600" progId="Equation.3">
                  <p:embed/>
                </p:oleObj>
              </mc:Choice>
              <mc:Fallback>
                <p:oleObj name="Rovnica" r:id="rId13" imgW="1168200" imgH="2286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6220" y="2708195"/>
                        <a:ext cx="1571823" cy="3078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BlokTextu 16"/>
          <p:cNvSpPr txBox="1"/>
          <p:nvPr/>
        </p:nvSpPr>
        <p:spPr>
          <a:xfrm>
            <a:off x="4716016" y="197420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Keď sme na </a:t>
            </a:r>
            <a:r>
              <a:rPr lang="sk-SK" dirty="0" err="1" smtClean="0"/>
              <a:t>J-pologuli</a:t>
            </a:r>
            <a:r>
              <a:rPr lang="sk-SK" dirty="0" smtClean="0"/>
              <a:t>:</a:t>
            </a:r>
            <a:endParaRPr lang="sk-SK" dirty="0"/>
          </a:p>
        </p:txBody>
      </p:sp>
      <p:sp>
        <p:nvSpPr>
          <p:cNvPr id="18" name="BlokTextu 17"/>
          <p:cNvSpPr txBox="1"/>
          <p:nvPr/>
        </p:nvSpPr>
        <p:spPr>
          <a:xfrm>
            <a:off x="4520017" y="3140968"/>
            <a:ext cx="4854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Spresnenie vzhľadom na </a:t>
            </a:r>
            <a:r>
              <a:rPr lang="sk-SK" dirty="0" err="1" smtClean="0"/>
              <a:t>magn.deklináciu</a:t>
            </a:r>
            <a:r>
              <a:rPr lang="sk-SK" dirty="0" smtClean="0"/>
              <a:t>:</a:t>
            </a:r>
            <a:endParaRPr lang="sk-SK" dirty="0"/>
          </a:p>
        </p:txBody>
      </p:sp>
      <p:sp>
        <p:nvSpPr>
          <p:cNvPr id="19" name="BlokTextu 18"/>
          <p:cNvSpPr txBox="1"/>
          <p:nvPr/>
        </p:nvSpPr>
        <p:spPr>
          <a:xfrm>
            <a:off x="5148064" y="4509120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Výpočet </a:t>
            </a:r>
            <a:r>
              <a:rPr lang="sk-SK" b="1" dirty="0" err="1" smtClean="0"/>
              <a:t>LNB</a:t>
            </a:r>
            <a:r>
              <a:rPr lang="sk-SK" b="1" dirty="0" smtClean="0"/>
              <a:t> </a:t>
            </a:r>
            <a:r>
              <a:rPr lang="sk-SK" b="1" dirty="0" err="1" smtClean="0"/>
              <a:t>Skew</a:t>
            </a:r>
            <a:r>
              <a:rPr lang="sk-SK" b="1" dirty="0" smtClean="0"/>
              <a:t> </a:t>
            </a:r>
            <a:r>
              <a:rPr lang="sk-SK" dirty="0" smtClean="0"/>
              <a:t>(natočenie nízkošumového konvertora- </a:t>
            </a:r>
            <a:r>
              <a:rPr lang="sk-SK" dirty="0" err="1" smtClean="0"/>
              <a:t>Low</a:t>
            </a:r>
            <a:r>
              <a:rPr lang="sk-SK" dirty="0" smtClean="0"/>
              <a:t> </a:t>
            </a:r>
            <a:r>
              <a:rPr lang="sk-SK" dirty="0" err="1" smtClean="0"/>
              <a:t>Noise</a:t>
            </a:r>
            <a:r>
              <a:rPr lang="sk-SK" dirty="0" smtClean="0"/>
              <a:t> </a:t>
            </a:r>
            <a:r>
              <a:rPr lang="sk-SK" dirty="0" err="1" smtClean="0"/>
              <a:t>Block</a:t>
            </a:r>
            <a:r>
              <a:rPr lang="sk-SK" dirty="0" smtClean="0"/>
              <a:t>):</a:t>
            </a:r>
          </a:p>
        </p:txBody>
      </p:sp>
      <p:graphicFrame>
        <p:nvGraphicFramePr>
          <p:cNvPr id="20" name="Objekt 1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690487952"/>
              </p:ext>
            </p:extLst>
          </p:nvPr>
        </p:nvGraphicFramePr>
        <p:xfrm>
          <a:off x="4942947" y="5473354"/>
          <a:ext cx="3068637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63" name="Rovnica" r:id="rId15" imgW="2260440" imgH="431640" progId="Equation.3">
                  <p:embed/>
                </p:oleObj>
              </mc:Choice>
              <mc:Fallback>
                <p:oleObj name="Rovnica" r:id="rId15" imgW="2260440" imgH="43164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2947" y="5473354"/>
                        <a:ext cx="3068637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878171145"/>
              </p:ext>
            </p:extLst>
          </p:nvPr>
        </p:nvGraphicFramePr>
        <p:xfrm>
          <a:off x="4926013" y="3509963"/>
          <a:ext cx="303847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64" name="Equation" r:id="rId17" imgW="2438280" imgH="228600" progId="Equation.3">
                  <p:embed/>
                </p:oleObj>
              </mc:Choice>
              <mc:Fallback>
                <p:oleObj name="Equation" r:id="rId17" imgW="2438280" imgH="228600" progId="Equation.3">
                  <p:embed/>
                  <p:pic>
                    <p:nvPicPr>
                      <p:cNvPr id="0" name="Objekt 1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6013" y="3509963"/>
                        <a:ext cx="3038475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732258489"/>
              </p:ext>
            </p:extLst>
          </p:nvPr>
        </p:nvGraphicFramePr>
        <p:xfrm>
          <a:off x="5002213" y="3806825"/>
          <a:ext cx="3160712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65" name="Equation" r:id="rId19" imgW="2361960" imgH="228600" progId="Equation.3">
                  <p:embed/>
                </p:oleObj>
              </mc:Choice>
              <mc:Fallback>
                <p:oleObj name="Equation" r:id="rId19" imgW="2361960" imgH="228600" progId="Equation.3">
                  <p:embed/>
                  <p:pic>
                    <p:nvPicPr>
                      <p:cNvPr id="0" name="Objekt 1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2213" y="3806825"/>
                        <a:ext cx="3160712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839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1E5BA12-DE71-48F1-9F02-B8246DD835A2}" type="slidenum">
              <a:rPr lang="en-US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sk-SK" sz="1400" smtClean="0"/>
          </a:p>
        </p:txBody>
      </p:sp>
      <p:pic>
        <p:nvPicPr>
          <p:cNvPr id="5123" name="Picture 5" descr="1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52736"/>
            <a:ext cx="7705725" cy="546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250825" y="188913"/>
            <a:ext cx="3241675" cy="14049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5000"/>
              </a:spcBef>
              <a:buFontTx/>
              <a:buNone/>
            </a:pPr>
            <a:r>
              <a:rPr lang="en-US" altLang="sk-SK" sz="1800" b="1"/>
              <a:t>Kozmic</a:t>
            </a:r>
            <a:r>
              <a:rPr lang="el-GR" altLang="sk-SK" sz="1800" b="1"/>
              <a:t>κ</a:t>
            </a:r>
            <a:r>
              <a:rPr lang="sk-SK" altLang="sk-SK" sz="1800" b="1"/>
              <a:t>ý segment (satelit):</a:t>
            </a:r>
          </a:p>
          <a:p>
            <a:pPr eaLnBrk="1" hangingPunct="1">
              <a:spcBef>
                <a:spcPct val="25000"/>
              </a:spcBef>
              <a:buFontTx/>
              <a:buNone/>
            </a:pPr>
            <a:r>
              <a:rPr lang="sk-SK" altLang="sk-SK" sz="1800"/>
              <a:t>- pohonný sytém</a:t>
            </a:r>
          </a:p>
          <a:p>
            <a:pPr eaLnBrk="1" hangingPunct="1">
              <a:spcBef>
                <a:spcPct val="25000"/>
              </a:spcBef>
              <a:buFontTx/>
              <a:buNone/>
            </a:pPr>
            <a:r>
              <a:rPr lang="sk-SK" altLang="sk-SK" sz="1800"/>
              <a:t>- riadenie a telemetria</a:t>
            </a:r>
          </a:p>
          <a:p>
            <a:pPr eaLnBrk="1" hangingPunct="1">
              <a:spcBef>
                <a:spcPct val="25000"/>
              </a:spcBef>
              <a:buFontTx/>
              <a:buNone/>
            </a:pPr>
            <a:r>
              <a:rPr lang="sk-SK" altLang="sk-SK" sz="1800"/>
              <a:t>- </a:t>
            </a:r>
            <a:r>
              <a:rPr lang="sk-SK" altLang="sk-SK" sz="1800" b="1"/>
              <a:t>transponder</a:t>
            </a:r>
            <a:endParaRPr lang="cs-CZ" altLang="sk-SK" sz="1800" b="1"/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6300788" y="1052513"/>
            <a:ext cx="2557462" cy="1336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5000"/>
              </a:spcBef>
              <a:buFontTx/>
              <a:buNone/>
            </a:pPr>
            <a:r>
              <a:rPr lang="sk-SK" altLang="sk-SK" sz="1800" b="1"/>
              <a:t>Pozemný segment </a:t>
            </a:r>
            <a:r>
              <a:rPr lang="sk-SK" altLang="sk-SK" sz="1800"/>
              <a:t>(pozem.stanica)</a:t>
            </a:r>
          </a:p>
          <a:p>
            <a:pPr eaLnBrk="1" hangingPunct="1">
              <a:spcBef>
                <a:spcPct val="25000"/>
              </a:spcBef>
              <a:buFontTx/>
              <a:buChar char="-"/>
            </a:pPr>
            <a:r>
              <a:rPr lang="sk-SK" altLang="sk-SK" sz="1800"/>
              <a:t>vysielač</a:t>
            </a:r>
          </a:p>
          <a:p>
            <a:pPr eaLnBrk="1" hangingPunct="1">
              <a:spcBef>
                <a:spcPct val="25000"/>
              </a:spcBef>
              <a:buFontTx/>
              <a:buChar char="-"/>
            </a:pPr>
            <a:r>
              <a:rPr lang="sk-SK" altLang="sk-SK" sz="1800"/>
              <a:t>prijímač</a:t>
            </a:r>
            <a:endParaRPr lang="cs-CZ" altLang="sk-SK" sz="1800"/>
          </a:p>
        </p:txBody>
      </p:sp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3563888" y="92075"/>
            <a:ext cx="58340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400" b="1" dirty="0">
                <a:solidFill>
                  <a:schemeClr val="accent2"/>
                </a:solidFill>
              </a:rPr>
              <a:t>Základné </a:t>
            </a:r>
            <a:r>
              <a:rPr lang="sk-SK" altLang="sk-SK" sz="2400" b="1" dirty="0" smtClean="0">
                <a:solidFill>
                  <a:schemeClr val="accent2"/>
                </a:solidFill>
              </a:rPr>
              <a:t>časti satelitného komunikačného systému</a:t>
            </a:r>
            <a:endParaRPr lang="en-US" altLang="sk-SK" sz="2400" b="1" dirty="0">
              <a:solidFill>
                <a:schemeClr val="accent2"/>
              </a:solidFill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250825" y="6333609"/>
            <a:ext cx="806559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b="1" dirty="0" smtClean="0"/>
              <a:t>+ </a:t>
            </a:r>
            <a:r>
              <a:rPr lang="en-US" b="1" dirty="0" err="1" smtClean="0"/>
              <a:t>Prenosov</a:t>
            </a:r>
            <a:r>
              <a:rPr lang="sk-SK" b="1" dirty="0" smtClean="0"/>
              <a:t>é systémy (</a:t>
            </a:r>
            <a:r>
              <a:rPr lang="sk-SK" b="1" dirty="0" err="1" smtClean="0"/>
              <a:t>kódovanie,modulácie,zabezpečenie</a:t>
            </a:r>
            <a:r>
              <a:rPr lang="sk-SK" b="1" dirty="0" smtClean="0"/>
              <a:t>,...)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908720"/>
            <a:ext cx="7073900" cy="393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467544" y="18864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Nastavenie</a:t>
            </a:r>
            <a:r>
              <a:rPr lang="en-US" dirty="0" smtClean="0"/>
              <a:t> AZ a EL </a:t>
            </a:r>
            <a:r>
              <a:rPr lang="en-US" dirty="0" err="1" smtClean="0"/>
              <a:t>prakticky</a:t>
            </a:r>
            <a:r>
              <a:rPr lang="en-US" dirty="0" smtClean="0"/>
              <a:t>  [</a:t>
            </a:r>
            <a:r>
              <a:rPr lang="en-US" dirty="0"/>
              <a:t>5</a:t>
            </a:r>
            <a:r>
              <a:rPr lang="en-US" dirty="0" smtClean="0"/>
              <a:t>]: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2049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18B0B9-7F11-4A4F-B48F-8D8F3E7CC96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3" name="BlokTextu 1"/>
          <p:cNvSpPr txBox="1">
            <a:spLocks noChangeArrowheads="1"/>
          </p:cNvSpPr>
          <p:nvPr/>
        </p:nvSpPr>
        <p:spPr bwMode="auto">
          <a:xfrm>
            <a:off x="1043608" y="3068960"/>
            <a:ext cx="73088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altLang="sk-SK" dirty="0"/>
              <a:t>.... čo všetko potrebujem vedieť?</a:t>
            </a:r>
          </a:p>
          <a:p>
            <a:pPr eaLnBrk="1" hangingPunct="1"/>
            <a:endParaRPr lang="sk-SK" altLang="sk-SK" dirty="0"/>
          </a:p>
          <a:p>
            <a:pPr eaLnBrk="1" hangingPunct="1"/>
            <a:r>
              <a:rPr lang="sk-SK" altLang="sk-SK" dirty="0"/>
              <a:t>... môžeme si pomôcť aj softvérmi alebo internetovými aplikáciami</a:t>
            </a:r>
          </a:p>
        </p:txBody>
      </p:sp>
    </p:spTree>
    <p:extLst>
      <p:ext uri="{BB962C8B-B14F-4D97-AF65-F5344CB8AC3E}">
        <p14:creationId xmlns:p14="http://schemas.microsoft.com/office/powerpoint/2010/main" val="174307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4450"/>
            <a:ext cx="8312150" cy="623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3" name="BlokTextu 3"/>
          <p:cNvSpPr txBox="1">
            <a:spLocks noChangeArrowheads="1"/>
          </p:cNvSpPr>
          <p:nvPr/>
        </p:nvSpPr>
        <p:spPr bwMode="auto">
          <a:xfrm>
            <a:off x="179388" y="6278563"/>
            <a:ext cx="8693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600"/>
              <a:t>Ukážka okna aplikácie Orbitron</a:t>
            </a:r>
            <a:r>
              <a:rPr lang="en-US" altLang="sk-SK" sz="1600"/>
              <a:t> (</a:t>
            </a:r>
            <a:r>
              <a:rPr lang="sk-SK" altLang="sk-SK" sz="1600"/>
              <a:t>napr. zo str. </a:t>
            </a:r>
            <a:r>
              <a:rPr lang="sk-SK" altLang="sk-SK" sz="1600">
                <a:hlinkClick r:id="rId3"/>
              </a:rPr>
              <a:t>http://www.stoff.pl/</a:t>
            </a:r>
            <a:r>
              <a:rPr lang="sk-SK" altLang="sk-SK" sz="1600"/>
              <a:t>   + aktualizácia TLE zo str. </a:t>
            </a:r>
            <a:r>
              <a:rPr lang="sk-SK" altLang="sk-SK" sz="1600">
                <a:hlinkClick r:id="rId4"/>
              </a:rPr>
              <a:t>http://www.stoff.pl/downloads.php</a:t>
            </a:r>
            <a:r>
              <a:rPr lang="sk-SK" altLang="sk-SK" sz="1600"/>
              <a:t>)</a:t>
            </a:r>
            <a:r>
              <a:rPr lang="el-GR" altLang="sk-SK" sz="1600"/>
              <a:t>  - </a:t>
            </a:r>
            <a:r>
              <a:rPr lang="sk-SK" altLang="sk-SK" sz="1600"/>
              <a:t>stiahnuť, pracovať s tým pri učení a úlohách!</a:t>
            </a:r>
          </a:p>
        </p:txBody>
      </p:sp>
    </p:spTree>
    <p:extLst>
      <p:ext uri="{BB962C8B-B14F-4D97-AF65-F5344CB8AC3E}">
        <p14:creationId xmlns:p14="http://schemas.microsoft.com/office/powerpoint/2010/main" val="314251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antsat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836613"/>
            <a:ext cx="8475662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BlokTextu 1"/>
          <p:cNvSpPr txBox="1">
            <a:spLocks noChangeArrowheads="1"/>
          </p:cNvSpPr>
          <p:nvPr/>
        </p:nvSpPr>
        <p:spPr bwMode="auto">
          <a:xfrm>
            <a:off x="611188" y="549275"/>
            <a:ext cx="28082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altLang="sk-SK"/>
              <a:t>Výber satelitu...</a:t>
            </a:r>
          </a:p>
        </p:txBody>
      </p:sp>
    </p:spTree>
    <p:extLst>
      <p:ext uri="{BB962C8B-B14F-4D97-AF65-F5344CB8AC3E}">
        <p14:creationId xmlns:p14="http://schemas.microsoft.com/office/powerpoint/2010/main" val="244050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ľka 1"/>
          <p:cNvGraphicFramePr>
            <a:graphicFrameLocks noGrp="1"/>
          </p:cNvGraphicFramePr>
          <p:nvPr/>
        </p:nvGraphicFramePr>
        <p:xfrm>
          <a:off x="611188" y="1412875"/>
          <a:ext cx="7921627" cy="4954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1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16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16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16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16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16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16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193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effectLst/>
                          <a:hlinkClick r:id="rId2"/>
                        </a:rPr>
                        <a:t>Name</a:t>
                      </a:r>
                      <a:endParaRPr lang="sk-SK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  <a:hlinkClick r:id="rId3"/>
                        </a:rPr>
                        <a:t>NORAD ID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u="none" strike="noStrike" dirty="0">
                          <a:effectLst/>
                          <a:hlinkClick r:id="rId4"/>
                        </a:rPr>
                        <a:t>Int'l Code</a:t>
                      </a:r>
                      <a:endParaRPr lang="sk-SK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hlinkClick r:id="rId5"/>
                        </a:rPr>
                        <a:t>Launch date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hlinkClick r:id="rId6"/>
                        </a:rPr>
                        <a:t>Period</a:t>
                      </a:r>
                      <a:r>
                        <a:rPr lang="en-US" sz="1800">
                          <a:effectLst/>
                        </a:rPr>
                        <a:t/>
                      </a:r>
                      <a:br>
                        <a:rPr lang="en-US" sz="1800">
                          <a:effectLst/>
                        </a:rPr>
                      </a:br>
                      <a:r>
                        <a:rPr lang="en-US" sz="1800">
                          <a:effectLst/>
                        </a:rPr>
                        <a:t>[minutes]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hlinkClick r:id="rId7"/>
                        </a:rPr>
                        <a:t>Longitude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Action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hlinkClick r:id="rId8"/>
                        </a:rPr>
                        <a:t>INTELSAT 16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36397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2010-006A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hlinkClick r:id="rId9"/>
                        </a:rPr>
                        <a:t>February 12, 2010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1538.2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0°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hlinkClick r:id="rId10"/>
                        </a:rPr>
                        <a:t>Track it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hlinkClick r:id="rId11"/>
                        </a:rPr>
                        <a:t>TELECOM 2C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23730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1995-067A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hlinkClick r:id="rId12"/>
                        </a:rPr>
                        <a:t>December 6, 1995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1470.3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145.9° W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hlinkClick r:id="rId13"/>
                        </a:rPr>
                        <a:t>Track it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hlinkClick r:id="rId14"/>
                        </a:rPr>
                        <a:t>INMARSAT 2-F1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20918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1990-093A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hlinkClick r:id="rId15"/>
                        </a:rPr>
                        <a:t>October 30, 1990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1436.1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142.1° W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hlinkClick r:id="rId16"/>
                        </a:rPr>
                        <a:t>Track it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hlinkClick r:id="rId17"/>
                        </a:rPr>
                        <a:t>GALAXY 15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28884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2005-041A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hlinkClick r:id="rId18"/>
                        </a:rPr>
                        <a:t>October 13, 2005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1436.1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133° W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hlinkClick r:id="rId19"/>
                        </a:rPr>
                        <a:t>Track it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9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hlinkClick r:id="rId20"/>
                        </a:rPr>
                        <a:t>DIRECTV 7S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28238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2004-016A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hlinkClick r:id="rId21"/>
                        </a:rPr>
                        <a:t>May 4, 2004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1436.1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119.1° W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hlinkClick r:id="rId22"/>
                        </a:rPr>
                        <a:t>Track it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9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hlinkClick r:id="rId23"/>
                        </a:rPr>
                        <a:t>ECHOSTAR 7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27378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2002-006A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hlinkClick r:id="rId24"/>
                        </a:rPr>
                        <a:t>February 21, 2002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1436.1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118.9° W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hlinkClick r:id="rId25"/>
                        </a:rPr>
                        <a:t>Track it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9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u="sng" dirty="0" err="1">
                          <a:effectLst/>
                          <a:hlinkClick r:id="rId26"/>
                        </a:rPr>
                        <a:t>GSTAR</a:t>
                      </a:r>
                      <a:r>
                        <a:rPr lang="en-US" sz="1800" u="sng" dirty="0">
                          <a:effectLst/>
                          <a:hlinkClick r:id="rId26"/>
                        </a:rPr>
                        <a:t> 1</a:t>
                      </a:r>
                      <a:endParaRPr lang="sk-SK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15677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1985-035A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hlinkClick r:id="rId27"/>
                        </a:rPr>
                        <a:t>May 8, 1985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1436.1</a:t>
                      </a:r>
                      <a:endParaRPr lang="sk-SK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105.7° W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effectLst/>
                          <a:hlinkClick r:id="rId28"/>
                        </a:rPr>
                        <a:t>Track it</a:t>
                      </a:r>
                      <a:endParaRPr lang="sk-SK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62" marR="35362" marT="35355" marB="3535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0012" name="BlokTextu 2"/>
          <p:cNvSpPr txBox="1">
            <a:spLocks noChangeArrowheads="1"/>
          </p:cNvSpPr>
          <p:nvPr/>
        </p:nvSpPr>
        <p:spPr bwMode="auto">
          <a:xfrm>
            <a:off x="539750" y="836613"/>
            <a:ext cx="6264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altLang="sk-SK"/>
              <a:t>alebo z iných dostupných údajov...</a:t>
            </a:r>
          </a:p>
        </p:txBody>
      </p:sp>
    </p:spTree>
    <p:extLst>
      <p:ext uri="{BB962C8B-B14F-4D97-AF65-F5344CB8AC3E}">
        <p14:creationId xmlns:p14="http://schemas.microsoft.com/office/powerpoint/2010/main" val="86823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sk-SK" altLang="sk-SK" sz="2400" smtClean="0"/>
              <a:t>Prehľad všetkých družíc (pozícia, názov, operátor, dátum spustenia, komentár) je napr. na str. </a:t>
            </a:r>
          </a:p>
          <a:p>
            <a:pPr marL="0" indent="0">
              <a:buFontTx/>
              <a:buNone/>
            </a:pPr>
            <a:r>
              <a:rPr lang="sk-SK" altLang="sk-SK" sz="2400" smtClean="0">
                <a:hlinkClick r:id="rId2"/>
              </a:rPr>
              <a:t>http://www.satbeams.com/satellites</a:t>
            </a:r>
            <a:endParaRPr lang="sk-SK" altLang="sk-SK" sz="2400" smtClean="0"/>
          </a:p>
          <a:p>
            <a:pPr marL="0" indent="0">
              <a:buFontTx/>
              <a:buNone/>
            </a:pPr>
            <a:endParaRPr lang="sk-SK" altLang="sk-SK" sz="2400" smtClean="0"/>
          </a:p>
          <a:p>
            <a:pPr marL="0" indent="0">
              <a:buFontTx/>
              <a:buNone/>
            </a:pPr>
            <a:r>
              <a:rPr lang="sk-SK" altLang="sk-SK" sz="2400" smtClean="0"/>
              <a:t>Dá sa tam tiež zobraziť pokrytie zem.povrchu (</a:t>
            </a:r>
            <a:r>
              <a:rPr lang="sk-SK" altLang="sk-SK" sz="2400" b="1" smtClean="0"/>
              <a:t>footprint, stopa</a:t>
            </a:r>
            <a:r>
              <a:rPr lang="sk-SK" altLang="sk-SK" sz="2400" smtClean="0"/>
              <a:t>) zvolenou družicou</a:t>
            </a:r>
          </a:p>
        </p:txBody>
      </p:sp>
      <p:sp>
        <p:nvSpPr>
          <p:cNvPr id="40963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E0CB6C7-04F6-475E-89A0-66456BC42037}" type="slidenum">
              <a:rPr lang="en-US" altLang="sk-SK" smtClean="0"/>
              <a:pPr eaLnBrk="1" hangingPunct="1"/>
              <a:t>35</a:t>
            </a:fld>
            <a:endParaRPr lang="en-US" altLang="sk-SK" smtClean="0"/>
          </a:p>
        </p:txBody>
      </p:sp>
    </p:spTree>
    <p:extLst>
      <p:ext uri="{BB962C8B-B14F-4D97-AF65-F5344CB8AC3E}">
        <p14:creationId xmlns:p14="http://schemas.microsoft.com/office/powerpoint/2010/main" val="100984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A7A3AC-8F3A-40B8-A4D9-E6D6DE9FB6E9}" type="slidenum">
              <a:rPr lang="en-US" altLang="sk-SK" smtClean="0"/>
              <a:pPr eaLnBrk="1" hangingPunct="1"/>
              <a:t>36</a:t>
            </a:fld>
            <a:endParaRPr lang="en-US" altLang="sk-SK" smtClean="0"/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611188" y="549275"/>
            <a:ext cx="17287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 altLang="sk-SK"/>
          </a:p>
        </p:txBody>
      </p:sp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395288" y="549275"/>
            <a:ext cx="8064500" cy="623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altLang="sk-SK"/>
              <a:t>Čo je čo?</a:t>
            </a:r>
          </a:p>
          <a:p>
            <a:pPr eaLnBrk="1" hangingPunct="1">
              <a:spcBef>
                <a:spcPct val="50000"/>
              </a:spcBef>
            </a:pPr>
            <a:endParaRPr lang="sk-SK" altLang="sk-SK"/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/>
              <a:t> </a:t>
            </a:r>
            <a:r>
              <a:rPr lang="sk-SK" altLang="sk-SK" b="1"/>
              <a:t>separácia – </a:t>
            </a:r>
            <a:r>
              <a:rPr lang="sk-SK" altLang="sk-SK"/>
              <a:t>odstup medzi družicami na tej istej dráhe (u GEO systémov...2 až 3</a:t>
            </a:r>
            <a:r>
              <a:rPr lang="en-US" altLang="sk-SK">
                <a:cs typeface="Arial" charset="0"/>
              </a:rPr>
              <a:t>°</a:t>
            </a:r>
            <a:r>
              <a:rPr lang="sk-SK" altLang="sk-SK">
                <a:cs typeface="Arial" charset="0"/>
              </a:rPr>
              <a:t>)</a:t>
            </a:r>
            <a:endParaRPr lang="en-US" altLang="sk-SK"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sk-SK" b="1"/>
              <a:t>elev</a:t>
            </a:r>
            <a:r>
              <a:rPr lang="sk-SK" altLang="sk-SK" b="1"/>
              <a:t>á</a:t>
            </a:r>
            <a:r>
              <a:rPr lang="en-US" altLang="sk-SK" b="1"/>
              <a:t>cia</a:t>
            </a:r>
            <a:r>
              <a:rPr lang="sk-SK" altLang="sk-SK"/>
              <a:t> (uhol nad horizontom) a </a:t>
            </a:r>
            <a:r>
              <a:rPr lang="sk-SK" altLang="sk-SK" b="1"/>
              <a:t>azimut</a:t>
            </a:r>
            <a:r>
              <a:rPr lang="sk-SK" altLang="sk-SK"/>
              <a:t> (uhol pravo-ľavého natočenia antény) viditeľnej družice na danom mieste, </a:t>
            </a:r>
            <a:r>
              <a:rPr lang="sk-SK" altLang="sk-SK" b="1"/>
              <a:t>dĺžka</a:t>
            </a:r>
            <a:r>
              <a:rPr lang="sk-SK" altLang="sk-SK"/>
              <a:t> (šikmej) zostupnej dráhy družice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b="1"/>
              <a:t>magn. deklinácia</a:t>
            </a:r>
            <a:r>
              <a:rPr lang="sk-SK" altLang="sk-SK"/>
              <a:t> (odklon) skutočného sev. pólu Zeme od magnetického sev. pólu – musí sa zohľadniť pri výpočte azimutu a elevácie prijímacej antény  (čiary na mape, spájajúce miesta s rovnakými magn. deklináciami = </a:t>
            </a:r>
            <a:r>
              <a:rPr lang="sk-SK" altLang="sk-SK" b="1"/>
              <a:t>izogóny</a:t>
            </a:r>
            <a:r>
              <a:rPr lang="sk-SK" altLang="sk-SK"/>
              <a:t>) – mení sa s časom</a:t>
            </a:r>
          </a:p>
          <a:p>
            <a:pPr eaLnBrk="1" hangingPunct="1">
              <a:spcBef>
                <a:spcPct val="50000"/>
              </a:spcBef>
            </a:pPr>
            <a:r>
              <a:rPr lang="pl-PL" altLang="sk-SK"/>
              <a:t>(</a:t>
            </a:r>
            <a:r>
              <a:rPr lang="pl-PL" altLang="sk-SK" smtClean="0"/>
              <a:t>DOBRÁ STRÁNKA </a:t>
            </a:r>
            <a:r>
              <a:rPr lang="pl-PL" altLang="sk-SK"/>
              <a:t>PRE ZISTENIE magn. </a:t>
            </a:r>
            <a:r>
              <a:rPr lang="pl-PL" altLang="sk-SK" smtClean="0"/>
              <a:t>deklinácie</a:t>
            </a:r>
            <a:r>
              <a:rPr lang="pl-PL" altLang="sk-SK"/>
              <a:t>: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pl-PL" altLang="sk-SK"/>
              <a:t>http://www.ngdc.noaa.gov/geomagmodels/struts/calcDeclination)</a:t>
            </a:r>
            <a:endParaRPr lang="sk-SK" altLang="sk-SK"/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/>
              <a:t>Zem. šírka (</a:t>
            </a:r>
            <a:r>
              <a:rPr lang="sk-SK" altLang="sk-SK" b="1"/>
              <a:t>latitude) . .. </a:t>
            </a:r>
            <a:r>
              <a:rPr lang="sk-SK" altLang="sk-SK"/>
              <a:t>viď ďalej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/>
              <a:t>Zem. dĺžka </a:t>
            </a:r>
            <a:r>
              <a:rPr lang="sk-SK" altLang="sk-SK" sz="2000"/>
              <a:t>(</a:t>
            </a:r>
            <a:r>
              <a:rPr lang="sk-SK" altLang="sk-SK" sz="2000" b="1"/>
              <a:t>longitude) ....</a:t>
            </a:r>
            <a:r>
              <a:rPr lang="sk-SK" altLang="sk-SK"/>
              <a:t> viď ďalej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/>
              <a:t>Deklinácia</a:t>
            </a:r>
          </a:p>
          <a:p>
            <a:pPr eaLnBrk="1" hangingPunct="1">
              <a:spcBef>
                <a:spcPct val="50000"/>
              </a:spcBef>
            </a:pPr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74587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Latitude and Longitude, World Map with Latitude and Longitude, Equator, Prime Merid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73238"/>
            <a:ext cx="82296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BlokTextu 1"/>
          <p:cNvSpPr txBox="1">
            <a:spLocks noChangeArrowheads="1"/>
          </p:cNvSpPr>
          <p:nvPr/>
        </p:nvSpPr>
        <p:spPr bwMode="auto">
          <a:xfrm>
            <a:off x="611188" y="1557338"/>
            <a:ext cx="1512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k-SK" sz="1800" b="1"/>
              <a:t>Latitude</a:t>
            </a:r>
            <a:endParaRPr lang="sk-SK" altLang="sk-SK" sz="1800"/>
          </a:p>
        </p:txBody>
      </p:sp>
      <p:cxnSp>
        <p:nvCxnSpPr>
          <p:cNvPr id="4" name="Rovná spojovacia šípka 3"/>
          <p:cNvCxnSpPr/>
          <p:nvPr/>
        </p:nvCxnSpPr>
        <p:spPr>
          <a:xfrm>
            <a:off x="827088" y="1925638"/>
            <a:ext cx="431800" cy="1358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ovacia šípka 6"/>
          <p:cNvCxnSpPr/>
          <p:nvPr/>
        </p:nvCxnSpPr>
        <p:spPr>
          <a:xfrm>
            <a:off x="900113" y="1925638"/>
            <a:ext cx="468312" cy="10715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0" name="BlokTextu 7"/>
          <p:cNvSpPr txBox="1">
            <a:spLocks noChangeArrowheads="1"/>
          </p:cNvSpPr>
          <p:nvPr/>
        </p:nvSpPr>
        <p:spPr bwMode="auto">
          <a:xfrm>
            <a:off x="2555875" y="765175"/>
            <a:ext cx="1439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k-SK" sz="1800" b="1"/>
              <a:t>Longitude</a:t>
            </a:r>
            <a:endParaRPr lang="sk-SK" altLang="sk-SK" sz="1800"/>
          </a:p>
        </p:txBody>
      </p:sp>
      <p:cxnSp>
        <p:nvCxnSpPr>
          <p:cNvPr id="12" name="Rovná spojovacia šípka 11"/>
          <p:cNvCxnSpPr/>
          <p:nvPr/>
        </p:nvCxnSpPr>
        <p:spPr>
          <a:xfrm flipH="1">
            <a:off x="2124075" y="1133475"/>
            <a:ext cx="863600" cy="2008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ovacia šípka 13"/>
          <p:cNvCxnSpPr/>
          <p:nvPr/>
        </p:nvCxnSpPr>
        <p:spPr>
          <a:xfrm flipH="1">
            <a:off x="2124075" y="1133475"/>
            <a:ext cx="863600" cy="1719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3" name="BlokTextu 14"/>
          <p:cNvSpPr txBox="1">
            <a:spLocks noChangeArrowheads="1"/>
          </p:cNvSpPr>
          <p:nvPr/>
        </p:nvSpPr>
        <p:spPr bwMode="auto">
          <a:xfrm>
            <a:off x="1042988" y="6092825"/>
            <a:ext cx="53292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k-SK" sz="1200"/>
              <a:t>source: http://www.worldatlas.com/aatlas/imageg.htm</a:t>
            </a:r>
            <a:endParaRPr lang="sk-SK" altLang="sk-SK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A6E10D2-EB51-4118-97B0-0EE38C45177B}" type="slidenum">
              <a:rPr lang="en-US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en-US" altLang="sk-SK" sz="1400" smtClean="0"/>
          </a:p>
        </p:txBody>
      </p:sp>
      <p:pic>
        <p:nvPicPr>
          <p:cNvPr id="33795" name="Picture 10" descr="latitude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3384550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11"/>
          <p:cNvSpPr txBox="1">
            <a:spLocks noChangeArrowheads="1"/>
          </p:cNvSpPr>
          <p:nvPr/>
        </p:nvSpPr>
        <p:spPr bwMode="auto">
          <a:xfrm>
            <a:off x="179388" y="3213100"/>
            <a:ext cx="34559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k-SK" sz="1200"/>
              <a:t>www.sailtrain.co.uk/.../images/latitude46.gif </a:t>
            </a:r>
          </a:p>
        </p:txBody>
      </p:sp>
      <p:pic>
        <p:nvPicPr>
          <p:cNvPr id="33797" name="Picture 13" descr="longitu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605213"/>
            <a:ext cx="3384550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 Box 14"/>
          <p:cNvSpPr txBox="1">
            <a:spLocks noChangeArrowheads="1"/>
          </p:cNvSpPr>
          <p:nvPr/>
        </p:nvSpPr>
        <p:spPr bwMode="auto">
          <a:xfrm>
            <a:off x="3708400" y="404813"/>
            <a:ext cx="5435600" cy="284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sk-SK" altLang="sk-SK" sz="1800" b="1">
                <a:solidFill>
                  <a:schemeClr val="bg1"/>
                </a:solidFill>
              </a:rPr>
              <a:t>Osový systém „</a:t>
            </a:r>
            <a:r>
              <a:rPr lang="en-US" altLang="sk-SK" sz="1800" b="1">
                <a:solidFill>
                  <a:schemeClr val="bg1"/>
                </a:solidFill>
              </a:rPr>
              <a:t>Zemepisn</a:t>
            </a:r>
            <a:r>
              <a:rPr lang="sk-SK" altLang="sk-SK" sz="1800" b="1">
                <a:solidFill>
                  <a:schemeClr val="bg1"/>
                </a:solidFill>
              </a:rPr>
              <a:t>á šírka (latitude) </a:t>
            </a:r>
            <a:r>
              <a:rPr lang="en-US" altLang="sk-SK" sz="1800" b="1">
                <a:solidFill>
                  <a:schemeClr val="bg1"/>
                </a:solidFill>
              </a:rPr>
              <a:t>[°]</a:t>
            </a:r>
            <a:r>
              <a:rPr lang="sk-SK" altLang="sk-SK" sz="1800" b="1">
                <a:solidFill>
                  <a:schemeClr val="bg1"/>
                </a:solidFill>
              </a:rPr>
              <a:t>,</a:t>
            </a:r>
            <a:endParaRPr lang="en-US" altLang="sk-SK" sz="1800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sk-SK" altLang="sk-SK" sz="1800" b="1">
                <a:solidFill>
                  <a:schemeClr val="bg1"/>
                </a:solidFill>
              </a:rPr>
              <a:t>Z</a:t>
            </a:r>
            <a:r>
              <a:rPr lang="en-US" altLang="sk-SK" sz="1800" b="1">
                <a:solidFill>
                  <a:schemeClr val="bg1"/>
                </a:solidFill>
              </a:rPr>
              <a:t>emepisn</a:t>
            </a:r>
            <a:r>
              <a:rPr lang="sk-SK" altLang="sk-SK" sz="1800" b="1">
                <a:solidFill>
                  <a:schemeClr val="bg1"/>
                </a:solidFill>
              </a:rPr>
              <a:t>á dĺžka (longitude) </a:t>
            </a:r>
            <a:r>
              <a:rPr lang="en-US" altLang="sk-SK" sz="1800" b="1">
                <a:solidFill>
                  <a:schemeClr val="bg1"/>
                </a:solidFill>
              </a:rPr>
              <a:t>[</a:t>
            </a:r>
            <a:r>
              <a:rPr lang="en-US" altLang="sk-SK" sz="1800" b="1">
                <a:solidFill>
                  <a:schemeClr val="bg1"/>
                </a:solidFill>
                <a:cs typeface="Arial" charset="0"/>
              </a:rPr>
              <a:t>°</a:t>
            </a:r>
            <a:r>
              <a:rPr lang="en-US" altLang="sk-SK" sz="1800" b="1">
                <a:solidFill>
                  <a:schemeClr val="bg1"/>
                </a:solidFill>
              </a:rPr>
              <a:t>]</a:t>
            </a:r>
            <a:r>
              <a:rPr lang="sk-SK" altLang="sk-SK" sz="1800" b="1">
                <a:solidFill>
                  <a:schemeClr val="bg1"/>
                </a:solidFill>
              </a:rPr>
              <a:t>“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sk-SK" altLang="sk-SK" sz="1800" b="1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1800">
                <a:solidFill>
                  <a:schemeClr val="bg1"/>
                </a:solidFill>
              </a:rPr>
              <a:t>vystupujú vo vzťahoch pre výpočet Az. a El.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>
                <a:solidFill>
                  <a:schemeClr val="bg1"/>
                </a:solidFill>
              </a:rPr>
              <a:t>(nebudeme počítať  </a:t>
            </a:r>
            <a:r>
              <a:rPr lang="sk-SK" altLang="sk-SK" sz="1800">
                <a:solidFill>
                  <a:schemeClr val="bg1"/>
                </a:solidFill>
                <a:sym typeface="Wingdings" pitchFamily="2" charset="2"/>
              </a:rPr>
              <a:t> , ale treba rozumieť 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sk-SK" altLang="sk-SK" sz="1800">
              <a:solidFill>
                <a:schemeClr val="bg1"/>
              </a:solidFill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>
                <a:solidFill>
                  <a:schemeClr val="bg1"/>
                </a:solidFill>
                <a:sym typeface="Wingdings" pitchFamily="2" charset="2"/>
              </a:rPr>
              <a:t>(viac v prezentácii </a:t>
            </a:r>
            <a:r>
              <a:rPr lang="en-US" altLang="sk-SK" sz="1800">
                <a:solidFill>
                  <a:schemeClr val="bg1"/>
                </a:solidFill>
                <a:sym typeface="Wingdings" pitchFamily="2" charset="2"/>
              </a:rPr>
              <a:t>[1] - </a:t>
            </a:r>
            <a:r>
              <a:rPr lang="sk-SK" altLang="sk-SK" sz="1800">
                <a:solidFill>
                  <a:schemeClr val="bg1"/>
                </a:solidFill>
                <a:sym typeface="Wingdings" pitchFamily="2" charset="2"/>
              </a:rPr>
              <a:t>lec02.ppt</a:t>
            </a:r>
            <a:r>
              <a:rPr lang="en-US" altLang="sk-SK" sz="1800">
                <a:solidFill>
                  <a:schemeClr val="bg1"/>
                </a:solidFill>
                <a:sym typeface="Wingdings" pitchFamily="2" charset="2"/>
              </a:rPr>
              <a:t>)</a:t>
            </a:r>
            <a:endParaRPr lang="en-US" altLang="sk-SK" sz="180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ile:World Magnetic Declination 2010.pd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4300"/>
            <a:ext cx="8434388" cy="633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BlokTextu 2"/>
          <p:cNvSpPr txBox="1">
            <a:spLocks noChangeArrowheads="1"/>
          </p:cNvSpPr>
          <p:nvPr/>
        </p:nvSpPr>
        <p:spPr bwMode="auto">
          <a:xfrm>
            <a:off x="1042988" y="6453188"/>
            <a:ext cx="71294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200" dirty="0"/>
              <a:t>http://en.wikipedia.org/wiki/Magnetic_declination</a:t>
            </a:r>
          </a:p>
        </p:txBody>
      </p:sp>
      <p:sp>
        <p:nvSpPr>
          <p:cNvPr id="34820" name="BlokTextu 1"/>
          <p:cNvSpPr txBox="1">
            <a:spLocks noChangeArrowheads="1"/>
          </p:cNvSpPr>
          <p:nvPr/>
        </p:nvSpPr>
        <p:spPr bwMode="auto">
          <a:xfrm>
            <a:off x="323850" y="188913"/>
            <a:ext cx="3311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800" b="1"/>
              <a:t>Magnetická deklinácia – izogóny  </a:t>
            </a:r>
            <a:r>
              <a:rPr lang="sk-SK" altLang="sk-SK" sz="1800"/>
              <a:t>v r. 2010</a:t>
            </a:r>
            <a:endParaRPr lang="sk-SK" altLang="sk-SK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DD09CBB-D4E2-4849-A9DE-DB38065F0D68}" type="slidenum">
              <a:rPr lang="en-US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sk-SK" sz="140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7772400" cy="762000"/>
          </a:xfrm>
        </p:spPr>
        <p:txBody>
          <a:bodyPr/>
          <a:lstStyle/>
          <a:p>
            <a:pPr eaLnBrk="1" hangingPunct="1"/>
            <a:r>
              <a:rPr lang="sk-SK" altLang="sk-SK" sz="2800" b="1" dirty="0" smtClean="0"/>
              <a:t>Kozmický</a:t>
            </a:r>
            <a:r>
              <a:rPr lang="en-US" altLang="sk-SK" sz="2800" b="1" dirty="0" smtClean="0"/>
              <a:t> </a:t>
            </a:r>
            <a:r>
              <a:rPr lang="sk-SK" altLang="sk-SK" sz="2800" b="1" dirty="0" smtClean="0"/>
              <a:t>s</a:t>
            </a:r>
            <a:r>
              <a:rPr lang="en-US" altLang="sk-SK" sz="2800" b="1" dirty="0" err="1" smtClean="0"/>
              <a:t>egment</a:t>
            </a:r>
            <a:r>
              <a:rPr lang="en-US" altLang="sk-SK" sz="2800" b="1" dirty="0" smtClean="0"/>
              <a:t> </a:t>
            </a:r>
            <a:r>
              <a:rPr lang="sk-SK" altLang="sk-SK" sz="2800" b="1" dirty="0" smtClean="0"/>
              <a:t>– fázy existencie </a:t>
            </a:r>
            <a:r>
              <a:rPr lang="en-US" altLang="sk-SK" sz="2800" b="1" dirty="0" smtClean="0"/>
              <a:t>[1]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35125"/>
            <a:ext cx="7772400" cy="44275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Char char="–"/>
            </a:pPr>
            <a:r>
              <a:rPr lang="sk-SK" altLang="sk-SK" sz="2400" smtClean="0"/>
              <a:t>Vypustenie satelitu</a:t>
            </a:r>
            <a:endParaRPr lang="en-US" altLang="sk-SK" sz="24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Char char="–"/>
            </a:pPr>
            <a:r>
              <a:rPr lang="sk-SK" altLang="sk-SK" sz="2400" smtClean="0"/>
              <a:t>fáza premiestnenia na orbitu</a:t>
            </a:r>
            <a:endParaRPr lang="en-US" altLang="sk-SK" sz="24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Char char="–"/>
            </a:pPr>
            <a:r>
              <a:rPr lang="sk-SK" altLang="sk-SK" sz="2400" smtClean="0"/>
              <a:t>Rozmiestnenie</a:t>
            </a:r>
            <a:endParaRPr lang="en-US" altLang="sk-SK" sz="24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Char char="–"/>
            </a:pPr>
            <a:r>
              <a:rPr lang="sk-SK" altLang="sk-SK" sz="2400" smtClean="0"/>
              <a:t>Činnosť</a:t>
            </a:r>
            <a:endParaRPr lang="en-US" altLang="sk-SK" sz="2400" smtClean="0"/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sk-SK" sz="2000" smtClean="0"/>
              <a:t>TT&amp;C - Tracking Telemetry and Command Station: </a:t>
            </a:r>
            <a:endParaRPr lang="sk-SK" altLang="sk-SK" sz="2000" smtClean="0"/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sk-SK" altLang="sk-SK" sz="1800" smtClean="0"/>
              <a:t>	Zriaďuje riadiacu a monitorovaciu linku so satelitom. Sleduje chyby orbity a umožňuje plánovanie korekcie. Chyby sú spôsobené nepravidlnosťami zemskej gravitácie z dôvodu jej nesférického tvaru a tiež vplyvom Slnka a Mesiaca.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sk-SK" sz="2000" smtClean="0"/>
              <a:t>SSC - Satellite Control Center: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  <a:buFontTx/>
              <a:buChar char="–"/>
            </a:pPr>
            <a:r>
              <a:rPr lang="en-US" altLang="sk-SK" sz="1800" smtClean="0"/>
              <a:t>OCC -  Operations Control Center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  <a:buFontTx/>
              <a:buChar char="–"/>
            </a:pPr>
            <a:r>
              <a:rPr lang="en-US" altLang="sk-SK" sz="1800" smtClean="0"/>
              <a:t>SCF  -  Satellite Control Facility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sk-SK" altLang="sk-SK" sz="2000" smtClean="0"/>
              <a:t>Poskytuje monitorovanie linkového signálu pre obsluhu linky</a:t>
            </a:r>
            <a:r>
              <a:rPr lang="en-US" altLang="sk-SK" sz="2000" smtClean="0"/>
              <a:t>	</a:t>
            </a:r>
            <a:r>
              <a:rPr lang="sk-SK" altLang="sk-SK" sz="2000" smtClean="0"/>
              <a:t>a monitorovanie interfencie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Char char="–"/>
            </a:pPr>
            <a:r>
              <a:rPr lang="sk-SK" altLang="sk-SK" sz="2400" smtClean="0"/>
              <a:t>fá</a:t>
            </a:r>
            <a:r>
              <a:rPr lang="en-US" altLang="sk-SK" sz="2400" smtClean="0"/>
              <a:t>za </a:t>
            </a:r>
            <a:r>
              <a:rPr lang="sk-SK" altLang="sk-SK" sz="2400" smtClean="0"/>
              <a:t>vyradenia (ukončenia činnosti)</a:t>
            </a:r>
            <a:endParaRPr lang="en-US" altLang="sk-SK" sz="2400" smtClean="0"/>
          </a:p>
        </p:txBody>
      </p:sp>
      <p:sp>
        <p:nvSpPr>
          <p:cNvPr id="6149" name="Line 4"/>
          <p:cNvSpPr>
            <a:spLocks noChangeShapeType="1"/>
          </p:cNvSpPr>
          <p:nvPr/>
        </p:nvSpPr>
        <p:spPr bwMode="auto">
          <a:xfrm>
            <a:off x="228600" y="1447800"/>
            <a:ext cx="868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8567-EC8B-45FD-81D2-D5ADB10A90E2}" type="slidenum">
              <a:rPr lang="en-US"/>
              <a:pPr/>
              <a:t>40</a:t>
            </a:fld>
            <a:endParaRPr lang="en-US" dirty="0"/>
          </a:p>
        </p:txBody>
      </p:sp>
      <p:pic>
        <p:nvPicPr>
          <p:cNvPr id="47107" name="Picture 3" descr="azelz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5472857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4" descr="angles_azimu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979736"/>
            <a:ext cx="2790825" cy="28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6084888" y="4076700"/>
            <a:ext cx="2808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www.physicalgeography.net/.../angles_azimuth.jpg 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323850" y="5589588"/>
            <a:ext cx="5688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www.srrb.noaa.gov/highlights/sunrise/azelzen.gif 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6011862" y="3789040"/>
            <a:ext cx="31321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600" b="1" dirty="0">
                <a:solidFill>
                  <a:srgbClr val="C00000"/>
                </a:solidFill>
              </a:rPr>
              <a:t>AZIMUT – </a:t>
            </a:r>
            <a:r>
              <a:rPr lang="sk-SK" sz="1600" dirty="0">
                <a:solidFill>
                  <a:srgbClr val="C00000"/>
                </a:solidFill>
              </a:rPr>
              <a:t>orientovaný uhol medzi určitým smerom a severným smerom (z pohľadu užívateľa)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3924300" y="2420938"/>
            <a:ext cx="194384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/>
              <a:t>rovina horizontu alebo </a:t>
            </a:r>
            <a:r>
              <a:rPr lang="sk-SK" dirty="0" smtClean="0"/>
              <a:t>vodorovnej roviny</a:t>
            </a:r>
            <a:endParaRPr lang="en-US" dirty="0"/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 flipH="1">
            <a:off x="3708400" y="2708275"/>
            <a:ext cx="287338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323850" y="5589588"/>
            <a:ext cx="48974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 dirty="0" err="1">
                <a:solidFill>
                  <a:srgbClr val="7030A0"/>
                </a:solidFill>
              </a:rPr>
              <a:t>Elevácia</a:t>
            </a:r>
            <a:r>
              <a:rPr lang="sk-SK" b="1" dirty="0">
                <a:solidFill>
                  <a:srgbClr val="7030A0"/>
                </a:solidFill>
              </a:rPr>
              <a:t> (h) - </a:t>
            </a:r>
            <a:r>
              <a:rPr lang="sk-SK" dirty="0">
                <a:solidFill>
                  <a:srgbClr val="7030A0"/>
                </a:solidFill>
              </a:rPr>
              <a:t>uhol vo zvislej rovine meraný od vodorovnej roviny k smeru pohľadu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24578" name="Picture 2" descr="http://www.gajro.sk/wp-content/uploads/2012/01/polarizacni_uhel_ses_astra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4796752"/>
            <a:ext cx="2466975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6092637" y="4796752"/>
            <a:ext cx="1152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err="1" smtClean="0"/>
              <a:t>LNB</a:t>
            </a:r>
            <a:r>
              <a:rPr lang="sk-SK" sz="1600" b="1" dirty="0" smtClean="0"/>
              <a:t> </a:t>
            </a:r>
            <a:r>
              <a:rPr lang="sk-SK" sz="1600" b="1" dirty="0" err="1" smtClean="0"/>
              <a:t>skew</a:t>
            </a:r>
            <a:endParaRPr lang="sk-SK" sz="1600" b="1" dirty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68313" y="188913"/>
            <a:ext cx="5183187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k-SK" sz="2400" b="1" dirty="0" err="1" smtClean="0"/>
              <a:t>Tak</a:t>
            </a:r>
            <a:r>
              <a:rPr lang="sk-SK" altLang="sk-SK" sz="2400" b="1" dirty="0" smtClean="0"/>
              <a:t>že </a:t>
            </a:r>
            <a:r>
              <a:rPr lang="sk-SK" altLang="sk-SK" sz="2400" b="1" dirty="0" err="1" smtClean="0"/>
              <a:t>tera</a:t>
            </a:r>
            <a:r>
              <a:rPr lang="en-US" altLang="sk-SK" sz="2400" b="1" smtClean="0"/>
              <a:t>z</a:t>
            </a:r>
            <a:r>
              <a:rPr lang="sk-SK" altLang="sk-SK" sz="2400" b="1" smtClean="0"/>
              <a:t> </a:t>
            </a:r>
            <a:r>
              <a:rPr lang="sk-SK" altLang="sk-SK" sz="2400" b="1" dirty="0" smtClean="0"/>
              <a:t>už </a:t>
            </a:r>
            <a:r>
              <a:rPr lang="sk-SK" altLang="sk-SK" sz="2400" b="1" smtClean="0"/>
              <a:t>môžem vypočítať </a:t>
            </a:r>
            <a:r>
              <a:rPr lang="sk-SK" altLang="sk-SK" sz="2400" b="1" dirty="0" smtClean="0"/>
              <a:t>a nastaviť: azimut </a:t>
            </a:r>
            <a:r>
              <a:rPr lang="sk-SK" altLang="sk-SK" sz="2400" b="1" dirty="0"/>
              <a:t>a </a:t>
            </a:r>
            <a:r>
              <a:rPr lang="sk-SK" altLang="sk-SK" sz="2400" b="1" dirty="0" err="1"/>
              <a:t>elevácia</a:t>
            </a:r>
            <a:endParaRPr lang="en-US" altLang="sk-SK" sz="2400" b="1" dirty="0"/>
          </a:p>
        </p:txBody>
      </p:sp>
    </p:spTree>
    <p:extLst>
      <p:ext uri="{BB962C8B-B14F-4D97-AF65-F5344CB8AC3E}">
        <p14:creationId xmlns:p14="http://schemas.microsoft.com/office/powerpoint/2010/main" val="95658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image.shutterstock.com/display_pic_with_logo/169/169,1164795316,12/stock-vector-satellite-antenna-22441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5340350" cy="589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BlokTextu 1"/>
          <p:cNvSpPr txBox="1">
            <a:spLocks noChangeArrowheads="1"/>
          </p:cNvSpPr>
          <p:nvPr/>
        </p:nvSpPr>
        <p:spPr bwMode="auto">
          <a:xfrm>
            <a:off x="5508625" y="3213100"/>
            <a:ext cx="273526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2800" dirty="0" smtClean="0"/>
              <a:t>Ešte trochu</a:t>
            </a:r>
            <a:r>
              <a:rPr lang="en-US" altLang="sk-SK" sz="2800" dirty="0" smtClean="0"/>
              <a:t> o </a:t>
            </a:r>
            <a:r>
              <a:rPr lang="en-US" altLang="sk-SK" sz="2800" dirty="0"/>
              <a:t>ant</a:t>
            </a:r>
            <a:r>
              <a:rPr lang="sk-SK" altLang="sk-SK" sz="2800" dirty="0"/>
              <a:t>é</a:t>
            </a:r>
            <a:r>
              <a:rPr lang="en-US" altLang="sk-SK" sz="2800" dirty="0" err="1"/>
              <a:t>nach</a:t>
            </a:r>
            <a:r>
              <a:rPr lang="sk-SK" altLang="sk-SK" sz="2800" dirty="0"/>
              <a:t> </a:t>
            </a:r>
            <a:r>
              <a:rPr lang="sk-SK" altLang="sk-SK" sz="2800" dirty="0">
                <a:sym typeface="Wingdings" pitchFamily="2" charset="2"/>
              </a:rPr>
              <a:t>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800" dirty="0"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800" dirty="0"/>
          </a:p>
        </p:txBody>
      </p:sp>
      <p:sp>
        <p:nvSpPr>
          <p:cNvPr id="2" name="BlokTextu 1"/>
          <p:cNvSpPr txBox="1"/>
          <p:nvPr/>
        </p:nvSpPr>
        <p:spPr>
          <a:xfrm>
            <a:off x="5076056" y="5157192"/>
            <a:ext cx="374441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k-SK" dirty="0" err="1" smtClean="0"/>
              <a:t>e-m</a:t>
            </a:r>
            <a:r>
              <a:rPr lang="sk-SK" dirty="0" smtClean="0"/>
              <a:t> žiarenie/vlnenie,</a:t>
            </a:r>
          </a:p>
          <a:p>
            <a:pPr marL="285750" indent="-285750">
              <a:buFontTx/>
              <a:buChar char="-"/>
            </a:pPr>
            <a:r>
              <a:rPr lang="sk-SK" dirty="0" smtClean="0"/>
              <a:t>čo je anténa, aktívne a pasívne prvky antény a ich konštrukcia</a:t>
            </a:r>
          </a:p>
          <a:p>
            <a:pPr marL="285750" indent="-285750">
              <a:buFontTx/>
              <a:buChar char="-"/>
            </a:pPr>
            <a:r>
              <a:rPr lang="sk-SK" dirty="0" smtClean="0"/>
              <a:t>smerový uhol, zisk antény, ...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8A196F-1AC8-40BE-88C4-D8A44C72BF97}" type="slidenum">
              <a:rPr lang="cs-CZ" altLang="sk-SK" smtClean="0"/>
              <a:pPr eaLnBrk="1" hangingPunct="1"/>
              <a:t>42</a:t>
            </a:fld>
            <a:endParaRPr lang="cs-CZ" altLang="sk-SK" smtClean="0"/>
          </a:p>
        </p:txBody>
      </p:sp>
      <p:sp>
        <p:nvSpPr>
          <p:cNvPr id="47107" name="Text Box 5"/>
          <p:cNvSpPr txBox="1">
            <a:spLocks noChangeArrowheads="1"/>
          </p:cNvSpPr>
          <p:nvPr/>
        </p:nvSpPr>
        <p:spPr bwMode="auto">
          <a:xfrm>
            <a:off x="468313" y="404813"/>
            <a:ext cx="5832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altLang="sk-SK" sz="2400" b="1"/>
              <a:t>Problematika antén – základné tvary</a:t>
            </a:r>
            <a:endParaRPr lang="en-US" altLang="sk-SK" sz="2400" b="1"/>
          </a:p>
        </p:txBody>
      </p:sp>
      <p:sp>
        <p:nvSpPr>
          <p:cNvPr id="47108" name="Text Box 6"/>
          <p:cNvSpPr txBox="1">
            <a:spLocks noChangeArrowheads="1"/>
          </p:cNvSpPr>
          <p:nvPr/>
        </p:nvSpPr>
        <p:spPr bwMode="auto">
          <a:xfrm>
            <a:off x="611188" y="1125538"/>
            <a:ext cx="3097212" cy="147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altLang="sk-SK" b="1"/>
              <a:t>Izotropný žiarič</a:t>
            </a:r>
            <a:r>
              <a:rPr lang="sk-SK" altLang="sk-SK"/>
              <a:t> (</a:t>
            </a:r>
            <a:r>
              <a:rPr lang="en-US" altLang="sk-SK"/>
              <a:t>isotropic radiator) </a:t>
            </a:r>
            <a:r>
              <a:rPr lang="sk-SK" altLang="sk-SK"/>
              <a:t>všesmerová anténa – fiktívna – často používaná ako vzťažná pri vyjadrení zisku iných antén v </a:t>
            </a:r>
            <a:r>
              <a:rPr lang="en-US" altLang="sk-SK"/>
              <a:t>[</a:t>
            </a:r>
            <a:r>
              <a:rPr lang="sk-SK" altLang="sk-SK"/>
              <a:t>dBi</a:t>
            </a:r>
            <a:r>
              <a:rPr lang="en-US" altLang="sk-SK"/>
              <a:t>]</a:t>
            </a:r>
          </a:p>
        </p:txBody>
      </p:sp>
      <p:sp>
        <p:nvSpPr>
          <p:cNvPr id="47109" name="Text Box 7"/>
          <p:cNvSpPr txBox="1">
            <a:spLocks noChangeArrowheads="1"/>
          </p:cNvSpPr>
          <p:nvPr/>
        </p:nvSpPr>
        <p:spPr bwMode="auto">
          <a:xfrm>
            <a:off x="4175125" y="1143000"/>
            <a:ext cx="49688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sk-SK" b="1"/>
              <a:t>Smerov</a:t>
            </a:r>
            <a:r>
              <a:rPr lang="sk-SK" altLang="sk-SK" b="1"/>
              <a:t>é antény </a:t>
            </a:r>
            <a:r>
              <a:rPr lang="sk-SK" altLang="sk-SK"/>
              <a:t>(vyžarovaný výkon sústredený do užšieho lúča</a:t>
            </a:r>
            <a:r>
              <a:rPr lang="en-US" altLang="sk-SK"/>
              <a:t> </a:t>
            </a:r>
            <a:r>
              <a:rPr lang="en-US" altLang="sk-SK">
                <a:sym typeface="Wingdings" pitchFamily="2" charset="2"/>
              </a:rPr>
              <a:t> smerov</a:t>
            </a:r>
            <a:r>
              <a:rPr lang="sk-SK" altLang="sk-SK">
                <a:sym typeface="Wingdings" pitchFamily="2" charset="2"/>
              </a:rPr>
              <a:t>á charakteristika</a:t>
            </a:r>
            <a:r>
              <a:rPr lang="sk-SK" altLang="sk-SK"/>
              <a:t> tvarovaná konštrukčným prevedením antény)</a:t>
            </a:r>
            <a:r>
              <a:rPr lang="en-US" altLang="sk-SK"/>
              <a:t>. Z</a:t>
            </a:r>
            <a:r>
              <a:rPr lang="sk-SK" altLang="sk-SK"/>
              <a:t>ákladný prvok smerovej antény - dipól</a:t>
            </a:r>
            <a:endParaRPr lang="en-US" altLang="sk-SK"/>
          </a:p>
        </p:txBody>
      </p:sp>
      <p:pic>
        <p:nvPicPr>
          <p:cNvPr id="47110" name="Picture 9" descr="Antena_yagiuda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724400"/>
            <a:ext cx="1800225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Line 10"/>
          <p:cNvSpPr>
            <a:spLocks noChangeShapeType="1"/>
          </p:cNvSpPr>
          <p:nvPr/>
        </p:nvSpPr>
        <p:spPr bwMode="auto">
          <a:xfrm>
            <a:off x="2268538" y="50847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7112" name="Line 11"/>
          <p:cNvSpPr>
            <a:spLocks noChangeShapeType="1"/>
          </p:cNvSpPr>
          <p:nvPr/>
        </p:nvSpPr>
        <p:spPr bwMode="auto">
          <a:xfrm>
            <a:off x="2484438" y="51577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7113" name="Text Box 12"/>
          <p:cNvSpPr txBox="1">
            <a:spLocks noChangeArrowheads="1"/>
          </p:cNvSpPr>
          <p:nvPr/>
        </p:nvSpPr>
        <p:spPr bwMode="auto">
          <a:xfrm>
            <a:off x="1619250" y="4292600"/>
            <a:ext cx="6192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altLang="sk-SK" b="1">
                <a:solidFill>
                  <a:srgbClr val="FF0000"/>
                </a:solidFill>
              </a:rPr>
              <a:t>žiarič</a:t>
            </a:r>
            <a:r>
              <a:rPr lang="sk-SK" altLang="sk-SK"/>
              <a:t> – aktívny prvok antény – napr. polvlnový dipól</a:t>
            </a:r>
            <a:endParaRPr lang="en-US" altLang="sk-SK"/>
          </a:p>
        </p:txBody>
      </p:sp>
      <p:sp>
        <p:nvSpPr>
          <p:cNvPr id="47114" name="Line 13"/>
          <p:cNvSpPr>
            <a:spLocks noChangeShapeType="1"/>
          </p:cNvSpPr>
          <p:nvPr/>
        </p:nvSpPr>
        <p:spPr bwMode="auto">
          <a:xfrm>
            <a:off x="1692275" y="450850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7115" name="Line 14"/>
          <p:cNvSpPr>
            <a:spLocks noChangeShapeType="1"/>
          </p:cNvSpPr>
          <p:nvPr/>
        </p:nvSpPr>
        <p:spPr bwMode="auto">
          <a:xfrm flipH="1">
            <a:off x="2771775" y="544512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7116" name="Text Box 15"/>
          <p:cNvSpPr txBox="1">
            <a:spLocks noChangeArrowheads="1"/>
          </p:cNvSpPr>
          <p:nvPr/>
        </p:nvSpPr>
        <p:spPr bwMode="auto">
          <a:xfrm>
            <a:off x="2951163" y="5449888"/>
            <a:ext cx="27733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altLang="sk-SK"/>
              <a:t>smer dopadajúceho e-m žiarenia - signálu</a:t>
            </a:r>
            <a:endParaRPr lang="en-US" altLang="sk-SK"/>
          </a:p>
        </p:txBody>
      </p:sp>
      <p:sp>
        <p:nvSpPr>
          <p:cNvPr id="47117" name="Text Box 16"/>
          <p:cNvSpPr txBox="1">
            <a:spLocks noChangeArrowheads="1"/>
          </p:cNvSpPr>
          <p:nvPr/>
        </p:nvSpPr>
        <p:spPr bwMode="auto">
          <a:xfrm>
            <a:off x="2627313" y="4718050"/>
            <a:ext cx="61928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altLang="sk-SK" b="1">
                <a:solidFill>
                  <a:srgbClr val="FF0000"/>
                </a:solidFill>
              </a:rPr>
              <a:t>direktory</a:t>
            </a:r>
            <a:r>
              <a:rPr lang="sk-SK" altLang="sk-SK"/>
              <a:t> – pasívne prvky antény – formujú tvar charakteristiky, zvyšujú zisk</a:t>
            </a:r>
            <a:endParaRPr lang="en-US" altLang="sk-SK"/>
          </a:p>
        </p:txBody>
      </p:sp>
      <p:sp>
        <p:nvSpPr>
          <p:cNvPr id="47118" name="Text Box 21"/>
          <p:cNvSpPr txBox="1">
            <a:spLocks noChangeArrowheads="1"/>
          </p:cNvSpPr>
          <p:nvPr/>
        </p:nvSpPr>
        <p:spPr bwMode="auto">
          <a:xfrm>
            <a:off x="0" y="4076700"/>
            <a:ext cx="8675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altLang="sk-SK" sz="1400" b="1">
                <a:solidFill>
                  <a:srgbClr val="FF0000"/>
                </a:solidFill>
              </a:rPr>
              <a:t>reflektor</a:t>
            </a:r>
            <a:r>
              <a:rPr lang="sk-SK" altLang="sk-SK" sz="1400"/>
              <a:t>– pasívny prvok antény – odráža e-m žiarenie na žiarič,formuje tvar charakteristiky, zvyšuje zisk</a:t>
            </a:r>
            <a:endParaRPr lang="en-US" altLang="sk-SK" sz="1400"/>
          </a:p>
        </p:txBody>
      </p:sp>
      <p:sp>
        <p:nvSpPr>
          <p:cNvPr id="47119" name="Line 22"/>
          <p:cNvSpPr>
            <a:spLocks noChangeShapeType="1"/>
          </p:cNvSpPr>
          <p:nvPr/>
        </p:nvSpPr>
        <p:spPr bwMode="auto">
          <a:xfrm>
            <a:off x="684213" y="4365625"/>
            <a:ext cx="43180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7120" name="Line 23"/>
          <p:cNvSpPr>
            <a:spLocks noChangeShapeType="1"/>
          </p:cNvSpPr>
          <p:nvPr/>
        </p:nvSpPr>
        <p:spPr bwMode="auto">
          <a:xfrm flipH="1">
            <a:off x="2051050" y="4941888"/>
            <a:ext cx="649288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7121" name="Line 24"/>
          <p:cNvSpPr>
            <a:spLocks noChangeShapeType="1"/>
          </p:cNvSpPr>
          <p:nvPr/>
        </p:nvSpPr>
        <p:spPr bwMode="auto">
          <a:xfrm flipH="1">
            <a:off x="2268538" y="4941888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7122" name="Line 25"/>
          <p:cNvSpPr>
            <a:spLocks noChangeShapeType="1"/>
          </p:cNvSpPr>
          <p:nvPr/>
        </p:nvSpPr>
        <p:spPr bwMode="auto">
          <a:xfrm flipH="1">
            <a:off x="2484438" y="5013325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grpSp>
        <p:nvGrpSpPr>
          <p:cNvPr id="47123" name="Skupina 2"/>
          <p:cNvGrpSpPr>
            <a:grpSpLocks/>
          </p:cNvGrpSpPr>
          <p:nvPr/>
        </p:nvGrpSpPr>
        <p:grpSpPr bwMode="auto">
          <a:xfrm>
            <a:off x="611188" y="2616200"/>
            <a:ext cx="720725" cy="719138"/>
            <a:chOff x="611188" y="1773238"/>
            <a:chExt cx="720725" cy="719137"/>
          </a:xfrm>
        </p:grpSpPr>
        <p:sp>
          <p:nvSpPr>
            <p:cNvPr id="47141" name="Oval 26"/>
            <p:cNvSpPr>
              <a:spLocks noChangeArrowheads="1"/>
            </p:cNvSpPr>
            <p:nvPr/>
          </p:nvSpPr>
          <p:spPr bwMode="auto">
            <a:xfrm>
              <a:off x="900113" y="2060575"/>
              <a:ext cx="107950" cy="10795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sk-SK" altLang="sk-SK"/>
            </a:p>
          </p:txBody>
        </p:sp>
        <p:sp>
          <p:nvSpPr>
            <p:cNvPr id="47142" name="Line 27"/>
            <p:cNvSpPr>
              <a:spLocks noChangeShapeType="1"/>
            </p:cNvSpPr>
            <p:nvPr/>
          </p:nvSpPr>
          <p:spPr bwMode="auto">
            <a:xfrm flipV="1">
              <a:off x="971550" y="1773238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47143" name="Line 28"/>
            <p:cNvSpPr>
              <a:spLocks noChangeShapeType="1"/>
            </p:cNvSpPr>
            <p:nvPr/>
          </p:nvSpPr>
          <p:spPr bwMode="auto">
            <a:xfrm flipV="1">
              <a:off x="1116013" y="2133600"/>
              <a:ext cx="215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47144" name="Line 29"/>
            <p:cNvSpPr>
              <a:spLocks noChangeShapeType="1"/>
            </p:cNvSpPr>
            <p:nvPr/>
          </p:nvSpPr>
          <p:spPr bwMode="auto">
            <a:xfrm flipV="1">
              <a:off x="1116013" y="1844675"/>
              <a:ext cx="142875" cy="144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47145" name="Line 30"/>
            <p:cNvSpPr>
              <a:spLocks noChangeShapeType="1"/>
            </p:cNvSpPr>
            <p:nvPr/>
          </p:nvSpPr>
          <p:spPr bwMode="auto">
            <a:xfrm>
              <a:off x="1116013" y="2276475"/>
              <a:ext cx="142875" cy="730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47146" name="Line 31"/>
            <p:cNvSpPr>
              <a:spLocks noChangeShapeType="1"/>
            </p:cNvSpPr>
            <p:nvPr/>
          </p:nvSpPr>
          <p:spPr bwMode="auto">
            <a:xfrm>
              <a:off x="971550" y="2276475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47147" name="Line 32"/>
            <p:cNvSpPr>
              <a:spLocks noChangeShapeType="1"/>
            </p:cNvSpPr>
            <p:nvPr/>
          </p:nvSpPr>
          <p:spPr bwMode="auto">
            <a:xfrm flipH="1" flipV="1">
              <a:off x="684213" y="1844675"/>
              <a:ext cx="142875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47148" name="Line 33"/>
            <p:cNvSpPr>
              <a:spLocks noChangeShapeType="1"/>
            </p:cNvSpPr>
            <p:nvPr/>
          </p:nvSpPr>
          <p:spPr bwMode="auto">
            <a:xfrm flipH="1" flipV="1">
              <a:off x="611188" y="2133600"/>
              <a:ext cx="215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47149" name="Line 34"/>
            <p:cNvSpPr>
              <a:spLocks noChangeShapeType="1"/>
            </p:cNvSpPr>
            <p:nvPr/>
          </p:nvSpPr>
          <p:spPr bwMode="auto">
            <a:xfrm flipH="1">
              <a:off x="684213" y="2205038"/>
              <a:ext cx="21590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</p:grpSp>
      <p:grpSp>
        <p:nvGrpSpPr>
          <p:cNvPr id="47124" name="Skupina 3"/>
          <p:cNvGrpSpPr>
            <a:grpSpLocks/>
          </p:cNvGrpSpPr>
          <p:nvPr/>
        </p:nvGrpSpPr>
        <p:grpSpPr bwMode="auto">
          <a:xfrm>
            <a:off x="4618038" y="2470150"/>
            <a:ext cx="4030662" cy="1131888"/>
            <a:chOff x="1979613" y="2225675"/>
            <a:chExt cx="4030662" cy="1131888"/>
          </a:xfrm>
        </p:grpSpPr>
        <p:sp>
          <p:nvSpPr>
            <p:cNvPr id="47128" name="Line 38"/>
            <p:cNvSpPr>
              <a:spLocks noChangeShapeType="1"/>
            </p:cNvSpPr>
            <p:nvPr/>
          </p:nvSpPr>
          <p:spPr bwMode="auto">
            <a:xfrm>
              <a:off x="2843213" y="2370138"/>
              <a:ext cx="0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47129" name="Line 39"/>
            <p:cNvSpPr>
              <a:spLocks noChangeShapeType="1"/>
            </p:cNvSpPr>
            <p:nvPr/>
          </p:nvSpPr>
          <p:spPr bwMode="auto">
            <a:xfrm>
              <a:off x="2843213" y="2874963"/>
              <a:ext cx="0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47130" name="Text Box 40"/>
            <p:cNvSpPr txBox="1">
              <a:spLocks noChangeArrowheads="1"/>
            </p:cNvSpPr>
            <p:nvPr/>
          </p:nvSpPr>
          <p:spPr bwMode="auto">
            <a:xfrm>
              <a:off x="3563938" y="2441575"/>
              <a:ext cx="1295400" cy="915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k-SK" altLang="sk-SK" b="1"/>
                <a:t>dipól</a:t>
              </a:r>
              <a:r>
                <a:rPr lang="sk-SK" altLang="sk-SK"/>
                <a:t> (polvlnový: l=</a:t>
              </a:r>
              <a:r>
                <a:rPr lang="el-GR" altLang="sk-SK"/>
                <a:t>λ</a:t>
              </a:r>
              <a:r>
                <a:rPr lang="sk-SK" altLang="sk-SK"/>
                <a:t>/2</a:t>
              </a:r>
              <a:endParaRPr lang="en-US" altLang="sk-SK"/>
            </a:p>
          </p:txBody>
        </p:sp>
        <p:sp>
          <p:nvSpPr>
            <p:cNvPr id="47131" name="Oval 41"/>
            <p:cNvSpPr>
              <a:spLocks noChangeArrowheads="1"/>
            </p:cNvSpPr>
            <p:nvPr/>
          </p:nvSpPr>
          <p:spPr bwMode="auto">
            <a:xfrm>
              <a:off x="2843213" y="2441575"/>
              <a:ext cx="719137" cy="71913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sk-SK" altLang="sk-SK"/>
            </a:p>
          </p:txBody>
        </p:sp>
        <p:sp>
          <p:nvSpPr>
            <p:cNvPr id="47132" name="Oval 42"/>
            <p:cNvSpPr>
              <a:spLocks noChangeArrowheads="1"/>
            </p:cNvSpPr>
            <p:nvPr/>
          </p:nvSpPr>
          <p:spPr bwMode="auto">
            <a:xfrm>
              <a:off x="2124075" y="2441575"/>
              <a:ext cx="719138" cy="71913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sk-SK" altLang="sk-SK"/>
            </a:p>
          </p:txBody>
        </p:sp>
        <p:sp>
          <p:nvSpPr>
            <p:cNvPr id="47133" name="Line 43"/>
            <p:cNvSpPr>
              <a:spLocks noChangeShapeType="1"/>
            </p:cNvSpPr>
            <p:nvPr/>
          </p:nvSpPr>
          <p:spPr bwMode="auto">
            <a:xfrm>
              <a:off x="1979613" y="2801938"/>
              <a:ext cx="16557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47134" name="Line 44"/>
            <p:cNvSpPr>
              <a:spLocks noChangeShapeType="1"/>
            </p:cNvSpPr>
            <p:nvPr/>
          </p:nvSpPr>
          <p:spPr bwMode="auto">
            <a:xfrm flipV="1">
              <a:off x="2843213" y="2441575"/>
              <a:ext cx="360362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47135" name="Line 45"/>
            <p:cNvSpPr>
              <a:spLocks noChangeShapeType="1"/>
            </p:cNvSpPr>
            <p:nvPr/>
          </p:nvSpPr>
          <p:spPr bwMode="auto">
            <a:xfrm flipV="1">
              <a:off x="2843213" y="2514600"/>
              <a:ext cx="576262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47136" name="Line 46"/>
            <p:cNvSpPr>
              <a:spLocks noChangeShapeType="1"/>
            </p:cNvSpPr>
            <p:nvPr/>
          </p:nvSpPr>
          <p:spPr bwMode="auto">
            <a:xfrm flipV="1">
              <a:off x="2916238" y="2659063"/>
              <a:ext cx="647700" cy="142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47137" name="Line 47"/>
            <p:cNvSpPr>
              <a:spLocks noChangeShapeType="1"/>
            </p:cNvSpPr>
            <p:nvPr/>
          </p:nvSpPr>
          <p:spPr bwMode="auto">
            <a:xfrm flipV="1">
              <a:off x="2843213" y="2801938"/>
              <a:ext cx="720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47138" name="Line 48"/>
            <p:cNvSpPr>
              <a:spLocks noChangeShapeType="1"/>
            </p:cNvSpPr>
            <p:nvPr/>
          </p:nvSpPr>
          <p:spPr bwMode="auto">
            <a:xfrm>
              <a:off x="2843213" y="2801938"/>
              <a:ext cx="649287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47139" name="Line 49"/>
            <p:cNvSpPr>
              <a:spLocks noChangeShapeType="1"/>
            </p:cNvSpPr>
            <p:nvPr/>
          </p:nvSpPr>
          <p:spPr bwMode="auto">
            <a:xfrm>
              <a:off x="4859338" y="2801938"/>
              <a:ext cx="6492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47140" name="Text Box 50"/>
            <p:cNvSpPr txBox="1">
              <a:spLocks noChangeArrowheads="1"/>
            </p:cNvSpPr>
            <p:nvPr/>
          </p:nvSpPr>
          <p:spPr bwMode="auto">
            <a:xfrm>
              <a:off x="4859338" y="2225675"/>
              <a:ext cx="1150937" cy="517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k-SK" altLang="sk-SK" sz="1400"/>
                <a:t>smer max.príjmu</a:t>
              </a:r>
              <a:endParaRPr lang="en-US" altLang="sk-SK" sz="1400"/>
            </a:p>
          </p:txBody>
        </p:sp>
      </p:grpSp>
      <p:sp>
        <p:nvSpPr>
          <p:cNvPr id="47125" name="BlokTextu 1"/>
          <p:cNvSpPr txBox="1">
            <a:spLocks noChangeArrowheads="1"/>
          </p:cNvSpPr>
          <p:nvPr/>
        </p:nvSpPr>
        <p:spPr bwMode="auto">
          <a:xfrm>
            <a:off x="876300" y="6205538"/>
            <a:ext cx="5903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altLang="sk-SK"/>
              <a:t>- všetko upevnené na vodivej, alebo nevodivej tyči</a:t>
            </a:r>
          </a:p>
        </p:txBody>
      </p:sp>
      <p:sp>
        <p:nvSpPr>
          <p:cNvPr id="47126" name="BlokTextu 4"/>
          <p:cNvSpPr txBox="1">
            <a:spLocks noChangeArrowheads="1"/>
          </p:cNvSpPr>
          <p:nvPr/>
        </p:nvSpPr>
        <p:spPr bwMode="auto">
          <a:xfrm>
            <a:off x="252413" y="3497263"/>
            <a:ext cx="3851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altLang="sk-SK" b="1"/>
              <a:t>Ďalšie tvary smerových antén</a:t>
            </a:r>
          </a:p>
        </p:txBody>
      </p:sp>
      <p:sp>
        <p:nvSpPr>
          <p:cNvPr id="47127" name="BlokTextu 5"/>
          <p:cNvSpPr txBox="1">
            <a:spLocks noChangeArrowheads="1"/>
          </p:cNvSpPr>
          <p:nvPr/>
        </p:nvSpPr>
        <p:spPr bwMode="auto">
          <a:xfrm>
            <a:off x="719138" y="3757613"/>
            <a:ext cx="2130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altLang="sk-SK"/>
              <a:t>Anténa typu Yagi</a:t>
            </a:r>
          </a:p>
        </p:txBody>
      </p:sp>
    </p:spTree>
    <p:extLst>
      <p:ext uri="{BB962C8B-B14F-4D97-AF65-F5344CB8AC3E}">
        <p14:creationId xmlns:p14="http://schemas.microsoft.com/office/powerpoint/2010/main" val="415441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Line 28"/>
          <p:cNvSpPr>
            <a:spLocks noChangeShapeType="1"/>
          </p:cNvSpPr>
          <p:nvPr/>
        </p:nvSpPr>
        <p:spPr bwMode="auto">
          <a:xfrm flipH="1" flipV="1">
            <a:off x="3397250" y="5011738"/>
            <a:ext cx="21590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8131" name="Text Box 45"/>
          <p:cNvSpPr txBox="1">
            <a:spLocks noChangeArrowheads="1"/>
          </p:cNvSpPr>
          <p:nvPr/>
        </p:nvSpPr>
        <p:spPr bwMode="auto">
          <a:xfrm>
            <a:off x="1812925" y="1266825"/>
            <a:ext cx="3671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sk-SK" altLang="sk-SK"/>
          </a:p>
        </p:txBody>
      </p:sp>
      <p:sp>
        <p:nvSpPr>
          <p:cNvPr id="48132" name="Text Box 77"/>
          <p:cNvSpPr txBox="1">
            <a:spLocks noChangeArrowheads="1"/>
          </p:cNvSpPr>
          <p:nvPr/>
        </p:nvSpPr>
        <p:spPr bwMode="auto">
          <a:xfrm>
            <a:off x="1668463" y="1411288"/>
            <a:ext cx="316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sk-SK" altLang="sk-SK"/>
          </a:p>
        </p:txBody>
      </p:sp>
      <p:sp>
        <p:nvSpPr>
          <p:cNvPr id="48133" name="Text Box 94"/>
          <p:cNvSpPr txBox="1">
            <a:spLocks noChangeArrowheads="1"/>
          </p:cNvSpPr>
          <p:nvPr/>
        </p:nvSpPr>
        <p:spPr bwMode="auto">
          <a:xfrm>
            <a:off x="1884363" y="3427413"/>
            <a:ext cx="10080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altLang="sk-SK" sz="1400"/>
              <a:t>žiarič (dipól)</a:t>
            </a:r>
            <a:endParaRPr lang="cs-CZ" altLang="sk-SK" sz="1400"/>
          </a:p>
        </p:txBody>
      </p:sp>
      <p:pic>
        <p:nvPicPr>
          <p:cNvPr id="48134" name="Picture 103" descr="File:Yagi-Uda diagram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906463"/>
            <a:ext cx="2132013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Line 106"/>
          <p:cNvSpPr>
            <a:spLocks noChangeShapeType="1"/>
          </p:cNvSpPr>
          <p:nvPr/>
        </p:nvSpPr>
        <p:spPr bwMode="auto">
          <a:xfrm flipH="1">
            <a:off x="3598863" y="3748088"/>
            <a:ext cx="60325" cy="176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8136" name="Text Box 107"/>
          <p:cNvSpPr txBox="1">
            <a:spLocks noChangeArrowheads="1"/>
          </p:cNvSpPr>
          <p:nvPr/>
        </p:nvSpPr>
        <p:spPr bwMode="auto">
          <a:xfrm>
            <a:off x="4260850" y="4165600"/>
            <a:ext cx="7191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sk-SK" sz="1400"/>
              <a:t>0</a:t>
            </a:r>
            <a:r>
              <a:rPr lang="sk-SK" altLang="sk-SK" sz="1400"/>
              <a:t>dB</a:t>
            </a:r>
            <a:endParaRPr lang="cs-CZ" altLang="sk-SK" sz="1400"/>
          </a:p>
        </p:txBody>
      </p:sp>
      <p:sp>
        <p:nvSpPr>
          <p:cNvPr id="48137" name="Text Box 108"/>
          <p:cNvSpPr txBox="1">
            <a:spLocks noChangeArrowheads="1"/>
          </p:cNvSpPr>
          <p:nvPr/>
        </p:nvSpPr>
        <p:spPr bwMode="auto">
          <a:xfrm>
            <a:off x="4092575" y="4557713"/>
            <a:ext cx="1395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sk-SK" sz="1400"/>
              <a:t>smerov</a:t>
            </a:r>
            <a:r>
              <a:rPr lang="sk-SK" altLang="sk-SK" sz="1400"/>
              <a:t>ý uhol</a:t>
            </a:r>
            <a:endParaRPr lang="cs-CZ" altLang="sk-SK" sz="1400"/>
          </a:p>
        </p:txBody>
      </p:sp>
      <p:sp>
        <p:nvSpPr>
          <p:cNvPr id="48138" name="Line 109"/>
          <p:cNvSpPr>
            <a:spLocks noChangeShapeType="1"/>
          </p:cNvSpPr>
          <p:nvPr/>
        </p:nvSpPr>
        <p:spPr bwMode="auto">
          <a:xfrm flipH="1" flipV="1">
            <a:off x="3629025" y="4352925"/>
            <a:ext cx="546100" cy="293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grpSp>
        <p:nvGrpSpPr>
          <p:cNvPr id="48139" name="Group 111"/>
          <p:cNvGrpSpPr>
            <a:grpSpLocks/>
          </p:cNvGrpSpPr>
          <p:nvPr/>
        </p:nvGrpSpPr>
        <p:grpSpPr bwMode="auto">
          <a:xfrm>
            <a:off x="1668463" y="3354388"/>
            <a:ext cx="3540125" cy="2462212"/>
            <a:chOff x="3243" y="2205"/>
            <a:chExt cx="2230" cy="1551"/>
          </a:xfrm>
        </p:grpSpPr>
        <p:sp>
          <p:nvSpPr>
            <p:cNvPr id="48142" name="Line 85"/>
            <p:cNvSpPr>
              <a:spLocks noChangeShapeType="1"/>
            </p:cNvSpPr>
            <p:nvPr/>
          </p:nvSpPr>
          <p:spPr bwMode="auto">
            <a:xfrm>
              <a:off x="3300" y="2800"/>
              <a:ext cx="17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48143" name="Line 86"/>
            <p:cNvSpPr>
              <a:spLocks noChangeShapeType="1"/>
            </p:cNvSpPr>
            <p:nvPr/>
          </p:nvSpPr>
          <p:spPr bwMode="auto">
            <a:xfrm flipV="1">
              <a:off x="4008" y="2386"/>
              <a:ext cx="850" cy="4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48144" name="Line 87"/>
            <p:cNvSpPr>
              <a:spLocks noChangeShapeType="1"/>
            </p:cNvSpPr>
            <p:nvPr/>
          </p:nvSpPr>
          <p:spPr bwMode="auto">
            <a:xfrm>
              <a:off x="4008" y="2800"/>
              <a:ext cx="879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48145" name="Text Box 88"/>
            <p:cNvSpPr txBox="1">
              <a:spLocks noChangeArrowheads="1"/>
            </p:cNvSpPr>
            <p:nvPr/>
          </p:nvSpPr>
          <p:spPr bwMode="auto">
            <a:xfrm>
              <a:off x="4350" y="2311"/>
              <a:ext cx="4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k-SK" altLang="sk-SK" sz="1400"/>
                <a:t>-3dB</a:t>
              </a:r>
              <a:endParaRPr lang="cs-CZ" altLang="sk-SK" sz="1400"/>
            </a:p>
          </p:txBody>
        </p:sp>
        <p:sp>
          <p:nvSpPr>
            <p:cNvPr id="48146" name="Text Box 89"/>
            <p:cNvSpPr txBox="1">
              <a:spLocks noChangeArrowheads="1"/>
            </p:cNvSpPr>
            <p:nvPr/>
          </p:nvSpPr>
          <p:spPr bwMode="auto">
            <a:xfrm>
              <a:off x="4793" y="2436"/>
              <a:ext cx="680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k-SK" altLang="sk-SK" sz="1400"/>
                <a:t>- hlavný lalok</a:t>
              </a:r>
              <a:endParaRPr lang="cs-CZ" altLang="sk-SK" sz="1400"/>
            </a:p>
          </p:txBody>
        </p:sp>
        <p:sp>
          <p:nvSpPr>
            <p:cNvPr id="48147" name="Text Box 90"/>
            <p:cNvSpPr txBox="1">
              <a:spLocks noChangeArrowheads="1"/>
            </p:cNvSpPr>
            <p:nvPr/>
          </p:nvSpPr>
          <p:spPr bwMode="auto">
            <a:xfrm>
              <a:off x="4105" y="3430"/>
              <a:ext cx="87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k-SK" altLang="sk-SK" sz="1400"/>
                <a:t>- postranný lalok</a:t>
              </a:r>
              <a:endParaRPr lang="cs-CZ" altLang="sk-SK" sz="1400"/>
            </a:p>
          </p:txBody>
        </p:sp>
        <p:sp>
          <p:nvSpPr>
            <p:cNvPr id="48148" name="Text Box 91"/>
            <p:cNvSpPr txBox="1">
              <a:spLocks noChangeArrowheads="1"/>
            </p:cNvSpPr>
            <p:nvPr/>
          </p:nvSpPr>
          <p:spPr bwMode="auto">
            <a:xfrm>
              <a:off x="3243" y="2903"/>
              <a:ext cx="680" cy="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k-SK" altLang="sk-SK" sz="1400"/>
                <a:t>- zadný lalok (tiež môže byť hlavný a ďalšie)</a:t>
              </a:r>
              <a:endParaRPr lang="cs-CZ" altLang="sk-SK" sz="1400"/>
            </a:p>
          </p:txBody>
        </p:sp>
        <p:sp>
          <p:nvSpPr>
            <p:cNvPr id="48149" name="Freeform 92"/>
            <p:cNvSpPr>
              <a:spLocks/>
            </p:cNvSpPr>
            <p:nvPr/>
          </p:nvSpPr>
          <p:spPr bwMode="auto">
            <a:xfrm>
              <a:off x="4377" y="2619"/>
              <a:ext cx="85" cy="337"/>
            </a:xfrm>
            <a:custGeom>
              <a:avLst/>
              <a:gdLst>
                <a:gd name="T0" fmla="*/ 0 w 144"/>
                <a:gd name="T1" fmla="*/ 0 h 545"/>
                <a:gd name="T2" fmla="*/ 80 w 144"/>
                <a:gd name="T3" fmla="*/ 197 h 545"/>
                <a:gd name="T4" fmla="*/ 27 w 144"/>
                <a:gd name="T5" fmla="*/ 337 h 54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4" h="545">
                  <a:moveTo>
                    <a:pt x="0" y="0"/>
                  </a:moveTo>
                  <a:cubicBezTo>
                    <a:pt x="64" y="113"/>
                    <a:pt x="128" y="227"/>
                    <a:pt x="136" y="318"/>
                  </a:cubicBezTo>
                  <a:cubicBezTo>
                    <a:pt x="144" y="409"/>
                    <a:pt x="60" y="507"/>
                    <a:pt x="45" y="54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48150" name="Line 93"/>
            <p:cNvSpPr>
              <a:spLocks noChangeShapeType="1"/>
            </p:cNvSpPr>
            <p:nvPr/>
          </p:nvSpPr>
          <p:spPr bwMode="auto">
            <a:xfrm>
              <a:off x="3742" y="2478"/>
              <a:ext cx="238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grpSp>
          <p:nvGrpSpPr>
            <p:cNvPr id="48151" name="Group 110"/>
            <p:cNvGrpSpPr>
              <a:grpSpLocks/>
            </p:cNvGrpSpPr>
            <p:nvPr/>
          </p:nvGrpSpPr>
          <p:grpSpPr bwMode="auto">
            <a:xfrm>
              <a:off x="3612" y="2205"/>
              <a:ext cx="1251" cy="1186"/>
              <a:chOff x="3612" y="2205"/>
              <a:chExt cx="1251" cy="1186"/>
            </a:xfrm>
          </p:grpSpPr>
          <p:sp>
            <p:nvSpPr>
              <p:cNvPr id="48152" name="Oval 83"/>
              <p:cNvSpPr>
                <a:spLocks noChangeArrowheads="1"/>
              </p:cNvSpPr>
              <p:nvPr/>
            </p:nvSpPr>
            <p:spPr bwMode="auto">
              <a:xfrm rot="-7140943">
                <a:off x="3876" y="3061"/>
                <a:ext cx="550" cy="11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sk-SK" altLang="sk-SK"/>
              </a:p>
            </p:txBody>
          </p:sp>
          <p:sp>
            <p:nvSpPr>
              <p:cNvPr id="48153" name="Oval 81"/>
              <p:cNvSpPr>
                <a:spLocks noChangeArrowheads="1"/>
              </p:cNvSpPr>
              <p:nvPr/>
            </p:nvSpPr>
            <p:spPr bwMode="auto">
              <a:xfrm rot="5400000">
                <a:off x="4208" y="2367"/>
                <a:ext cx="446" cy="865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sk-SK" altLang="sk-SK"/>
              </a:p>
            </p:txBody>
          </p:sp>
          <p:sp>
            <p:nvSpPr>
              <p:cNvPr id="48154" name="Oval 82"/>
              <p:cNvSpPr>
                <a:spLocks noChangeArrowheads="1"/>
              </p:cNvSpPr>
              <p:nvPr/>
            </p:nvSpPr>
            <p:spPr bwMode="auto">
              <a:xfrm rot="7190591">
                <a:off x="3876" y="2425"/>
                <a:ext cx="550" cy="11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sk-SK" altLang="sk-SK"/>
              </a:p>
            </p:txBody>
          </p:sp>
          <p:sp>
            <p:nvSpPr>
              <p:cNvPr id="48155" name="Oval 84"/>
              <p:cNvSpPr>
                <a:spLocks noChangeArrowheads="1"/>
              </p:cNvSpPr>
              <p:nvPr/>
            </p:nvSpPr>
            <p:spPr bwMode="auto">
              <a:xfrm rot="5400000">
                <a:off x="3716" y="2603"/>
                <a:ext cx="178" cy="38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sk-SK" altLang="sk-SK"/>
              </a:p>
            </p:txBody>
          </p:sp>
          <p:sp>
            <p:nvSpPr>
              <p:cNvPr id="48156" name="Line 80"/>
              <p:cNvSpPr>
                <a:spLocks noChangeShapeType="1"/>
              </p:cNvSpPr>
              <p:nvPr/>
            </p:nvSpPr>
            <p:spPr bwMode="auto">
              <a:xfrm rot="5400000">
                <a:off x="3663" y="2872"/>
                <a:ext cx="669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</p:grpSp>
      <p:sp>
        <p:nvSpPr>
          <p:cNvPr id="48140" name="Text Box 4"/>
          <p:cNvSpPr txBox="1">
            <a:spLocks noChangeArrowheads="1"/>
          </p:cNvSpPr>
          <p:nvPr/>
        </p:nvSpPr>
        <p:spPr bwMode="auto">
          <a:xfrm>
            <a:off x="435770" y="387648"/>
            <a:ext cx="79930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altLang="sk-SK" dirty="0"/>
              <a:t>- Potom </a:t>
            </a:r>
            <a:r>
              <a:rPr lang="sk-SK" altLang="sk-SK" b="1" dirty="0"/>
              <a:t>smerový uhol </a:t>
            </a:r>
            <a:r>
              <a:rPr lang="sk-SK" altLang="sk-SK" dirty="0" err="1"/>
              <a:t>Yagiho</a:t>
            </a:r>
            <a:r>
              <a:rPr lang="sk-SK" altLang="sk-SK" dirty="0"/>
              <a:t> antény (je už užší než uhol samotného dipólu):</a:t>
            </a:r>
            <a:endParaRPr lang="en-US" altLang="sk-SK" dirty="0"/>
          </a:p>
        </p:txBody>
      </p:sp>
      <p:sp>
        <p:nvSpPr>
          <p:cNvPr id="48141" name="BlokTextu 1"/>
          <p:cNvSpPr txBox="1">
            <a:spLocks noChangeArrowheads="1"/>
          </p:cNvSpPr>
          <p:nvPr/>
        </p:nvSpPr>
        <p:spPr bwMode="auto">
          <a:xfrm>
            <a:off x="5795963" y="1504950"/>
            <a:ext cx="303688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altLang="sk-SK" b="1"/>
              <a:t>Ďalšie konštrukčné tvary antén</a:t>
            </a:r>
          </a:p>
          <a:p>
            <a:pPr eaLnBrk="1" hangingPunct="1"/>
            <a:r>
              <a:rPr lang="sk-SK" altLang="sk-SK"/>
              <a:t>Žiariče môžu mať rôzny tvar (slučkový dipól, „krídelká“- tvar V, ...), reflektory majú rôzny tvar (viac tyčí, ploché mreže vodivo pospájané, tvarované do „vankúša“ alebo do paraboloidu, tanierové v tvare paraboloidu,...), direktorov v Yagiho anténach može byť viac.</a:t>
            </a:r>
          </a:p>
          <a:p>
            <a:pPr eaLnBrk="1" hangingPunct="1"/>
            <a:r>
              <a:rPr lang="sk-SK" altLang="sk-SK"/>
              <a:t>To všetko ovplyvňuje zisk a smerovosť antény (účinnosť smerovej charakteristiky, počet lalokov, smerový uhol)</a:t>
            </a:r>
          </a:p>
        </p:txBody>
      </p:sp>
    </p:spTree>
    <p:extLst>
      <p:ext uri="{BB962C8B-B14F-4D97-AF65-F5344CB8AC3E}">
        <p14:creationId xmlns:p14="http://schemas.microsoft.com/office/powerpoint/2010/main" val="148291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Antenna Radiation Patter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98550"/>
            <a:ext cx="4176712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558800" y="4222750"/>
            <a:ext cx="3875088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altLang="sk-SK"/>
              <a:t>Obr. Ukážka anténovej charakteristiky v </a:t>
            </a:r>
            <a:r>
              <a:rPr lang="sk-SK" altLang="sk-SK" b="1"/>
              <a:t>pravouhlých súradniciach</a:t>
            </a:r>
            <a:r>
              <a:rPr lang="sk-SK" altLang="sk-SK"/>
              <a:t> (rovina „E“, horizontálna) pre typickú 10-prvkovú Yagi-anténu</a:t>
            </a:r>
            <a:endParaRPr lang="cs-CZ" altLang="sk-SK" b="1"/>
          </a:p>
        </p:txBody>
      </p:sp>
      <p:pic>
        <p:nvPicPr>
          <p:cNvPr id="49156" name="Picture 4" descr="Antenna Radiation Patter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620713"/>
            <a:ext cx="3614738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 Box 7"/>
          <p:cNvSpPr txBox="1">
            <a:spLocks noChangeArrowheads="1"/>
          </p:cNvSpPr>
          <p:nvPr/>
        </p:nvSpPr>
        <p:spPr bwMode="auto">
          <a:xfrm>
            <a:off x="5427663" y="4733925"/>
            <a:ext cx="33480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altLang="sk-SK"/>
              <a:t>a v</a:t>
            </a:r>
            <a:r>
              <a:rPr lang="sk-SK" altLang="sk-SK" b="1"/>
              <a:t> polárnych súradniciach</a:t>
            </a:r>
            <a:endParaRPr lang="cs-CZ" altLang="sk-SK" b="1"/>
          </a:p>
        </p:txBody>
      </p:sp>
    </p:spTree>
    <p:extLst>
      <p:ext uri="{BB962C8B-B14F-4D97-AF65-F5344CB8AC3E}">
        <p14:creationId xmlns:p14="http://schemas.microsoft.com/office/powerpoint/2010/main" val="97339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upload.wikimedia.org/wikipedia/commons/c/ca/A6-3E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266700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8" name="Picture 6" descr="http://www.moonraker.com.au/techni/marconi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860" y="1916831"/>
            <a:ext cx="4791075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827584" y="62068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Pozn</a:t>
            </a:r>
            <a:r>
              <a:rPr lang="sk-SK" dirty="0" err="1" smtClean="0"/>
              <a:t>áme</a:t>
            </a:r>
            <a:r>
              <a:rPr lang="sk-SK" dirty="0" smtClean="0"/>
              <a:t> tiež </a:t>
            </a:r>
            <a:r>
              <a:rPr lang="sk-SK" b="1" dirty="0" smtClean="0"/>
              <a:t>1/4-vlnovú</a:t>
            </a:r>
            <a:r>
              <a:rPr lang="sk-SK" dirty="0" smtClean="0"/>
              <a:t> anténu (</a:t>
            </a:r>
            <a:r>
              <a:rPr lang="sk-SK" b="1" dirty="0" err="1" smtClean="0"/>
              <a:t>Marconi</a:t>
            </a:r>
            <a:r>
              <a:rPr lang="sk-SK" b="1" dirty="0" smtClean="0"/>
              <a:t> </a:t>
            </a:r>
            <a:r>
              <a:rPr lang="sk-SK" b="1" dirty="0" err="1" smtClean="0"/>
              <a:t>antenna</a:t>
            </a:r>
            <a:r>
              <a:rPr lang="sk-SK" dirty="0" smtClean="0"/>
              <a:t>):</a:t>
            </a:r>
            <a:endParaRPr lang="sk-SK" b="1" dirty="0"/>
          </a:p>
        </p:txBody>
      </p:sp>
      <p:sp>
        <p:nvSpPr>
          <p:cNvPr id="3" name="BlokTextu 2"/>
          <p:cNvSpPr txBox="1"/>
          <p:nvPr/>
        </p:nvSpPr>
        <p:spPr>
          <a:xfrm>
            <a:off x="2411760" y="6250706"/>
            <a:ext cx="673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Obr</a:t>
            </a:r>
            <a:r>
              <a:rPr lang="sk-SK" dirty="0" smtClean="0"/>
              <a:t>.: </a:t>
            </a:r>
            <a:r>
              <a:rPr lang="sk-SK" smtClean="0"/>
              <a:t>Priebeh napäťovej </a:t>
            </a:r>
            <a:r>
              <a:rPr lang="sk-SK" dirty="0" smtClean="0"/>
              <a:t>a prúdovej vlny indukovanej v anténe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3424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1F757-3899-4170-8BA6-968B9BFBE0F6}" type="slidenum">
              <a:rPr lang="cs-CZ"/>
              <a:pPr/>
              <a:t>46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6747137" cy="61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7956376" y="5877272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ym typeface="Wingdings" pitchFamily="2" charset="2"/>
              </a:rPr>
              <a:t></a:t>
            </a:r>
            <a:endParaRPr lang="sk-SK" sz="2400" b="1" dirty="0"/>
          </a:p>
        </p:txBody>
      </p:sp>
    </p:spTree>
    <p:extLst>
      <p:ext uri="{BB962C8B-B14F-4D97-AF65-F5344CB8AC3E}">
        <p14:creationId xmlns:p14="http://schemas.microsoft.com/office/powerpoint/2010/main" val="343617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D1DC92-73B1-4DA7-854B-3B26320A96F9}" type="slidenum">
              <a:rPr lang="cs-CZ" altLang="sk-SK" smtClean="0"/>
              <a:pPr eaLnBrk="1" hangingPunct="1"/>
              <a:t>47</a:t>
            </a:fld>
            <a:endParaRPr lang="cs-CZ" altLang="sk-SK" smtClean="0"/>
          </a:p>
        </p:txBody>
      </p:sp>
      <p:sp>
        <p:nvSpPr>
          <p:cNvPr id="50179" name="BlokTextu 1"/>
          <p:cNvSpPr txBox="1">
            <a:spLocks noChangeArrowheads="1"/>
          </p:cNvSpPr>
          <p:nvPr/>
        </p:nvSpPr>
        <p:spPr bwMode="auto">
          <a:xfrm>
            <a:off x="1258888" y="2133600"/>
            <a:ext cx="64087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sk-SK" altLang="sk-SK" dirty="0"/>
              <a:t>snaha konštruktérov: zlepšiť </a:t>
            </a:r>
            <a:r>
              <a:rPr lang="sk-SK" altLang="sk-SK" dirty="0" err="1"/>
              <a:t>smerovosť</a:t>
            </a:r>
            <a:r>
              <a:rPr lang="sk-SK" altLang="sk-SK" dirty="0"/>
              <a:t> a zvýšiť zisk </a:t>
            </a:r>
            <a:r>
              <a:rPr lang="sk-SK" altLang="sk-SK" dirty="0">
                <a:sym typeface="Wingdings" pitchFamily="2" charset="2"/>
              </a:rPr>
              <a:t></a:t>
            </a:r>
            <a:r>
              <a:rPr lang="el-GR" altLang="sk-SK" dirty="0">
                <a:sym typeface="Wingdings" pitchFamily="2" charset="2"/>
              </a:rPr>
              <a:t> </a:t>
            </a:r>
            <a:r>
              <a:rPr lang="sk-SK" altLang="sk-SK" dirty="0">
                <a:sym typeface="Wingdings" pitchFamily="2" charset="2"/>
              </a:rPr>
              <a:t>rôzne </a:t>
            </a:r>
            <a:r>
              <a:rPr lang="sk-SK" altLang="sk-SK" dirty="0" smtClean="0">
                <a:sym typeface="Wingdings" pitchFamily="2" charset="2"/>
              </a:rPr>
              <a:t>tvary žiaričov a reflektorov</a:t>
            </a:r>
            <a:endParaRPr lang="el-GR" altLang="sk-SK" b="1" dirty="0"/>
          </a:p>
        </p:txBody>
      </p:sp>
    </p:spTree>
    <p:extLst>
      <p:ext uri="{BB962C8B-B14F-4D97-AF65-F5344CB8AC3E}">
        <p14:creationId xmlns:p14="http://schemas.microsoft.com/office/powerpoint/2010/main" val="15428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72982-004-9191583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341438"/>
            <a:ext cx="36195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19dBi 2.4GHz Square Grid/Dish Antenn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292600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2.4GHz Omni WiFi Antenna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1310591"/>
            <a:ext cx="113665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827088" y="260350"/>
            <a:ext cx="6265862" cy="366713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dirty="0" smtClean="0"/>
              <a:t>Antény</a:t>
            </a:r>
            <a:r>
              <a:rPr lang="en-US" dirty="0" smtClean="0"/>
              <a:t> – </a:t>
            </a:r>
            <a:r>
              <a:rPr lang="sk-SK" dirty="0" smtClean="0"/>
              <a:t>rôzne tvary</a:t>
            </a:r>
            <a:endParaRPr lang="en-US" dirty="0"/>
          </a:p>
        </p:txBody>
      </p:sp>
      <p:sp>
        <p:nvSpPr>
          <p:cNvPr id="2" name="BlokTextu 1"/>
          <p:cNvSpPr txBox="1"/>
          <p:nvPr/>
        </p:nvSpPr>
        <p:spPr>
          <a:xfrm>
            <a:off x="2987824" y="3579813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plošná anténa</a:t>
            </a:r>
          </a:p>
          <a:p>
            <a:r>
              <a:rPr lang="sk-SK" dirty="0" smtClean="0"/>
              <a:t>(</a:t>
            </a:r>
            <a:r>
              <a:rPr lang="sk-SK" dirty="0" err="1" smtClean="0"/>
              <a:t>flat</a:t>
            </a:r>
            <a:r>
              <a:rPr lang="sk-SK" dirty="0" smtClean="0"/>
              <a:t> </a:t>
            </a:r>
            <a:r>
              <a:rPr lang="sk-SK" dirty="0" err="1" smtClean="0"/>
              <a:t>antenna</a:t>
            </a:r>
            <a:r>
              <a:rPr lang="sk-SK" dirty="0" smtClean="0"/>
              <a:t>)</a:t>
            </a:r>
            <a:endParaRPr lang="sk-SK" dirty="0"/>
          </a:p>
        </p:txBody>
      </p:sp>
      <p:pic>
        <p:nvPicPr>
          <p:cNvPr id="37890" name="Picture 2" descr="http://www.o-digital.com/uploads/2169/2173-1/Flat_Antenna_910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083" y="980728"/>
            <a:ext cx="2419609" cy="241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2195736" y="5304102"/>
            <a:ext cx="2103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mikrovlnová anténa; parabolický reflektor</a:t>
            </a:r>
            <a:endParaRPr lang="sk-SK" dirty="0"/>
          </a:p>
        </p:txBody>
      </p:sp>
      <p:pic>
        <p:nvPicPr>
          <p:cNvPr id="37894" name="Picture 6" descr="http://t2.gstatic.com/images?q=tbn:ANd9GcSNFQTCeDNvsn2ZglawKNUtYhUvA_kK6_IszjboLUDCixXdWVENYw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842189"/>
            <a:ext cx="1944712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11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reepatentsonline.com/6552685-0-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27749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755576" y="6093296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/>
              <a:t>Obr. </a:t>
            </a:r>
            <a:r>
              <a:rPr lang="sk-SK" sz="1200" dirty="0"/>
              <a:t>:</a:t>
            </a:r>
            <a:r>
              <a:rPr lang="sk-SK" sz="1200" dirty="0" smtClean="0"/>
              <a:t> Hitachi</a:t>
            </a:r>
            <a:endParaRPr lang="sk-SK" sz="1200" dirty="0"/>
          </a:p>
        </p:txBody>
      </p:sp>
      <p:sp>
        <p:nvSpPr>
          <p:cNvPr id="4" name="BlokTextu 3"/>
          <p:cNvSpPr txBox="1"/>
          <p:nvPr/>
        </p:nvSpPr>
        <p:spPr>
          <a:xfrm>
            <a:off x="5724128" y="3501008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žiariče (poprepájané vodivé plôšky)</a:t>
            </a:r>
            <a:endParaRPr lang="sk-SK" dirty="0"/>
          </a:p>
        </p:txBody>
      </p:sp>
      <p:cxnSp>
        <p:nvCxnSpPr>
          <p:cNvPr id="6" name="Rovná spojovacia šípka 5"/>
          <p:cNvCxnSpPr/>
          <p:nvPr/>
        </p:nvCxnSpPr>
        <p:spPr>
          <a:xfrm flipH="1">
            <a:off x="4283968" y="3685674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lokTextu 6"/>
          <p:cNvSpPr txBox="1"/>
          <p:nvPr/>
        </p:nvSpPr>
        <p:spPr>
          <a:xfrm>
            <a:off x="1187624" y="62068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Plošná anténa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8814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43E718E-C540-4436-95CF-CE3EFF1AA996}" type="slidenum">
              <a:rPr lang="en-US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sk-SK" sz="1400" smtClean="0"/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395288" y="333375"/>
            <a:ext cx="8137525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400" b="1" dirty="0"/>
              <a:t>História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1800" dirty="0"/>
              <a:t>viď iná literatúra (napr. prezentácie v angličtine </a:t>
            </a:r>
            <a:r>
              <a:rPr lang="en-US" altLang="sk-SK" sz="1800" dirty="0"/>
              <a:t>[1], DP Pillara-Satelity-diplomovka.pdf a pod.</a:t>
            </a:r>
            <a:r>
              <a:rPr lang="sk-SK" altLang="sk-SK" sz="1800" dirty="0"/>
              <a:t>)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1800" dirty="0"/>
              <a:t> vznik myšlienky satelit. komunikácií a konceptu </a:t>
            </a:r>
            <a:r>
              <a:rPr lang="sk-SK" altLang="sk-SK" sz="1800" dirty="0" err="1"/>
              <a:t>geostac</a:t>
            </a:r>
            <a:r>
              <a:rPr lang="sk-SK" altLang="sk-SK" sz="1800" dirty="0"/>
              <a:t>. konštelácie 3 satelitov, smerových </a:t>
            </a:r>
            <a:r>
              <a:rPr lang="sk-SK" altLang="sk-SK" sz="1800" dirty="0" err="1"/>
              <a:t>sat</a:t>
            </a:r>
            <a:r>
              <a:rPr lang="sk-SK" altLang="sk-SK" sz="1800" dirty="0"/>
              <a:t>. antén a rádiovej, resp. </a:t>
            </a:r>
            <a:r>
              <a:rPr lang="sk-SK" altLang="sk-SK" sz="1800" dirty="0" err="1"/>
              <a:t>opt</a:t>
            </a:r>
            <a:r>
              <a:rPr lang="sk-SK" altLang="sk-SK" sz="1800" dirty="0"/>
              <a:t>. komunikácie oboma smermi, príp. distribúcie služieb </a:t>
            </a:r>
            <a:r>
              <a:rPr lang="sk-SK" altLang="sk-SK" sz="1800" dirty="0">
                <a:sym typeface="Wingdings" pitchFamily="2" charset="2"/>
              </a:rPr>
              <a:t> </a:t>
            </a:r>
            <a:r>
              <a:rPr lang="sk-SK" altLang="sk-SK" sz="1800" b="1" dirty="0" err="1">
                <a:sym typeface="Wingdings" pitchFamily="2" charset="2"/>
              </a:rPr>
              <a:t>Arthur</a:t>
            </a:r>
            <a:r>
              <a:rPr lang="sk-SK" altLang="sk-SK" sz="1800" b="1" dirty="0">
                <a:sym typeface="Wingdings" pitchFamily="2" charset="2"/>
              </a:rPr>
              <a:t> C. </a:t>
            </a:r>
            <a:r>
              <a:rPr lang="sk-SK" altLang="sk-SK" sz="1800" b="1" dirty="0" err="1">
                <a:sym typeface="Wingdings" pitchFamily="2" charset="2"/>
              </a:rPr>
              <a:t>Clarke</a:t>
            </a:r>
            <a:r>
              <a:rPr lang="sk-SK" altLang="sk-SK" sz="1800" dirty="0">
                <a:sym typeface="Wingdings" pitchFamily="2" charset="2"/>
              </a:rPr>
              <a:t> – článok: „Extra – </a:t>
            </a:r>
            <a:r>
              <a:rPr lang="sk-SK" altLang="sk-SK" sz="1800" dirty="0" err="1">
                <a:sym typeface="Wingdings" pitchFamily="2" charset="2"/>
              </a:rPr>
              <a:t>Terrestrial</a:t>
            </a:r>
            <a:r>
              <a:rPr lang="sk-SK" altLang="sk-SK" sz="1800" dirty="0">
                <a:sym typeface="Wingdings" pitchFamily="2" charset="2"/>
              </a:rPr>
              <a:t> </a:t>
            </a:r>
            <a:r>
              <a:rPr lang="sk-SK" altLang="sk-SK" sz="1800" dirty="0" err="1">
                <a:sym typeface="Wingdings" pitchFamily="2" charset="2"/>
              </a:rPr>
              <a:t>Relays</a:t>
            </a:r>
            <a:r>
              <a:rPr lang="sk-SK" altLang="sk-SK" sz="1800" dirty="0">
                <a:sym typeface="Wingdings" pitchFamily="2" charset="2"/>
              </a:rPr>
              <a:t>“ (r. </a:t>
            </a:r>
            <a:r>
              <a:rPr lang="sk-SK" altLang="sk-SK" sz="1800" b="1" dirty="0">
                <a:sym typeface="Wingdings" pitchFamily="2" charset="2"/>
              </a:rPr>
              <a:t>1945</a:t>
            </a:r>
            <a:r>
              <a:rPr lang="sk-SK" altLang="sk-SK" sz="1800" dirty="0">
                <a:sym typeface="Wingdings" pitchFamily="2" charset="2"/>
              </a:rPr>
              <a:t>)</a:t>
            </a:r>
            <a:endParaRPr lang="en-US" altLang="sk-SK" sz="1800" dirty="0"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sk-SK" sz="1800" dirty="0">
                <a:sym typeface="Wingdings" pitchFamily="2" charset="2"/>
              </a:rPr>
              <a:t>1964- </a:t>
            </a:r>
            <a:r>
              <a:rPr lang="en-US" altLang="sk-SK" sz="1800" dirty="0" err="1">
                <a:sym typeface="Wingdings" pitchFamily="2" charset="2"/>
              </a:rPr>
              <a:t>vznik</a:t>
            </a:r>
            <a:r>
              <a:rPr lang="en-US" altLang="sk-SK" sz="1800" dirty="0">
                <a:sym typeface="Wingdings" pitchFamily="2" charset="2"/>
              </a:rPr>
              <a:t> INTELSAT-u – </a:t>
            </a:r>
            <a:r>
              <a:rPr lang="en-US" altLang="sk-SK" sz="1800" dirty="0" err="1">
                <a:sym typeface="Wingdings" pitchFamily="2" charset="2"/>
              </a:rPr>
              <a:t>medzin</a:t>
            </a:r>
            <a:r>
              <a:rPr lang="sk-SK" altLang="sk-SK" sz="1800" dirty="0">
                <a:sym typeface="Wingdings" pitchFamily="2" charset="2"/>
              </a:rPr>
              <a:t>ár. </a:t>
            </a:r>
            <a:r>
              <a:rPr lang="sk-SK" altLang="sk-SK" sz="1800" dirty="0" smtClean="0">
                <a:sym typeface="Wingdings" pitchFamily="2" charset="2"/>
              </a:rPr>
              <a:t>organizácia</a:t>
            </a:r>
            <a:r>
              <a:rPr lang="en-US" altLang="sk-SK" sz="1800" dirty="0" smtClean="0">
                <a:sym typeface="Wingdings" pitchFamily="2" charset="2"/>
              </a:rPr>
              <a:t>, GEO </a:t>
            </a:r>
            <a:r>
              <a:rPr lang="en-US" altLang="sk-SK" sz="1800" dirty="0" err="1" smtClean="0">
                <a:sym typeface="Wingdings" pitchFamily="2" charset="2"/>
              </a:rPr>
              <a:t>satelity</a:t>
            </a:r>
            <a:r>
              <a:rPr lang="en-US" altLang="sk-SK" sz="1800" dirty="0" smtClean="0">
                <a:sym typeface="Wingdings" pitchFamily="2" charset="2"/>
              </a:rPr>
              <a:t> </a:t>
            </a:r>
            <a:r>
              <a:rPr lang="sk-SK" altLang="sk-SK" sz="1800" dirty="0" smtClean="0">
                <a:sym typeface="Wingdings" pitchFamily="2" charset="2"/>
              </a:rPr>
              <a:t>postupne až </a:t>
            </a:r>
            <a:r>
              <a:rPr lang="en-US" altLang="sk-SK" sz="1800" smtClean="0">
                <a:sym typeface="Wingdings" pitchFamily="2" charset="2"/>
              </a:rPr>
              <a:t>pre </a:t>
            </a:r>
            <a:r>
              <a:rPr lang="sk-SK" altLang="sk-SK" sz="1800" smtClean="0">
                <a:sym typeface="Wingdings" pitchFamily="2" charset="2"/>
              </a:rPr>
              <a:t>80 </a:t>
            </a:r>
            <a:r>
              <a:rPr lang="sk-SK" altLang="sk-SK" sz="1800" dirty="0" smtClean="0">
                <a:sym typeface="Wingdings" pitchFamily="2" charset="2"/>
              </a:rPr>
              <a:t>000 </a:t>
            </a:r>
            <a:r>
              <a:rPr lang="sk-SK" altLang="sk-SK" sz="1800" dirty="0" err="1" smtClean="0">
                <a:sym typeface="Wingdings" pitchFamily="2" charset="2"/>
              </a:rPr>
              <a:t>telef.kanálov</a:t>
            </a:r>
            <a:r>
              <a:rPr lang="sk-SK" altLang="sk-SK" sz="1800" dirty="0" smtClean="0">
                <a:sym typeface="Wingdings" pitchFamily="2" charset="2"/>
              </a:rPr>
              <a:t>, prenos dát, TV, </a:t>
            </a:r>
            <a:r>
              <a:rPr lang="sk-SK" altLang="sk-SK" sz="1800" dirty="0" err="1" smtClean="0">
                <a:sym typeface="Wingdings" pitchFamily="2" charset="2"/>
              </a:rPr>
              <a:t>telemedicínu</a:t>
            </a:r>
            <a:r>
              <a:rPr lang="sk-SK" altLang="sk-SK" sz="1800" dirty="0" smtClean="0">
                <a:sym typeface="Wingdings" pitchFamily="2" charset="2"/>
              </a:rPr>
              <a:t>, </a:t>
            </a:r>
            <a:r>
              <a:rPr lang="sk-SK" altLang="sk-SK" sz="1800" dirty="0" err="1" smtClean="0">
                <a:sym typeface="Wingdings" pitchFamily="2" charset="2"/>
              </a:rPr>
              <a:t>tele-education</a:t>
            </a:r>
            <a:r>
              <a:rPr lang="sk-SK" altLang="sk-SK" sz="1800" dirty="0" smtClean="0">
                <a:sym typeface="Wingdings" pitchFamily="2" charset="2"/>
              </a:rPr>
              <a:t>, interaktívne video a multimédiá</a:t>
            </a:r>
            <a:endParaRPr lang="sk-SK" altLang="sk-SK" sz="1800" dirty="0"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1800" dirty="0">
                <a:sym typeface="Wingdings" pitchFamily="2" charset="2"/>
              </a:rPr>
              <a:t> r. </a:t>
            </a:r>
            <a:r>
              <a:rPr lang="sk-SK" altLang="sk-SK" sz="1800" b="1" dirty="0">
                <a:sym typeface="Wingdings" pitchFamily="2" charset="2"/>
              </a:rPr>
              <a:t>1962 – AT</a:t>
            </a:r>
            <a:r>
              <a:rPr lang="en-US" altLang="sk-SK" sz="1800" b="1" dirty="0">
                <a:sym typeface="Wingdings" pitchFamily="2" charset="2"/>
              </a:rPr>
              <a:t>&amp;T </a:t>
            </a:r>
            <a:r>
              <a:rPr lang="sk-SK" altLang="sk-SK" sz="1800" dirty="0">
                <a:sym typeface="Wingdings" pitchFamily="2" charset="2"/>
              </a:rPr>
              <a:t>(</a:t>
            </a:r>
            <a:r>
              <a:rPr lang="en-US" altLang="sk-SK" sz="1800" dirty="0">
                <a:sym typeface="Wingdings" pitchFamily="2" charset="2"/>
              </a:rPr>
              <a:t>USA</a:t>
            </a:r>
            <a:r>
              <a:rPr lang="sk-SK" altLang="sk-SK" sz="1800" dirty="0">
                <a:sym typeface="Wingdings" pitchFamily="2" charset="2"/>
              </a:rPr>
              <a:t>) – vypustili prvú komunikačnú družicu </a:t>
            </a:r>
            <a:r>
              <a:rPr lang="sk-SK" altLang="sk-SK" sz="1800" dirty="0" err="1">
                <a:sym typeface="Wingdings" pitchFamily="2" charset="2"/>
              </a:rPr>
              <a:t>TELSTAR</a:t>
            </a:r>
            <a:endParaRPr lang="en-US" altLang="sk-SK" sz="1800" b="1" dirty="0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395288" y="4868863"/>
            <a:ext cx="828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400" b="1"/>
              <a:t>Výhody sat. kom.: ...</a:t>
            </a:r>
            <a:endParaRPr lang="en-US" altLang="sk-SK" sz="2400" b="1"/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468313" y="5734050"/>
            <a:ext cx="828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400" b="1"/>
              <a:t>Nevýhody: ...</a:t>
            </a:r>
            <a:endParaRPr lang="en-US" altLang="sk-SK" sz="2400" b="1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61D48B-6A90-4E0E-BBA5-EA7B60CC4454}" type="slidenum">
              <a:rPr lang="cs-CZ" altLang="sk-SK" smtClean="0"/>
              <a:pPr eaLnBrk="1" hangingPunct="1"/>
              <a:t>50</a:t>
            </a:fld>
            <a:endParaRPr lang="cs-CZ" altLang="sk-SK" smtClean="0"/>
          </a:p>
        </p:txBody>
      </p:sp>
      <p:pic>
        <p:nvPicPr>
          <p:cNvPr id="51203" name="Picture 5" descr="Directional%20Antenna%20(500%20x%2031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96975"/>
            <a:ext cx="6953250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BlokTextu 1"/>
          <p:cNvSpPr txBox="1">
            <a:spLocks noChangeArrowheads="1"/>
          </p:cNvSpPr>
          <p:nvPr/>
        </p:nvSpPr>
        <p:spPr bwMode="auto">
          <a:xfrm>
            <a:off x="3563938" y="2349500"/>
            <a:ext cx="1871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altLang="sk-SK"/>
              <a:t>plošné antény</a:t>
            </a:r>
          </a:p>
        </p:txBody>
      </p:sp>
    </p:spTree>
    <p:extLst>
      <p:ext uri="{BB962C8B-B14F-4D97-AF65-F5344CB8AC3E}">
        <p14:creationId xmlns:p14="http://schemas.microsoft.com/office/powerpoint/2010/main" val="298591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18B0B9-7F11-4A4F-B48F-8D8F3E7CC96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3" name="BlokTextu 2"/>
          <p:cNvSpPr txBox="1"/>
          <p:nvPr/>
        </p:nvSpPr>
        <p:spPr>
          <a:xfrm>
            <a:off x="1259632" y="2132856"/>
            <a:ext cx="6912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altLang="sk-SK" sz="3600" dirty="0" smtClean="0">
                <a:sym typeface="Wingdings" pitchFamily="2" charset="2"/>
              </a:rPr>
              <a:t>pre </a:t>
            </a:r>
            <a:r>
              <a:rPr lang="sk-SK" altLang="sk-SK" sz="3600">
                <a:sym typeface="Wingdings" pitchFamily="2" charset="2"/>
              </a:rPr>
              <a:t>satelitný </a:t>
            </a:r>
            <a:r>
              <a:rPr lang="sk-SK" altLang="sk-SK" sz="3600" smtClean="0">
                <a:sym typeface="Wingdings" pitchFamily="2" charset="2"/>
              </a:rPr>
              <a:t>príjem:</a:t>
            </a:r>
          </a:p>
          <a:p>
            <a:pPr algn="ctr"/>
            <a:r>
              <a:rPr lang="sk-SK" altLang="sk-SK" sz="3600" smtClean="0">
                <a:sym typeface="Wingdings" pitchFamily="2" charset="2"/>
              </a:rPr>
              <a:t> </a:t>
            </a:r>
            <a:endParaRPr lang="sk-SK" altLang="sk-SK" sz="3600" dirty="0" smtClean="0">
              <a:sym typeface="Wingdings" pitchFamily="2" charset="2"/>
            </a:endParaRPr>
          </a:p>
          <a:p>
            <a:pPr algn="ctr"/>
            <a:r>
              <a:rPr lang="sk-SK" altLang="sk-SK" sz="3600" b="1" dirty="0">
                <a:sym typeface="Wingdings" pitchFamily="2" charset="2"/>
              </a:rPr>
              <a:t>P</a:t>
            </a:r>
            <a:r>
              <a:rPr lang="sk-SK" altLang="sk-SK" sz="3600" b="1" smtClean="0">
                <a:sym typeface="Wingdings" pitchFamily="2" charset="2"/>
              </a:rPr>
              <a:t>arabolické </a:t>
            </a:r>
            <a:r>
              <a:rPr lang="sk-SK" altLang="sk-SK" sz="3600" b="1" dirty="0">
                <a:sym typeface="Wingdings" pitchFamily="2" charset="2"/>
              </a:rPr>
              <a:t>reflektory</a:t>
            </a:r>
            <a:endParaRPr lang="el-GR" altLang="sk-SK" sz="3600" b="1" dirty="0"/>
          </a:p>
          <a:p>
            <a:pPr algn="ctr"/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13701064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čísla snímky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5D0808-2147-434C-8D7A-F79C9719355E}" type="slidenum">
              <a:rPr lang="cs-CZ" altLang="sk-SK" smtClean="0"/>
              <a:pPr eaLnBrk="1" hangingPunct="1"/>
              <a:t>52</a:t>
            </a:fld>
            <a:endParaRPr lang="cs-CZ" altLang="sk-SK" smtClean="0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z="2400" smtClean="0"/>
              <a:t>Reflektorové antény – parabolové, „tanierové“ (Dish) antény</a:t>
            </a:r>
            <a:endParaRPr lang="en-US" altLang="sk-SK" sz="2400" smtClean="0"/>
          </a:p>
        </p:txBody>
      </p:sp>
      <p:sp>
        <p:nvSpPr>
          <p:cNvPr id="53252" name="Line 3"/>
          <p:cNvSpPr>
            <a:spLocks noChangeShapeType="1"/>
          </p:cNvSpPr>
          <p:nvPr/>
        </p:nvSpPr>
        <p:spPr bwMode="auto">
          <a:xfrm>
            <a:off x="381000" y="17526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3253" name="Freeform 4"/>
          <p:cNvSpPr>
            <a:spLocks/>
          </p:cNvSpPr>
          <p:nvPr/>
        </p:nvSpPr>
        <p:spPr bwMode="auto">
          <a:xfrm>
            <a:off x="1828800" y="2133600"/>
            <a:ext cx="304800" cy="990600"/>
          </a:xfrm>
          <a:custGeom>
            <a:avLst/>
            <a:gdLst>
              <a:gd name="T0" fmla="*/ 304800 w 240"/>
              <a:gd name="T1" fmla="*/ 0 h 336"/>
              <a:gd name="T2" fmla="*/ 0 w 240"/>
              <a:gd name="T3" fmla="*/ 424543 h 336"/>
              <a:gd name="T4" fmla="*/ 304800 w 240"/>
              <a:gd name="T5" fmla="*/ 990600 h 3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0" h="336">
                <a:moveTo>
                  <a:pt x="240" y="0"/>
                </a:moveTo>
                <a:cubicBezTo>
                  <a:pt x="120" y="44"/>
                  <a:pt x="0" y="88"/>
                  <a:pt x="0" y="144"/>
                </a:cubicBezTo>
                <a:cubicBezTo>
                  <a:pt x="0" y="200"/>
                  <a:pt x="120" y="268"/>
                  <a:pt x="240" y="336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3254" name="Freeform 5"/>
          <p:cNvSpPr>
            <a:spLocks/>
          </p:cNvSpPr>
          <p:nvPr/>
        </p:nvSpPr>
        <p:spPr bwMode="auto">
          <a:xfrm>
            <a:off x="5372100" y="2057400"/>
            <a:ext cx="276225" cy="995363"/>
          </a:xfrm>
          <a:custGeom>
            <a:avLst/>
            <a:gdLst>
              <a:gd name="T0" fmla="*/ 276225 w 174"/>
              <a:gd name="T1" fmla="*/ 0 h 627"/>
              <a:gd name="T2" fmla="*/ 38100 w 174"/>
              <a:gd name="T3" fmla="*/ 500063 h 627"/>
              <a:gd name="T4" fmla="*/ 47625 w 174"/>
              <a:gd name="T5" fmla="*/ 995363 h 62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4" h="627">
                <a:moveTo>
                  <a:pt x="174" y="0"/>
                </a:moveTo>
                <a:cubicBezTo>
                  <a:pt x="149" y="51"/>
                  <a:pt x="48" y="211"/>
                  <a:pt x="24" y="315"/>
                </a:cubicBezTo>
                <a:cubicBezTo>
                  <a:pt x="0" y="419"/>
                  <a:pt x="29" y="562"/>
                  <a:pt x="30" y="627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3255" name="Freeform 8"/>
          <p:cNvSpPr>
            <a:spLocks/>
          </p:cNvSpPr>
          <p:nvPr/>
        </p:nvSpPr>
        <p:spPr bwMode="auto">
          <a:xfrm>
            <a:off x="2667000" y="2514600"/>
            <a:ext cx="152400" cy="152400"/>
          </a:xfrm>
          <a:custGeom>
            <a:avLst/>
            <a:gdLst>
              <a:gd name="T0" fmla="*/ 0 w 96"/>
              <a:gd name="T1" fmla="*/ 0 h 96"/>
              <a:gd name="T2" fmla="*/ 152400 w 96"/>
              <a:gd name="T3" fmla="*/ 76200 h 96"/>
              <a:gd name="T4" fmla="*/ 0 w 96"/>
              <a:gd name="T5" fmla="*/ 152400 h 96"/>
              <a:gd name="T6" fmla="*/ 0 w 96"/>
              <a:gd name="T7" fmla="*/ 0 h 9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" h="96">
                <a:moveTo>
                  <a:pt x="0" y="0"/>
                </a:moveTo>
                <a:lnTo>
                  <a:pt x="96" y="48"/>
                </a:lnTo>
                <a:lnTo>
                  <a:pt x="0" y="96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3256" name="Freeform 9"/>
          <p:cNvSpPr>
            <a:spLocks/>
          </p:cNvSpPr>
          <p:nvPr/>
        </p:nvSpPr>
        <p:spPr bwMode="auto">
          <a:xfrm rot="9452834">
            <a:off x="890588" y="5610225"/>
            <a:ext cx="152400" cy="152400"/>
          </a:xfrm>
          <a:custGeom>
            <a:avLst/>
            <a:gdLst>
              <a:gd name="T0" fmla="*/ 0 w 96"/>
              <a:gd name="T1" fmla="*/ 0 h 96"/>
              <a:gd name="T2" fmla="*/ 152400 w 96"/>
              <a:gd name="T3" fmla="*/ 76200 h 96"/>
              <a:gd name="T4" fmla="*/ 0 w 96"/>
              <a:gd name="T5" fmla="*/ 152400 h 96"/>
              <a:gd name="T6" fmla="*/ 0 w 96"/>
              <a:gd name="T7" fmla="*/ 0 h 9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" h="96">
                <a:moveTo>
                  <a:pt x="0" y="0"/>
                </a:moveTo>
                <a:lnTo>
                  <a:pt x="96" y="48"/>
                </a:lnTo>
                <a:lnTo>
                  <a:pt x="0" y="96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3257" name="Freeform 10"/>
          <p:cNvSpPr>
            <a:spLocks/>
          </p:cNvSpPr>
          <p:nvPr/>
        </p:nvSpPr>
        <p:spPr bwMode="auto">
          <a:xfrm rot="2081710">
            <a:off x="6858000" y="3124200"/>
            <a:ext cx="152400" cy="152400"/>
          </a:xfrm>
          <a:custGeom>
            <a:avLst/>
            <a:gdLst>
              <a:gd name="T0" fmla="*/ 0 w 96"/>
              <a:gd name="T1" fmla="*/ 0 h 96"/>
              <a:gd name="T2" fmla="*/ 152400 w 96"/>
              <a:gd name="T3" fmla="*/ 76200 h 96"/>
              <a:gd name="T4" fmla="*/ 0 w 96"/>
              <a:gd name="T5" fmla="*/ 152400 h 96"/>
              <a:gd name="T6" fmla="*/ 0 w 96"/>
              <a:gd name="T7" fmla="*/ 0 h 9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" h="96">
                <a:moveTo>
                  <a:pt x="0" y="0"/>
                </a:moveTo>
                <a:lnTo>
                  <a:pt x="96" y="48"/>
                </a:lnTo>
                <a:lnTo>
                  <a:pt x="0" y="96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3258" name="Freeform 11"/>
          <p:cNvSpPr>
            <a:spLocks/>
          </p:cNvSpPr>
          <p:nvPr/>
        </p:nvSpPr>
        <p:spPr bwMode="auto">
          <a:xfrm rot="9019187">
            <a:off x="5356225" y="6038850"/>
            <a:ext cx="152400" cy="152400"/>
          </a:xfrm>
          <a:custGeom>
            <a:avLst/>
            <a:gdLst>
              <a:gd name="T0" fmla="*/ 0 w 96"/>
              <a:gd name="T1" fmla="*/ 0 h 96"/>
              <a:gd name="T2" fmla="*/ 152400 w 96"/>
              <a:gd name="T3" fmla="*/ 76200 h 96"/>
              <a:gd name="T4" fmla="*/ 0 w 96"/>
              <a:gd name="T5" fmla="*/ 152400 h 96"/>
              <a:gd name="T6" fmla="*/ 0 w 96"/>
              <a:gd name="T7" fmla="*/ 0 h 9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" h="96">
                <a:moveTo>
                  <a:pt x="0" y="0"/>
                </a:moveTo>
                <a:lnTo>
                  <a:pt x="96" y="48"/>
                </a:lnTo>
                <a:lnTo>
                  <a:pt x="0" y="96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3259" name="Line 12"/>
          <p:cNvSpPr>
            <a:spLocks noChangeShapeType="1"/>
          </p:cNvSpPr>
          <p:nvPr/>
        </p:nvSpPr>
        <p:spPr bwMode="auto">
          <a:xfrm flipH="1" flipV="1">
            <a:off x="2133600" y="22098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3260" name="Line 13"/>
          <p:cNvSpPr>
            <a:spLocks noChangeShapeType="1"/>
          </p:cNvSpPr>
          <p:nvPr/>
        </p:nvSpPr>
        <p:spPr bwMode="auto">
          <a:xfrm flipH="1">
            <a:off x="2133600" y="26670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3261" name="Line 14"/>
          <p:cNvSpPr>
            <a:spLocks noChangeShapeType="1"/>
          </p:cNvSpPr>
          <p:nvPr/>
        </p:nvSpPr>
        <p:spPr bwMode="auto">
          <a:xfrm>
            <a:off x="2133600" y="22098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3262" name="Line 15"/>
          <p:cNvSpPr>
            <a:spLocks noChangeShapeType="1"/>
          </p:cNvSpPr>
          <p:nvPr/>
        </p:nvSpPr>
        <p:spPr bwMode="auto">
          <a:xfrm>
            <a:off x="2133600" y="3048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3263" name="Line 16"/>
          <p:cNvSpPr>
            <a:spLocks noChangeShapeType="1"/>
          </p:cNvSpPr>
          <p:nvPr/>
        </p:nvSpPr>
        <p:spPr bwMode="auto">
          <a:xfrm flipH="1" flipV="1">
            <a:off x="5715000" y="2209800"/>
            <a:ext cx="1143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3264" name="Line 17"/>
          <p:cNvSpPr>
            <a:spLocks noChangeShapeType="1"/>
          </p:cNvSpPr>
          <p:nvPr/>
        </p:nvSpPr>
        <p:spPr bwMode="auto">
          <a:xfrm flipH="1" flipV="1">
            <a:off x="5508625" y="2997200"/>
            <a:ext cx="1349375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3265" name="Line 18"/>
          <p:cNvSpPr>
            <a:spLocks noChangeShapeType="1"/>
          </p:cNvSpPr>
          <p:nvPr/>
        </p:nvSpPr>
        <p:spPr bwMode="auto">
          <a:xfrm>
            <a:off x="5715000" y="22098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3266" name="Line 19"/>
          <p:cNvSpPr>
            <a:spLocks noChangeShapeType="1"/>
          </p:cNvSpPr>
          <p:nvPr/>
        </p:nvSpPr>
        <p:spPr bwMode="auto">
          <a:xfrm>
            <a:off x="5580063" y="2997200"/>
            <a:ext cx="1811337" cy="5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3267" name="Freeform 20"/>
          <p:cNvSpPr>
            <a:spLocks/>
          </p:cNvSpPr>
          <p:nvPr/>
        </p:nvSpPr>
        <p:spPr bwMode="auto">
          <a:xfrm>
            <a:off x="1881188" y="5381625"/>
            <a:ext cx="76200" cy="228600"/>
          </a:xfrm>
          <a:custGeom>
            <a:avLst/>
            <a:gdLst>
              <a:gd name="T0" fmla="*/ 76200 w 48"/>
              <a:gd name="T1" fmla="*/ 0 h 96"/>
              <a:gd name="T2" fmla="*/ 0 w 48"/>
              <a:gd name="T3" fmla="*/ 114300 h 96"/>
              <a:gd name="T4" fmla="*/ 76200 w 48"/>
              <a:gd name="T5" fmla="*/ 228600 h 9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" h="96">
                <a:moveTo>
                  <a:pt x="48" y="0"/>
                </a:moveTo>
                <a:cubicBezTo>
                  <a:pt x="24" y="16"/>
                  <a:pt x="0" y="32"/>
                  <a:pt x="0" y="48"/>
                </a:cubicBezTo>
                <a:cubicBezTo>
                  <a:pt x="0" y="64"/>
                  <a:pt x="24" y="80"/>
                  <a:pt x="48" y="96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3268" name="Line 21"/>
          <p:cNvSpPr>
            <a:spLocks noChangeShapeType="1"/>
          </p:cNvSpPr>
          <p:nvPr/>
        </p:nvSpPr>
        <p:spPr bwMode="auto">
          <a:xfrm flipV="1">
            <a:off x="1119188" y="5534025"/>
            <a:ext cx="762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3269" name="Line 22"/>
          <p:cNvSpPr>
            <a:spLocks noChangeShapeType="1"/>
          </p:cNvSpPr>
          <p:nvPr/>
        </p:nvSpPr>
        <p:spPr bwMode="auto">
          <a:xfrm flipH="1" flipV="1">
            <a:off x="1042988" y="5229225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3270" name="Line 23"/>
          <p:cNvSpPr>
            <a:spLocks noChangeShapeType="1"/>
          </p:cNvSpPr>
          <p:nvPr/>
        </p:nvSpPr>
        <p:spPr bwMode="auto">
          <a:xfrm>
            <a:off x="1042988" y="5229225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3271" name="Line 24"/>
          <p:cNvSpPr>
            <a:spLocks noChangeShapeType="1"/>
          </p:cNvSpPr>
          <p:nvPr/>
        </p:nvSpPr>
        <p:spPr bwMode="auto">
          <a:xfrm flipV="1">
            <a:off x="1042988" y="5381625"/>
            <a:ext cx="838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3272" name="Line 25"/>
          <p:cNvSpPr>
            <a:spLocks noChangeShapeType="1"/>
          </p:cNvSpPr>
          <p:nvPr/>
        </p:nvSpPr>
        <p:spPr bwMode="auto">
          <a:xfrm flipH="1" flipV="1">
            <a:off x="1119188" y="4467225"/>
            <a:ext cx="762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3273" name="Line 26"/>
          <p:cNvSpPr>
            <a:spLocks noChangeShapeType="1"/>
          </p:cNvSpPr>
          <p:nvPr/>
        </p:nvSpPr>
        <p:spPr bwMode="auto">
          <a:xfrm>
            <a:off x="1119188" y="4467225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3274" name="Freeform 27"/>
          <p:cNvSpPr>
            <a:spLocks/>
          </p:cNvSpPr>
          <p:nvPr/>
        </p:nvSpPr>
        <p:spPr bwMode="auto">
          <a:xfrm>
            <a:off x="6346825" y="5810250"/>
            <a:ext cx="76200" cy="304800"/>
          </a:xfrm>
          <a:custGeom>
            <a:avLst/>
            <a:gdLst>
              <a:gd name="T0" fmla="*/ 0 w 48"/>
              <a:gd name="T1" fmla="*/ 0 h 192"/>
              <a:gd name="T2" fmla="*/ 76200 w 48"/>
              <a:gd name="T3" fmla="*/ 152400 h 192"/>
              <a:gd name="T4" fmla="*/ 0 w 48"/>
              <a:gd name="T5" fmla="*/ 304800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" h="192">
                <a:moveTo>
                  <a:pt x="0" y="0"/>
                </a:moveTo>
                <a:cubicBezTo>
                  <a:pt x="24" y="32"/>
                  <a:pt x="48" y="64"/>
                  <a:pt x="48" y="96"/>
                </a:cubicBezTo>
                <a:cubicBezTo>
                  <a:pt x="48" y="128"/>
                  <a:pt x="24" y="160"/>
                  <a:pt x="0" y="19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3275" name="Line 28"/>
          <p:cNvSpPr>
            <a:spLocks noChangeShapeType="1"/>
          </p:cNvSpPr>
          <p:nvPr/>
        </p:nvSpPr>
        <p:spPr bwMode="auto">
          <a:xfrm flipV="1">
            <a:off x="5584825" y="6038850"/>
            <a:ext cx="762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3276" name="Line 29"/>
          <p:cNvSpPr>
            <a:spLocks noChangeShapeType="1"/>
          </p:cNvSpPr>
          <p:nvPr/>
        </p:nvSpPr>
        <p:spPr bwMode="auto">
          <a:xfrm flipH="1" flipV="1">
            <a:off x="5508625" y="573405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3277" name="Line 30"/>
          <p:cNvSpPr>
            <a:spLocks noChangeShapeType="1"/>
          </p:cNvSpPr>
          <p:nvPr/>
        </p:nvSpPr>
        <p:spPr bwMode="auto">
          <a:xfrm>
            <a:off x="5508625" y="573405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3278" name="Line 31"/>
          <p:cNvSpPr>
            <a:spLocks noChangeShapeType="1"/>
          </p:cNvSpPr>
          <p:nvPr/>
        </p:nvSpPr>
        <p:spPr bwMode="auto">
          <a:xfrm flipV="1">
            <a:off x="5508625" y="5886450"/>
            <a:ext cx="838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3279" name="Line 32"/>
          <p:cNvSpPr>
            <a:spLocks noChangeShapeType="1"/>
          </p:cNvSpPr>
          <p:nvPr/>
        </p:nvSpPr>
        <p:spPr bwMode="auto">
          <a:xfrm flipH="1" flipV="1">
            <a:off x="5584825" y="4972050"/>
            <a:ext cx="762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3280" name="Line 33"/>
          <p:cNvSpPr>
            <a:spLocks noChangeShapeType="1"/>
          </p:cNvSpPr>
          <p:nvPr/>
        </p:nvSpPr>
        <p:spPr bwMode="auto">
          <a:xfrm>
            <a:off x="5584825" y="497205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3281" name="Text Box 34"/>
          <p:cNvSpPr txBox="1">
            <a:spLocks noChangeArrowheads="1"/>
          </p:cNvSpPr>
          <p:nvPr/>
        </p:nvSpPr>
        <p:spPr bwMode="auto">
          <a:xfrm>
            <a:off x="611188" y="3276600"/>
            <a:ext cx="41767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sk-SK" sz="2000" b="1">
                <a:latin typeface="Times New Roman" charset="0"/>
              </a:rPr>
              <a:t>Symmetric</a:t>
            </a:r>
            <a:r>
              <a:rPr lang="sk-SK" altLang="sk-SK" sz="2000" b="1">
                <a:latin typeface="Times New Roman" charset="0"/>
              </a:rPr>
              <a:t>ká </a:t>
            </a:r>
            <a:r>
              <a:rPr lang="sk-SK" altLang="sk-SK" sz="2000">
                <a:latin typeface="Times New Roman" charset="0"/>
              </a:rPr>
              <a:t>spredu napájaná (žiarič je vpredu, na strane dopadajúceho e-m žiarenia</a:t>
            </a:r>
            <a:r>
              <a:rPr lang="sk-SK" altLang="sk-SK" sz="2000" b="1">
                <a:latin typeface="Times New Roman" charset="0"/>
              </a:rPr>
              <a:t>)</a:t>
            </a:r>
            <a:endParaRPr lang="en-US" altLang="sk-SK" sz="2000" b="1">
              <a:latin typeface="Times New Roman" charset="0"/>
            </a:endParaRPr>
          </a:p>
        </p:txBody>
      </p:sp>
      <p:sp>
        <p:nvSpPr>
          <p:cNvPr id="53282" name="Text Box 35"/>
          <p:cNvSpPr txBox="1">
            <a:spLocks noChangeArrowheads="1"/>
          </p:cNvSpPr>
          <p:nvPr/>
        </p:nvSpPr>
        <p:spPr bwMode="auto">
          <a:xfrm>
            <a:off x="5076825" y="3276600"/>
            <a:ext cx="40671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sk-SK" sz="2000" b="1">
                <a:latin typeface="Times New Roman" charset="0"/>
              </a:rPr>
              <a:t>Ofset</a:t>
            </a:r>
            <a:r>
              <a:rPr lang="sk-SK" altLang="sk-SK" sz="2000" b="1">
                <a:latin typeface="Times New Roman" charset="0"/>
              </a:rPr>
              <a:t>ová </a:t>
            </a:r>
            <a:r>
              <a:rPr lang="sk-SK" altLang="sk-SK" sz="2000">
                <a:latin typeface="Times New Roman" charset="0"/>
              </a:rPr>
              <a:t>(výrez z hornej časti parabolickej plochy – výhody: menší rozmer, nenasneží</a:t>
            </a:r>
            <a:r>
              <a:rPr lang="sk-SK" altLang="sk-SK" sz="2000" b="1">
                <a:latin typeface="Times New Roman" charset="0"/>
              </a:rPr>
              <a:t> ...) - </a:t>
            </a:r>
            <a:r>
              <a:rPr lang="sk-SK" altLang="sk-SK" sz="2000">
                <a:latin typeface="Times New Roman" charset="0"/>
              </a:rPr>
              <a:t>spredu napájaná</a:t>
            </a:r>
            <a:endParaRPr lang="en-US" altLang="sk-SK" sz="2000">
              <a:latin typeface="Times New Roman" charset="0"/>
            </a:endParaRPr>
          </a:p>
        </p:txBody>
      </p:sp>
      <p:sp>
        <p:nvSpPr>
          <p:cNvPr id="53283" name="Text Box 36"/>
          <p:cNvSpPr txBox="1">
            <a:spLocks noChangeArrowheads="1"/>
          </p:cNvSpPr>
          <p:nvPr/>
        </p:nvSpPr>
        <p:spPr bwMode="auto">
          <a:xfrm>
            <a:off x="509588" y="5838825"/>
            <a:ext cx="3048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sk-SK" sz="2000" b="1">
                <a:latin typeface="Times New Roman" charset="0"/>
              </a:rPr>
              <a:t>Of</a:t>
            </a:r>
            <a:r>
              <a:rPr lang="sk-SK" altLang="sk-SK" sz="2000" b="1">
                <a:latin typeface="Times New Roman" charset="0"/>
              </a:rPr>
              <a:t>setová – Cassegrain (</a:t>
            </a:r>
            <a:r>
              <a:rPr lang="sk-SK" altLang="sk-SK" sz="2000">
                <a:latin typeface="Times New Roman" charset="0"/>
              </a:rPr>
              <a:t>2 reflektory...)</a:t>
            </a:r>
            <a:endParaRPr lang="en-US" altLang="sk-SK" sz="2000" b="1">
              <a:latin typeface="Times New Roman" charset="0"/>
            </a:endParaRPr>
          </a:p>
        </p:txBody>
      </p:sp>
      <p:sp>
        <p:nvSpPr>
          <p:cNvPr id="53284" name="Text Box 37"/>
          <p:cNvSpPr txBox="1">
            <a:spLocks noChangeArrowheads="1"/>
          </p:cNvSpPr>
          <p:nvPr/>
        </p:nvSpPr>
        <p:spPr bwMode="auto">
          <a:xfrm>
            <a:off x="5203825" y="6267450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sk-SK" sz="2000" b="1">
                <a:latin typeface="Times New Roman" charset="0"/>
              </a:rPr>
              <a:t>Offset-Fed, Gregorian</a:t>
            </a:r>
          </a:p>
        </p:txBody>
      </p:sp>
      <p:sp>
        <p:nvSpPr>
          <p:cNvPr id="53285" name="Freeform 38"/>
          <p:cNvSpPr>
            <a:spLocks/>
          </p:cNvSpPr>
          <p:nvPr/>
        </p:nvSpPr>
        <p:spPr bwMode="auto">
          <a:xfrm>
            <a:off x="820738" y="4260850"/>
            <a:ext cx="276225" cy="995363"/>
          </a:xfrm>
          <a:custGeom>
            <a:avLst/>
            <a:gdLst>
              <a:gd name="T0" fmla="*/ 276225 w 174"/>
              <a:gd name="T1" fmla="*/ 0 h 627"/>
              <a:gd name="T2" fmla="*/ 38100 w 174"/>
              <a:gd name="T3" fmla="*/ 500063 h 627"/>
              <a:gd name="T4" fmla="*/ 47625 w 174"/>
              <a:gd name="T5" fmla="*/ 995363 h 62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4" h="627">
                <a:moveTo>
                  <a:pt x="174" y="0"/>
                </a:moveTo>
                <a:cubicBezTo>
                  <a:pt x="149" y="51"/>
                  <a:pt x="48" y="211"/>
                  <a:pt x="24" y="315"/>
                </a:cubicBezTo>
                <a:cubicBezTo>
                  <a:pt x="0" y="419"/>
                  <a:pt x="29" y="562"/>
                  <a:pt x="30" y="627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3286" name="Freeform 39"/>
          <p:cNvSpPr>
            <a:spLocks/>
          </p:cNvSpPr>
          <p:nvPr/>
        </p:nvSpPr>
        <p:spPr bwMode="auto">
          <a:xfrm>
            <a:off x="5233988" y="4760913"/>
            <a:ext cx="276225" cy="995362"/>
          </a:xfrm>
          <a:custGeom>
            <a:avLst/>
            <a:gdLst>
              <a:gd name="T0" fmla="*/ 276225 w 174"/>
              <a:gd name="T1" fmla="*/ 0 h 627"/>
              <a:gd name="T2" fmla="*/ 38100 w 174"/>
              <a:gd name="T3" fmla="*/ 500062 h 627"/>
              <a:gd name="T4" fmla="*/ 47625 w 174"/>
              <a:gd name="T5" fmla="*/ 995362 h 62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4" h="627">
                <a:moveTo>
                  <a:pt x="174" y="0"/>
                </a:moveTo>
                <a:cubicBezTo>
                  <a:pt x="149" y="51"/>
                  <a:pt x="48" y="211"/>
                  <a:pt x="24" y="315"/>
                </a:cubicBezTo>
                <a:cubicBezTo>
                  <a:pt x="0" y="419"/>
                  <a:pt x="29" y="562"/>
                  <a:pt x="30" y="627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3287" name="Text Box 40"/>
          <p:cNvSpPr txBox="1">
            <a:spLocks noChangeArrowheads="1"/>
          </p:cNvSpPr>
          <p:nvPr/>
        </p:nvSpPr>
        <p:spPr bwMode="auto">
          <a:xfrm>
            <a:off x="2843213" y="2420938"/>
            <a:ext cx="12969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altLang="sk-SK"/>
              <a:t>žiarič</a:t>
            </a:r>
            <a:endParaRPr lang="en-US" altLang="sk-SK"/>
          </a:p>
        </p:txBody>
      </p:sp>
      <p:sp>
        <p:nvSpPr>
          <p:cNvPr id="53288" name="Text Box 41"/>
          <p:cNvSpPr txBox="1">
            <a:spLocks noChangeArrowheads="1"/>
          </p:cNvSpPr>
          <p:nvPr/>
        </p:nvSpPr>
        <p:spPr bwMode="auto">
          <a:xfrm>
            <a:off x="971550" y="1989138"/>
            <a:ext cx="1296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altLang="sk-SK"/>
              <a:t>reflektor</a:t>
            </a:r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289038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155575" y="115888"/>
            <a:ext cx="8712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altLang="sk-SK" sz="2800" b="1">
                <a:solidFill>
                  <a:srgbClr val="0D3566"/>
                </a:solidFill>
                <a:ea typeface="Times New Roman" charset="0"/>
                <a:cs typeface="Arial" charset="0"/>
              </a:rPr>
              <a:t>Satelitn</a:t>
            </a:r>
            <a:r>
              <a:rPr lang="sk-SK" altLang="sk-SK" sz="2800" b="1">
                <a:solidFill>
                  <a:srgbClr val="0D3566"/>
                </a:solidFill>
                <a:latin typeface="Calibri" pitchFamily="34" charset="0"/>
                <a:ea typeface="Times New Roman" charset="0"/>
                <a:cs typeface="Arial" charset="0"/>
              </a:rPr>
              <a:t>é</a:t>
            </a:r>
            <a:r>
              <a:rPr lang="sk-SK" altLang="sk-SK" sz="2800" b="1">
                <a:solidFill>
                  <a:srgbClr val="0D3566"/>
                </a:solidFill>
                <a:ea typeface="Times New Roman" charset="0"/>
                <a:cs typeface="Arial" charset="0"/>
              </a:rPr>
              <a:t> konvertory – LNB</a:t>
            </a:r>
            <a:r>
              <a:rPr lang="en-US" altLang="sk-SK" sz="2800" b="1">
                <a:solidFill>
                  <a:srgbClr val="0D3566"/>
                </a:solidFill>
                <a:ea typeface="Times New Roman" charset="0"/>
                <a:cs typeface="Arial" charset="0"/>
              </a:rPr>
              <a:t> -  Low Noise Block</a:t>
            </a:r>
          </a:p>
        </p:txBody>
      </p:sp>
      <p:pic>
        <p:nvPicPr>
          <p:cNvPr id="54275" name="Obrázok 7" descr="Popis: http://www.dipol.com.pl/img/konwert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5" y="3357563"/>
            <a:ext cx="6335713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BlokTextu 3"/>
          <p:cNvSpPr txBox="1">
            <a:spLocks noChangeArrowheads="1"/>
          </p:cNvSpPr>
          <p:nvPr/>
        </p:nvSpPr>
        <p:spPr bwMode="auto">
          <a:xfrm>
            <a:off x="179388" y="908050"/>
            <a:ext cx="85693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sk-SK" altLang="sk-SK" sz="1600">
                <a:solidFill>
                  <a:srgbClr val="333333"/>
                </a:solidFill>
                <a:ea typeface="Times New Roman" charset="0"/>
                <a:cs typeface="Arial" charset="0"/>
              </a:rPr>
              <a:t>zariadenie používané pre zosilnenie a prenos signálov z pásiem 10.7-11.7 a 11.7-12.75 GHz do pásma prvej satelitnej medzi frekvencie (IF - 950-2150 MHz).</a:t>
            </a:r>
            <a:endParaRPr lang="en-US" altLang="sk-SK" sz="1600">
              <a:solidFill>
                <a:srgbClr val="333333"/>
              </a:solidFill>
              <a:ea typeface="Times New Roman" charset="0"/>
              <a:cs typeface="Arial" charset="0"/>
            </a:endParaRPr>
          </a:p>
          <a:p>
            <a:pPr eaLnBrk="1" hangingPunct="1">
              <a:buFontTx/>
              <a:buChar char="-"/>
            </a:pPr>
            <a:r>
              <a:rPr lang="sk-SK" altLang="sk-SK" sz="1600">
                <a:solidFill>
                  <a:srgbClr val="333333"/>
                </a:solidFill>
                <a:ea typeface="Times New Roman" charset="0"/>
                <a:cs typeface="Arial" charset="0"/>
              </a:rPr>
              <a:t>Ich základnými parametrami sú: zosilnenie, šumový činiteľ, spotreba energie (prúdu) a schopnosť pracovať s MPEG2/MPEG4 prijímačom</a:t>
            </a:r>
            <a:endParaRPr lang="en-US" altLang="sk-SK" sz="1600">
              <a:solidFill>
                <a:srgbClr val="333333"/>
              </a:solidFill>
              <a:ea typeface="Times New Roman" charset="0"/>
              <a:cs typeface="Arial" charset="0"/>
            </a:endParaRPr>
          </a:p>
          <a:p>
            <a:pPr eaLnBrk="1" hangingPunct="1">
              <a:buFontTx/>
              <a:buChar char="-"/>
            </a:pPr>
            <a:r>
              <a:rPr lang="sk-SK" altLang="sk-SK" sz="1600">
                <a:solidFill>
                  <a:srgbClr val="333333"/>
                </a:solidFill>
                <a:ea typeface="Times New Roman" charset="0"/>
                <a:cs typeface="Arial" charset="0"/>
              </a:rPr>
              <a:t>Typické parametre celopásmového konvertora sú: zosilnenie  55dB, šumový činiteľ  0.3 až 0.7dB, spotreba energie 100mA. V prípade twin, dual alebo quatro konvertorov môže spotreba prúdu dosiahnuť 400mA.</a:t>
            </a:r>
            <a:endParaRPr lang="sk-SK" altLang="sk-SK" sz="1600">
              <a:ea typeface="Times New Roma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32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18B0B9-7F11-4A4F-B48F-8D8F3E7CC966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3" name="BlokTextu 2"/>
          <p:cNvSpPr txBox="1"/>
          <p:nvPr/>
        </p:nvSpPr>
        <p:spPr>
          <a:xfrm>
            <a:off x="1277319" y="2636912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dirty="0" smtClean="0"/>
              <a:t>Satelitné frekvenčné pásma</a:t>
            </a:r>
            <a:endParaRPr lang="sk-SK" sz="4000" dirty="0"/>
          </a:p>
        </p:txBody>
      </p:sp>
    </p:spTree>
    <p:extLst>
      <p:ext uri="{BB962C8B-B14F-4D97-AF65-F5344CB8AC3E}">
        <p14:creationId xmlns:p14="http://schemas.microsoft.com/office/powerpoint/2010/main" val="140244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66DD127-C8CA-40D7-920F-9FA5AC4553B8}" type="slidenum">
              <a:rPr lang="en-US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55</a:t>
            </a:fld>
            <a:endParaRPr lang="en-US" altLang="sk-SK" sz="1400" smtClean="0"/>
          </a:p>
        </p:txBody>
      </p:sp>
      <p:sp>
        <p:nvSpPr>
          <p:cNvPr id="38915" name="Text Box 425"/>
          <p:cNvSpPr txBox="1">
            <a:spLocks noChangeArrowheads="1"/>
          </p:cNvSpPr>
          <p:nvPr/>
        </p:nvSpPr>
        <p:spPr bwMode="auto">
          <a:xfrm>
            <a:off x="0" y="1700213"/>
            <a:ext cx="1403350" cy="13287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b="1">
                <a:solidFill>
                  <a:schemeClr val="bg1"/>
                </a:solidFill>
              </a:rPr>
              <a:t>Rádiofrek-venčné pásma –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b="1">
                <a:solidFill>
                  <a:schemeClr val="bg1"/>
                </a:solidFill>
              </a:rPr>
              <a:t>všetky</a:t>
            </a:r>
            <a:endParaRPr lang="en-US" altLang="sk-SK" sz="1800" b="1">
              <a:solidFill>
                <a:schemeClr val="bg1"/>
              </a:solidFill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503238" y="-649288"/>
            <a:ext cx="1841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k-SK" sz="1800"/>
              <a:t/>
            </a:r>
            <a:br>
              <a:rPr lang="en-US" altLang="sk-SK" sz="1800"/>
            </a:br>
            <a:endParaRPr lang="en-US" altLang="sk-SK" sz="1800"/>
          </a:p>
          <a:p>
            <a:pPr>
              <a:spcBef>
                <a:spcPct val="0"/>
              </a:spcBef>
              <a:buFontTx/>
              <a:buNone/>
            </a:pPr>
            <a:endParaRPr lang="en-US" altLang="sk-SK" sz="1800"/>
          </a:p>
        </p:txBody>
      </p:sp>
      <p:graphicFrame>
        <p:nvGraphicFramePr>
          <p:cNvPr id="9654" name="Group 438"/>
          <p:cNvGraphicFramePr>
            <a:graphicFrameLocks noGrp="1"/>
          </p:cNvGraphicFramePr>
          <p:nvPr/>
        </p:nvGraphicFramePr>
        <p:xfrm>
          <a:off x="1835150" y="549275"/>
          <a:ext cx="6591300" cy="5211810"/>
        </p:xfrm>
        <a:graphic>
          <a:graphicData uri="http://schemas.openxmlformats.org/drawingml/2006/table">
            <a:tbl>
              <a:tblPr/>
              <a:tblGrid>
                <a:gridCol w="792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0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8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7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1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Číslo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pásma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Názov </a:t>
                      </a:r>
                      <a:r>
                        <a:rPr kumimoji="0" lang="sk-S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účel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Abecedný symbol</a:t>
                      </a: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Frekvencia </a:t>
                      </a: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VLF</a:t>
                      </a: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3÷30 kHz</a:t>
                      </a: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LF</a:t>
                      </a: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30÷300 kHz</a:t>
                      </a: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MF</a:t>
                      </a: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300÷3GHz</a:t>
                      </a: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HF</a:t>
                      </a: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3÷30 MHz</a:t>
                      </a: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VHF</a:t>
                      </a:r>
                      <a:r>
                        <a:rPr kumimoji="0" lang="sk-S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(TV a i.)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30÷300 MHz</a:t>
                      </a: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UHF</a:t>
                      </a:r>
                      <a:r>
                        <a:rPr kumimoji="0" lang="sk-S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(TV a i.)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 MHz÷3 GHz</a:t>
                      </a: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779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SHF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(Super </a:t>
                      </a:r>
                      <a:r>
                        <a:rPr kumimoji="0" lang="sk-SK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</a:t>
                      </a:r>
                      <a:r>
                        <a:rPr kumimoji="0" lang="sk-SK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Frequency</a:t>
                      </a:r>
                      <a:r>
                        <a:rPr kumimoji="0" lang="sk-SK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3÷30 GHz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 - pásmo</a:t>
                      </a: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1÷2 GHz</a:t>
                      </a: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779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 - pásmo</a:t>
                      </a: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2÷4 GHz</a:t>
                      </a: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77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 - pásmo</a:t>
                      </a: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4÷8 GHz</a:t>
                      </a: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779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 - pásmo</a:t>
                      </a: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8÷12 GHz</a:t>
                      </a: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779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Ku - pásmo</a:t>
                      </a: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12÷18 GHz</a:t>
                      </a: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779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 - pásmo</a:t>
                      </a: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18÷27 GHz</a:t>
                      </a: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477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EHF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sk-SK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Extremely</a:t>
                      </a:r>
                      <a:r>
                        <a:rPr kumimoji="0" lang="sk-SK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</a:t>
                      </a:r>
                      <a:r>
                        <a:rPr kumimoji="0" lang="sk-SK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30÷300 GHz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 - pásmo</a:t>
                      </a: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27÷40 GHz</a:t>
                      </a: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6714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Milimetrové vlny</a:t>
                      </a: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40÷300 GHz</a:t>
                      </a: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4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sk-SK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THF (</a:t>
                      </a:r>
                      <a:r>
                        <a:rPr kumimoji="0" lang="sk-SK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Tremendously</a:t>
                      </a:r>
                      <a:r>
                        <a:rPr kumimoji="0" lang="sk-SK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...)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Submilimetrové vlny</a:t>
                      </a: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300÷3000 GHz</a:t>
                      </a: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8992" name="Rectangle 420"/>
          <p:cNvSpPr>
            <a:spLocks noChangeArrowheads="1"/>
          </p:cNvSpPr>
          <p:nvPr/>
        </p:nvSpPr>
        <p:spPr bwMode="auto">
          <a:xfrm>
            <a:off x="4983163" y="686752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sk-SK" sz="1800"/>
          </a:p>
          <a:p>
            <a:pPr>
              <a:spcBef>
                <a:spcPct val="0"/>
              </a:spcBef>
              <a:buFontTx/>
              <a:buNone/>
            </a:pPr>
            <a:endParaRPr lang="en-US" altLang="sk-SK" sz="1800"/>
          </a:p>
        </p:txBody>
      </p:sp>
      <p:sp>
        <p:nvSpPr>
          <p:cNvPr id="38993" name="Text Box 427"/>
          <p:cNvSpPr txBox="1">
            <a:spLocks noChangeArrowheads="1"/>
          </p:cNvSpPr>
          <p:nvPr/>
        </p:nvSpPr>
        <p:spPr bwMode="auto">
          <a:xfrm>
            <a:off x="0" y="4149725"/>
            <a:ext cx="1908175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- z toho satelitné</a:t>
            </a:r>
            <a:endParaRPr lang="en-US" altLang="sk-SK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čísla snímky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7918850-F678-499F-8C25-C7A03F8AA4DC}" type="slidenum">
              <a:rPr lang="en-US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56</a:t>
            </a:fld>
            <a:endParaRPr lang="en-US" altLang="sk-SK" sz="1400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57175"/>
            <a:ext cx="7315200" cy="619125"/>
          </a:xfrm>
        </p:spPr>
        <p:txBody>
          <a:bodyPr/>
          <a:lstStyle/>
          <a:p>
            <a:pPr eaLnBrk="1" hangingPunct="1"/>
            <a:r>
              <a:rPr lang="sk-SK" altLang="sk-SK" sz="2400" b="1" smtClean="0"/>
              <a:t>Možnosti využitia spektra s ohľadom na tlmiaci efekt kyslíka a vodných pár </a:t>
            </a:r>
            <a:r>
              <a:rPr lang="en-US" altLang="sk-SK" sz="2400" b="1" smtClean="0"/>
              <a:t>[1]</a:t>
            </a:r>
          </a:p>
        </p:txBody>
      </p:sp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48"/>
          <a:stretch>
            <a:fillRect/>
          </a:stretch>
        </p:blipFill>
        <p:spPr bwMode="auto">
          <a:xfrm>
            <a:off x="533400" y="1447800"/>
            <a:ext cx="5486400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457200" y="5791200"/>
            <a:ext cx="8382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k-SK" sz="1600">
                <a:latin typeface="Times New Roman" charset="0"/>
              </a:rPr>
              <a:t>Atmospheric attenuation effects for Space-to-Earth as a function of frequency (clear air conditions). (a) Oxygen; (b) Water vapor. [Source: ITU © 1988]</a:t>
            </a:r>
          </a:p>
        </p:txBody>
      </p:sp>
      <p:sp>
        <p:nvSpPr>
          <p:cNvPr id="39942" name="Line 5"/>
          <p:cNvSpPr>
            <a:spLocks noChangeShapeType="1"/>
          </p:cNvSpPr>
          <p:nvPr/>
        </p:nvSpPr>
        <p:spPr bwMode="auto">
          <a:xfrm>
            <a:off x="228600" y="1447800"/>
            <a:ext cx="868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5943600" y="2971800"/>
            <a:ext cx="281940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k-SK" sz="1800">
                <a:latin typeface="Times New Roman" charset="0"/>
              </a:rPr>
              <a:t>Resonance frequencies below 100GHz: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sk-SK" sz="1800">
                <a:latin typeface="Times New Roman" charset="0"/>
              </a:rPr>
              <a:t> 22.2GHz (H</a:t>
            </a:r>
            <a:r>
              <a:rPr lang="en-US" altLang="sk-SK" sz="1800" baseline="-25000">
                <a:latin typeface="Times New Roman" charset="0"/>
              </a:rPr>
              <a:t>2</a:t>
            </a:r>
            <a:r>
              <a:rPr lang="en-US" altLang="sk-SK" sz="1800">
                <a:latin typeface="Times New Roman" charset="0"/>
              </a:rPr>
              <a:t>0)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sk-SK" sz="1800">
                <a:latin typeface="Times New Roman" charset="0"/>
              </a:rPr>
              <a:t> 53.5-65.2 GHz (Oxygen)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0A67AE4-F4CD-45F3-9F83-4B468CFD2F28}" type="slidenum">
              <a:rPr lang="en-US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57</a:t>
            </a:fld>
            <a:endParaRPr lang="en-US" altLang="sk-SK" sz="1400" smtClean="0"/>
          </a:p>
        </p:txBody>
      </p:sp>
      <p:pic>
        <p:nvPicPr>
          <p:cNvPr id="4096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8429625" cy="420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323850" y="692150"/>
            <a:ext cx="7993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b="1"/>
              <a:t>Tab. </a:t>
            </a:r>
            <a:r>
              <a:rPr lang="sk-SK" altLang="sk-SK" sz="1800"/>
              <a:t>Alokácia satelitných komunikačných frekv. pásiem</a:t>
            </a:r>
            <a:endParaRPr lang="en-US" altLang="sk-SK" sz="1800" b="1"/>
          </a:p>
        </p:txBody>
      </p:sp>
      <p:sp>
        <p:nvSpPr>
          <p:cNvPr id="40965" name="Text Box 7"/>
          <p:cNvSpPr txBox="1">
            <a:spLocks noChangeArrowheads="1"/>
          </p:cNvSpPr>
          <p:nvPr/>
        </p:nvSpPr>
        <p:spPr bwMode="auto">
          <a:xfrm>
            <a:off x="468313" y="5445125"/>
            <a:ext cx="790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k-SK" sz="1800"/>
              <a:t>[3]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40EE2E6-A9E8-4BD5-A4F6-A7156DD8CEA6}" type="slidenum">
              <a:rPr lang="en-US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58</a:t>
            </a:fld>
            <a:endParaRPr lang="en-US" altLang="sk-SK" sz="1400" smtClean="0"/>
          </a:p>
        </p:txBody>
      </p:sp>
      <p:pic>
        <p:nvPicPr>
          <p:cNvPr id="4198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7921625" cy="558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611188" y="0"/>
            <a:ext cx="7993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k-SK" sz="1800" dirty="0"/>
              <a:t>Tab. : </a:t>
            </a:r>
            <a:r>
              <a:rPr lang="en-US" altLang="sk-SK" sz="1800" dirty="0" err="1"/>
              <a:t>Pr</a:t>
            </a:r>
            <a:r>
              <a:rPr lang="sk-SK" altLang="sk-SK" sz="1800" dirty="0" err="1"/>
              <a:t>íklady</a:t>
            </a:r>
            <a:r>
              <a:rPr lang="sk-SK" altLang="sk-SK" sz="1800" dirty="0"/>
              <a:t> </a:t>
            </a:r>
            <a:r>
              <a:rPr lang="sk-SK" altLang="sk-SK" sz="1800" dirty="0" err="1"/>
              <a:t>up</a:t>
            </a:r>
            <a:r>
              <a:rPr lang="sk-SK" altLang="sk-SK" sz="1800" dirty="0"/>
              <a:t> a </a:t>
            </a:r>
            <a:r>
              <a:rPr lang="sk-SK" altLang="sk-SK" sz="1800" dirty="0" err="1"/>
              <a:t>down</a:t>
            </a:r>
            <a:r>
              <a:rPr lang="sk-SK" altLang="sk-SK" sz="1800" dirty="0"/>
              <a:t> dráh pri </a:t>
            </a:r>
            <a:r>
              <a:rPr lang="sk-SK" altLang="sk-SK" sz="1800" dirty="0" err="1"/>
              <a:t>sat</a:t>
            </a:r>
            <a:r>
              <a:rPr lang="sk-SK" altLang="sk-SK" sz="1800" dirty="0"/>
              <a:t>. kom. (vyššia </a:t>
            </a:r>
            <a:r>
              <a:rPr lang="sk-SK" altLang="sk-SK" sz="1800" dirty="0" err="1"/>
              <a:t>frekv</a:t>
            </a:r>
            <a:r>
              <a:rPr lang="sk-SK" altLang="sk-SK" sz="1800" dirty="0"/>
              <a:t>. je pre </a:t>
            </a:r>
            <a:r>
              <a:rPr lang="sk-SK" altLang="sk-SK" sz="1800" dirty="0" err="1"/>
              <a:t>uplink</a:t>
            </a:r>
            <a:r>
              <a:rPr lang="sk-SK" altLang="sk-SK" sz="1800" dirty="0"/>
              <a:t>)</a:t>
            </a:r>
            <a:endParaRPr lang="en-US" altLang="sk-SK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čísla snímky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2ECBC35-21F7-404A-B7B0-9389999DC1E8}" type="slidenum">
              <a:rPr lang="en-US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59</a:t>
            </a:fld>
            <a:endParaRPr lang="en-US" altLang="sk-SK" sz="1400" smtClean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/>
        </p:nvGraphicFramePr>
        <p:xfrm>
          <a:off x="611188" y="188913"/>
          <a:ext cx="7345362" cy="6280152"/>
        </p:xfrm>
        <a:graphic>
          <a:graphicData uri="http://schemas.openxmlformats.org/drawingml/2006/table">
            <a:tbl>
              <a:tblPr/>
              <a:tblGrid>
                <a:gridCol w="1312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8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94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7985">
                <a:tc gridSpan="3">
                  <a:txBody>
                    <a:bodyPr/>
                    <a:lstStyle/>
                    <a:p>
                      <a:pPr algn="ctr"/>
                      <a:r>
                        <a:rPr lang="sk-SK" sz="1600" b="1" dirty="0"/>
                        <a:t>EARTHSTATION FREQUENCIES</a:t>
                      </a:r>
                      <a:endParaRPr lang="sk-SK" sz="1600" dirty="0"/>
                    </a:p>
                  </a:txBody>
                  <a:tcPr marL="7494" marR="7494" marT="7492" marB="7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629"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/>
                        <a:t>BAND</a:t>
                      </a:r>
                      <a:endParaRPr lang="sk-SK" sz="1600" dirty="0"/>
                    </a:p>
                  </a:txBody>
                  <a:tcPr marL="7494" marR="7494" marT="7492" marB="7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k-SK" sz="1600" b="1"/>
                        <a:t>FREQUENCY</a:t>
                      </a:r>
                      <a:endParaRPr lang="sk-SK" sz="1600"/>
                    </a:p>
                  </a:txBody>
                  <a:tcPr marL="7494" marR="7494" marT="7492" marB="7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824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IF</a:t>
                      </a:r>
                    </a:p>
                  </a:txBody>
                  <a:tcPr marL="7494" marR="7494" marT="7492" marB="7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70 - 150 </a:t>
                      </a:r>
                      <a:r>
                        <a:rPr lang="sk-SK" sz="1600" dirty="0" smtClean="0"/>
                        <a:t>MHz</a:t>
                      </a:r>
                      <a:endParaRPr lang="sk-SK" sz="1600" dirty="0"/>
                    </a:p>
                  </a:txBody>
                  <a:tcPr marL="7494" marR="7494" marT="7492" marB="7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824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L</a:t>
                      </a:r>
                    </a:p>
                  </a:txBody>
                  <a:tcPr marL="7494" marR="7494" marT="7492" marB="7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800 - 2150 MHz</a:t>
                      </a:r>
                    </a:p>
                  </a:txBody>
                  <a:tcPr marL="7494" marR="7494" marT="7492" marB="7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824">
                <a:tc gridSpan="3">
                  <a:txBody>
                    <a:bodyPr/>
                    <a:lstStyle/>
                    <a:p>
                      <a:pPr algn="ctr"/>
                      <a:r>
                        <a:rPr lang="sk-SK" sz="1600" b="1" dirty="0"/>
                        <a:t>SATELLITE FREQUENCIES (</a:t>
                      </a:r>
                      <a:r>
                        <a:rPr lang="sk-SK" sz="1600" b="1" dirty="0" smtClean="0"/>
                        <a:t>GHz</a:t>
                      </a:r>
                      <a:r>
                        <a:rPr lang="sk-SK" sz="1600" b="1" dirty="0"/>
                        <a:t>) </a:t>
                      </a:r>
                      <a:endParaRPr lang="sk-SK" sz="1600" dirty="0"/>
                    </a:p>
                  </a:txBody>
                  <a:tcPr marL="7494" marR="7494" marT="7492" marB="7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629"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/>
                        <a:t>BAND</a:t>
                      </a:r>
                      <a:endParaRPr lang="sk-SK" sz="1600" dirty="0"/>
                    </a:p>
                  </a:txBody>
                  <a:tcPr marL="7494" marR="7494" marT="7492" marB="7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/>
                        <a:t>DOWNLINK</a:t>
                      </a:r>
                      <a:endParaRPr lang="sk-SK" sz="1600" dirty="0"/>
                    </a:p>
                  </a:txBody>
                  <a:tcPr marL="7494" marR="7494" marT="7492" marB="7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/>
                        <a:t>UPLINK</a:t>
                      </a:r>
                      <a:endParaRPr lang="sk-SK" sz="1600"/>
                    </a:p>
                  </a:txBody>
                  <a:tcPr marL="7494" marR="7494" marT="7492" marB="7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824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C</a:t>
                      </a:r>
                    </a:p>
                  </a:txBody>
                  <a:tcPr marL="7494" marR="7494" marT="7492" marB="7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3.700 - 4.200</a:t>
                      </a:r>
                    </a:p>
                  </a:txBody>
                  <a:tcPr marL="7494" marR="7494" marT="7492" marB="7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5.925 - 6.425</a:t>
                      </a:r>
                    </a:p>
                  </a:txBody>
                  <a:tcPr marL="7494" marR="7494" marT="7492" marB="7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7183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X</a:t>
                      </a:r>
                      <a:br>
                        <a:rPr lang="sk-SK" sz="1600" dirty="0"/>
                      </a:br>
                      <a:r>
                        <a:rPr lang="sk-SK" sz="1600" dirty="0"/>
                        <a:t>(</a:t>
                      </a:r>
                      <a:r>
                        <a:rPr lang="sk-SK" sz="1600" dirty="0" err="1"/>
                        <a:t>Military</a:t>
                      </a:r>
                      <a:r>
                        <a:rPr lang="sk-SK" sz="1600" dirty="0"/>
                        <a:t>) </a:t>
                      </a:r>
                    </a:p>
                  </a:txBody>
                  <a:tcPr marL="7494" marR="7494" marT="7492" marB="7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7.250 - 7.745</a:t>
                      </a:r>
                    </a:p>
                  </a:txBody>
                  <a:tcPr marL="7494" marR="7494" marT="7492" marB="7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/>
                        <a:t>7.900 - 8.395 </a:t>
                      </a:r>
                    </a:p>
                  </a:txBody>
                  <a:tcPr marL="7494" marR="7494" marT="7492" marB="7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35837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Ku</a:t>
                      </a:r>
                      <a:br>
                        <a:rPr lang="sk-SK" sz="1600" dirty="0"/>
                      </a:br>
                      <a:r>
                        <a:rPr lang="sk-SK" sz="1600" dirty="0"/>
                        <a:t>(</a:t>
                      </a:r>
                      <a:r>
                        <a:rPr lang="sk-SK" sz="1600" dirty="0" err="1"/>
                        <a:t>Europe</a:t>
                      </a:r>
                      <a:r>
                        <a:rPr lang="sk-SK" sz="1600" dirty="0"/>
                        <a:t>) </a:t>
                      </a:r>
                    </a:p>
                  </a:txBody>
                  <a:tcPr marL="7494" marR="7494" marT="7492" marB="7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hlinkClick r:id="" action="ppaction://hlinkfile"/>
                        </a:rPr>
                        <a:t>FSS</a:t>
                      </a:r>
                      <a:r>
                        <a:rPr lang="en-US" sz="1600" dirty="0"/>
                        <a:t>: 10.700 - 11.700</a:t>
                      </a:r>
                      <a:br>
                        <a:rPr lang="en-US" sz="1600" dirty="0"/>
                      </a:br>
                      <a:r>
                        <a:rPr lang="en-US" sz="1600" dirty="0">
                          <a:hlinkClick r:id="" action="ppaction://hlinkfile"/>
                        </a:rPr>
                        <a:t>DBS</a:t>
                      </a:r>
                      <a:r>
                        <a:rPr lang="en-US" sz="1600" dirty="0"/>
                        <a:t>: 11.700 - 12.500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Telecom: 12.500 - 12.750</a:t>
                      </a:r>
                    </a:p>
                  </a:txBody>
                  <a:tcPr marL="7494" marR="7494" marT="7492" marB="7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>
                          <a:hlinkClick r:id="" action="ppaction://hlinkfile"/>
                        </a:rPr>
                        <a:t>FSS</a:t>
                      </a:r>
                      <a:r>
                        <a:rPr lang="sk-SK" sz="1600"/>
                        <a:t> &amp; Telecom: 14.000 - 14.800</a:t>
                      </a:r>
                      <a:br>
                        <a:rPr lang="sk-SK" sz="1600"/>
                      </a:br>
                      <a:r>
                        <a:rPr lang="sk-SK" sz="1600">
                          <a:hlinkClick r:id="" action="ppaction://hlinkfile"/>
                        </a:rPr>
                        <a:t>DBS</a:t>
                      </a:r>
                      <a:r>
                        <a:rPr lang="sk-SK" sz="1600"/>
                        <a:t>: 17.300 - 18.100 </a:t>
                      </a:r>
                    </a:p>
                  </a:txBody>
                  <a:tcPr marL="7494" marR="7494" marT="7492" marB="7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96732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Ku</a:t>
                      </a:r>
                      <a:br>
                        <a:rPr lang="sk-SK" sz="1600" dirty="0"/>
                      </a:br>
                      <a:r>
                        <a:rPr lang="sk-SK" sz="1600" dirty="0"/>
                        <a:t>(</a:t>
                      </a:r>
                      <a:r>
                        <a:rPr lang="sk-SK" sz="1600" dirty="0" err="1"/>
                        <a:t>America</a:t>
                      </a:r>
                      <a:r>
                        <a:rPr lang="sk-SK" sz="1600" dirty="0"/>
                        <a:t>) </a:t>
                      </a:r>
                    </a:p>
                  </a:txBody>
                  <a:tcPr marL="7494" marR="7494" marT="7492" marB="7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hlinkClick r:id="" action="ppaction://hlinkfile"/>
                        </a:rPr>
                        <a:t>FSS</a:t>
                      </a:r>
                      <a:r>
                        <a:rPr lang="en-US" sz="1600" dirty="0"/>
                        <a:t>: 11.700 - 12.200</a:t>
                      </a:r>
                      <a:br>
                        <a:rPr lang="en-US" sz="1600" dirty="0"/>
                      </a:br>
                      <a:r>
                        <a:rPr lang="en-US" sz="1600" dirty="0">
                          <a:hlinkClick r:id="" action="ppaction://hlinkfile"/>
                        </a:rPr>
                        <a:t>DBS</a:t>
                      </a:r>
                      <a:r>
                        <a:rPr lang="en-US" sz="1600" dirty="0"/>
                        <a:t>: 12.200 - 12.700</a:t>
                      </a:r>
                    </a:p>
                  </a:txBody>
                  <a:tcPr marL="7494" marR="7494" marT="7492" marB="7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hlinkClick r:id="" action="ppaction://hlinkfile"/>
                        </a:rPr>
                        <a:t>FSS</a:t>
                      </a:r>
                      <a:r>
                        <a:rPr lang="en-US" sz="1600"/>
                        <a:t>: 14.000 - 14.500</a:t>
                      </a:r>
                      <a:br>
                        <a:rPr lang="en-US" sz="1600"/>
                      </a:br>
                      <a:r>
                        <a:rPr lang="en-US" sz="1600">
                          <a:hlinkClick r:id="" action="ppaction://hlinkfile"/>
                        </a:rPr>
                        <a:t>DBS</a:t>
                      </a:r>
                      <a:r>
                        <a:rPr lang="en-US" sz="1600"/>
                        <a:t>: 17.300 - 17.800 </a:t>
                      </a:r>
                    </a:p>
                  </a:txBody>
                  <a:tcPr marL="7494" marR="7494" marT="7492" marB="7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8824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err="1"/>
                        <a:t>Ka</a:t>
                      </a:r>
                      <a:endParaRPr lang="sk-SK" sz="1600" dirty="0"/>
                    </a:p>
                  </a:txBody>
                  <a:tcPr marL="7494" marR="7494" marT="7492" marB="7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k-SK" sz="1600"/>
                        <a:t>~18 - ~31 GHz </a:t>
                      </a:r>
                    </a:p>
                  </a:txBody>
                  <a:tcPr marL="7494" marR="7494" marT="7492" marB="7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8824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EHF</a:t>
                      </a:r>
                    </a:p>
                  </a:txBody>
                  <a:tcPr marL="7494" marR="7494" marT="7492" marB="7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k-SK" sz="1600"/>
                        <a:t>30 - 300 </a:t>
                      </a:r>
                    </a:p>
                  </a:txBody>
                  <a:tcPr marL="7494" marR="7494" marT="7492" marB="7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8824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V</a:t>
                      </a:r>
                    </a:p>
                  </a:txBody>
                  <a:tcPr marL="7494" marR="7494" marT="7492" marB="7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k-SK" sz="1600"/>
                        <a:t>36 - 51.4 </a:t>
                      </a:r>
                    </a:p>
                  </a:txBody>
                  <a:tcPr marL="7494" marR="7494" marT="7492" marB="7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05389">
                <a:tc gridSpan="3">
                  <a:txBody>
                    <a:bodyPr/>
                    <a:lstStyle/>
                    <a:p>
                      <a:pPr algn="l"/>
                      <a:r>
                        <a:rPr lang="sk-SK" sz="1600" dirty="0"/>
                        <a:t>DBS = </a:t>
                      </a:r>
                      <a:r>
                        <a:rPr lang="sk-SK" sz="1600" dirty="0" err="1"/>
                        <a:t>Direct</a:t>
                      </a:r>
                      <a:r>
                        <a:rPr lang="sk-SK" sz="1600" dirty="0"/>
                        <a:t> </a:t>
                      </a:r>
                      <a:r>
                        <a:rPr lang="sk-SK" sz="1600" dirty="0" err="1"/>
                        <a:t>Broadcast</a:t>
                      </a:r>
                      <a:r>
                        <a:rPr lang="sk-SK" sz="1600" dirty="0"/>
                        <a:t> </a:t>
                      </a:r>
                      <a:r>
                        <a:rPr lang="sk-SK" sz="1600" dirty="0" err="1"/>
                        <a:t>Satellite</a:t>
                      </a:r>
                      <a:r>
                        <a:rPr lang="sk-SK" sz="1600" dirty="0"/>
                        <a:t> (</a:t>
                      </a:r>
                      <a:r>
                        <a:rPr lang="sk-SK" sz="1600" dirty="0" err="1"/>
                        <a:t>Consumer</a:t>
                      </a:r>
                      <a:r>
                        <a:rPr lang="sk-SK" sz="1600" dirty="0"/>
                        <a:t> </a:t>
                      </a:r>
                      <a:r>
                        <a:rPr lang="sk-SK" sz="1600" dirty="0" err="1"/>
                        <a:t>direct-to-home</a:t>
                      </a:r>
                      <a:r>
                        <a:rPr lang="sk-SK" sz="1600" dirty="0"/>
                        <a:t> </a:t>
                      </a:r>
                      <a:r>
                        <a:rPr lang="sk-SK" sz="1600" dirty="0" err="1"/>
                        <a:t>Satellite</a:t>
                      </a:r>
                      <a:r>
                        <a:rPr lang="sk-SK" sz="1600" dirty="0"/>
                        <a:t> TV) </a:t>
                      </a:r>
                      <a:br>
                        <a:rPr lang="sk-SK" sz="1600" dirty="0"/>
                      </a:br>
                      <a:r>
                        <a:rPr lang="sk-SK" sz="1600" dirty="0"/>
                        <a:t>FSS = </a:t>
                      </a:r>
                      <a:r>
                        <a:rPr lang="sk-SK" sz="1600" dirty="0" err="1"/>
                        <a:t>Fixed</a:t>
                      </a:r>
                      <a:r>
                        <a:rPr lang="sk-SK" sz="1600" dirty="0"/>
                        <a:t> </a:t>
                      </a:r>
                      <a:r>
                        <a:rPr lang="sk-SK" sz="1600" dirty="0" err="1"/>
                        <a:t>Satellite</a:t>
                      </a:r>
                      <a:r>
                        <a:rPr lang="sk-SK" sz="1600" dirty="0"/>
                        <a:t> </a:t>
                      </a:r>
                      <a:r>
                        <a:rPr lang="sk-SK" sz="1600" dirty="0" err="1"/>
                        <a:t>Service</a:t>
                      </a:r>
                      <a:r>
                        <a:rPr lang="sk-SK" sz="1600" dirty="0"/>
                        <a:t> (</a:t>
                      </a:r>
                      <a:r>
                        <a:rPr lang="sk-SK" sz="1600" dirty="0" err="1"/>
                        <a:t>Geostationary</a:t>
                      </a:r>
                      <a:r>
                        <a:rPr lang="sk-SK" sz="1600" dirty="0"/>
                        <a:t> </a:t>
                      </a:r>
                      <a:r>
                        <a:rPr lang="sk-SK" sz="1600" dirty="0" err="1"/>
                        <a:t>Comms</a:t>
                      </a:r>
                      <a:r>
                        <a:rPr lang="sk-SK" sz="1600" dirty="0"/>
                        <a:t> </a:t>
                      </a:r>
                      <a:r>
                        <a:rPr lang="sk-SK" sz="1600" dirty="0" err="1"/>
                        <a:t>Satellites</a:t>
                      </a:r>
                      <a:r>
                        <a:rPr lang="sk-SK" sz="1600" dirty="0"/>
                        <a:t> </a:t>
                      </a:r>
                      <a:r>
                        <a:rPr lang="sk-SK" sz="1600" dirty="0" err="1"/>
                        <a:t>for</a:t>
                      </a:r>
                      <a:r>
                        <a:rPr lang="sk-SK" sz="1600" dirty="0"/>
                        <a:t> TV/</a:t>
                      </a:r>
                      <a:r>
                        <a:rPr lang="sk-SK" sz="1600" dirty="0" err="1"/>
                        <a:t>Radio</a:t>
                      </a:r>
                      <a:r>
                        <a:rPr lang="sk-SK" sz="1600" dirty="0"/>
                        <a:t> </a:t>
                      </a:r>
                      <a:r>
                        <a:rPr lang="sk-SK" sz="1600" dirty="0" err="1"/>
                        <a:t>stations</a:t>
                      </a:r>
                      <a:r>
                        <a:rPr lang="sk-SK" sz="1600" dirty="0"/>
                        <a:t> and </a:t>
                      </a:r>
                      <a:r>
                        <a:rPr lang="sk-SK" sz="1600" dirty="0" err="1"/>
                        <a:t>networks</a:t>
                      </a:r>
                      <a:r>
                        <a:rPr lang="sk-SK" sz="1600" dirty="0"/>
                        <a:t>)</a:t>
                      </a:r>
                    </a:p>
                    <a:p>
                      <a:pPr algn="l"/>
                      <a:r>
                        <a:rPr lang="sk-SK" sz="1600" dirty="0"/>
                        <a:t>(Hz = Hertz, </a:t>
                      </a:r>
                      <a:r>
                        <a:rPr lang="sk-SK" sz="1600" dirty="0" smtClean="0"/>
                        <a:t>MHz </a:t>
                      </a:r>
                      <a:r>
                        <a:rPr lang="sk-SK" sz="1600" dirty="0"/>
                        <a:t>= </a:t>
                      </a:r>
                      <a:r>
                        <a:rPr lang="sk-SK" sz="1600" dirty="0" err="1"/>
                        <a:t>Megahertz</a:t>
                      </a:r>
                      <a:r>
                        <a:rPr lang="sk-SK" sz="1600" dirty="0"/>
                        <a:t>, </a:t>
                      </a:r>
                      <a:r>
                        <a:rPr lang="sk-SK" sz="1600" dirty="0" smtClean="0"/>
                        <a:t>GHz</a:t>
                      </a:r>
                      <a:r>
                        <a:rPr lang="sk-SK" sz="1600" dirty="0"/>
                        <a:t>= </a:t>
                      </a:r>
                      <a:r>
                        <a:rPr lang="sk-SK" sz="1600" dirty="0" err="1"/>
                        <a:t>Gigahertz</a:t>
                      </a:r>
                      <a:r>
                        <a:rPr lang="sk-SK" sz="1600" dirty="0"/>
                        <a:t>)</a:t>
                      </a:r>
                    </a:p>
                  </a:txBody>
                  <a:tcPr marL="7494" marR="7494" marT="7492" marB="74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3062" name="BlokTextu 4"/>
          <p:cNvSpPr txBox="1">
            <a:spLocks noChangeArrowheads="1"/>
          </p:cNvSpPr>
          <p:nvPr/>
        </p:nvSpPr>
        <p:spPr bwMode="auto">
          <a:xfrm>
            <a:off x="468313" y="6524625"/>
            <a:ext cx="71993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200"/>
              <a:t>http://www.inetdaemon.com/tutorials/satellite/satellite-frequency-bands.shtml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7CA7890-C942-4346-9431-C8AECF38AA95}" type="slidenum">
              <a:rPr lang="en-US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sk-SK" sz="1400" smtClean="0"/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684213" y="404813"/>
            <a:ext cx="4608512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400" b="1"/>
              <a:t>Pojmy </a:t>
            </a:r>
            <a:r>
              <a:rPr lang="sk-SK" altLang="sk-SK" sz="1800" b="1"/>
              <a:t>    </a:t>
            </a:r>
            <a:r>
              <a:rPr lang="sk-SK" altLang="sk-SK" sz="1800"/>
              <a:t> – signál v </a:t>
            </a:r>
            <a:r>
              <a:rPr lang="sk-SK" altLang="sk-SK" sz="1800" u="sng"/>
              <a:t>základnom pásme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	     ... </a:t>
            </a:r>
            <a:r>
              <a:rPr lang="sk-SK" altLang="sk-SK" sz="1800" u="sng"/>
              <a:t>v preloženom pásme</a:t>
            </a:r>
            <a:endParaRPr lang="en-US" altLang="sk-SK" sz="1800" u="sng"/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1763713" y="1484313"/>
            <a:ext cx="648017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- uplink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- downlink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- </a:t>
            </a:r>
            <a:r>
              <a:rPr lang="sk-SK" altLang="sk-SK" sz="1800" b="1"/>
              <a:t>feederlink</a:t>
            </a:r>
            <a:r>
              <a:rPr lang="sk-SK" altLang="sk-SK" sz="1800"/>
              <a:t> – komunikačná linka medzi ústredňovou pozemnou stanicou a satelitom</a:t>
            </a:r>
            <a:endParaRPr lang="en-US" altLang="sk-SK" sz="1800" u="sng"/>
          </a:p>
        </p:txBody>
      </p:sp>
      <p:sp>
        <p:nvSpPr>
          <p:cNvPr id="8197" name="Line 7"/>
          <p:cNvSpPr>
            <a:spLocks noChangeShapeType="1"/>
          </p:cNvSpPr>
          <p:nvPr/>
        </p:nvSpPr>
        <p:spPr bwMode="auto">
          <a:xfrm>
            <a:off x="1835150" y="620713"/>
            <a:ext cx="2159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8198" name="Line 8"/>
          <p:cNvSpPr>
            <a:spLocks noChangeShapeType="1"/>
          </p:cNvSpPr>
          <p:nvPr/>
        </p:nvSpPr>
        <p:spPr bwMode="auto">
          <a:xfrm flipV="1">
            <a:off x="1620838" y="1701800"/>
            <a:ext cx="21590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8199" name="Line 9"/>
          <p:cNvSpPr>
            <a:spLocks noChangeShapeType="1"/>
          </p:cNvSpPr>
          <p:nvPr/>
        </p:nvSpPr>
        <p:spPr bwMode="auto">
          <a:xfrm>
            <a:off x="1620838" y="1989138"/>
            <a:ext cx="2159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8200" name="Line 10"/>
          <p:cNvSpPr>
            <a:spLocks noChangeShapeType="1"/>
          </p:cNvSpPr>
          <p:nvPr/>
        </p:nvSpPr>
        <p:spPr bwMode="auto">
          <a:xfrm>
            <a:off x="1620838" y="1989138"/>
            <a:ext cx="287337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8201" name="Text Box 11"/>
          <p:cNvSpPr txBox="1">
            <a:spLocks noChangeArrowheads="1"/>
          </p:cNvSpPr>
          <p:nvPr/>
        </p:nvSpPr>
        <p:spPr bwMode="auto">
          <a:xfrm>
            <a:off x="1763713" y="3429000"/>
            <a:ext cx="684053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dirty="0"/>
              <a:t>- </a:t>
            </a:r>
            <a:r>
              <a:rPr lang="sk-SK" altLang="sk-SK" sz="1800" b="1" dirty="0"/>
              <a:t>transpondér</a:t>
            </a:r>
            <a:r>
              <a:rPr lang="en-US" altLang="sk-SK" sz="1800" b="1" dirty="0"/>
              <a:t> (</a:t>
            </a:r>
            <a:r>
              <a:rPr lang="en-US" altLang="sk-SK" sz="1800" dirty="0"/>
              <a:t>Transmitter + Responder)</a:t>
            </a:r>
            <a:r>
              <a:rPr lang="sk-SK" altLang="sk-SK" sz="1800" dirty="0"/>
              <a:t> – automatické zariadenie, ktoré prijíma, zosilňuje a znovu vysiela signál </a:t>
            </a:r>
            <a:r>
              <a:rPr lang="sk-SK" altLang="sk-SK" sz="1800" dirty="0" smtClean="0"/>
              <a:t>(na </a:t>
            </a:r>
            <a:r>
              <a:rPr lang="sk-SK" altLang="sk-SK" sz="1800" dirty="0"/>
              <a:t>inej frekvencii) – pre tieto funkcie má na palube elektronické vybavenie...</a:t>
            </a:r>
            <a:endParaRPr lang="en-US" altLang="sk-SK" sz="1800" dirty="0"/>
          </a:p>
        </p:txBody>
      </p:sp>
      <p:sp>
        <p:nvSpPr>
          <p:cNvPr id="8202" name="Text Box 12"/>
          <p:cNvSpPr txBox="1">
            <a:spLocks noChangeArrowheads="1"/>
          </p:cNvSpPr>
          <p:nvPr/>
        </p:nvSpPr>
        <p:spPr bwMode="auto">
          <a:xfrm>
            <a:off x="1692275" y="4941888"/>
            <a:ext cx="691197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- </a:t>
            </a:r>
            <a:r>
              <a:rPr lang="sk-SK" altLang="sk-SK" sz="1800" b="1"/>
              <a:t>transpondér – </a:t>
            </a:r>
            <a:r>
              <a:rPr lang="sk-SK" altLang="sk-SK" sz="1800"/>
              <a:t>druhý význam tohto slova: satelitný kanál; predtým s 1 video- alebo audiosignálom, dnes s viacerými digitálnymi kanálmi</a:t>
            </a:r>
            <a:endParaRPr lang="en-US" altLang="sk-SK" sz="180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CA20957-6501-4645-8F5F-064286F63225}" type="slidenum">
              <a:rPr lang="en-US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60</a:t>
            </a:fld>
            <a:endParaRPr lang="en-US" altLang="sk-SK" sz="140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68425"/>
            <a:ext cx="7772400" cy="47275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sk-SK" smtClean="0"/>
              <a:t>Najčastejšie používané frekv.pásma</a:t>
            </a:r>
            <a:r>
              <a:rPr lang="sk-SK" altLang="sk-SK" sz="2800" smtClean="0"/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z="2800" b="1" smtClean="0"/>
              <a:t>C pásmo</a:t>
            </a:r>
            <a:r>
              <a:rPr lang="sk-SK" altLang="sk-SK" sz="2800" smtClean="0"/>
              <a:t> (4-8 GHz): </a:t>
            </a:r>
            <a:r>
              <a:rPr lang="sk-SK" altLang="sk-SK" sz="2400" smtClean="0"/>
              <a:t>už veľmi preťažené</a:t>
            </a:r>
            <a:r>
              <a:rPr lang="sk-SK" altLang="sk-SK" sz="280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z="2800" b="1" smtClean="0"/>
              <a:t>Ku pásmo</a:t>
            </a:r>
            <a:r>
              <a:rPr lang="sk-SK" altLang="sk-SK" sz="2800" smtClean="0"/>
              <a:t> (10-18 GHz): Väčšina systémov DBS (Direct Broadcast Satellite), rovnako ako existujúce systémy Internet DTH (Direct to the Home).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z="2800" b="1" smtClean="0"/>
              <a:t>Ka pásmo</a:t>
            </a:r>
            <a:r>
              <a:rPr lang="sk-SK" altLang="sk-SK" sz="2800" smtClean="0"/>
              <a:t> (18-31 GHz): Ponúka väčšiu šírku pásma s menšími anténami, ale trpí viac poruchami prostredia a je dnes menej používané (väčšie náklady) v porovnaní s C a Ka.</a:t>
            </a: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546100" y="1363663"/>
            <a:ext cx="822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395288" y="6381750"/>
            <a:ext cx="33131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k-SK" sz="1200"/>
              <a:t>[zdroj: G.Mason Univ., 2003]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sk-SK" altLang="sk-SK" sz="2400" smtClean="0"/>
              <a:t>Prehľad všetkých družíc (pozícia, názov, operátor, dátum spustenia, komentár) je napr. na str. </a:t>
            </a:r>
          </a:p>
          <a:p>
            <a:pPr marL="0" indent="0">
              <a:buFontTx/>
              <a:buNone/>
            </a:pPr>
            <a:r>
              <a:rPr lang="sk-SK" altLang="sk-SK" sz="2400" smtClean="0">
                <a:hlinkClick r:id="rId2"/>
              </a:rPr>
              <a:t>http://www.satbeams.com/satellites</a:t>
            </a:r>
            <a:endParaRPr lang="sk-SK" altLang="sk-SK" sz="2400" smtClean="0"/>
          </a:p>
          <a:p>
            <a:pPr marL="0" indent="0">
              <a:buFontTx/>
              <a:buNone/>
            </a:pPr>
            <a:endParaRPr lang="sk-SK" altLang="sk-SK" sz="2400" smtClean="0"/>
          </a:p>
          <a:p>
            <a:pPr marL="0" indent="0">
              <a:buFontTx/>
              <a:buNone/>
            </a:pPr>
            <a:r>
              <a:rPr lang="sk-SK" altLang="sk-SK" sz="2400" smtClean="0"/>
              <a:t>Dá sa tam tiež zobraziť pokrytie zem.povrchu (footprint) zvolenou družicou</a:t>
            </a:r>
          </a:p>
        </p:txBody>
      </p:sp>
      <p:sp>
        <p:nvSpPr>
          <p:cNvPr id="45059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DE33502-A514-4F04-AAB3-F994E643E9EB}" type="slidenum">
              <a:rPr lang="en-US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61</a:t>
            </a:fld>
            <a:endParaRPr lang="en-US" altLang="sk-SK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E4CD0B2-0C78-4320-8346-89DC3122FB6F}" type="slidenum">
              <a:rPr lang="en-US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62</a:t>
            </a:fld>
            <a:endParaRPr lang="en-US" altLang="sk-SK" sz="1400" smtClean="0"/>
          </a:p>
        </p:txBody>
      </p:sp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468313" y="476250"/>
            <a:ext cx="77771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- vlastnosti a alokované pásma definované </a:t>
            </a:r>
            <a:r>
              <a:rPr lang="sk-SK" altLang="sk-SK" sz="1800" b="1"/>
              <a:t>RR (Radio Regulations), IEEE a ITU</a:t>
            </a:r>
            <a:endParaRPr lang="en-US" altLang="sk-SK" sz="1800" b="1"/>
          </a:p>
        </p:txBody>
      </p:sp>
      <p:sp>
        <p:nvSpPr>
          <p:cNvPr id="46084" name="Text Box 3"/>
          <p:cNvSpPr txBox="1">
            <a:spLocks noChangeArrowheads="1"/>
          </p:cNvSpPr>
          <p:nvPr/>
        </p:nvSpPr>
        <p:spPr bwMode="auto">
          <a:xfrm>
            <a:off x="539750" y="1484313"/>
            <a:ext cx="77771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3600" b="1"/>
              <a:t>Medzinárodná koordinácia</a:t>
            </a:r>
            <a:endParaRPr lang="cs-CZ" altLang="sk-SK" sz="3600" b="1"/>
          </a:p>
        </p:txBody>
      </p:sp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611188" y="2565400"/>
            <a:ext cx="835342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1800"/>
              <a:t> ITU – alokácia pásiem, pravidlá (štandardy, odporúčania, mediácia pri riešení problémov, konferencie)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1800"/>
              <a:t>ETSI</a:t>
            </a:r>
            <a:endParaRPr lang="cs-CZ" altLang="sk-SK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AFA6260-D605-4400-9603-4C48EE31ADF0}" type="slidenum">
              <a:rPr lang="en-US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63</a:t>
            </a:fld>
            <a:endParaRPr lang="en-US" altLang="sk-SK" sz="1400" smtClean="0"/>
          </a:p>
        </p:txBody>
      </p:sp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611188" y="692150"/>
            <a:ext cx="8353425" cy="3831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k-SK" sz="1800" dirty="0" err="1"/>
              <a:t>Zdroje</a:t>
            </a:r>
            <a:r>
              <a:rPr lang="sk-SK" altLang="sk-SK" sz="1800" dirty="0"/>
              <a:t>:</a:t>
            </a:r>
            <a:endParaRPr lang="en-US" altLang="sk-SK" sz="180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k-SK" sz="1800" dirty="0"/>
              <a:t>[1] J. </a:t>
            </a:r>
            <a:r>
              <a:rPr lang="en-US" altLang="sk-SK" sz="1800" dirty="0">
                <a:solidFill>
                  <a:schemeClr val="tx2"/>
                </a:solidFill>
              </a:rPr>
              <a:t>Montana:</a:t>
            </a:r>
            <a:r>
              <a:rPr lang="sk-SK" altLang="sk-SK" sz="1800" dirty="0">
                <a:solidFill>
                  <a:schemeClr val="tx2"/>
                </a:solidFill>
              </a:rPr>
              <a:t> </a:t>
            </a:r>
            <a:r>
              <a:rPr lang="en-US" altLang="sk-SK" sz="1800" dirty="0">
                <a:solidFill>
                  <a:schemeClr val="tx2"/>
                </a:solidFill>
              </a:rPr>
              <a:t>Introduction to Satellite Communications</a:t>
            </a:r>
            <a:r>
              <a:rPr lang="sk-SK" altLang="sk-SK" sz="1800" dirty="0">
                <a:solidFill>
                  <a:schemeClr val="tx2"/>
                </a:solidFill>
              </a:rPr>
              <a:t>, </a:t>
            </a:r>
            <a:r>
              <a:rPr lang="sk-SK" altLang="sk-SK" sz="1800" dirty="0" err="1">
                <a:solidFill>
                  <a:schemeClr val="tx2"/>
                </a:solidFill>
              </a:rPr>
              <a:t>George</a:t>
            </a:r>
            <a:r>
              <a:rPr lang="sk-SK" altLang="sk-SK" sz="1800" dirty="0">
                <a:solidFill>
                  <a:schemeClr val="tx2"/>
                </a:solidFill>
              </a:rPr>
              <a:t> </a:t>
            </a:r>
            <a:r>
              <a:rPr lang="sk-SK" altLang="sk-SK" sz="1800" dirty="0" err="1">
                <a:solidFill>
                  <a:schemeClr val="tx2"/>
                </a:solidFill>
              </a:rPr>
              <a:t>Mason</a:t>
            </a:r>
            <a:r>
              <a:rPr lang="sk-SK" altLang="sk-SK" sz="1800" dirty="0">
                <a:solidFill>
                  <a:schemeClr val="tx2"/>
                </a:solidFill>
              </a:rPr>
              <a:t> Univ. 2003</a:t>
            </a:r>
            <a:endParaRPr lang="en-US" altLang="sk-SK" sz="1800" dirty="0">
              <a:solidFill>
                <a:schemeClr val="tx2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k-SK" sz="1800" dirty="0">
                <a:solidFill>
                  <a:schemeClr val="tx2"/>
                </a:solidFill>
              </a:rPr>
              <a:t>[2] </a:t>
            </a:r>
            <a:r>
              <a:rPr lang="en-US" altLang="sk-SK" sz="1800" dirty="0" err="1">
                <a:solidFill>
                  <a:schemeClr val="tx2"/>
                </a:solidFill>
              </a:rPr>
              <a:t>Mobiln</a:t>
            </a:r>
            <a:r>
              <a:rPr lang="sk-SK" altLang="sk-SK" sz="1800" dirty="0">
                <a:solidFill>
                  <a:schemeClr val="tx2"/>
                </a:solidFill>
              </a:rPr>
              <a:t>é satelitné komunikácie (Preklad </a:t>
            </a:r>
            <a:r>
              <a:rPr lang="en-US" altLang="sk-SK" sz="1800" dirty="0">
                <a:solidFill>
                  <a:schemeClr val="tx2"/>
                </a:solidFill>
              </a:rPr>
              <a:t>[4])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k-SK" sz="1800" dirty="0">
                <a:solidFill>
                  <a:schemeClr val="tx2"/>
                </a:solidFill>
              </a:rPr>
              <a:t>[3] </a:t>
            </a:r>
            <a:r>
              <a:rPr lang="en-US" altLang="sk-SK" sz="1800" dirty="0" err="1">
                <a:solidFill>
                  <a:schemeClr val="tx2"/>
                </a:solidFill>
              </a:rPr>
              <a:t>M.O.Kolawole</a:t>
            </a:r>
            <a:r>
              <a:rPr lang="en-US" altLang="sk-SK" sz="1800" dirty="0">
                <a:solidFill>
                  <a:schemeClr val="tx2"/>
                </a:solidFill>
              </a:rPr>
              <a:t>: Sat. Comm. </a:t>
            </a:r>
            <a:r>
              <a:rPr lang="en-US" altLang="sk-SK" sz="1800" dirty="0" err="1">
                <a:solidFill>
                  <a:schemeClr val="tx2"/>
                </a:solidFill>
              </a:rPr>
              <a:t>Engineering.,Marcel</a:t>
            </a:r>
            <a:r>
              <a:rPr lang="en-US" altLang="sk-SK" sz="1800" dirty="0">
                <a:solidFill>
                  <a:schemeClr val="tx2"/>
                </a:solidFill>
              </a:rPr>
              <a:t> Dekker, 2002, USA</a:t>
            </a:r>
            <a:endParaRPr lang="sk-SK" altLang="sk-SK" sz="1800" dirty="0">
              <a:solidFill>
                <a:schemeClr val="tx2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k-SK" sz="1800" dirty="0">
                <a:solidFill>
                  <a:schemeClr val="tx2"/>
                </a:solidFill>
              </a:rPr>
              <a:t>[</a:t>
            </a:r>
            <a:r>
              <a:rPr lang="sk-SK" altLang="sk-SK" sz="1800" dirty="0">
                <a:solidFill>
                  <a:schemeClr val="tx2"/>
                </a:solidFill>
              </a:rPr>
              <a:t>4</a:t>
            </a:r>
            <a:r>
              <a:rPr lang="en-US" altLang="sk-SK" sz="1800" dirty="0">
                <a:solidFill>
                  <a:schemeClr val="tx2"/>
                </a:solidFill>
              </a:rPr>
              <a:t>] </a:t>
            </a:r>
            <a:r>
              <a:rPr lang="en-US" altLang="sk-SK" sz="1800" dirty="0" err="1">
                <a:solidFill>
                  <a:schemeClr val="tx2"/>
                </a:solidFill>
              </a:rPr>
              <a:t>S.Omori</a:t>
            </a:r>
            <a:r>
              <a:rPr lang="en-US" altLang="sk-SK" sz="1800" dirty="0">
                <a:solidFill>
                  <a:schemeClr val="tx2"/>
                </a:solidFill>
              </a:rPr>
              <a:t>, H. </a:t>
            </a:r>
            <a:r>
              <a:rPr lang="en-US" altLang="sk-SK" sz="1800" dirty="0" err="1">
                <a:solidFill>
                  <a:schemeClr val="tx2"/>
                </a:solidFill>
              </a:rPr>
              <a:t>Wakana</a:t>
            </a:r>
            <a:r>
              <a:rPr lang="en-US" altLang="sk-SK" sz="1800" dirty="0">
                <a:solidFill>
                  <a:schemeClr val="tx2"/>
                </a:solidFill>
              </a:rPr>
              <a:t>, S. </a:t>
            </a:r>
            <a:r>
              <a:rPr lang="en-US" altLang="sk-SK" sz="1800" dirty="0" err="1">
                <a:solidFill>
                  <a:schemeClr val="tx2"/>
                </a:solidFill>
              </a:rPr>
              <a:t>Kawase</a:t>
            </a:r>
            <a:r>
              <a:rPr lang="en-US" altLang="sk-SK" sz="1800" dirty="0">
                <a:solidFill>
                  <a:schemeClr val="tx2"/>
                </a:solidFill>
              </a:rPr>
              <a:t>: Mobile satellite Communications, 1998, </a:t>
            </a:r>
            <a:r>
              <a:rPr lang="en-US" altLang="sk-SK" sz="1800" dirty="0" err="1">
                <a:solidFill>
                  <a:schemeClr val="tx2"/>
                </a:solidFill>
              </a:rPr>
              <a:t>Artech</a:t>
            </a:r>
            <a:r>
              <a:rPr lang="en-US" altLang="sk-SK" sz="1800" dirty="0">
                <a:solidFill>
                  <a:schemeClr val="tx2"/>
                </a:solidFill>
              </a:rPr>
              <a:t> House, USA</a:t>
            </a:r>
            <a:r>
              <a:rPr lang="en-US" altLang="sk-SK" sz="1800" dirty="0" smtClean="0">
                <a:solidFill>
                  <a:schemeClr val="tx2"/>
                </a:solidFill>
              </a:rPr>
              <a:t>.</a:t>
            </a:r>
            <a:endParaRPr lang="sk-SK" altLang="sk-SK" sz="1800" dirty="0" smtClean="0">
              <a:solidFill>
                <a:schemeClr val="tx2"/>
              </a:solidFill>
            </a:endParaRP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sk-SK" sz="1800" dirty="0" smtClean="0">
                <a:solidFill>
                  <a:schemeClr val="tx2"/>
                </a:solidFill>
              </a:rPr>
              <a:t>[5]</a:t>
            </a:r>
            <a:r>
              <a:rPr lang="el-GR" sz="1800" dirty="0" smtClean="0"/>
              <a:t> </a:t>
            </a:r>
            <a:r>
              <a:rPr lang="sk-SK" sz="1800" dirty="0"/>
              <a:t>J. Bradáč: Družicový </a:t>
            </a:r>
            <a:r>
              <a:rPr lang="sk-SK" sz="1800" dirty="0" err="1"/>
              <a:t>přenos</a:t>
            </a:r>
            <a:r>
              <a:rPr lang="sk-SK" sz="1800" dirty="0"/>
              <a:t> signálu,  Elektronika 3/90.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sk-SK" sz="1800" dirty="0">
              <a:solidFill>
                <a:schemeClr val="tx2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sk-SK" sz="1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BAE9528-B746-4876-9DE0-FF2480153AF6}" type="slidenum">
              <a:rPr lang="en-US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sk-SK" sz="1400" dirty="0" smtClean="0"/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539750" y="549275"/>
            <a:ext cx="7777163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b="1"/>
              <a:t>Transparentné družice</a:t>
            </a:r>
            <a:r>
              <a:rPr lang="en-US" altLang="sk-SK" sz="1800" b="1"/>
              <a:t> (</a:t>
            </a:r>
            <a:r>
              <a:rPr lang="sk-SK" altLang="sk-SK" sz="1800"/>
              <a:t>staré) – spracovanie signálu sa prevádza na Zemi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sk-SK" altLang="sk-SK" sz="1800"/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569668" y="1773238"/>
            <a:ext cx="8353052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b="1" dirty="0"/>
              <a:t>Moderné </a:t>
            </a:r>
            <a:r>
              <a:rPr lang="sk-SK" altLang="sk-SK" sz="1800" b="1" dirty="0" err="1" smtClean="0"/>
              <a:t>sat</a:t>
            </a:r>
            <a:r>
              <a:rPr lang="sk-SK" altLang="sk-SK" sz="1800" b="1" dirty="0" smtClean="0"/>
              <a:t>. </a:t>
            </a:r>
            <a:r>
              <a:rPr lang="sk-SK" altLang="sk-SK" sz="1800" b="1" dirty="0"/>
              <a:t>systémy</a:t>
            </a:r>
            <a:r>
              <a:rPr lang="sk-SK" altLang="sk-SK" sz="1800" dirty="0"/>
              <a:t>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dirty="0"/>
              <a:t>	</a:t>
            </a:r>
            <a:r>
              <a:rPr lang="sk-SK" altLang="sk-SK" sz="1800" dirty="0" smtClean="0"/>
              <a:t>- rýchly </a:t>
            </a:r>
            <a:r>
              <a:rPr lang="sk-SK" altLang="sk-SK" sz="1800" dirty="0"/>
              <a:t>prenos dát s protokolmi IP a </a:t>
            </a:r>
            <a:r>
              <a:rPr lang="en-US" altLang="sk-SK" sz="1800" dirty="0"/>
              <a:t>SAT </a:t>
            </a:r>
            <a:r>
              <a:rPr lang="sk-SK" altLang="sk-SK" sz="1800" dirty="0"/>
              <a:t>ATM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dirty="0"/>
              <a:t>	</a:t>
            </a:r>
            <a:r>
              <a:rPr lang="sk-SK" altLang="sk-SK" sz="1800" dirty="0" smtClean="0"/>
              <a:t>- možnosť </a:t>
            </a:r>
            <a:r>
              <a:rPr lang="sk-SK" altLang="sk-SK" sz="1800" dirty="0"/>
              <a:t>dynamického využitia spektra (</a:t>
            </a:r>
            <a:r>
              <a:rPr lang="sk-SK" altLang="sk-SK" sz="1800" b="1" dirty="0" err="1"/>
              <a:t>Bandwidth</a:t>
            </a:r>
            <a:r>
              <a:rPr lang="sk-SK" altLang="sk-SK" sz="1800" b="1" dirty="0"/>
              <a:t> on </a:t>
            </a:r>
            <a:r>
              <a:rPr lang="sk-SK" altLang="sk-SK" sz="1800" b="1" dirty="0" err="1"/>
              <a:t>Demand</a:t>
            </a:r>
            <a:r>
              <a:rPr lang="sk-SK" altLang="sk-SK" sz="1800" b="1" dirty="0"/>
              <a:t>)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b="1" dirty="0"/>
              <a:t>	</a:t>
            </a:r>
            <a:r>
              <a:rPr lang="sk-SK" altLang="sk-SK" sz="1800" b="1" dirty="0" smtClean="0"/>
              <a:t>- </a:t>
            </a:r>
            <a:r>
              <a:rPr lang="sk-SK" altLang="sk-SK" sz="1800" b="1" dirty="0"/>
              <a:t>štatistický </a:t>
            </a:r>
            <a:r>
              <a:rPr lang="sk-SK" altLang="sk-SK" sz="1800" b="1" dirty="0" err="1"/>
              <a:t>multiplex</a:t>
            </a:r>
            <a:endParaRPr lang="sk-SK" altLang="sk-SK" sz="1800" b="1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dirty="0"/>
              <a:t>	</a:t>
            </a:r>
            <a:r>
              <a:rPr lang="sk-SK" altLang="sk-SK" sz="1800" dirty="0" smtClean="0"/>
              <a:t>- palubné </a:t>
            </a:r>
            <a:r>
              <a:rPr lang="sk-SK" altLang="sk-SK" sz="1800" dirty="0"/>
              <a:t>spracovanie signálu (</a:t>
            </a:r>
            <a:r>
              <a:rPr lang="sk-SK" altLang="sk-SK" sz="1800" b="1" dirty="0" err="1"/>
              <a:t>Onboard</a:t>
            </a:r>
            <a:r>
              <a:rPr lang="sk-SK" altLang="sk-SK" sz="1800" b="1" dirty="0"/>
              <a:t> </a:t>
            </a:r>
            <a:r>
              <a:rPr lang="sk-SK" altLang="sk-SK" sz="1800" b="1" dirty="0" err="1"/>
              <a:t>Processing</a:t>
            </a:r>
            <a:r>
              <a:rPr lang="sk-SK" altLang="sk-SK" sz="1800" dirty="0"/>
              <a:t> </a:t>
            </a:r>
            <a:r>
              <a:rPr lang="sk-SK" altLang="sk-SK" sz="1800" dirty="0" err="1"/>
              <a:t>Satellites</a:t>
            </a:r>
            <a:r>
              <a:rPr lang="sk-SK" altLang="sk-SK" sz="1800" dirty="0"/>
              <a:t>),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dirty="0"/>
              <a:t>	</a:t>
            </a:r>
            <a:r>
              <a:rPr lang="sk-SK" altLang="sk-SK" sz="1800" dirty="0" smtClean="0"/>
              <a:t>- satelity </a:t>
            </a:r>
            <a:r>
              <a:rPr lang="sk-SK" altLang="sk-SK" sz="1800" dirty="0"/>
              <a:t>s vlastnými prepínačmi</a:t>
            </a:r>
            <a:r>
              <a:rPr lang="en-US" altLang="sk-SK" sz="1800" dirty="0"/>
              <a:t> (</a:t>
            </a:r>
            <a:r>
              <a:rPr lang="sk-SK" altLang="sk-SK" sz="1800" dirty="0"/>
              <a:t>prepínač</a:t>
            </a:r>
            <a:r>
              <a:rPr lang="en-US" altLang="sk-SK" sz="1800" dirty="0"/>
              <a:t>e</a:t>
            </a:r>
            <a:r>
              <a:rPr lang="sk-SK" altLang="sk-SK" sz="1800" dirty="0"/>
              <a:t> buniek ATM a </a:t>
            </a:r>
            <a:r>
              <a:rPr lang="sk-SK" altLang="sk-SK" sz="1800" dirty="0" err="1"/>
              <a:t>smerovan</a:t>
            </a:r>
            <a:r>
              <a:rPr lang="en-US" altLang="sk-SK" sz="1800" dirty="0" err="1" smtClean="0"/>
              <a:t>ie</a:t>
            </a:r>
            <a:r>
              <a:rPr lang="sk-SK" altLang="sk-SK" sz="1800" dirty="0" smtClean="0"/>
              <a:t> </a:t>
            </a:r>
            <a:r>
              <a:rPr lang="sk-SK" altLang="sk-SK" sz="1800" dirty="0" err="1"/>
              <a:t>paketov</a:t>
            </a:r>
            <a:r>
              <a:rPr lang="sk-SK" altLang="sk-SK" sz="1800" dirty="0"/>
              <a:t> k adresovaným účastníkom siete pomocou oddelených anténových zväzkov (</a:t>
            </a:r>
            <a:r>
              <a:rPr lang="sk-SK" altLang="sk-SK" sz="1800" b="1" dirty="0"/>
              <a:t>Spot </a:t>
            </a:r>
            <a:r>
              <a:rPr lang="sk-SK" altLang="sk-SK" sz="1800" b="1" dirty="0" err="1"/>
              <a:t>Beams</a:t>
            </a:r>
            <a:r>
              <a:rPr lang="sk-SK" altLang="sk-SK" sz="1800" dirty="0"/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dirty="0"/>
              <a:t>	</a:t>
            </a:r>
            <a:r>
              <a:rPr lang="sk-SK" altLang="sk-SK" sz="1800" dirty="0" smtClean="0"/>
              <a:t>- </a:t>
            </a:r>
            <a:r>
              <a:rPr lang="sk-SK" altLang="sk-SK" sz="1800" b="1" dirty="0" smtClean="0"/>
              <a:t>hybridné </a:t>
            </a:r>
            <a:r>
              <a:rPr lang="sk-SK" altLang="sk-SK" sz="1800" b="1" dirty="0"/>
              <a:t>siete – </a:t>
            </a:r>
            <a:r>
              <a:rPr lang="sk-SK" altLang="sk-SK" sz="1800" dirty="0"/>
              <a:t>prenos možný cez ľubovoľné médium (</a:t>
            </a:r>
            <a:r>
              <a:rPr lang="sk-SK" altLang="sk-SK" sz="1800" dirty="0" smtClean="0"/>
              <a:t>satelit, </a:t>
            </a:r>
            <a:r>
              <a:rPr lang="sk-SK" altLang="sk-SK" sz="1800" dirty="0" err="1" smtClean="0"/>
              <a:t>terestriálne</a:t>
            </a:r>
            <a:r>
              <a:rPr lang="sk-SK" altLang="sk-SK" sz="1800" dirty="0"/>
              <a:t>, bezdrôtovo....), čo je možné len s jednotným </a:t>
            </a:r>
            <a:r>
              <a:rPr lang="sk-SK" altLang="sk-SK" sz="1800" dirty="0" smtClean="0"/>
              <a:t>protokolom </a:t>
            </a:r>
            <a:r>
              <a:rPr lang="sk-SK" altLang="sk-SK" sz="1800" dirty="0"/>
              <a:t>(TCP/IP, ATM)</a:t>
            </a:r>
            <a:endParaRPr lang="cs-CZ" altLang="sk-SK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9379D97-F9F5-4B76-A74F-7B2B1C7F79F5}" type="slidenum">
              <a:rPr lang="en-US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sk-SK" sz="1400" smtClean="0"/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611188" y="476250"/>
            <a:ext cx="741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400" b="1"/>
              <a:t>Charakteristiky satelitného dátového prenosu</a:t>
            </a:r>
            <a:endParaRPr lang="en-US" altLang="sk-SK" sz="2400" b="1"/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684213" y="1341438"/>
            <a:ext cx="7775575" cy="325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1800" dirty="0"/>
              <a:t> </a:t>
            </a:r>
            <a:r>
              <a:rPr lang="sk-SK" altLang="sk-SK" sz="1800" b="1" dirty="0"/>
              <a:t>útlm</a:t>
            </a:r>
            <a:r>
              <a:rPr lang="sk-SK" altLang="sk-SK" sz="1800" dirty="0"/>
              <a:t> signálu v dôsledku veľkej vzdialenosti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1800" dirty="0"/>
              <a:t> </a:t>
            </a:r>
            <a:r>
              <a:rPr lang="sk-SK" altLang="sk-SK" sz="1800" b="1" dirty="0"/>
              <a:t>latencia</a:t>
            </a:r>
            <a:r>
              <a:rPr lang="sk-SK" altLang="sk-SK" sz="1800" dirty="0"/>
              <a:t> (</a:t>
            </a:r>
            <a:r>
              <a:rPr lang="sk-SK" altLang="sk-SK" sz="1800" dirty="0" err="1"/>
              <a:t>latency</a:t>
            </a:r>
            <a:r>
              <a:rPr lang="sk-SK" altLang="sk-SK" sz="1800" dirty="0"/>
              <a:t> – časové oneskorenie medzi 1. vyslaným a posledným prijatým bitom </a:t>
            </a:r>
            <a:r>
              <a:rPr lang="sk-SK" altLang="sk-SK" sz="1800" dirty="0" err="1"/>
              <a:t>paketu</a:t>
            </a:r>
            <a:r>
              <a:rPr lang="sk-SK" altLang="sk-SK" sz="1800" dirty="0"/>
              <a:t>, správy a pod.) - tiež v dôsledku vzdialenosti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1800" dirty="0"/>
              <a:t> pomerne úzke </a:t>
            </a:r>
            <a:r>
              <a:rPr lang="sk-SK" altLang="sk-SK" sz="1800" b="1" dirty="0"/>
              <a:t>frekvenčné pásmo</a:t>
            </a:r>
            <a:r>
              <a:rPr lang="sk-SK" altLang="sk-SK" sz="1800" dirty="0"/>
              <a:t> alokované pre tento typ prenosu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1800" dirty="0"/>
              <a:t> </a:t>
            </a:r>
            <a:r>
              <a:rPr lang="sk-SK" altLang="sk-SK" sz="1800" b="1" dirty="0"/>
              <a:t>šum</a:t>
            </a:r>
            <a:r>
              <a:rPr lang="sk-SK" altLang="sk-SK" sz="1800" dirty="0"/>
              <a:t> – výrazne ovplyvňuje utlmený signál </a:t>
            </a:r>
            <a:r>
              <a:rPr lang="en-US" altLang="sk-SK" sz="1800" dirty="0">
                <a:sym typeface="Wingdings" pitchFamily="2" charset="2"/>
              </a:rPr>
              <a:t> </a:t>
            </a:r>
            <a:r>
              <a:rPr lang="sk-SK" altLang="sk-SK" sz="1800" dirty="0">
                <a:sym typeface="Wingdings" pitchFamily="2" charset="2"/>
              </a:rPr>
              <a:t>nutnosť aplikácie techník opravy chýb (</a:t>
            </a:r>
            <a:r>
              <a:rPr lang="sk-SK" altLang="sk-SK" sz="1800" b="1" dirty="0" err="1">
                <a:sym typeface="Wingdings" pitchFamily="2" charset="2"/>
              </a:rPr>
              <a:t>error</a:t>
            </a:r>
            <a:r>
              <a:rPr lang="sk-SK" altLang="sk-SK" sz="1800" b="1" dirty="0">
                <a:sym typeface="Wingdings" pitchFamily="2" charset="2"/>
              </a:rPr>
              <a:t> </a:t>
            </a:r>
            <a:r>
              <a:rPr lang="sk-SK" altLang="sk-SK" sz="1800" b="1" dirty="0" err="1">
                <a:sym typeface="Wingdings" pitchFamily="2" charset="2"/>
              </a:rPr>
              <a:t>correction</a:t>
            </a:r>
            <a:r>
              <a:rPr lang="sk-SK" altLang="sk-SK" sz="1800" b="1" dirty="0">
                <a:sym typeface="Wingdings" pitchFamily="2" charset="2"/>
              </a:rPr>
              <a:t>):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dirty="0"/>
              <a:t>	FEC – </a:t>
            </a:r>
            <a:r>
              <a:rPr lang="sk-SK" altLang="sk-SK" sz="1800" dirty="0" err="1"/>
              <a:t>Forward</a:t>
            </a:r>
            <a:r>
              <a:rPr lang="sk-SK" altLang="sk-SK" sz="1800" dirty="0"/>
              <a:t> </a:t>
            </a:r>
            <a:r>
              <a:rPr lang="sk-SK" altLang="sk-SK" sz="1800" dirty="0" err="1"/>
              <a:t>Error</a:t>
            </a:r>
            <a:r>
              <a:rPr lang="sk-SK" altLang="sk-SK" sz="1800" dirty="0"/>
              <a:t> </a:t>
            </a:r>
            <a:r>
              <a:rPr lang="sk-SK" altLang="sk-SK" sz="1800" dirty="0" err="1"/>
              <a:t>Corection</a:t>
            </a:r>
            <a:endParaRPr lang="sk-SK" altLang="sk-SK" sz="180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dirty="0"/>
              <a:t>	ARR – </a:t>
            </a:r>
            <a:r>
              <a:rPr lang="sk-SK" altLang="sk-SK" sz="1800" dirty="0" err="1"/>
              <a:t>Automatic</a:t>
            </a:r>
            <a:r>
              <a:rPr lang="sk-SK" altLang="sk-SK" sz="1800" dirty="0"/>
              <a:t> </a:t>
            </a:r>
            <a:r>
              <a:rPr lang="sk-SK" altLang="sk-SK" sz="1800" dirty="0" err="1"/>
              <a:t>Repeat</a:t>
            </a:r>
            <a:r>
              <a:rPr lang="sk-SK" altLang="sk-SK" sz="1800" dirty="0"/>
              <a:t> </a:t>
            </a:r>
            <a:r>
              <a:rPr lang="sk-SK" altLang="sk-SK" sz="1800" dirty="0" err="1"/>
              <a:t>Request</a:t>
            </a:r>
            <a:r>
              <a:rPr lang="en-US" altLang="sk-SK" sz="1800" dirty="0"/>
              <a:t> </a:t>
            </a:r>
            <a:r>
              <a:rPr lang="sk-SK" altLang="sk-SK" sz="1800" dirty="0"/>
              <a:t> (metódy SW – Stop and </a:t>
            </a:r>
            <a:r>
              <a:rPr lang="sk-SK" altLang="sk-SK" sz="1800" dirty="0" err="1"/>
              <a:t>Wait</a:t>
            </a:r>
            <a:r>
              <a:rPr lang="sk-SK" altLang="sk-SK" sz="1800" dirty="0"/>
              <a:t>, GBN – </a:t>
            </a:r>
            <a:r>
              <a:rPr lang="sk-SK" altLang="sk-SK" sz="1800" dirty="0" err="1"/>
              <a:t>Go-back-N</a:t>
            </a:r>
            <a:r>
              <a:rPr lang="sk-SK" altLang="sk-SK" sz="1800" dirty="0"/>
              <a:t>, SR – </a:t>
            </a:r>
            <a:r>
              <a:rPr lang="sk-SK" altLang="sk-SK" sz="1800" dirty="0" err="1"/>
              <a:t>Selective-repeat</a:t>
            </a:r>
            <a:r>
              <a:rPr lang="sk-SK" altLang="sk-SK" sz="1800" dirty="0"/>
              <a:t> )</a:t>
            </a:r>
            <a:endParaRPr lang="en-US" altLang="sk-SK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CF460FA-2C51-4A0F-8B1A-B6D76FCD6644}" type="slidenum">
              <a:rPr lang="en-US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sk-SK" sz="1400" smtClean="0"/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539750" y="188913"/>
            <a:ext cx="828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400" b="1"/>
              <a:t>SLUŽBY UMOŽNENÉ VYUŽITÍM SATELITOV</a:t>
            </a:r>
            <a:endParaRPr lang="en-US" altLang="sk-SK" sz="2400" b="1"/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250825" y="1125538"/>
            <a:ext cx="8280400" cy="56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altLang="sk-SK" sz="1800"/>
              <a:t> medzikontinent. telefonovanie a tv prenosy, ...</a:t>
            </a:r>
          </a:p>
          <a:p>
            <a:pPr eaLnBrk="1" hangingPunct="1">
              <a:spcBef>
                <a:spcPct val="50000"/>
              </a:spcBef>
            </a:pPr>
            <a:r>
              <a:rPr lang="sk-SK" altLang="sk-SK" sz="1800"/>
              <a:t> rádiové a TV vysielanie pre domácnosti kdekoľvek na svete (</a:t>
            </a:r>
            <a:r>
              <a:rPr lang="sk-SK" altLang="sk-SK" sz="1800" b="1"/>
              <a:t>broadcast ...</a:t>
            </a:r>
            <a:r>
              <a:rPr lang="en-US" altLang="sk-SK" sz="1800" b="1"/>
              <a:t> - </a:t>
            </a:r>
            <a:r>
              <a:rPr lang="sk-SK" altLang="sk-SK" sz="1800"/>
              <a:t>šírenie</a:t>
            </a:r>
            <a:r>
              <a:rPr lang="sk-SK" altLang="sk-SK" sz="1800" b="1"/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sk-SK" altLang="sk-SK" sz="1800" b="1"/>
              <a:t> </a:t>
            </a:r>
            <a:r>
              <a:rPr lang="sk-SK" altLang="sk-SK" sz="1800"/>
              <a:t>mobilná komunikácia pre účastníkov na mori, vo vzduchu, v odľahlých oblastiach, s použitím malých prenosných až vreckových prístrojov; GSM, UMTS, ...</a:t>
            </a:r>
          </a:p>
          <a:p>
            <a:pPr eaLnBrk="1" hangingPunct="1">
              <a:spcBef>
                <a:spcPct val="50000"/>
              </a:spcBef>
            </a:pPr>
            <a:r>
              <a:rPr lang="sk-SK" altLang="sk-SK" sz="1800"/>
              <a:t> prístup k Internetu a jeho službám (TCP/IP):  VSAT (Very Small Aperture Terminals) – pevné sat. siete určené pre prepojenie pobočiek multinár. spoločností, pre poskytnutie multimediálnych komunikačných širokopásmových služieb  aj úzkopásmových služieb</a:t>
            </a:r>
          </a:p>
          <a:p>
            <a:pPr eaLnBrk="1" hangingPunct="1">
              <a:spcBef>
                <a:spcPct val="50000"/>
              </a:spcBef>
            </a:pPr>
            <a:r>
              <a:rPr lang="sk-SK" altLang="sk-SK" sz="1800">
                <a:sym typeface="Wingdings" pitchFamily="2" charset="2"/>
              </a:rPr>
              <a:t> rádiové určovanie pozície a rádionavigácia:</a:t>
            </a:r>
            <a:r>
              <a:rPr lang="sk-SK" altLang="sk-SK" sz="1800"/>
              <a:t>  GPS (Global Positioning System, USA), Galileo (EU), ), Glonass (ruský), Beidou Navig. Syst. (čínsky...)</a:t>
            </a:r>
          </a:p>
          <a:p>
            <a:pPr eaLnBrk="1" hangingPunct="1">
              <a:spcBef>
                <a:spcPct val="50000"/>
              </a:spcBef>
            </a:pPr>
            <a:r>
              <a:rPr lang="sk-SK" altLang="sk-SK" sz="1800"/>
              <a:t> meteorológia</a:t>
            </a:r>
          </a:p>
          <a:p>
            <a:pPr eaLnBrk="1" hangingPunct="1">
              <a:spcBef>
                <a:spcPct val="50000"/>
              </a:spcBef>
            </a:pPr>
            <a:r>
              <a:rPr lang="sk-SK" altLang="sk-SK" sz="1800"/>
              <a:t> štandardné frekvenčné a časové signály</a:t>
            </a:r>
          </a:p>
          <a:p>
            <a:pPr eaLnBrk="1" hangingPunct="1">
              <a:spcBef>
                <a:spcPct val="50000"/>
              </a:spcBef>
            </a:pPr>
            <a:r>
              <a:rPr lang="sk-SK" altLang="sk-SK" sz="1800"/>
              <a:t> amatérske služby</a:t>
            </a:r>
          </a:p>
          <a:p>
            <a:pPr eaLnBrk="1" hangingPunct="1">
              <a:spcBef>
                <a:spcPct val="50000"/>
              </a:spcBef>
            </a:pPr>
            <a:r>
              <a:rPr lang="sk-SK" altLang="sk-SK" sz="1800"/>
              <a:t> intersatelitné služby</a:t>
            </a:r>
            <a:endParaRPr lang="en-US" altLang="sk-SK" sz="1800">
              <a:sym typeface="Wingdings" pitchFamily="2" charset="2"/>
            </a:endParaRP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574675" y="620713"/>
            <a:ext cx="8569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b="1"/>
              <a:t> - a pásma pre nich: definované RR (Radio Regulations) a ITU (Intern. Telecomm. Union)</a:t>
            </a:r>
            <a:endParaRPr lang="cs-CZ" altLang="sk-SK" sz="18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1588</TotalTime>
  <Words>3455</Words>
  <Application>Microsoft Office PowerPoint</Application>
  <PresentationFormat>Prezentácia na obrazovke (4:3)</PresentationFormat>
  <Paragraphs>611</Paragraphs>
  <Slides>63</Slides>
  <Notes>3</Notes>
  <HiddenSlides>0</HiddenSlides>
  <MMClips>0</MMClips>
  <ScaleCrop>false</ScaleCrop>
  <HeadingPairs>
    <vt:vector size="8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snímok</vt:lpstr>
      </vt:variant>
      <vt:variant>
        <vt:i4>63</vt:i4>
      </vt:variant>
    </vt:vector>
  </HeadingPairs>
  <TitlesOfParts>
    <vt:vector size="73" baseType="lpstr">
      <vt:lpstr>Arial</vt:lpstr>
      <vt:lpstr>Calibri</vt:lpstr>
      <vt:lpstr>Symbol</vt:lpstr>
      <vt:lpstr>Tahoma</vt:lpstr>
      <vt:lpstr>Times New Roman</vt:lpstr>
      <vt:lpstr>Wingdings</vt:lpstr>
      <vt:lpstr>Default Design</vt:lpstr>
      <vt:lpstr>Chart</vt:lpstr>
      <vt:lpstr>Equation</vt:lpstr>
      <vt:lpstr>Rovnica</vt:lpstr>
      <vt:lpstr>Satelitné technológie a služby</vt:lpstr>
      <vt:lpstr>Prezentácia programu PowerPoint</vt:lpstr>
      <vt:lpstr>Prezentácia programu PowerPoint</vt:lpstr>
      <vt:lpstr>Kozmický segment – fázy existencie [1]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Výpočet uhlov pre nastavenie satelitnej antény EL-elevácie, AZ-azimutu: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Reflektorové antény – parabolové, „tanierové“ (Dish) antény</vt:lpstr>
      <vt:lpstr>Prezentácia programu PowerPoint</vt:lpstr>
      <vt:lpstr>Prezentácia programu PowerPoint</vt:lpstr>
      <vt:lpstr>Prezentácia programu PowerPoint</vt:lpstr>
      <vt:lpstr>Možnosti využitia spektra s ohľadom na tlmiaci efekt kyslíka a vodných pár [1]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KEMT FEI TU KE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Satelitné technológie a služby</dc:title>
  <dc:creator>L.Macekova</dc:creator>
  <cp:lastModifiedBy>Ludmila Macekova</cp:lastModifiedBy>
  <cp:revision>240</cp:revision>
  <dcterms:created xsi:type="dcterms:W3CDTF">2010-02-18T14:25:48Z</dcterms:created>
  <dcterms:modified xsi:type="dcterms:W3CDTF">2017-02-21T09:17:05Z</dcterms:modified>
</cp:coreProperties>
</file>