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62" r:id="rId4"/>
    <p:sldId id="263" r:id="rId5"/>
    <p:sldId id="264" r:id="rId6"/>
    <p:sldId id="260" r:id="rId7"/>
    <p:sldId id="261" r:id="rId8"/>
    <p:sldId id="268" r:id="rId9"/>
    <p:sldId id="302" r:id="rId10"/>
    <p:sldId id="275" r:id="rId11"/>
    <p:sldId id="278" r:id="rId12"/>
    <p:sldId id="281" r:id="rId13"/>
    <p:sldId id="269" r:id="rId14"/>
    <p:sldId id="277" r:id="rId15"/>
    <p:sldId id="280" r:id="rId16"/>
    <p:sldId id="291" r:id="rId17"/>
    <p:sldId id="289" r:id="rId18"/>
    <p:sldId id="285" r:id="rId19"/>
    <p:sldId id="270" r:id="rId20"/>
    <p:sldId id="282" r:id="rId21"/>
    <p:sldId id="283" r:id="rId22"/>
    <p:sldId id="293" r:id="rId23"/>
    <p:sldId id="284" r:id="rId24"/>
    <p:sldId id="286" r:id="rId25"/>
    <p:sldId id="294" r:id="rId26"/>
    <p:sldId id="301" r:id="rId27"/>
    <p:sldId id="296" r:id="rId28"/>
    <p:sldId id="312" r:id="rId29"/>
    <p:sldId id="297" r:id="rId30"/>
    <p:sldId id="313" r:id="rId31"/>
    <p:sldId id="300" r:id="rId32"/>
    <p:sldId id="303" r:id="rId33"/>
    <p:sldId id="308" r:id="rId34"/>
    <p:sldId id="307" r:id="rId35"/>
    <p:sldId id="304" r:id="rId36"/>
    <p:sldId id="267" r:id="rId37"/>
    <p:sldId id="311" r:id="rId38"/>
    <p:sldId id="309" r:id="rId39"/>
    <p:sldId id="314"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3389" autoAdjust="0"/>
    <p:restoredTop sz="94660"/>
  </p:normalViewPr>
  <p:slideViewPr>
    <p:cSldViewPr>
      <p:cViewPr varScale="1">
        <p:scale>
          <a:sx n="78" d="100"/>
          <a:sy n="78" d="100"/>
        </p:scale>
        <p:origin x="-65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E2FE7-36A3-4E87-8068-0E300B7C1308}" type="datetimeFigureOut">
              <a:rPr lang="en-US" smtClean="0"/>
              <a:pPr/>
              <a:t>11/21/2016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9CEDE-4221-4549-88CE-CEE623A676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29CEDE-4221-4549-88CE-CEE623A676DD}"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044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2044700"/>
            <a:ext cx="3810000" cy="4114800"/>
          </a:xfrm>
        </p:spPr>
        <p:txBody>
          <a:bodyPr/>
          <a:lstStyle/>
          <a:p>
            <a:endParaRPr lang="en-US"/>
          </a:p>
        </p:txBody>
      </p:sp>
      <p:sp>
        <p:nvSpPr>
          <p:cNvPr id="5" name="Date Placeholder 4"/>
          <p:cNvSpPr>
            <a:spLocks noGrp="1"/>
          </p:cNvSpPr>
          <p:nvPr>
            <p:ph type="dt" sz="half" idx="10"/>
          </p:nvPr>
        </p:nvSpPr>
        <p:spPr>
          <a:xfrm>
            <a:off x="122555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6395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92950" y="6248400"/>
            <a:ext cx="1905000" cy="457200"/>
          </a:xfrm>
        </p:spPr>
        <p:txBody>
          <a:bodyPr/>
          <a:lstStyle>
            <a:lvl1pPr>
              <a:defRPr/>
            </a:lvl1pPr>
          </a:lstStyle>
          <a:p>
            <a:fld id="{7811D673-98C9-4CFB-8B6C-B5E2989964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B8FE29F-AF17-484C-80F4-DD7E4DE0253D}" type="datetimeFigureOut">
              <a:rPr lang="en-US" smtClean="0"/>
              <a:pPr/>
              <a:t>11/21/2016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B8E513-C041-424F-B537-F50EDD6EC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B8FE29F-AF17-484C-80F4-DD7E4DE0253D}" type="datetimeFigureOut">
              <a:rPr lang="en-US" smtClean="0"/>
              <a:pPr/>
              <a:t>11/21/2016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0B8E513-C041-424F-B537-F50EDD6EC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Ambassador_Hotel_(Los_Angeles)"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7772400" cy="1470025"/>
          </a:xfrm>
        </p:spPr>
        <p:txBody>
          <a:bodyPr/>
          <a:lstStyle/>
          <a:p>
            <a:r>
              <a:rPr lang="en-US" sz="7200" b="1" dirty="0" smtClean="0">
                <a:solidFill>
                  <a:schemeClr val="accent2">
                    <a:lumMod val="40000"/>
                    <a:lumOff val="60000"/>
                  </a:schemeClr>
                </a:solidFill>
                <a:latin typeface="Arial Black" pitchFamily="34" charset="0"/>
              </a:rPr>
              <a:t>3D Technology</a:t>
            </a:r>
            <a:endParaRPr lang="en-US" sz="7200" b="1" dirty="0">
              <a:solidFill>
                <a:schemeClr val="accent2">
                  <a:lumMod val="40000"/>
                  <a:lumOff val="60000"/>
                </a:schemeClr>
              </a:solidFill>
              <a:latin typeface="Arial Black" pitchFamily="34" charset="0"/>
            </a:endParaRPr>
          </a:p>
        </p:txBody>
      </p:sp>
      <p:sp>
        <p:nvSpPr>
          <p:cNvPr id="3" name="Subtitle 2"/>
          <p:cNvSpPr>
            <a:spLocks noGrp="1"/>
          </p:cNvSpPr>
          <p:nvPr>
            <p:ph type="subTitle" idx="1"/>
          </p:nvPr>
        </p:nvSpPr>
        <p:spPr/>
        <p:txBody>
          <a:bodyPr/>
          <a:lstStyle/>
          <a:p>
            <a:r>
              <a:rPr lang="en-US" dirty="0" smtClean="0"/>
              <a:t>.</a:t>
            </a:r>
            <a:endParaRPr lang="en-US" dirty="0"/>
          </a:p>
        </p:txBody>
      </p:sp>
      <p:pic>
        <p:nvPicPr>
          <p:cNvPr id="4" name="Picture 3" descr="images (1).jpg"/>
          <p:cNvPicPr>
            <a:picLocks noChangeAspect="1"/>
          </p:cNvPicPr>
          <p:nvPr/>
        </p:nvPicPr>
        <p:blipFill>
          <a:blip r:embed="rId2"/>
          <a:stretch>
            <a:fillRect/>
          </a:stretch>
        </p:blipFill>
        <p:spPr>
          <a:xfrm rot="19681274">
            <a:off x="2382050" y="3043073"/>
            <a:ext cx="3677149" cy="285519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sz="6600" b="1" dirty="0" smtClean="0">
                <a:solidFill>
                  <a:schemeClr val="accent6">
                    <a:lumMod val="40000"/>
                    <a:lumOff val="60000"/>
                  </a:schemeClr>
                </a:solidFill>
                <a:latin typeface="Arial Rounded MT Bold" pitchFamily="34" charset="0"/>
              </a:rPr>
              <a:t>Anaglyph glasses</a:t>
            </a:r>
            <a:endParaRPr lang="en-US" sz="6600" dirty="0">
              <a:solidFill>
                <a:schemeClr val="accent6">
                  <a:lumMod val="40000"/>
                  <a:lumOff val="60000"/>
                </a:schemeClr>
              </a:solidFill>
              <a:latin typeface="Arial Rounded MT Bold" pitchFamily="34" charset="0"/>
            </a:endParaRPr>
          </a:p>
        </p:txBody>
      </p:sp>
      <p:sp>
        <p:nvSpPr>
          <p:cNvPr id="3" name="Content Placeholder 2"/>
          <p:cNvSpPr>
            <a:spLocks noGrp="1"/>
          </p:cNvSpPr>
          <p:nvPr>
            <p:ph idx="1"/>
          </p:nvPr>
        </p:nvSpPr>
        <p:spPr>
          <a:xfrm>
            <a:off x="1600200" y="1600200"/>
            <a:ext cx="7086600" cy="4876800"/>
          </a:xfrm>
        </p:spPr>
        <p:txBody>
          <a:bodyPr/>
          <a:lstStyle/>
          <a:p>
            <a:r>
              <a:rPr lang="en-US" sz="4000" dirty="0" smtClean="0">
                <a:solidFill>
                  <a:schemeClr val="bg1"/>
                </a:solidFill>
                <a:latin typeface="Arial" charset="0"/>
              </a:rPr>
              <a:t>The purpose of </a:t>
            </a:r>
          </a:p>
          <a:p>
            <a:pPr>
              <a:buNone/>
            </a:pPr>
            <a:r>
              <a:rPr lang="en-US" sz="4000" dirty="0" smtClean="0">
                <a:solidFill>
                  <a:schemeClr val="bg1"/>
                </a:solidFill>
                <a:latin typeface="Arial" charset="0"/>
              </a:rPr>
              <a:t>3D glasses is to </a:t>
            </a:r>
          </a:p>
          <a:p>
            <a:pPr>
              <a:buNone/>
            </a:pPr>
            <a:r>
              <a:rPr lang="en-US" sz="4000" dirty="0" smtClean="0">
                <a:solidFill>
                  <a:schemeClr val="bg1"/>
                </a:solidFill>
                <a:latin typeface="Arial" charset="0"/>
              </a:rPr>
              <a:t>filter a separate</a:t>
            </a:r>
          </a:p>
          <a:p>
            <a:pPr>
              <a:buNone/>
            </a:pPr>
            <a:r>
              <a:rPr lang="en-US" sz="4000" dirty="0" smtClean="0">
                <a:solidFill>
                  <a:schemeClr val="bg1"/>
                </a:solidFill>
                <a:latin typeface="Arial" charset="0"/>
              </a:rPr>
              <a:t> image into each </a:t>
            </a:r>
          </a:p>
          <a:p>
            <a:pPr>
              <a:buNone/>
            </a:pPr>
            <a:r>
              <a:rPr lang="en-US" sz="4000" dirty="0" smtClean="0">
                <a:solidFill>
                  <a:schemeClr val="bg1"/>
                </a:solidFill>
                <a:latin typeface="Arial" charset="0"/>
              </a:rPr>
              <a:t>eye</a:t>
            </a:r>
            <a:endParaRPr lang="en-US" dirty="0" smtClean="0">
              <a:solidFill>
                <a:schemeClr val="bg1"/>
              </a:solidFill>
              <a:latin typeface="Comic Sans MS" pitchFamily="66" charset="0"/>
            </a:endParaRPr>
          </a:p>
          <a:p>
            <a:endParaRPr lang="en-US" dirty="0"/>
          </a:p>
        </p:txBody>
      </p:sp>
      <p:pic>
        <p:nvPicPr>
          <p:cNvPr id="4" name="Picture 14"/>
          <p:cNvPicPr>
            <a:picLocks noChangeAspect="1" noChangeArrowheads="1"/>
          </p:cNvPicPr>
          <p:nvPr/>
        </p:nvPicPr>
        <p:blipFill>
          <a:blip r:embed="rId2"/>
          <a:srcRect/>
          <a:stretch>
            <a:fillRect/>
          </a:stretch>
        </p:blipFill>
        <p:spPr>
          <a:xfrm>
            <a:off x="5638800" y="1905000"/>
            <a:ext cx="3505200" cy="3785616"/>
          </a:xfrm>
          <a:prstGeom prst="rect">
            <a:avLst/>
          </a:prstGeom>
          <a:ln w="38100">
            <a:solidFill>
              <a:srgbClr val="3366FF"/>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solidFill>
                  <a:schemeClr val="accent6">
                    <a:lumMod val="40000"/>
                    <a:lumOff val="60000"/>
                  </a:schemeClr>
                </a:solidFill>
                <a:latin typeface="Arial Rounded MT Bold" pitchFamily="34" charset="0"/>
              </a:rPr>
              <a:t>Anaglyph glasses</a:t>
            </a:r>
            <a:endParaRPr lang="en-US" sz="6600" dirty="0"/>
          </a:p>
        </p:txBody>
      </p:sp>
      <p:sp>
        <p:nvSpPr>
          <p:cNvPr id="3" name="Text Placeholder 2"/>
          <p:cNvSpPr>
            <a:spLocks noGrp="1"/>
          </p:cNvSpPr>
          <p:nvPr>
            <p:ph type="body" idx="1"/>
          </p:nvPr>
        </p:nvSpPr>
        <p:spPr>
          <a:xfrm>
            <a:off x="9372600" y="609600"/>
            <a:ext cx="4040188" cy="650875"/>
          </a:xfrm>
        </p:spPr>
        <p:txBody>
          <a:bodyPr/>
          <a:lstStyle/>
          <a:p>
            <a:endParaRPr lang="en-US" dirty="0"/>
          </a:p>
        </p:txBody>
      </p:sp>
      <p:sp>
        <p:nvSpPr>
          <p:cNvPr id="4" name="Content Placeholder 3"/>
          <p:cNvSpPr>
            <a:spLocks noGrp="1"/>
          </p:cNvSpPr>
          <p:nvPr>
            <p:ph sz="half" idx="2"/>
          </p:nvPr>
        </p:nvSpPr>
        <p:spPr>
          <a:xfrm>
            <a:off x="1447800" y="1600200"/>
            <a:ext cx="3886200" cy="4953000"/>
          </a:xfrm>
        </p:spPr>
        <p:txBody>
          <a:bodyPr/>
          <a:lstStyle/>
          <a:p>
            <a:pPr>
              <a:buFont typeface="Wingdings" pitchFamily="2" charset="2"/>
              <a:buChar char="§"/>
            </a:pPr>
            <a:r>
              <a:rPr lang="en-US" sz="2800" b="1" dirty="0" smtClean="0">
                <a:solidFill>
                  <a:schemeClr val="bg1"/>
                </a:solidFill>
              </a:rPr>
              <a:t>In this system, two images are displayed on the screen, one in red and the other in blue (or green). The filters on the glasses allow only one image to enter each eye, and our brain does the rest</a:t>
            </a:r>
            <a:endParaRPr lang="en-US" sz="2800" b="1" dirty="0">
              <a:solidFill>
                <a:schemeClr val="bg1"/>
              </a:solidFill>
            </a:endParaRPr>
          </a:p>
        </p:txBody>
      </p:sp>
      <p:sp>
        <p:nvSpPr>
          <p:cNvPr id="5" name="Text Placeholder 4"/>
          <p:cNvSpPr>
            <a:spLocks noGrp="1"/>
          </p:cNvSpPr>
          <p:nvPr>
            <p:ph type="body" sz="quarter" idx="3"/>
          </p:nvPr>
        </p:nvSpPr>
        <p:spPr>
          <a:xfrm>
            <a:off x="9753600" y="2133600"/>
            <a:ext cx="4041775" cy="639762"/>
          </a:xfrm>
        </p:spPr>
        <p:txBody>
          <a:bodyPr/>
          <a:lstStyle/>
          <a:p>
            <a:endParaRPr lang="en-US" dirty="0"/>
          </a:p>
        </p:txBody>
      </p:sp>
      <p:pic>
        <p:nvPicPr>
          <p:cNvPr id="7" name="Content Placeholder 6" descr="3-d-glasses-traditional.gif"/>
          <p:cNvPicPr>
            <a:picLocks noGrp="1" noChangeAspect="1"/>
          </p:cNvPicPr>
          <p:nvPr>
            <p:ph sz="quarter" idx="4"/>
          </p:nvPr>
        </p:nvPicPr>
        <p:blipFill>
          <a:blip r:embed="rId2"/>
          <a:stretch>
            <a:fillRect/>
          </a:stretch>
        </p:blipFill>
        <p:spPr>
          <a:xfrm>
            <a:off x="5405718" y="2286000"/>
            <a:ext cx="3585882"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sz="6000" b="1" dirty="0" smtClean="0">
                <a:solidFill>
                  <a:schemeClr val="accent6">
                    <a:lumMod val="40000"/>
                    <a:lumOff val="60000"/>
                  </a:schemeClr>
                </a:solidFill>
                <a:latin typeface="Arial Rounded MT Bold" pitchFamily="34" charset="0"/>
              </a:rPr>
              <a:t>Anaglyph</a:t>
            </a:r>
            <a:r>
              <a:rPr lang="en-US" sz="8000" b="1" dirty="0" smtClean="0">
                <a:solidFill>
                  <a:schemeClr val="accent6">
                    <a:lumMod val="40000"/>
                    <a:lumOff val="60000"/>
                  </a:schemeClr>
                </a:solidFill>
                <a:latin typeface="Arial Rounded MT Bold" pitchFamily="34" charset="0"/>
              </a:rPr>
              <a:t> </a:t>
            </a:r>
            <a:r>
              <a:rPr lang="en-US" sz="6000" b="1" dirty="0" smtClean="0">
                <a:solidFill>
                  <a:schemeClr val="accent6">
                    <a:lumMod val="40000"/>
                    <a:lumOff val="60000"/>
                  </a:schemeClr>
                </a:solidFill>
                <a:latin typeface="Arial Rounded MT Bold" pitchFamily="34" charset="0"/>
              </a:rPr>
              <a:t>glasses</a:t>
            </a:r>
            <a:endParaRPr lang="en-US" b="1" dirty="0"/>
          </a:p>
        </p:txBody>
      </p:sp>
      <p:pic>
        <p:nvPicPr>
          <p:cNvPr id="4" name="Content Placeholder 3" descr="3d_technology.jpg"/>
          <p:cNvPicPr>
            <a:picLocks noGrp="1" noChangeAspect="1"/>
          </p:cNvPicPr>
          <p:nvPr>
            <p:ph idx="1"/>
          </p:nvPr>
        </p:nvPicPr>
        <p:blipFill>
          <a:blip r:embed="rId2"/>
          <a:stretch>
            <a:fillRect/>
          </a:stretch>
        </p:blipFill>
        <p:spPr>
          <a:xfrm>
            <a:off x="1600200" y="1219200"/>
            <a:ext cx="7153088" cy="5410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7772400" cy="1470025"/>
          </a:xfrm>
        </p:spPr>
        <p:txBody>
          <a:bodyPr/>
          <a:lstStyle/>
          <a:p>
            <a:r>
              <a:rPr lang="en-US" sz="8000" b="1" dirty="0" smtClean="0">
                <a:solidFill>
                  <a:schemeClr val="accent6">
                    <a:lumMod val="40000"/>
                    <a:lumOff val="60000"/>
                  </a:schemeClr>
                </a:solidFill>
                <a:latin typeface="Arial Narrow" pitchFamily="34" charset="0"/>
              </a:rPr>
              <a:t>Active shutter 3D</a:t>
            </a:r>
            <a:endParaRPr lang="en-US" sz="8000" dirty="0">
              <a:solidFill>
                <a:schemeClr val="accent6">
                  <a:lumMod val="40000"/>
                  <a:lumOff val="60000"/>
                </a:schemeClr>
              </a:solidFill>
              <a:latin typeface="Arial Narrow" pitchFamily="34" charset="0"/>
            </a:endParaRPr>
          </a:p>
        </p:txBody>
      </p:sp>
      <p:sp>
        <p:nvSpPr>
          <p:cNvPr id="3" name="Subtitle 2"/>
          <p:cNvSpPr>
            <a:spLocks noGrp="1"/>
          </p:cNvSpPr>
          <p:nvPr>
            <p:ph type="subTitle" idx="1"/>
          </p:nvPr>
        </p:nvSpPr>
        <p:spPr>
          <a:xfrm>
            <a:off x="1752600" y="1676400"/>
            <a:ext cx="7162800" cy="4876800"/>
          </a:xfrm>
        </p:spPr>
        <p:txBody>
          <a:bodyPr/>
          <a:lstStyle/>
          <a:p>
            <a:pPr algn="l">
              <a:buClr>
                <a:schemeClr val="bg1"/>
              </a:buClr>
              <a:buFont typeface="Wingdings" pitchFamily="2" charset="2"/>
              <a:buChar char="§"/>
            </a:pPr>
            <a:r>
              <a:rPr lang="en-US" sz="3600" b="1" dirty="0" smtClean="0">
                <a:solidFill>
                  <a:schemeClr val="bg1"/>
                </a:solidFill>
                <a:latin typeface="Arial Black" pitchFamily="34" charset="0"/>
              </a:rPr>
              <a:t>The active shutter glasses required for the 3D technology is categorized into two main kinds which are called as…</a:t>
            </a:r>
          </a:p>
          <a:p>
            <a:pPr algn="l">
              <a:buClr>
                <a:schemeClr val="bg1"/>
              </a:buClr>
              <a:buFont typeface="Wingdings" pitchFamily="2" charset="2"/>
              <a:buChar char="§"/>
            </a:pPr>
            <a:r>
              <a:rPr lang="en-US" sz="3600" b="1" dirty="0" smtClean="0">
                <a:solidFill>
                  <a:schemeClr val="bg1"/>
                </a:solidFill>
                <a:latin typeface="Arial Black" pitchFamily="34" charset="0"/>
              </a:rPr>
              <a:t>liquid crystal shutter glasses </a:t>
            </a:r>
          </a:p>
          <a:p>
            <a:pPr algn="l">
              <a:buClr>
                <a:schemeClr val="bg1"/>
              </a:buClr>
              <a:buFont typeface="Wingdings" pitchFamily="2" charset="2"/>
              <a:buChar char="§"/>
            </a:pPr>
            <a:r>
              <a:rPr lang="en-US" sz="3600" b="1" dirty="0" smtClean="0">
                <a:solidFill>
                  <a:schemeClr val="bg1"/>
                </a:solidFill>
                <a:latin typeface="Arial Black" pitchFamily="34" charset="0"/>
              </a:rPr>
              <a:t>display glasses. </a:t>
            </a:r>
            <a:endParaRPr lang="en-US" sz="36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772400" cy="1470025"/>
          </a:xfrm>
        </p:spPr>
        <p:txBody>
          <a:bodyPr/>
          <a:lstStyle/>
          <a:p>
            <a:r>
              <a:rPr lang="en-US" sz="8000" b="1" i="1" dirty="0" smtClean="0">
                <a:solidFill>
                  <a:schemeClr val="accent6">
                    <a:lumMod val="40000"/>
                    <a:lumOff val="60000"/>
                  </a:schemeClr>
                </a:solidFill>
                <a:latin typeface="Arial Narrow" pitchFamily="34" charset="0"/>
              </a:rPr>
              <a:t>Active shutter 3D</a:t>
            </a:r>
            <a:endParaRPr lang="en-US" sz="8000" i="1" dirty="0"/>
          </a:p>
        </p:txBody>
      </p:sp>
      <p:sp>
        <p:nvSpPr>
          <p:cNvPr id="3" name="Subtitle 2"/>
          <p:cNvSpPr>
            <a:spLocks noGrp="1"/>
          </p:cNvSpPr>
          <p:nvPr>
            <p:ph type="subTitle" idx="1"/>
          </p:nvPr>
        </p:nvSpPr>
        <p:spPr>
          <a:xfrm>
            <a:off x="1676400" y="2209800"/>
            <a:ext cx="7315200" cy="4343400"/>
          </a:xfrm>
        </p:spPr>
        <p:txBody>
          <a:bodyPr/>
          <a:lstStyle/>
          <a:p>
            <a:pPr algn="l">
              <a:buClr>
                <a:schemeClr val="bg1"/>
              </a:buClr>
              <a:buFont typeface="Wingdings" pitchFamily="2" charset="2"/>
              <a:buChar char="§"/>
            </a:pPr>
            <a:r>
              <a:rPr lang="en-US" sz="4400" b="1" dirty="0" smtClean="0">
                <a:solidFill>
                  <a:schemeClr val="bg1"/>
                </a:solidFill>
              </a:rPr>
              <a:t>Used at HOME THEATER.</a:t>
            </a:r>
          </a:p>
          <a:p>
            <a:pPr algn="l">
              <a:buClr>
                <a:schemeClr val="bg1"/>
              </a:buClr>
              <a:buFont typeface="Wingdings" pitchFamily="2" charset="2"/>
              <a:buChar char="§"/>
            </a:pPr>
            <a:r>
              <a:rPr lang="en-US" sz="4400" b="1" dirty="0" smtClean="0">
                <a:solidFill>
                  <a:schemeClr val="bg1"/>
                </a:solidFill>
              </a:rPr>
              <a:t>Image Looks Great.</a:t>
            </a:r>
          </a:p>
          <a:p>
            <a:pPr algn="l">
              <a:buClr>
                <a:schemeClr val="bg1"/>
              </a:buClr>
              <a:buFont typeface="Wingdings" pitchFamily="2" charset="2"/>
              <a:buChar char="§"/>
            </a:pPr>
            <a:r>
              <a:rPr lang="en-US" sz="4400" b="1" dirty="0" smtClean="0">
                <a:solidFill>
                  <a:schemeClr val="bg1"/>
                </a:solidFill>
              </a:rPr>
              <a:t>There is a battery in 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smtClean="0">
                <a:solidFill>
                  <a:schemeClr val="accent6">
                    <a:lumMod val="40000"/>
                    <a:lumOff val="60000"/>
                  </a:schemeClr>
                </a:solidFill>
                <a:latin typeface="Arial Narrow" pitchFamily="34" charset="0"/>
              </a:rPr>
              <a:t>Active shutter 3D Glasses</a:t>
            </a:r>
            <a:endParaRPr lang="en-US" sz="5400" dirty="0"/>
          </a:p>
        </p:txBody>
      </p:sp>
      <p:sp>
        <p:nvSpPr>
          <p:cNvPr id="3" name="Text Placeholder 2"/>
          <p:cNvSpPr>
            <a:spLocks noGrp="1"/>
          </p:cNvSpPr>
          <p:nvPr>
            <p:ph type="body" idx="1"/>
          </p:nvPr>
        </p:nvSpPr>
        <p:spPr/>
        <p:txBody>
          <a:bodyPr/>
          <a:lstStyle/>
          <a:p>
            <a:endParaRPr lang="en-US" dirty="0"/>
          </a:p>
        </p:txBody>
      </p:sp>
      <p:pic>
        <p:nvPicPr>
          <p:cNvPr id="7" name="Content Placeholder 6" descr="download (3).jpg"/>
          <p:cNvPicPr>
            <a:picLocks noGrp="1" noChangeAspect="1"/>
          </p:cNvPicPr>
          <p:nvPr>
            <p:ph sz="half" idx="2"/>
          </p:nvPr>
        </p:nvPicPr>
        <p:blipFill>
          <a:blip r:embed="rId2"/>
          <a:stretch>
            <a:fillRect/>
          </a:stretch>
        </p:blipFill>
        <p:spPr>
          <a:xfrm>
            <a:off x="1828800" y="1524000"/>
            <a:ext cx="4282874" cy="2094738"/>
          </a:xfrm>
        </p:spPr>
      </p:pic>
      <p:sp>
        <p:nvSpPr>
          <p:cNvPr id="5" name="Text Placeholder 4"/>
          <p:cNvSpPr>
            <a:spLocks noGrp="1"/>
          </p:cNvSpPr>
          <p:nvPr>
            <p:ph type="body" sz="quarter" idx="3"/>
          </p:nvPr>
        </p:nvSpPr>
        <p:spPr/>
        <p:txBody>
          <a:bodyPr/>
          <a:lstStyle/>
          <a:p>
            <a:endParaRPr lang="en-US" dirty="0"/>
          </a:p>
        </p:txBody>
      </p:sp>
      <p:pic>
        <p:nvPicPr>
          <p:cNvPr id="8" name="Content Placeholder 7" descr="download (2).jpg"/>
          <p:cNvPicPr>
            <a:picLocks noGrp="1" noChangeAspect="1"/>
          </p:cNvPicPr>
          <p:nvPr>
            <p:ph sz="quarter" idx="4"/>
          </p:nvPr>
        </p:nvPicPr>
        <p:blipFill>
          <a:blip r:embed="rId3"/>
          <a:stretch>
            <a:fillRect/>
          </a:stretch>
        </p:blipFill>
        <p:spPr>
          <a:xfrm>
            <a:off x="5257800" y="3733800"/>
            <a:ext cx="3434509" cy="275034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sz="7200" b="1" i="1" dirty="0" smtClean="0">
                <a:solidFill>
                  <a:schemeClr val="accent6">
                    <a:lumMod val="40000"/>
                    <a:lumOff val="60000"/>
                  </a:schemeClr>
                </a:solidFill>
                <a:latin typeface="Arial Narrow" pitchFamily="34" charset="0"/>
              </a:rPr>
              <a:t>Active shutter 3D</a:t>
            </a:r>
            <a:endParaRPr lang="en-US" sz="7200" dirty="0"/>
          </a:p>
        </p:txBody>
      </p:sp>
      <p:sp>
        <p:nvSpPr>
          <p:cNvPr id="3" name="Content Placeholder 2"/>
          <p:cNvSpPr>
            <a:spLocks noGrp="1"/>
          </p:cNvSpPr>
          <p:nvPr>
            <p:ph idx="1"/>
          </p:nvPr>
        </p:nvSpPr>
        <p:spPr>
          <a:xfrm>
            <a:off x="1066800" y="1219200"/>
            <a:ext cx="7924800" cy="5029200"/>
          </a:xfrm>
        </p:spPr>
        <p:txBody>
          <a:bodyPr/>
          <a:lstStyle/>
          <a:p>
            <a:r>
              <a:rPr lang="en-US" sz="4000" dirty="0" smtClean="0">
                <a:solidFill>
                  <a:schemeClr val="bg1"/>
                </a:solidFill>
                <a:latin typeface="Arial Narrow" pitchFamily="34" charset="0"/>
              </a:rPr>
              <a:t>when the TV is showing an image for the left eye, the left eye's shutter will be open and the right eye's shutter will be closed.</a:t>
            </a:r>
          </a:p>
          <a:p>
            <a:r>
              <a:rPr lang="en-US" sz="4000" dirty="0" smtClean="0">
                <a:solidFill>
                  <a:schemeClr val="bg1"/>
                </a:solidFill>
                <a:latin typeface="Arial Narrow" pitchFamily="34" charset="0"/>
              </a:rPr>
              <a:t> A fraction of a second later the TV will refresh to show an for the right eye, and the right eye's shutter will open and the left eye's shutter will close.</a:t>
            </a:r>
          </a:p>
          <a:p>
            <a:pPr>
              <a:buClr>
                <a:schemeClr val="bg1"/>
              </a:buClr>
              <a:buSzPct val="117000"/>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i="1" dirty="0" smtClean="0">
                <a:solidFill>
                  <a:schemeClr val="accent6">
                    <a:lumMod val="40000"/>
                    <a:lumOff val="60000"/>
                  </a:schemeClr>
                </a:solidFill>
                <a:latin typeface="Arial Narrow" pitchFamily="34" charset="0"/>
              </a:rPr>
              <a:t>Active shutter 3D</a:t>
            </a:r>
            <a:endParaRPr lang="en-US" sz="6600" dirty="0"/>
          </a:p>
        </p:txBody>
      </p:sp>
      <p:sp>
        <p:nvSpPr>
          <p:cNvPr id="3" name="Text Placeholder 2"/>
          <p:cNvSpPr>
            <a:spLocks noGrp="1"/>
          </p:cNvSpPr>
          <p:nvPr>
            <p:ph type="body" idx="1"/>
          </p:nvPr>
        </p:nvSpPr>
        <p:spPr>
          <a:xfrm>
            <a:off x="6629400" y="3200400"/>
            <a:ext cx="2514600" cy="45719"/>
          </a:xfrm>
        </p:spPr>
        <p:txBody>
          <a:bodyPr/>
          <a:lstStyle/>
          <a:p>
            <a:endParaRPr lang="en-US" dirty="0"/>
          </a:p>
        </p:txBody>
      </p:sp>
      <p:sp>
        <p:nvSpPr>
          <p:cNvPr id="4" name="Content Placeholder 3"/>
          <p:cNvSpPr>
            <a:spLocks noGrp="1"/>
          </p:cNvSpPr>
          <p:nvPr>
            <p:ph sz="half" idx="2"/>
          </p:nvPr>
        </p:nvSpPr>
        <p:spPr/>
        <p:txBody>
          <a:bodyPr/>
          <a:lstStyle/>
          <a:p>
            <a:pPr>
              <a:buNone/>
            </a:pPr>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descr="images (12).jpg"/>
          <p:cNvPicPr>
            <a:picLocks noGrp="1" noChangeAspect="1"/>
          </p:cNvPicPr>
          <p:nvPr>
            <p:ph sz="quarter" idx="4"/>
          </p:nvPr>
        </p:nvPicPr>
        <p:blipFill>
          <a:blip r:embed="rId2"/>
          <a:stretch>
            <a:fillRect/>
          </a:stretch>
        </p:blipFill>
        <p:spPr>
          <a:xfrm>
            <a:off x="609600" y="1600200"/>
            <a:ext cx="8229600"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6000" b="1" i="1" dirty="0" smtClean="0">
                <a:solidFill>
                  <a:schemeClr val="accent6">
                    <a:lumMod val="40000"/>
                    <a:lumOff val="60000"/>
                  </a:schemeClr>
                </a:solidFill>
                <a:latin typeface="Arial Narrow" pitchFamily="34" charset="0"/>
              </a:rPr>
              <a:t>Active shutter 3D</a:t>
            </a:r>
            <a:endParaRPr lang="en-US" sz="6000" dirty="0"/>
          </a:p>
        </p:txBody>
      </p:sp>
      <p:pic>
        <p:nvPicPr>
          <p:cNvPr id="3" name="Picture 2" descr="C:\Users\DJ\Downloads\popup.jpg"/>
          <p:cNvPicPr>
            <a:picLocks noChangeAspect="1" noChangeArrowheads="1"/>
          </p:cNvPicPr>
          <p:nvPr/>
        </p:nvPicPr>
        <p:blipFill>
          <a:blip r:embed="rId2"/>
          <a:srcRect l="31633" t="12210" b="61593"/>
          <a:stretch>
            <a:fillRect/>
          </a:stretch>
        </p:blipFill>
        <p:spPr bwMode="auto">
          <a:xfrm>
            <a:off x="1143000" y="1447800"/>
            <a:ext cx="5105400" cy="2438400"/>
          </a:xfrm>
          <a:prstGeom prst="roundRect">
            <a:avLst>
              <a:gd name="adj" fmla="val 4377"/>
            </a:avLst>
          </a:prstGeom>
          <a:solidFill>
            <a:srgbClr val="FFFFFF">
              <a:shade val="85000"/>
            </a:srgbClr>
          </a:solidFill>
          <a:ln>
            <a:noFill/>
          </a:ln>
          <a:effectLst>
            <a:reflection blurRad="12700" stA="38000" endPos="28000" dist="5000" dir="5400000" sy="-100000" algn="bl" rotWithShape="0"/>
          </a:effectLst>
          <a:scene3d>
            <a:camera prst="isometricOffAxis1Right"/>
            <a:lightRig rig="twoPt" dir="t"/>
          </a:scene3d>
          <a:sp3d prstMaterial="metal">
            <a:bevelT/>
            <a:bevelB w="88900"/>
          </a:sp3d>
        </p:spPr>
      </p:pic>
      <p:sp>
        <p:nvSpPr>
          <p:cNvPr id="4" name="Rectangle 3"/>
          <p:cNvSpPr/>
          <p:nvPr/>
        </p:nvSpPr>
        <p:spPr>
          <a:xfrm rot="21089895">
            <a:off x="6324600" y="1981200"/>
            <a:ext cx="2438400" cy="646331"/>
          </a:xfrm>
          <a:prstGeom prst="rect">
            <a:avLst/>
          </a:prstGeom>
        </p:spPr>
        <p:txBody>
          <a:bodyPr wrap="square">
            <a:spAutoFit/>
          </a:bodyPr>
          <a:lstStyle/>
          <a:p>
            <a:r>
              <a:rPr lang="en-US" b="1" dirty="0" smtClean="0">
                <a:solidFill>
                  <a:schemeClr val="bg1"/>
                </a:solidFill>
                <a:effectLst>
                  <a:reflection blurRad="6350" stA="55000" endA="300" endPos="45500" dir="5400000" sy="-100000" algn="bl" rotWithShape="0"/>
                </a:effectLst>
              </a:rPr>
              <a:t>ACTIVE SHUTTER CAPTURING</a:t>
            </a:r>
            <a:endParaRPr lang="en-US" b="1" dirty="0">
              <a:solidFill>
                <a:schemeClr val="bg1"/>
              </a:solidFill>
              <a:effectLst>
                <a:reflection blurRad="6350" stA="55000" endA="300" endPos="45500" dir="5400000" sy="-100000" algn="bl" rotWithShape="0"/>
              </a:effectLst>
            </a:endParaRPr>
          </a:p>
        </p:txBody>
      </p:sp>
      <p:pic>
        <p:nvPicPr>
          <p:cNvPr id="5" name="Picture 3" descr="C:\Users\DJ\Downloads\popup.jpg"/>
          <p:cNvPicPr>
            <a:picLocks noChangeAspect="1" noChangeArrowheads="1"/>
          </p:cNvPicPr>
          <p:nvPr/>
        </p:nvPicPr>
        <p:blipFill>
          <a:blip r:embed="rId2"/>
          <a:srcRect t="55848" r="693" b="2579"/>
          <a:stretch>
            <a:fillRect/>
          </a:stretch>
        </p:blipFill>
        <p:spPr bwMode="auto">
          <a:xfrm>
            <a:off x="3581400" y="3429000"/>
            <a:ext cx="5715000" cy="314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woPt" dir="t"/>
          </a:scene3d>
          <a:sp3d prstMaterial="metal">
            <a:bevelT/>
            <a:bevelB w="88900"/>
          </a:sp3d>
        </p:spPr>
      </p:pic>
      <p:sp>
        <p:nvSpPr>
          <p:cNvPr id="6" name="Rectangle 5"/>
          <p:cNvSpPr/>
          <p:nvPr/>
        </p:nvSpPr>
        <p:spPr>
          <a:xfrm rot="19960364">
            <a:off x="1143000" y="4800600"/>
            <a:ext cx="2667000" cy="646331"/>
          </a:xfrm>
          <a:prstGeom prst="rect">
            <a:avLst/>
          </a:prstGeom>
        </p:spPr>
        <p:txBody>
          <a:bodyPr wrap="square">
            <a:spAutoFit/>
          </a:bodyPr>
          <a:lstStyle/>
          <a:p>
            <a:r>
              <a:rPr lang="en-US" b="1" dirty="0" smtClean="0">
                <a:solidFill>
                  <a:schemeClr val="bg1"/>
                </a:solidFill>
                <a:effectLst>
                  <a:reflection blurRad="6350" stA="55000" endA="300" endPos="45500" dir="5400000" sy="-100000" algn="bl" rotWithShape="0"/>
                </a:effectLst>
              </a:rPr>
              <a:t>ACTIVE SHUTTER SCREENING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34975"/>
            <a:ext cx="8382000" cy="1393825"/>
          </a:xfrm>
        </p:spPr>
        <p:txBody>
          <a:bodyPr/>
          <a:lstStyle/>
          <a:p>
            <a:pPr algn="l"/>
            <a:r>
              <a:rPr lang="en-US" sz="5400" b="1" dirty="0" smtClean="0">
                <a:solidFill>
                  <a:schemeClr val="accent6">
                    <a:lumMod val="40000"/>
                    <a:lumOff val="60000"/>
                  </a:schemeClr>
                </a:solidFill>
                <a:latin typeface="Arial Rounded MT Bold" pitchFamily="34" charset="0"/>
              </a:rPr>
              <a:t>passive polarized 3d  glasses</a:t>
            </a:r>
            <a:endParaRPr lang="en-US" sz="5400" dirty="0">
              <a:solidFill>
                <a:schemeClr val="accent6">
                  <a:lumMod val="40000"/>
                  <a:lumOff val="60000"/>
                </a:schemeClr>
              </a:solidFill>
            </a:endParaRPr>
          </a:p>
        </p:txBody>
      </p:sp>
      <p:sp>
        <p:nvSpPr>
          <p:cNvPr id="3" name="Subtitle 2"/>
          <p:cNvSpPr>
            <a:spLocks noGrp="1"/>
          </p:cNvSpPr>
          <p:nvPr>
            <p:ph type="subTitle" idx="1"/>
          </p:nvPr>
        </p:nvSpPr>
        <p:spPr>
          <a:xfrm>
            <a:off x="1524000" y="1905000"/>
            <a:ext cx="7848600" cy="4648200"/>
          </a:xfrm>
        </p:spPr>
        <p:txBody>
          <a:bodyPr/>
          <a:lstStyle/>
          <a:p>
            <a:pPr algn="l">
              <a:buClr>
                <a:schemeClr val="bg1"/>
              </a:buClr>
              <a:buSzPct val="124000"/>
              <a:buFont typeface="Wingdings" pitchFamily="2" charset="2"/>
              <a:buChar char="§"/>
            </a:pPr>
            <a:r>
              <a:rPr lang="en-US" sz="4800" b="1" dirty="0" smtClean="0">
                <a:solidFill>
                  <a:schemeClr val="bg1"/>
                </a:solidFill>
                <a:latin typeface="Arial Unicode MS" pitchFamily="34" charset="-128"/>
                <a:ea typeface="Arial Unicode MS" pitchFamily="34" charset="-128"/>
                <a:cs typeface="Arial Unicode MS" pitchFamily="34" charset="-128"/>
              </a:rPr>
              <a:t>Two of the presently used are passive 3D glasses are.. </a:t>
            </a:r>
          </a:p>
          <a:p>
            <a:pPr algn="l">
              <a:buClr>
                <a:schemeClr val="bg1"/>
              </a:buClr>
              <a:buSzPct val="124000"/>
              <a:buFont typeface="Wingdings" pitchFamily="2" charset="2"/>
              <a:buChar char="§"/>
            </a:pPr>
            <a:r>
              <a:rPr lang="en-US" sz="4800" b="1" dirty="0" smtClean="0">
                <a:solidFill>
                  <a:schemeClr val="bg1"/>
                </a:solidFill>
                <a:latin typeface="Arial Unicode MS" pitchFamily="34" charset="-128"/>
                <a:ea typeface="Arial Unicode MS" pitchFamily="34" charset="-128"/>
                <a:cs typeface="Arial Unicode MS" pitchFamily="34" charset="-128"/>
              </a:rPr>
              <a:t>linearly polarized  glasses </a:t>
            </a:r>
          </a:p>
          <a:p>
            <a:pPr algn="l">
              <a:buClr>
                <a:schemeClr val="bg1"/>
              </a:buClr>
              <a:buSzPct val="124000"/>
              <a:buFont typeface="Wingdings" pitchFamily="2" charset="2"/>
              <a:buChar char="§"/>
            </a:pPr>
            <a:r>
              <a:rPr lang="en-US" sz="4800" b="1" dirty="0" smtClean="0">
                <a:solidFill>
                  <a:schemeClr val="bg1"/>
                </a:solidFill>
                <a:latin typeface="Arial Unicode MS" pitchFamily="34" charset="-128"/>
                <a:ea typeface="Arial Unicode MS" pitchFamily="34" charset="-128"/>
                <a:cs typeface="Arial Unicode MS" pitchFamily="34" charset="-128"/>
              </a:rPr>
              <a:t>circularly polarized glasses.</a:t>
            </a:r>
          </a:p>
          <a:p>
            <a:pPr algn="l">
              <a:buClr>
                <a:schemeClr val="bg1"/>
              </a:buClr>
              <a:buSzPct val="124000"/>
            </a:pPr>
            <a:endParaRPr lang="en-US" sz="4400" b="1" dirty="0" smtClean="0">
              <a:solidFill>
                <a:schemeClr val="bg1"/>
              </a:solidFill>
              <a:latin typeface="Arial Unicode MS" pitchFamily="34" charset="-128"/>
              <a:ea typeface="Arial Unicode MS" pitchFamily="34" charset="-128"/>
              <a:cs typeface="Arial Unicode MS" pitchFamily="34" charset="-128"/>
            </a:endParaRPr>
          </a:p>
          <a:p>
            <a:pPr algn="l">
              <a:buClr>
                <a:schemeClr val="bg1"/>
              </a:buClr>
              <a:buSzPct val="124000"/>
              <a:buFont typeface="Wingdings" pitchFamily="2" charset="2"/>
              <a:buChar char="§"/>
            </a:pPr>
            <a:endParaRPr lang="en-US" sz="4000" b="1"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7543800" cy="1470025"/>
          </a:xfrm>
        </p:spPr>
        <p:txBody>
          <a:bodyPr/>
          <a:lstStyle/>
          <a:p>
            <a:r>
              <a:rPr lang="en-US" sz="8000" dirty="0" smtClean="0">
                <a:solidFill>
                  <a:schemeClr val="bg1"/>
                </a:solidFill>
                <a:latin typeface="Arial Black" pitchFamily="34" charset="0"/>
              </a:rPr>
              <a:t>CONTENT</a:t>
            </a:r>
            <a:endParaRPr lang="en-US" sz="6000" dirty="0">
              <a:solidFill>
                <a:schemeClr val="bg1"/>
              </a:solidFill>
              <a:latin typeface="Arial Black" pitchFamily="34" charset="0"/>
            </a:endParaRPr>
          </a:p>
        </p:txBody>
      </p:sp>
      <p:sp>
        <p:nvSpPr>
          <p:cNvPr id="3" name="Subtitle 2"/>
          <p:cNvSpPr>
            <a:spLocks noGrp="1"/>
          </p:cNvSpPr>
          <p:nvPr>
            <p:ph type="subTitle" idx="1"/>
          </p:nvPr>
        </p:nvSpPr>
        <p:spPr>
          <a:xfrm>
            <a:off x="1524000" y="1752600"/>
            <a:ext cx="7467600" cy="4724400"/>
          </a:xfrm>
        </p:spPr>
        <p:txBody>
          <a:bodyPr/>
          <a:lstStyle/>
          <a:p>
            <a:pPr algn="l">
              <a:buClr>
                <a:schemeClr val="bg1"/>
              </a:buClr>
              <a:buSzPct val="148000"/>
              <a:buFont typeface="Wingdings" pitchFamily="2" charset="2"/>
              <a:buChar char="§"/>
            </a:pPr>
            <a:r>
              <a:rPr lang="en-US" sz="4400" dirty="0" smtClean="0">
                <a:latin typeface="Arial Rounded MT Bold" pitchFamily="34" charset="0"/>
              </a:rPr>
              <a:t> Introduction </a:t>
            </a:r>
          </a:p>
          <a:p>
            <a:pPr algn="l">
              <a:buClr>
                <a:schemeClr val="bg1"/>
              </a:buClr>
              <a:buSzPct val="148000"/>
              <a:buFont typeface="Wingdings" pitchFamily="2" charset="2"/>
              <a:buChar char="§"/>
            </a:pPr>
            <a:r>
              <a:rPr lang="en-US" sz="4400" dirty="0" smtClean="0">
                <a:latin typeface="Arial Rounded MT Bold" pitchFamily="34" charset="0"/>
              </a:rPr>
              <a:t> History of 3D technology</a:t>
            </a:r>
          </a:p>
          <a:p>
            <a:pPr algn="l">
              <a:buClr>
                <a:schemeClr val="bg1"/>
              </a:buClr>
              <a:buSzPct val="148000"/>
              <a:buFont typeface="Wingdings" pitchFamily="2" charset="2"/>
              <a:buChar char="§"/>
            </a:pPr>
            <a:r>
              <a:rPr lang="en-US" sz="4400" dirty="0" smtClean="0">
                <a:latin typeface="Arial Rounded MT Bold" pitchFamily="34" charset="0"/>
              </a:rPr>
              <a:t> Different types of technology</a:t>
            </a:r>
          </a:p>
          <a:p>
            <a:pPr algn="l">
              <a:buClr>
                <a:schemeClr val="bg1"/>
              </a:buClr>
              <a:buSzPct val="148000"/>
              <a:buFont typeface="Wingdings" pitchFamily="2" charset="2"/>
              <a:buChar char="§"/>
            </a:pPr>
            <a:r>
              <a:rPr lang="en-US" sz="4400" dirty="0" smtClean="0">
                <a:latin typeface="Arial Rounded MT Bold" pitchFamily="34" charset="0"/>
              </a:rPr>
              <a:t> 3D Camera</a:t>
            </a:r>
          </a:p>
          <a:p>
            <a:pPr algn="l">
              <a:buClr>
                <a:schemeClr val="bg1"/>
              </a:buClr>
              <a:buSzPct val="148000"/>
              <a:buFont typeface="Wingdings" pitchFamily="2" charset="2"/>
              <a:buChar char="§"/>
            </a:pPr>
            <a:r>
              <a:rPr lang="en-US" sz="4400" dirty="0" smtClean="0">
                <a:latin typeface="Arial Rounded MT Bold" pitchFamily="34" charset="0"/>
              </a:rPr>
              <a:t> 3D Scanners</a:t>
            </a:r>
            <a:endParaRPr lang="en-US" sz="4400" dirty="0">
              <a:latin typeface="Arial Rounded MT Bold" pitchFamily="34"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40000"/>
                    <a:lumOff val="60000"/>
                  </a:schemeClr>
                </a:solidFill>
              </a:rPr>
              <a:t>Images of passive 3D glasses</a:t>
            </a:r>
            <a:endParaRPr lang="en-US" dirty="0"/>
          </a:p>
        </p:txBody>
      </p:sp>
      <p:pic>
        <p:nvPicPr>
          <p:cNvPr id="10" name="Content Placeholder 9" descr="download (6).jpg"/>
          <p:cNvPicPr>
            <a:picLocks noGrp="1" noChangeAspect="1"/>
          </p:cNvPicPr>
          <p:nvPr>
            <p:ph idx="1"/>
          </p:nvPr>
        </p:nvPicPr>
        <p:blipFill>
          <a:blip r:embed="rId2"/>
          <a:stretch>
            <a:fillRect/>
          </a:stretch>
        </p:blipFill>
        <p:spPr>
          <a:xfrm>
            <a:off x="6019800" y="1447800"/>
            <a:ext cx="2895600" cy="2895600"/>
          </a:xfrm>
        </p:spPr>
      </p:pic>
      <p:pic>
        <p:nvPicPr>
          <p:cNvPr id="11" name="Picture 10" descr="images (11).jpg"/>
          <p:cNvPicPr>
            <a:picLocks noChangeAspect="1"/>
          </p:cNvPicPr>
          <p:nvPr/>
        </p:nvPicPr>
        <p:blipFill>
          <a:blip r:embed="rId3"/>
          <a:stretch>
            <a:fillRect/>
          </a:stretch>
        </p:blipFill>
        <p:spPr>
          <a:xfrm>
            <a:off x="2362200" y="4419600"/>
            <a:ext cx="3026965" cy="2209800"/>
          </a:xfrm>
          <a:prstGeom prst="rect">
            <a:avLst/>
          </a:prstGeom>
        </p:spPr>
      </p:pic>
      <p:pic>
        <p:nvPicPr>
          <p:cNvPr id="12" name="Picture 11" descr="images (10).jpg"/>
          <p:cNvPicPr>
            <a:picLocks noChangeAspect="1"/>
          </p:cNvPicPr>
          <p:nvPr/>
        </p:nvPicPr>
        <p:blipFill>
          <a:blip r:embed="rId4"/>
          <a:stretch>
            <a:fillRect/>
          </a:stretch>
        </p:blipFill>
        <p:spPr>
          <a:xfrm>
            <a:off x="1447800" y="1676400"/>
            <a:ext cx="4177101" cy="209513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1"/>
            <a:ext cx="7772400" cy="1295400"/>
          </a:xfrm>
        </p:spPr>
        <p:txBody>
          <a:bodyPr/>
          <a:lstStyle/>
          <a:p>
            <a:r>
              <a:rPr lang="en-US" b="1" dirty="0" smtClean="0">
                <a:solidFill>
                  <a:schemeClr val="accent6">
                    <a:lumMod val="40000"/>
                    <a:lumOff val="60000"/>
                  </a:schemeClr>
                </a:solidFill>
                <a:latin typeface="Arial Rounded MT Bold" pitchFamily="34" charset="0"/>
              </a:rPr>
              <a:t>passive polarized 3d  glasses</a:t>
            </a:r>
            <a:endParaRPr lang="en-US" dirty="0"/>
          </a:p>
        </p:txBody>
      </p:sp>
      <p:sp>
        <p:nvSpPr>
          <p:cNvPr id="3" name="Subtitle 2"/>
          <p:cNvSpPr>
            <a:spLocks noGrp="1"/>
          </p:cNvSpPr>
          <p:nvPr>
            <p:ph type="subTitle" idx="1"/>
          </p:nvPr>
        </p:nvSpPr>
        <p:spPr>
          <a:xfrm>
            <a:off x="1447800" y="1600200"/>
            <a:ext cx="7391400" cy="5257800"/>
          </a:xfrm>
        </p:spPr>
        <p:txBody>
          <a:bodyPr/>
          <a:lstStyle/>
          <a:p>
            <a:pPr algn="l">
              <a:buClr>
                <a:schemeClr val="bg1"/>
              </a:buClr>
              <a:buSzPct val="134000"/>
              <a:buFont typeface="Wingdings" pitchFamily="2" charset="2"/>
              <a:buChar char="§"/>
            </a:pPr>
            <a:r>
              <a:rPr lang="en-US" b="1" dirty="0" smtClean="0">
                <a:solidFill>
                  <a:schemeClr val="bg1"/>
                </a:solidFill>
                <a:latin typeface="Franklin Gothic Medium" pitchFamily="34" charset="0"/>
                <a:cs typeface="Times New Roman" pitchFamily="18" charset="0"/>
              </a:rPr>
              <a:t>Two images intended for each eye are displayed from two separate projectors.</a:t>
            </a:r>
          </a:p>
          <a:p>
            <a:pPr algn="l">
              <a:buClr>
                <a:schemeClr val="bg1"/>
              </a:buClr>
              <a:buSzPct val="134000"/>
              <a:buFont typeface="Wingdings" pitchFamily="2" charset="2"/>
              <a:buChar char="§"/>
            </a:pPr>
            <a:r>
              <a:rPr lang="en-US" b="1" dirty="0" smtClean="0">
                <a:solidFill>
                  <a:schemeClr val="bg1"/>
                </a:solidFill>
                <a:latin typeface="Franklin Gothic Medium" pitchFamily="34" charset="0"/>
                <a:cs typeface="Times New Roman" pitchFamily="18" charset="0"/>
              </a:rPr>
              <a:t>Each image is projected with a polarization mutually orthogonal to the other polarization.</a:t>
            </a:r>
          </a:p>
          <a:p>
            <a:pPr algn="l">
              <a:buClr>
                <a:schemeClr val="bg1"/>
              </a:buClr>
              <a:buSzPct val="134000"/>
              <a:buFont typeface="Wingdings" pitchFamily="2" charset="2"/>
              <a:buChar char="§"/>
            </a:pPr>
            <a:r>
              <a:rPr lang="en-US" b="1" dirty="0" smtClean="0">
                <a:solidFill>
                  <a:schemeClr val="bg1"/>
                </a:solidFill>
                <a:latin typeface="Franklin Gothic Medium" pitchFamily="34" charset="0"/>
                <a:cs typeface="Times New Roman" pitchFamily="18" charset="0"/>
              </a:rPr>
              <a:t>Polarized 3d glasses are then used with polarized filters to ensure that each eye receives only the intended image.</a:t>
            </a:r>
          </a:p>
          <a:p>
            <a:pPr algn="l">
              <a:buClr>
                <a:schemeClr val="bg1"/>
              </a:buClr>
              <a:buSzPct val="134000"/>
              <a:buFont typeface="Wingdings" pitchFamily="2" charset="2"/>
              <a:buChar char="§"/>
            </a:pPr>
            <a:r>
              <a:rPr lang="en-IN" b="1" dirty="0" smtClean="0">
                <a:solidFill>
                  <a:schemeClr val="bg1"/>
                </a:solidFill>
                <a:latin typeface="Franklin Gothic Medium" pitchFamily="34" charset="0"/>
                <a:cs typeface="Times New Roman" pitchFamily="18" charset="0"/>
              </a:rPr>
              <a:t>It works well, and the required glasses are cheap and light</a:t>
            </a:r>
            <a:r>
              <a:rPr lang="en-US" b="1" dirty="0" smtClean="0">
                <a:solidFill>
                  <a:schemeClr val="bg1"/>
                </a:solidFill>
                <a:latin typeface="Franklin Gothic Medium" pitchFamily="34" charset="0"/>
                <a:cs typeface="Times New Roman" pitchFamily="18" charset="0"/>
              </a:rPr>
              <a:t>.</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8001000" cy="1524000"/>
          </a:xfrm>
        </p:spPr>
        <p:txBody>
          <a:bodyPr/>
          <a:lstStyle/>
          <a:p>
            <a:r>
              <a:rPr lang="en-US" sz="5400" b="1" dirty="0">
                <a:solidFill>
                  <a:schemeClr val="accent2">
                    <a:lumMod val="40000"/>
                    <a:lumOff val="60000"/>
                  </a:schemeClr>
                </a:solidFill>
                <a:latin typeface="Arial Rounded MT Bold" pitchFamily="34" charset="0"/>
              </a:rPr>
              <a:t>How Do Polarized 3D Glasses Work?</a:t>
            </a:r>
            <a:endParaRPr lang="en-US" sz="4800" b="1" dirty="0">
              <a:solidFill>
                <a:schemeClr val="accent2">
                  <a:lumMod val="40000"/>
                  <a:lumOff val="60000"/>
                </a:schemeClr>
              </a:solidFill>
              <a:latin typeface="Arial Rounded MT Bold" pitchFamily="34" charset="0"/>
            </a:endParaRPr>
          </a:p>
        </p:txBody>
      </p:sp>
      <p:sp>
        <p:nvSpPr>
          <p:cNvPr id="49155" name="Rectangle 3"/>
          <p:cNvSpPr>
            <a:spLocks noGrp="1" noChangeArrowheads="1"/>
          </p:cNvSpPr>
          <p:nvPr>
            <p:ph type="body" sz="half" idx="1"/>
          </p:nvPr>
        </p:nvSpPr>
        <p:spPr>
          <a:xfrm>
            <a:off x="1524000" y="2044700"/>
            <a:ext cx="3962400" cy="4584700"/>
          </a:xfrm>
        </p:spPr>
        <p:txBody>
          <a:bodyPr/>
          <a:lstStyle/>
          <a:p>
            <a:r>
              <a:rPr lang="en-US" sz="4000" b="1" dirty="0">
                <a:solidFill>
                  <a:schemeClr val="bg1"/>
                </a:solidFill>
                <a:latin typeface="Arial" charset="0"/>
              </a:rPr>
              <a:t>Two images are projected on the screen and each one has a different polarization</a:t>
            </a:r>
          </a:p>
        </p:txBody>
      </p:sp>
      <p:pic>
        <p:nvPicPr>
          <p:cNvPr id="49162" name="Picture 10"/>
          <p:cNvPicPr>
            <a:picLocks noGrp="1" noChangeAspect="1" noChangeArrowheads="1"/>
          </p:cNvPicPr>
          <p:nvPr>
            <p:ph type="clipArt" sz="half" idx="2"/>
          </p:nvPr>
        </p:nvPicPr>
        <p:blipFill>
          <a:blip r:embed="rId2"/>
          <a:srcRect/>
          <a:stretch>
            <a:fillRect/>
          </a:stretch>
        </p:blipFill>
        <p:spPr>
          <a:xfrm>
            <a:off x="5410200" y="2044700"/>
            <a:ext cx="3581400" cy="3867912"/>
          </a:xfrm>
          <a:ln w="38100">
            <a:solidFill>
              <a:srgbClr val="3366FF"/>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sz="4800" b="1" dirty="0" smtClean="0">
                <a:solidFill>
                  <a:schemeClr val="accent6">
                    <a:lumMod val="40000"/>
                    <a:lumOff val="60000"/>
                  </a:schemeClr>
                </a:solidFill>
                <a:latin typeface="Arial Black" pitchFamily="34" charset="0"/>
              </a:rPr>
              <a:t/>
            </a:r>
            <a:br>
              <a:rPr lang="en-US" sz="4800" b="1" dirty="0" smtClean="0">
                <a:solidFill>
                  <a:schemeClr val="accent6">
                    <a:lumMod val="40000"/>
                    <a:lumOff val="60000"/>
                  </a:schemeClr>
                </a:solidFill>
                <a:latin typeface="Arial Black" pitchFamily="34" charset="0"/>
              </a:rPr>
            </a:br>
            <a:r>
              <a:rPr lang="en-US" sz="4800" b="1" dirty="0" smtClean="0">
                <a:solidFill>
                  <a:schemeClr val="accent6">
                    <a:lumMod val="40000"/>
                    <a:lumOff val="60000"/>
                  </a:schemeClr>
                </a:solidFill>
                <a:latin typeface="Arial Black" pitchFamily="34" charset="0"/>
              </a:rPr>
              <a:t>How Do Polarized 3D Glasses Work</a:t>
            </a:r>
            <a:br>
              <a:rPr lang="en-US" sz="4800" b="1" dirty="0" smtClean="0">
                <a:solidFill>
                  <a:schemeClr val="accent6">
                    <a:lumMod val="40000"/>
                    <a:lumOff val="60000"/>
                  </a:schemeClr>
                </a:solidFill>
                <a:latin typeface="Arial Black" pitchFamily="34" charset="0"/>
              </a:rPr>
            </a:br>
            <a:endParaRPr lang="en-US" sz="4800" b="1" dirty="0">
              <a:solidFill>
                <a:schemeClr val="accent6">
                  <a:lumMod val="40000"/>
                  <a:lumOff val="60000"/>
                </a:schemeClr>
              </a:solidFill>
              <a:latin typeface="Arial Black" pitchFamily="34" charset="0"/>
            </a:endParaRPr>
          </a:p>
        </p:txBody>
      </p:sp>
      <p:sp>
        <p:nvSpPr>
          <p:cNvPr id="3" name="Text Placeholder 2"/>
          <p:cNvSpPr>
            <a:spLocks noGrp="1"/>
          </p:cNvSpPr>
          <p:nvPr>
            <p:ph type="body" idx="1"/>
          </p:nvPr>
        </p:nvSpPr>
        <p:spPr>
          <a:xfrm>
            <a:off x="9144000" y="2438400"/>
            <a:ext cx="2057400" cy="117475"/>
          </a:xfrm>
        </p:spPr>
        <p:txBody>
          <a:bodyPr/>
          <a:lstStyle/>
          <a:p>
            <a:endParaRPr lang="en-US" dirty="0"/>
          </a:p>
        </p:txBody>
      </p:sp>
      <p:sp>
        <p:nvSpPr>
          <p:cNvPr id="4" name="Content Placeholder 3"/>
          <p:cNvSpPr>
            <a:spLocks noGrp="1"/>
          </p:cNvSpPr>
          <p:nvPr>
            <p:ph sz="half" idx="2"/>
          </p:nvPr>
        </p:nvSpPr>
        <p:spPr>
          <a:xfrm>
            <a:off x="1447800" y="2174874"/>
            <a:ext cx="3657600" cy="4225925"/>
          </a:xfrm>
        </p:spPr>
        <p:txBody>
          <a:bodyPr/>
          <a:lstStyle/>
          <a:p>
            <a:pPr>
              <a:buClr>
                <a:schemeClr val="bg1"/>
              </a:buClr>
              <a:buSzPct val="147000"/>
              <a:buFont typeface="Wingdings" pitchFamily="2" charset="2"/>
              <a:buChar char="§"/>
            </a:pPr>
            <a:r>
              <a:rPr lang="en-US" sz="3200" b="1" dirty="0" smtClean="0">
                <a:solidFill>
                  <a:schemeClr val="bg1"/>
                </a:solidFill>
                <a:latin typeface="Arial Rounded MT Bold" pitchFamily="34" charset="0"/>
              </a:rPr>
              <a:t>The polarized glasses allow only one of the images into each eye because each lens has a different polarization.</a:t>
            </a:r>
            <a:endParaRPr lang="en-US" sz="3200" dirty="0">
              <a:solidFill>
                <a:schemeClr val="bg1"/>
              </a:solidFill>
              <a:latin typeface="Arial Rounded MT Bold" pitchFamily="34" charset="0"/>
            </a:endParaRPr>
          </a:p>
        </p:txBody>
      </p:sp>
      <p:sp>
        <p:nvSpPr>
          <p:cNvPr id="5" name="Text Placeholder 4"/>
          <p:cNvSpPr>
            <a:spLocks noGrp="1"/>
          </p:cNvSpPr>
          <p:nvPr>
            <p:ph type="body" sz="quarter" idx="3"/>
          </p:nvPr>
        </p:nvSpPr>
        <p:spPr>
          <a:xfrm flipV="1">
            <a:off x="9829800" y="2209800"/>
            <a:ext cx="1222375" cy="45719"/>
          </a:xfrm>
        </p:spPr>
        <p:txBody>
          <a:bodyPr/>
          <a:lstStyle/>
          <a:p>
            <a:endParaRPr lang="en-US" dirty="0"/>
          </a:p>
        </p:txBody>
      </p:sp>
      <p:pic>
        <p:nvPicPr>
          <p:cNvPr id="9" name="Picture 6" descr="E:\how3dpolarizedglasseswork.gif"/>
          <p:cNvPicPr>
            <a:picLocks noGrp="1" noChangeAspect="1" noChangeArrowheads="1"/>
          </p:cNvPicPr>
          <p:nvPr>
            <p:ph sz="quarter" idx="4"/>
          </p:nvPr>
        </p:nvPicPr>
        <p:blipFill>
          <a:blip r:embed="rId2"/>
          <a:srcRect/>
          <a:stretch>
            <a:fillRect/>
          </a:stretch>
        </p:blipFill>
        <p:spPr>
          <a:xfrm>
            <a:off x="5029200" y="2209800"/>
            <a:ext cx="3886200" cy="3680622"/>
          </a:xfrm>
          <a:ln w="38100">
            <a:solidFill>
              <a:srgbClr val="3366FF"/>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b="1" dirty="0" smtClean="0">
                <a:solidFill>
                  <a:schemeClr val="accent6">
                    <a:lumMod val="40000"/>
                    <a:lumOff val="60000"/>
                  </a:schemeClr>
                </a:solidFill>
              </a:rPr>
              <a:t>PASSIVE 3D  V/S  ACTIVE 3D</a:t>
            </a:r>
            <a:endParaRPr lang="en-US" b="1" dirty="0">
              <a:solidFill>
                <a:schemeClr val="accent6">
                  <a:lumMod val="40000"/>
                  <a:lumOff val="60000"/>
                </a:schemeClr>
              </a:solidFill>
            </a:endParaRPr>
          </a:p>
        </p:txBody>
      </p:sp>
      <p:sp>
        <p:nvSpPr>
          <p:cNvPr id="3" name="Text Placeholder 2"/>
          <p:cNvSpPr>
            <a:spLocks noGrp="1"/>
          </p:cNvSpPr>
          <p:nvPr>
            <p:ph type="body" idx="1"/>
          </p:nvPr>
        </p:nvSpPr>
        <p:spPr>
          <a:xfrm>
            <a:off x="457200" y="1447800"/>
            <a:ext cx="4040188" cy="639762"/>
          </a:xfrm>
        </p:spPr>
        <p:txBody>
          <a:bodyPr/>
          <a:lstStyle/>
          <a:p>
            <a:pPr algn="ctr"/>
            <a:r>
              <a:rPr lang="en-US" sz="2800" u="sng" dirty="0" smtClean="0">
                <a:solidFill>
                  <a:srgbClr val="00B0F0"/>
                </a:solidFill>
              </a:rPr>
              <a:t>PASSIVE 3D</a:t>
            </a:r>
            <a:endParaRPr lang="en-US" sz="2800" u="sng" dirty="0">
              <a:solidFill>
                <a:srgbClr val="00B0F0"/>
              </a:solidFill>
            </a:endParaRPr>
          </a:p>
        </p:txBody>
      </p:sp>
      <p:sp>
        <p:nvSpPr>
          <p:cNvPr id="4" name="Content Placeholder 3"/>
          <p:cNvSpPr>
            <a:spLocks noGrp="1"/>
          </p:cNvSpPr>
          <p:nvPr>
            <p:ph sz="half" idx="2"/>
          </p:nvPr>
        </p:nvSpPr>
        <p:spPr>
          <a:xfrm>
            <a:off x="1447800" y="2133600"/>
            <a:ext cx="3429000" cy="4572000"/>
          </a:xfrm>
        </p:spPr>
        <p:txBody>
          <a:bodyPr/>
          <a:lstStyle/>
          <a:p>
            <a:pPr>
              <a:buClr>
                <a:schemeClr val="bg1"/>
              </a:buClr>
              <a:buSzPct val="151000"/>
              <a:buFont typeface="Wingdings" pitchFamily="2" charset="2"/>
              <a:buChar char="§"/>
            </a:pPr>
            <a:r>
              <a:rPr lang="en-US" sz="2800" dirty="0" smtClean="0">
                <a:solidFill>
                  <a:schemeClr val="bg1"/>
                </a:solidFill>
                <a:latin typeface="Franklin Gothic Medium" pitchFamily="34" charset="0"/>
              </a:rPr>
              <a:t>ITS CHEAP..</a:t>
            </a:r>
          </a:p>
          <a:p>
            <a:pPr>
              <a:buClr>
                <a:schemeClr val="bg1"/>
              </a:buClr>
              <a:buSzPct val="151000"/>
              <a:buFont typeface="Wingdings" pitchFamily="2" charset="2"/>
              <a:buChar char="§"/>
            </a:pPr>
            <a:r>
              <a:rPr lang="en-US" sz="2800" dirty="0" smtClean="0">
                <a:solidFill>
                  <a:schemeClr val="bg1"/>
                </a:solidFill>
                <a:latin typeface="Franklin Gothic Medium" pitchFamily="34" charset="0"/>
              </a:rPr>
              <a:t>PASSIVE 3D DOSE NOT REQURED CHARGING..</a:t>
            </a:r>
          </a:p>
          <a:p>
            <a:pPr>
              <a:buClr>
                <a:schemeClr val="bg1"/>
              </a:buClr>
              <a:buSzPct val="151000"/>
              <a:buFont typeface="Wingdings" pitchFamily="2" charset="2"/>
              <a:buChar char="§"/>
            </a:pPr>
            <a:r>
              <a:rPr lang="en-US" sz="2800" dirty="0" smtClean="0">
                <a:solidFill>
                  <a:schemeClr val="bg1"/>
                </a:solidFill>
                <a:latin typeface="Franklin Gothic Medium" pitchFamily="34" charset="0"/>
              </a:rPr>
              <a:t>THESE GLASSES ARE LIGHT &amp; EASY TO USE..</a:t>
            </a:r>
          </a:p>
          <a:p>
            <a:pPr>
              <a:buClr>
                <a:schemeClr val="bg1"/>
              </a:buClr>
              <a:buSzPct val="151000"/>
              <a:buFont typeface="Wingdings" pitchFamily="2" charset="2"/>
              <a:buChar char="§"/>
            </a:pPr>
            <a:r>
              <a:rPr lang="en-US" sz="2800" dirty="0" smtClean="0">
                <a:solidFill>
                  <a:schemeClr val="bg1"/>
                </a:solidFill>
                <a:latin typeface="Franklin Gothic Medium" pitchFamily="34" charset="0"/>
              </a:rPr>
              <a:t>NO HARMFULL EFECTS</a:t>
            </a:r>
            <a:r>
              <a:rPr lang="en-US" sz="2800" dirty="0" smtClean="0">
                <a:solidFill>
                  <a:schemeClr val="bg1"/>
                </a:solidFill>
              </a:rPr>
              <a:t>…</a:t>
            </a:r>
            <a:endParaRPr lang="en-US" sz="2800" dirty="0">
              <a:solidFill>
                <a:schemeClr val="bg1"/>
              </a:solidFill>
            </a:endParaRPr>
          </a:p>
        </p:txBody>
      </p:sp>
      <p:sp>
        <p:nvSpPr>
          <p:cNvPr id="5" name="Text Placeholder 4"/>
          <p:cNvSpPr>
            <a:spLocks noGrp="1"/>
          </p:cNvSpPr>
          <p:nvPr>
            <p:ph type="body" sz="quarter" idx="3"/>
          </p:nvPr>
        </p:nvSpPr>
        <p:spPr>
          <a:xfrm>
            <a:off x="4648200" y="1447800"/>
            <a:ext cx="4041775" cy="639762"/>
          </a:xfrm>
        </p:spPr>
        <p:txBody>
          <a:bodyPr/>
          <a:lstStyle/>
          <a:p>
            <a:pPr algn="ctr"/>
            <a:r>
              <a:rPr lang="en-US" sz="3200" u="sng" dirty="0" smtClean="0">
                <a:solidFill>
                  <a:srgbClr val="00B0F0"/>
                </a:solidFill>
              </a:rPr>
              <a:t>ACTIVE 3D</a:t>
            </a:r>
          </a:p>
        </p:txBody>
      </p:sp>
      <p:sp>
        <p:nvSpPr>
          <p:cNvPr id="6" name="Content Placeholder 5"/>
          <p:cNvSpPr>
            <a:spLocks noGrp="1"/>
          </p:cNvSpPr>
          <p:nvPr>
            <p:ph sz="quarter" idx="4"/>
          </p:nvPr>
        </p:nvSpPr>
        <p:spPr>
          <a:xfrm>
            <a:off x="5105400" y="2133600"/>
            <a:ext cx="3813175" cy="4495800"/>
          </a:xfrm>
        </p:spPr>
        <p:txBody>
          <a:bodyPr/>
          <a:lstStyle/>
          <a:p>
            <a:pPr>
              <a:buClr>
                <a:schemeClr val="bg1"/>
              </a:buClr>
              <a:buSzPct val="153000"/>
              <a:buFont typeface="Wingdings" pitchFamily="2" charset="2"/>
              <a:buChar char="§"/>
            </a:pPr>
            <a:r>
              <a:rPr lang="en-US" sz="2800" b="1" dirty="0" smtClean="0">
                <a:solidFill>
                  <a:schemeClr val="bg1"/>
                </a:solidFill>
                <a:latin typeface="Franklin Gothic Medium" pitchFamily="34" charset="0"/>
              </a:rPr>
              <a:t>ITS COSTY..</a:t>
            </a:r>
          </a:p>
          <a:p>
            <a:pPr>
              <a:buClr>
                <a:schemeClr val="bg1"/>
              </a:buClr>
              <a:buSzPct val="153000"/>
              <a:buFont typeface="Wingdings" pitchFamily="2" charset="2"/>
              <a:buChar char="§"/>
            </a:pPr>
            <a:r>
              <a:rPr lang="en-US" sz="2800" b="1" dirty="0" smtClean="0">
                <a:solidFill>
                  <a:schemeClr val="bg1"/>
                </a:solidFill>
                <a:latin typeface="Franklin Gothic Medium" pitchFamily="34" charset="0"/>
              </a:rPr>
              <a:t>ACTIVE 3D NEEDS TO BE CHARGE BEFORE USE..</a:t>
            </a:r>
          </a:p>
          <a:p>
            <a:pPr>
              <a:buClr>
                <a:schemeClr val="bg1"/>
              </a:buClr>
              <a:buSzPct val="153000"/>
              <a:buFont typeface="Wingdings" pitchFamily="2" charset="2"/>
              <a:buChar char="§"/>
            </a:pPr>
            <a:r>
              <a:rPr lang="en-US" sz="2800" b="1" dirty="0" smtClean="0">
                <a:solidFill>
                  <a:schemeClr val="bg1"/>
                </a:solidFill>
                <a:latin typeface="Franklin Gothic Medium" pitchFamily="34" charset="0"/>
              </a:rPr>
              <a:t>THEY ARE HEAVY IN COMPARISION OF </a:t>
            </a:r>
            <a:r>
              <a:rPr lang="en-US" sz="2800" dirty="0" smtClean="0">
                <a:solidFill>
                  <a:schemeClr val="bg1"/>
                </a:solidFill>
                <a:latin typeface="Franklin Gothic Medium" pitchFamily="34" charset="0"/>
              </a:rPr>
              <a:t>PASSIVE</a:t>
            </a:r>
            <a:r>
              <a:rPr lang="en-US" sz="2800" b="1" dirty="0" smtClean="0">
                <a:solidFill>
                  <a:schemeClr val="bg1"/>
                </a:solidFill>
                <a:latin typeface="Franklin Gothic Medium" pitchFamily="34" charset="0"/>
              </a:rPr>
              <a:t> 3D.</a:t>
            </a:r>
          </a:p>
          <a:p>
            <a:pPr>
              <a:buClr>
                <a:schemeClr val="bg1"/>
              </a:buClr>
              <a:buSzPct val="153000"/>
              <a:buFont typeface="Wingdings" pitchFamily="2" charset="2"/>
              <a:buChar char="§"/>
            </a:pPr>
            <a:r>
              <a:rPr lang="en-US" sz="2800" b="1" dirty="0" smtClean="0">
                <a:solidFill>
                  <a:schemeClr val="bg1"/>
                </a:solidFill>
                <a:latin typeface="Franklin Gothic Medium" pitchFamily="34" charset="0"/>
              </a:rPr>
              <a:t>PEOPLE COMPLAIN ABOUT HEADACHE .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7772400" cy="1470025"/>
          </a:xfrm>
        </p:spPr>
        <p:txBody>
          <a:bodyPr/>
          <a:lstStyle/>
          <a:p>
            <a:r>
              <a:rPr lang="en-US" sz="6000" b="1" dirty="0" err="1" smtClean="0">
                <a:solidFill>
                  <a:schemeClr val="accent2">
                    <a:lumMod val="20000"/>
                    <a:lumOff val="80000"/>
                  </a:schemeClr>
                </a:solidFill>
                <a:latin typeface="Arial Unicode MS" pitchFamily="34" charset="-128"/>
                <a:ea typeface="Arial Unicode MS" pitchFamily="34" charset="-128"/>
                <a:cs typeface="Arial Unicode MS" pitchFamily="34" charset="-128"/>
              </a:rPr>
              <a:t>Autostereoscopy</a:t>
            </a:r>
            <a:endParaRPr lang="en-US" sz="6000" dirty="0">
              <a:solidFill>
                <a:schemeClr val="accent2">
                  <a:lumMod val="20000"/>
                  <a:lumOff val="80000"/>
                </a:schemeClr>
              </a:solidFill>
            </a:endParaRPr>
          </a:p>
        </p:txBody>
      </p:sp>
      <p:sp>
        <p:nvSpPr>
          <p:cNvPr id="3" name="Subtitle 2"/>
          <p:cNvSpPr>
            <a:spLocks noGrp="1"/>
          </p:cNvSpPr>
          <p:nvPr>
            <p:ph type="subTitle" idx="1"/>
          </p:nvPr>
        </p:nvSpPr>
        <p:spPr>
          <a:xfrm>
            <a:off x="1524000" y="1905000"/>
            <a:ext cx="7391400" cy="4724400"/>
          </a:xfrm>
        </p:spPr>
        <p:txBody>
          <a:bodyPr/>
          <a:lstStyle/>
          <a:p>
            <a:pPr algn="l">
              <a:buClr>
                <a:schemeClr val="bg1"/>
              </a:buClr>
              <a:buSzPct val="143000"/>
              <a:buFont typeface="Wingdings" pitchFamily="2" charset="2"/>
              <a:buChar char="§"/>
            </a:pPr>
            <a:r>
              <a:rPr lang="en-US" dirty="0" smtClean="0"/>
              <a:t> </a:t>
            </a:r>
            <a:r>
              <a:rPr lang="en-US" sz="4000" b="1" dirty="0" smtClean="0">
                <a:solidFill>
                  <a:schemeClr val="bg1"/>
                </a:solidFill>
                <a:latin typeface="Arial Unicode MS" pitchFamily="34" charset="-128"/>
                <a:ea typeface="Arial Unicode MS" pitchFamily="34" charset="-128"/>
                <a:cs typeface="Arial Unicode MS" pitchFamily="34" charset="-128"/>
              </a:rPr>
              <a:t>Auto 3-D, more formally known as auto-stereoscopic imaging, is a display technology that enables a 3-D (three dimensional) effect without requiring the viewer to wear special glasses.</a:t>
            </a:r>
            <a:endParaRPr lang="en-US" sz="4000" b="1"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772400" cy="1470025"/>
          </a:xfrm>
        </p:spPr>
        <p:txBody>
          <a:bodyPr/>
          <a:lstStyle/>
          <a:p>
            <a:r>
              <a:rPr lang="en-US" sz="7200" b="1" dirty="0" err="1" smtClean="0">
                <a:solidFill>
                  <a:schemeClr val="accent2">
                    <a:lumMod val="20000"/>
                    <a:lumOff val="80000"/>
                  </a:schemeClr>
                </a:solidFill>
                <a:latin typeface="Arial Unicode MS" pitchFamily="34" charset="-128"/>
                <a:ea typeface="Arial Unicode MS" pitchFamily="34" charset="-128"/>
                <a:cs typeface="Arial Unicode MS" pitchFamily="34" charset="-128"/>
              </a:rPr>
              <a:t>Autostereoscopy</a:t>
            </a:r>
            <a:endParaRPr lang="en-US" sz="7200" dirty="0">
              <a:solidFill>
                <a:schemeClr val="accent2">
                  <a:lumMod val="40000"/>
                  <a:lumOff val="60000"/>
                </a:schemeClr>
              </a:solidFill>
            </a:endParaRPr>
          </a:p>
        </p:txBody>
      </p:sp>
      <p:sp>
        <p:nvSpPr>
          <p:cNvPr id="3" name="Subtitle 2"/>
          <p:cNvSpPr>
            <a:spLocks noGrp="1"/>
          </p:cNvSpPr>
          <p:nvPr>
            <p:ph type="subTitle" idx="1"/>
          </p:nvPr>
        </p:nvSpPr>
        <p:spPr>
          <a:xfrm>
            <a:off x="457200" y="2057400"/>
            <a:ext cx="8458200" cy="4419600"/>
          </a:xfrm>
        </p:spPr>
        <p:txBody>
          <a:bodyPr/>
          <a:lstStyle/>
          <a:p>
            <a:r>
              <a:rPr lang="en-US" sz="4000" dirty="0" smtClean="0"/>
              <a:t> </a:t>
            </a:r>
            <a:r>
              <a:rPr lang="en-US" sz="4000" dirty="0" err="1" smtClean="0">
                <a:solidFill>
                  <a:schemeClr val="bg1"/>
                </a:solidFill>
              </a:rPr>
              <a:t>autostereoscopic</a:t>
            </a:r>
            <a:r>
              <a:rPr lang="en-US" sz="4000" dirty="0" smtClean="0">
                <a:solidFill>
                  <a:schemeClr val="bg1"/>
                </a:solidFill>
              </a:rPr>
              <a:t> displays technology include…..</a:t>
            </a:r>
            <a:endParaRPr lang="en-US" dirty="0" smtClean="0">
              <a:solidFill>
                <a:schemeClr val="bg1"/>
              </a:solidFill>
            </a:endParaRPr>
          </a:p>
          <a:p>
            <a:r>
              <a:rPr lang="en-US" dirty="0" smtClean="0"/>
              <a:t> </a:t>
            </a:r>
            <a:r>
              <a:rPr lang="en-US" sz="3600" b="1" dirty="0" err="1" smtClean="0">
                <a:solidFill>
                  <a:schemeClr val="accent1">
                    <a:lumMod val="75000"/>
                  </a:schemeClr>
                </a:solidFill>
                <a:latin typeface="Arial Black" pitchFamily="34" charset="0"/>
              </a:rPr>
              <a:t>lenticular</a:t>
            </a:r>
            <a:r>
              <a:rPr lang="en-US" sz="3600" b="1" dirty="0" smtClean="0">
                <a:solidFill>
                  <a:schemeClr val="accent1">
                    <a:lumMod val="75000"/>
                  </a:schemeClr>
                </a:solidFill>
                <a:latin typeface="Arial Black" pitchFamily="34" charset="0"/>
              </a:rPr>
              <a:t> lens</a:t>
            </a:r>
          </a:p>
          <a:p>
            <a:r>
              <a:rPr lang="en-US" sz="3600" b="1" dirty="0" smtClean="0">
                <a:solidFill>
                  <a:schemeClr val="accent1">
                    <a:lumMod val="75000"/>
                  </a:schemeClr>
                </a:solidFill>
                <a:latin typeface="Arial Black" pitchFamily="34" charset="0"/>
              </a:rPr>
              <a:t>parallax barrier</a:t>
            </a:r>
          </a:p>
          <a:p>
            <a:r>
              <a:rPr lang="en-US" sz="3600" b="1" dirty="0" smtClean="0">
                <a:solidFill>
                  <a:schemeClr val="accent1">
                    <a:lumMod val="75000"/>
                  </a:schemeClr>
                </a:solidFill>
                <a:latin typeface="Arial Black" pitchFamily="34" charset="0"/>
              </a:rPr>
              <a:t> volumetric display</a:t>
            </a:r>
          </a:p>
          <a:p>
            <a:r>
              <a:rPr lang="en-US" sz="3600" b="1" dirty="0" smtClean="0">
                <a:solidFill>
                  <a:schemeClr val="accent1">
                    <a:lumMod val="75000"/>
                  </a:schemeClr>
                </a:solidFill>
                <a:latin typeface="Arial Black" pitchFamily="34" charset="0"/>
              </a:rPr>
              <a:t>holographic</a:t>
            </a:r>
          </a:p>
          <a:p>
            <a:r>
              <a:rPr lang="en-US" sz="3600" b="1" dirty="0" smtClean="0">
                <a:solidFill>
                  <a:schemeClr val="accent1">
                    <a:lumMod val="75000"/>
                  </a:schemeClr>
                </a:solidFill>
                <a:latin typeface="Arial Black" pitchFamily="34" charset="0"/>
              </a:rPr>
              <a:t>light field</a:t>
            </a:r>
            <a:endParaRPr lang="en-US" sz="3600" b="1" dirty="0">
              <a:solidFill>
                <a:schemeClr val="accent1">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66CCFF"/>
                </a:solidFill>
              </a:rPr>
              <a:t>Parallax Barrier</a:t>
            </a:r>
            <a:endParaRPr lang="en-US" sz="6000" b="1" dirty="0">
              <a:solidFill>
                <a:srgbClr val="66CCFF"/>
              </a:solidFill>
            </a:endParaRPr>
          </a:p>
        </p:txBody>
      </p:sp>
      <p:pic>
        <p:nvPicPr>
          <p:cNvPr id="10" name="Content Placeholder 9" descr="images (28).jpg"/>
          <p:cNvPicPr>
            <a:picLocks noGrp="1" noChangeAspect="1"/>
          </p:cNvPicPr>
          <p:nvPr>
            <p:ph idx="1"/>
          </p:nvPr>
        </p:nvPicPr>
        <p:blipFill>
          <a:blip r:embed="rId2"/>
          <a:stretch>
            <a:fillRect/>
          </a:stretch>
        </p:blipFill>
        <p:spPr>
          <a:xfrm>
            <a:off x="1600200" y="2133600"/>
            <a:ext cx="7239000" cy="421155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accent2">
                    <a:lumMod val="40000"/>
                    <a:lumOff val="60000"/>
                  </a:schemeClr>
                </a:solidFill>
              </a:rPr>
              <a:t>Parallax Barrier</a:t>
            </a:r>
            <a:endParaRPr lang="en-US" sz="6000" dirty="0">
              <a:solidFill>
                <a:schemeClr val="accent2">
                  <a:lumMod val="40000"/>
                  <a:lumOff val="60000"/>
                </a:schemeClr>
              </a:solidFill>
            </a:endParaRPr>
          </a:p>
        </p:txBody>
      </p:sp>
      <p:sp>
        <p:nvSpPr>
          <p:cNvPr id="3" name="Content Placeholder 2"/>
          <p:cNvSpPr>
            <a:spLocks noGrp="1"/>
          </p:cNvSpPr>
          <p:nvPr>
            <p:ph idx="1"/>
          </p:nvPr>
        </p:nvSpPr>
        <p:spPr>
          <a:xfrm>
            <a:off x="1066800" y="1295400"/>
            <a:ext cx="8077200" cy="4525963"/>
          </a:xfrm>
        </p:spPr>
        <p:txBody>
          <a:bodyPr/>
          <a:lstStyle/>
          <a:p>
            <a:pPr>
              <a:buClr>
                <a:schemeClr val="bg1"/>
              </a:buClr>
              <a:buSzPct val="109000"/>
            </a:pPr>
            <a:r>
              <a:rPr lang="en-US" sz="3600" b="1" dirty="0" smtClean="0">
                <a:solidFill>
                  <a:schemeClr val="bg1"/>
                </a:solidFill>
                <a:latin typeface="Arial Narrow" pitchFamily="34" charset="0"/>
              </a:rPr>
              <a:t>Parallax-barrier technology requires a barrier in front of a screen. The screen shows both the left and the right images, and the barrier effectively has slits in it that separate them out. If you look at the image from exactly the right spot, the slits will allow the left image through to your left eye, and the right image through to your right eye, with no overlap.</a:t>
            </a:r>
            <a:endParaRPr lang="en-US" sz="36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solidFill>
                  <a:schemeClr val="accent2">
                    <a:lumMod val="40000"/>
                    <a:lumOff val="60000"/>
                  </a:schemeClr>
                </a:solidFill>
              </a:rPr>
              <a:t>parallax barrier</a:t>
            </a:r>
            <a:endParaRPr lang="en-US" sz="7200" dirty="0">
              <a:solidFill>
                <a:schemeClr val="accent2">
                  <a:lumMod val="40000"/>
                  <a:lumOff val="60000"/>
                </a:schemeClr>
              </a:solidFill>
            </a:endParaRPr>
          </a:p>
        </p:txBody>
      </p:sp>
      <p:pic>
        <p:nvPicPr>
          <p:cNvPr id="4" name="Content Placeholder 3" descr="images (22).jpg"/>
          <p:cNvPicPr>
            <a:picLocks noGrp="1" noChangeAspect="1"/>
          </p:cNvPicPr>
          <p:nvPr>
            <p:ph idx="1"/>
          </p:nvPr>
        </p:nvPicPr>
        <p:blipFill>
          <a:blip r:embed="rId2"/>
          <a:stretch>
            <a:fillRect/>
          </a:stretch>
        </p:blipFill>
        <p:spPr>
          <a:xfrm>
            <a:off x="1371600" y="1524000"/>
            <a:ext cx="7391399" cy="5029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7772400" cy="1470025"/>
          </a:xfrm>
        </p:spPr>
        <p:txBody>
          <a:bodyPr/>
          <a:lstStyle/>
          <a:p>
            <a:r>
              <a:rPr lang="en-US" sz="7200" b="1" dirty="0" smtClean="0">
                <a:solidFill>
                  <a:schemeClr val="bg1"/>
                </a:solidFill>
              </a:rPr>
              <a:t>INTRODUCTION</a:t>
            </a:r>
            <a:endParaRPr lang="en-US" b="1" dirty="0">
              <a:solidFill>
                <a:schemeClr val="bg1"/>
              </a:solidFill>
            </a:endParaRPr>
          </a:p>
        </p:txBody>
      </p:sp>
      <p:sp>
        <p:nvSpPr>
          <p:cNvPr id="3" name="Subtitle 2"/>
          <p:cNvSpPr>
            <a:spLocks noGrp="1"/>
          </p:cNvSpPr>
          <p:nvPr>
            <p:ph type="subTitle" idx="1"/>
          </p:nvPr>
        </p:nvSpPr>
        <p:spPr>
          <a:xfrm>
            <a:off x="1447800" y="1600200"/>
            <a:ext cx="7467600" cy="5029200"/>
          </a:xfrm>
        </p:spPr>
        <p:txBody>
          <a:bodyPr/>
          <a:lstStyle/>
          <a:p>
            <a:pPr algn="l">
              <a:buClr>
                <a:srgbClr val="FFFFFF"/>
              </a:buClr>
              <a:buSzPct val="150000"/>
              <a:buFont typeface="Wingdings" pitchFamily="2" charset="2"/>
              <a:buChar char="§"/>
            </a:pPr>
            <a:r>
              <a:rPr lang="en-US" sz="4000" b="1" dirty="0" smtClean="0">
                <a:solidFill>
                  <a:schemeClr val="bg1"/>
                </a:solidFill>
                <a:latin typeface="Arial Rounded MT Bold" pitchFamily="34" charset="0"/>
              </a:rPr>
              <a:t> A 3d display is a screen that shows a three  dimension Picture</a:t>
            </a:r>
          </a:p>
          <a:p>
            <a:pPr algn="l">
              <a:buClr>
                <a:srgbClr val="FFFFFF"/>
              </a:buClr>
              <a:buSzPct val="150000"/>
              <a:buFont typeface="Arial" pitchFamily="34" charset="0"/>
              <a:buChar char="•"/>
            </a:pPr>
            <a:endParaRPr lang="en-US" sz="3600" b="1" dirty="0" smtClean="0">
              <a:solidFill>
                <a:schemeClr val="bg1"/>
              </a:solidFill>
              <a:latin typeface="Arial Black" pitchFamily="34" charset="0"/>
            </a:endParaRPr>
          </a:p>
          <a:p>
            <a:pPr algn="l">
              <a:buClr>
                <a:srgbClr val="FFFFFF"/>
              </a:buClr>
              <a:buSzPct val="150000"/>
              <a:buFont typeface="Arial" pitchFamily="34" charset="0"/>
              <a:buChar char="•"/>
            </a:pPr>
            <a:r>
              <a:rPr lang="en-US" sz="3600" b="1" dirty="0" smtClean="0">
                <a:solidFill>
                  <a:schemeClr val="bg1"/>
                </a:solidFill>
                <a:latin typeface="Arial Black" pitchFamily="34" charset="0"/>
              </a:rPr>
              <a:t>It is a visual representation system that tries to create moving Objects in the third dimension</a:t>
            </a:r>
            <a:endParaRPr lang="en-US" sz="36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solidFill>
                  <a:schemeClr val="accent2">
                    <a:lumMod val="40000"/>
                    <a:lumOff val="60000"/>
                  </a:schemeClr>
                </a:solidFill>
              </a:rPr>
              <a:t>Parallax Barrier</a:t>
            </a:r>
            <a:endParaRPr lang="en-US" sz="6600" dirty="0">
              <a:solidFill>
                <a:schemeClr val="accent2">
                  <a:lumMod val="40000"/>
                  <a:lumOff val="60000"/>
                </a:schemeClr>
              </a:solidFill>
            </a:endParaRPr>
          </a:p>
        </p:txBody>
      </p:sp>
      <p:pic>
        <p:nvPicPr>
          <p:cNvPr id="4" name="Content Placeholder 3" descr="images (21).jpg"/>
          <p:cNvPicPr>
            <a:picLocks noGrp="1" noChangeAspect="1"/>
          </p:cNvPicPr>
          <p:nvPr>
            <p:ph idx="1"/>
          </p:nvPr>
        </p:nvPicPr>
        <p:blipFill>
          <a:blip r:embed="rId2"/>
          <a:stretch>
            <a:fillRect/>
          </a:stretch>
        </p:blipFill>
        <p:spPr>
          <a:xfrm>
            <a:off x="1391721" y="1828800"/>
            <a:ext cx="7122559" cy="4648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sz="6600" b="1" dirty="0" smtClean="0">
                <a:solidFill>
                  <a:schemeClr val="accent2">
                    <a:lumMod val="40000"/>
                    <a:lumOff val="60000"/>
                  </a:schemeClr>
                </a:solidFill>
              </a:rPr>
              <a:t>parallax barrier</a:t>
            </a:r>
            <a:endParaRPr lang="en-US" sz="6600" dirty="0">
              <a:solidFill>
                <a:schemeClr val="accent2">
                  <a:lumMod val="40000"/>
                  <a:lumOff val="60000"/>
                </a:schemeClr>
              </a:solidFill>
            </a:endParaRPr>
          </a:p>
        </p:txBody>
      </p:sp>
      <p:pic>
        <p:nvPicPr>
          <p:cNvPr id="4" name="Content Placeholder 3" descr="images (25).jpg"/>
          <p:cNvPicPr>
            <a:picLocks noGrp="1" noChangeAspect="1"/>
          </p:cNvPicPr>
          <p:nvPr>
            <p:ph idx="1"/>
          </p:nvPr>
        </p:nvPicPr>
        <p:blipFill>
          <a:blip r:embed="rId2"/>
          <a:stretch>
            <a:fillRect/>
          </a:stretch>
        </p:blipFill>
        <p:spPr>
          <a:xfrm>
            <a:off x="1752599" y="2133600"/>
            <a:ext cx="6706419" cy="445498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accent2">
                    <a:lumMod val="40000"/>
                    <a:lumOff val="60000"/>
                  </a:schemeClr>
                </a:solidFill>
              </a:rPr>
              <a:t>3D Camera</a:t>
            </a:r>
            <a:endParaRPr lang="en-US" sz="6000" b="1" dirty="0">
              <a:solidFill>
                <a:schemeClr val="accent2">
                  <a:lumMod val="40000"/>
                  <a:lumOff val="60000"/>
                </a:schemeClr>
              </a:solidFill>
            </a:endParaRPr>
          </a:p>
        </p:txBody>
      </p:sp>
      <p:sp>
        <p:nvSpPr>
          <p:cNvPr id="3" name="Content Placeholder 2"/>
          <p:cNvSpPr>
            <a:spLocks noGrp="1"/>
          </p:cNvSpPr>
          <p:nvPr>
            <p:ph idx="1"/>
          </p:nvPr>
        </p:nvSpPr>
        <p:spPr>
          <a:xfrm>
            <a:off x="1295400" y="1524000"/>
            <a:ext cx="7315200" cy="4525963"/>
          </a:xfrm>
        </p:spPr>
        <p:txBody>
          <a:bodyPr/>
          <a:lstStyle/>
          <a:p>
            <a:pPr>
              <a:buFont typeface="Wingdings" pitchFamily="2" charset="2"/>
              <a:buChar char="§"/>
            </a:pPr>
            <a:r>
              <a:rPr lang="en-US" sz="4000" b="1" dirty="0" smtClean="0">
                <a:solidFill>
                  <a:schemeClr val="bg1">
                    <a:lumMod val="95000"/>
                  </a:schemeClr>
                </a:solidFill>
                <a:latin typeface="Arial Rounded MT Bold" pitchFamily="34" charset="0"/>
              </a:rPr>
              <a:t> A 3D digital camera is a camera that is capable of taking pictures in 3D.</a:t>
            </a:r>
          </a:p>
          <a:p>
            <a:pPr>
              <a:buFont typeface="Wingdings" pitchFamily="2" charset="2"/>
              <a:buChar char="§"/>
            </a:pPr>
            <a:r>
              <a:rPr lang="en-US" sz="4000" b="1" dirty="0" smtClean="0">
                <a:solidFill>
                  <a:schemeClr val="bg1">
                    <a:lumMod val="95000"/>
                  </a:schemeClr>
                </a:solidFill>
                <a:latin typeface="Arial Rounded MT Bold" pitchFamily="34" charset="0"/>
              </a:rPr>
              <a:t>3D cameras use two lenses so two images are captured with the right and left lens at the same time. </a:t>
            </a:r>
            <a:endParaRPr lang="en-US" sz="4000" b="1" dirty="0">
              <a:solidFill>
                <a:schemeClr val="bg1">
                  <a:lumMod val="95000"/>
                </a:schemeClr>
              </a:solidFill>
              <a:latin typeface="Arial Rounded MT Bold"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solidFill>
                  <a:schemeClr val="accent2">
                    <a:lumMod val="40000"/>
                    <a:lumOff val="60000"/>
                  </a:schemeClr>
                </a:solidFill>
                <a:latin typeface="Arial Rounded MT Bold" pitchFamily="34" charset="0"/>
              </a:rPr>
              <a:t>3D CAMERAS</a:t>
            </a:r>
            <a:endParaRPr lang="en-US" sz="6000" b="1" dirty="0">
              <a:solidFill>
                <a:schemeClr val="accent2">
                  <a:lumMod val="40000"/>
                  <a:lumOff val="60000"/>
                </a:schemeClr>
              </a:solidFill>
              <a:latin typeface="Arial Rounded MT Bold" pitchFamily="34" charset="0"/>
            </a:endParaRPr>
          </a:p>
        </p:txBody>
      </p:sp>
      <p:sp>
        <p:nvSpPr>
          <p:cNvPr id="3" name="TextBox 2"/>
          <p:cNvSpPr txBox="1"/>
          <p:nvPr/>
        </p:nvSpPr>
        <p:spPr>
          <a:xfrm>
            <a:off x="1447800" y="1524000"/>
            <a:ext cx="3657600" cy="2677656"/>
          </a:xfrm>
          <a:prstGeom prst="rect">
            <a:avLst/>
          </a:prstGeom>
          <a:noFill/>
        </p:spPr>
        <p:txBody>
          <a:bodyPr wrap="square" rtlCol="0">
            <a:spAutoFit/>
          </a:bodyPr>
          <a:lstStyle/>
          <a:p>
            <a:r>
              <a:rPr lang="en-US" sz="2800" dirty="0" smtClean="0">
                <a:solidFill>
                  <a:schemeClr val="bg1"/>
                </a:solidFill>
                <a:latin typeface="Arial Narrow" pitchFamily="34" charset="0"/>
              </a:rPr>
              <a:t>(3d-camera) Range imaging is the name for a collection of techniques which are used to produce a 2D image showing the distance to points...</a:t>
            </a:r>
            <a:endParaRPr lang="en-US" sz="2800" dirty="0">
              <a:solidFill>
                <a:schemeClr val="bg1"/>
              </a:solidFill>
              <a:latin typeface="Arial Narrow" pitchFamily="34" charset="0"/>
            </a:endParaRPr>
          </a:p>
        </p:txBody>
      </p:sp>
      <p:sp>
        <p:nvSpPr>
          <p:cNvPr id="4" name="TextBox 3"/>
          <p:cNvSpPr txBox="1"/>
          <p:nvPr/>
        </p:nvSpPr>
        <p:spPr>
          <a:xfrm>
            <a:off x="5105400" y="4343400"/>
            <a:ext cx="3810000" cy="2246769"/>
          </a:xfrm>
          <a:prstGeom prst="rect">
            <a:avLst/>
          </a:prstGeom>
          <a:noFill/>
        </p:spPr>
        <p:txBody>
          <a:bodyPr wrap="square" rtlCol="0">
            <a:spAutoFit/>
          </a:bodyPr>
          <a:lstStyle/>
          <a:p>
            <a:pPr algn="ctr"/>
            <a:r>
              <a:rPr lang="en-US" sz="2800" dirty="0" smtClean="0">
                <a:solidFill>
                  <a:schemeClr val="bg1"/>
                </a:solidFill>
              </a:rPr>
              <a:t>3D cameras use two different lenses to shoot video or any object which are at same camera </a:t>
            </a:r>
            <a:endParaRPr lang="en-US" sz="2800" dirty="0">
              <a:solidFill>
                <a:schemeClr val="bg1"/>
              </a:solidFill>
            </a:endParaRPr>
          </a:p>
        </p:txBody>
      </p:sp>
      <p:pic>
        <p:nvPicPr>
          <p:cNvPr id="1026" name="Picture 2" descr="http://43rumors.com/wp-content/uploads/2010/07/panasonic-3d-hd-camera.jpg"/>
          <p:cNvPicPr>
            <a:picLocks noChangeAspect="1" noChangeArrowheads="1"/>
          </p:cNvPicPr>
          <p:nvPr/>
        </p:nvPicPr>
        <p:blipFill>
          <a:blip r:embed="rId2"/>
          <a:srcRect/>
          <a:stretch>
            <a:fillRect/>
          </a:stretch>
        </p:blipFill>
        <p:spPr bwMode="auto">
          <a:xfrm>
            <a:off x="5181600" y="1828800"/>
            <a:ext cx="3638550" cy="2083898"/>
          </a:xfrm>
          <a:prstGeom prst="rect">
            <a:avLst/>
          </a:prstGeom>
          <a:noFill/>
        </p:spPr>
      </p:pic>
      <p:pic>
        <p:nvPicPr>
          <p:cNvPr id="1028" name="Picture 4" descr="http://assets.hardwaresphere.com/uploads/2009/07/fujifilm-finepix-real-3d-w1-digital-camera-liveshot.jpg"/>
          <p:cNvPicPr>
            <a:picLocks noChangeAspect="1" noChangeArrowheads="1"/>
          </p:cNvPicPr>
          <p:nvPr/>
        </p:nvPicPr>
        <p:blipFill>
          <a:blip r:embed="rId3"/>
          <a:srcRect/>
          <a:stretch>
            <a:fillRect/>
          </a:stretch>
        </p:blipFill>
        <p:spPr bwMode="auto">
          <a:xfrm>
            <a:off x="1524000" y="4495800"/>
            <a:ext cx="3408516" cy="1981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858000" cy="914400"/>
          </a:xfrm>
        </p:spPr>
        <p:txBody>
          <a:bodyPr/>
          <a:lstStyle/>
          <a:p>
            <a:r>
              <a:rPr lang="en-US" sz="6600" b="1" dirty="0" smtClean="0">
                <a:solidFill>
                  <a:schemeClr val="accent2">
                    <a:lumMod val="40000"/>
                    <a:lumOff val="60000"/>
                  </a:schemeClr>
                </a:solidFill>
              </a:rPr>
              <a:t>3D Camera</a:t>
            </a:r>
            <a:endParaRPr lang="en-US" sz="6600" dirty="0"/>
          </a:p>
        </p:txBody>
      </p:sp>
      <p:sp>
        <p:nvSpPr>
          <p:cNvPr id="3" name="Content Placeholder 2"/>
          <p:cNvSpPr>
            <a:spLocks noGrp="1"/>
          </p:cNvSpPr>
          <p:nvPr>
            <p:ph idx="1"/>
          </p:nvPr>
        </p:nvSpPr>
        <p:spPr>
          <a:xfrm>
            <a:off x="1143000" y="1143000"/>
            <a:ext cx="8001000" cy="5715000"/>
          </a:xfrm>
        </p:spPr>
        <p:txBody>
          <a:bodyPr/>
          <a:lstStyle/>
          <a:p>
            <a:r>
              <a:rPr lang="en-US" dirty="0" smtClean="0">
                <a:solidFill>
                  <a:schemeClr val="bg1"/>
                </a:solidFill>
                <a:latin typeface="Arial Narrow" pitchFamily="34" charset="0"/>
              </a:rPr>
              <a:t> camera has two lenses and two CCDs imagers that capture a scene much like your regular digital camera does, except, just like you have two eyes, the camera captures two scenes – one through each of the two lens/</a:t>
            </a:r>
            <a:r>
              <a:rPr lang="en-US" dirty="0" err="1" smtClean="0">
                <a:solidFill>
                  <a:schemeClr val="bg1"/>
                </a:solidFill>
                <a:latin typeface="Arial Narrow" pitchFamily="34" charset="0"/>
              </a:rPr>
              <a:t>ccd</a:t>
            </a:r>
            <a:r>
              <a:rPr lang="en-US" dirty="0" smtClean="0">
                <a:solidFill>
                  <a:schemeClr val="bg1"/>
                </a:solidFill>
                <a:latin typeface="Arial Narrow" pitchFamily="34" charset="0"/>
              </a:rPr>
              <a:t> configurations. so, instead of seeing a single two- dimensional flat image like a regular camera, the 3d camera shows two images, from two different points of view, and when combined and viewed appropriately, displays a stunning depth only available from 3d content</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solidFill>
                  <a:schemeClr val="accent2">
                    <a:lumMod val="40000"/>
                    <a:lumOff val="60000"/>
                  </a:schemeClr>
                </a:solidFill>
              </a:rPr>
              <a:t>3D Camera</a:t>
            </a:r>
            <a:endParaRPr lang="en-US" sz="6600" dirty="0">
              <a:solidFill>
                <a:schemeClr val="accent2">
                  <a:lumMod val="40000"/>
                  <a:lumOff val="60000"/>
                </a:schemeClr>
              </a:solidFill>
            </a:endParaRPr>
          </a:p>
        </p:txBody>
      </p:sp>
      <p:pic>
        <p:nvPicPr>
          <p:cNvPr id="6" name="Picture 5" descr="download.jpg"/>
          <p:cNvPicPr>
            <a:picLocks noChangeAspect="1"/>
          </p:cNvPicPr>
          <p:nvPr/>
        </p:nvPicPr>
        <p:blipFill>
          <a:blip r:embed="rId2"/>
          <a:stretch>
            <a:fillRect/>
          </a:stretch>
        </p:blipFill>
        <p:spPr>
          <a:xfrm rot="21402308">
            <a:off x="1427150" y="1538193"/>
            <a:ext cx="3203686" cy="2025168"/>
          </a:xfrm>
          <a:prstGeom prst="rect">
            <a:avLst/>
          </a:prstGeom>
        </p:spPr>
      </p:pic>
      <p:pic>
        <p:nvPicPr>
          <p:cNvPr id="8" name="Picture 7" descr="dc.jpg"/>
          <p:cNvPicPr>
            <a:picLocks noChangeAspect="1"/>
          </p:cNvPicPr>
          <p:nvPr/>
        </p:nvPicPr>
        <p:blipFill>
          <a:blip r:embed="rId3"/>
          <a:stretch>
            <a:fillRect/>
          </a:stretch>
        </p:blipFill>
        <p:spPr>
          <a:xfrm>
            <a:off x="5334000" y="1371600"/>
            <a:ext cx="2838450" cy="1609725"/>
          </a:xfrm>
          <a:prstGeom prst="rect">
            <a:avLst/>
          </a:prstGeom>
        </p:spPr>
      </p:pic>
      <p:pic>
        <p:nvPicPr>
          <p:cNvPr id="10" name="Content Placeholder 9" descr="images (2).jpg"/>
          <p:cNvPicPr>
            <a:picLocks noGrp="1" noChangeAspect="1"/>
          </p:cNvPicPr>
          <p:nvPr>
            <p:ph idx="1"/>
          </p:nvPr>
        </p:nvPicPr>
        <p:blipFill>
          <a:blip r:embed="rId4" cstate="print"/>
          <a:stretch>
            <a:fillRect/>
          </a:stretch>
        </p:blipFill>
        <p:spPr>
          <a:xfrm>
            <a:off x="457200" y="5473552"/>
            <a:ext cx="46038" cy="25696"/>
          </a:xfrm>
        </p:spPr>
      </p:pic>
      <p:pic>
        <p:nvPicPr>
          <p:cNvPr id="11" name="Picture 10" descr="images (3).jpg"/>
          <p:cNvPicPr>
            <a:picLocks noChangeAspect="1"/>
          </p:cNvPicPr>
          <p:nvPr/>
        </p:nvPicPr>
        <p:blipFill>
          <a:blip r:embed="rId5"/>
          <a:stretch>
            <a:fillRect/>
          </a:stretch>
        </p:blipFill>
        <p:spPr>
          <a:xfrm>
            <a:off x="3276600" y="3622515"/>
            <a:ext cx="3962400" cy="29679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772400" cy="1470025"/>
          </a:xfrm>
        </p:spPr>
        <p:txBody>
          <a:bodyPr/>
          <a:lstStyle/>
          <a:p>
            <a:r>
              <a:rPr lang="en-US" sz="7200" b="1" dirty="0" smtClean="0">
                <a:solidFill>
                  <a:schemeClr val="accent2">
                    <a:lumMod val="40000"/>
                    <a:lumOff val="60000"/>
                  </a:schemeClr>
                </a:solidFill>
                <a:latin typeface="Bookman Old Style" pitchFamily="18" charset="0"/>
              </a:rPr>
              <a:t>3D Scanner</a:t>
            </a:r>
            <a:endParaRPr lang="en-US" sz="7200" dirty="0">
              <a:solidFill>
                <a:schemeClr val="accent2">
                  <a:lumMod val="40000"/>
                  <a:lumOff val="60000"/>
                </a:schemeClr>
              </a:solidFill>
            </a:endParaRPr>
          </a:p>
        </p:txBody>
      </p:sp>
      <p:sp>
        <p:nvSpPr>
          <p:cNvPr id="3" name="Subtitle 2"/>
          <p:cNvSpPr>
            <a:spLocks noGrp="1"/>
          </p:cNvSpPr>
          <p:nvPr>
            <p:ph type="subTitle" idx="1"/>
          </p:nvPr>
        </p:nvSpPr>
        <p:spPr>
          <a:xfrm>
            <a:off x="1600200" y="2362200"/>
            <a:ext cx="7315200" cy="4191000"/>
          </a:xfrm>
        </p:spPr>
        <p:txBody>
          <a:bodyPr/>
          <a:lstStyle/>
          <a:p>
            <a:pPr algn="l">
              <a:buClr>
                <a:schemeClr val="bg1"/>
              </a:buClr>
              <a:buSzPct val="138000"/>
              <a:buFont typeface="Wingdings" pitchFamily="2" charset="2"/>
              <a:buChar char="§"/>
            </a:pPr>
            <a:r>
              <a:rPr lang="en-US" sz="4000" b="1" dirty="0" smtClean="0">
                <a:solidFill>
                  <a:schemeClr val="bg1"/>
                </a:solidFill>
                <a:latin typeface="Bookman Old Style" pitchFamily="18" charset="0"/>
              </a:rPr>
              <a:t>A  3D scanner  is a device that analyzes a real-world object or environment to collect data on its shape and possibly its appearance.</a:t>
            </a:r>
            <a:endParaRPr lang="en-US" sz="4000" b="1"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solidFill>
                  <a:schemeClr val="accent2">
                    <a:lumMod val="40000"/>
                    <a:lumOff val="60000"/>
                  </a:schemeClr>
                </a:solidFill>
                <a:latin typeface="Bookman Old Style" pitchFamily="18" charset="0"/>
              </a:rPr>
              <a:t>3D Scanner</a:t>
            </a:r>
            <a:endParaRPr lang="en-US" sz="7200" dirty="0"/>
          </a:p>
        </p:txBody>
      </p:sp>
      <p:sp>
        <p:nvSpPr>
          <p:cNvPr id="3" name="Content Placeholder 2"/>
          <p:cNvSpPr>
            <a:spLocks noGrp="1"/>
          </p:cNvSpPr>
          <p:nvPr>
            <p:ph sz="half" idx="1"/>
          </p:nvPr>
        </p:nvSpPr>
        <p:spPr>
          <a:xfrm>
            <a:off x="1066800" y="1600200"/>
            <a:ext cx="5029200" cy="5257800"/>
          </a:xfrm>
        </p:spPr>
        <p:txBody>
          <a:bodyPr/>
          <a:lstStyle/>
          <a:p>
            <a:r>
              <a:rPr lang="en-US" sz="3600" b="1" u="sng" dirty="0" smtClean="0">
                <a:solidFill>
                  <a:schemeClr val="accent1">
                    <a:lumMod val="90000"/>
                  </a:schemeClr>
                </a:solidFill>
                <a:latin typeface="Arial Black" pitchFamily="34" charset="0"/>
              </a:rPr>
              <a:t>3d scanning </a:t>
            </a:r>
            <a:r>
              <a:rPr lang="en-US" sz="3600" dirty="0" smtClean="0">
                <a:solidFill>
                  <a:schemeClr val="bg1"/>
                </a:solidFill>
                <a:latin typeface="Berlin Sans FB" pitchFamily="34" charset="0"/>
              </a:rPr>
              <a:t>is a process which a physical object will be placed on the base of a 3d scanner and it will then be circled and scanned by lasers with surrounding pieces of a 3d scanner</a:t>
            </a:r>
            <a:endParaRPr lang="en-US" sz="3600" dirty="0">
              <a:solidFill>
                <a:schemeClr val="bg1"/>
              </a:solidFill>
              <a:latin typeface="Berlin Sans FB" pitchFamily="34" charset="0"/>
            </a:endParaRPr>
          </a:p>
        </p:txBody>
      </p:sp>
      <p:pic>
        <p:nvPicPr>
          <p:cNvPr id="5" name="Content Placeholder 4" descr="ji.jpg"/>
          <p:cNvPicPr>
            <a:picLocks noGrp="1" noChangeAspect="1"/>
          </p:cNvPicPr>
          <p:nvPr>
            <p:ph sz="half" idx="2"/>
          </p:nvPr>
        </p:nvPicPr>
        <p:blipFill>
          <a:blip r:embed="rId2"/>
          <a:stretch>
            <a:fillRect/>
          </a:stretch>
        </p:blipFill>
        <p:spPr>
          <a:xfrm>
            <a:off x="5867400" y="2209800"/>
            <a:ext cx="3276600" cy="35052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solidFill>
                  <a:schemeClr val="accent2">
                    <a:lumMod val="40000"/>
                    <a:lumOff val="60000"/>
                  </a:schemeClr>
                </a:solidFill>
                <a:latin typeface="Bookman Old Style" pitchFamily="18" charset="0"/>
              </a:rPr>
              <a:t>3D Scanner</a:t>
            </a:r>
            <a:endParaRPr lang="en-US" sz="7200" dirty="0"/>
          </a:p>
        </p:txBody>
      </p:sp>
      <p:sp>
        <p:nvSpPr>
          <p:cNvPr id="3" name="Content Placeholder 2"/>
          <p:cNvSpPr>
            <a:spLocks noGrp="1"/>
          </p:cNvSpPr>
          <p:nvPr>
            <p:ph sz="half" idx="1"/>
          </p:nvPr>
        </p:nvSpPr>
        <p:spPr>
          <a:xfrm>
            <a:off x="1066800" y="1600200"/>
            <a:ext cx="4038600" cy="5029200"/>
          </a:xfrm>
        </p:spPr>
        <p:txBody>
          <a:bodyPr/>
          <a:lstStyle/>
          <a:p>
            <a:pPr>
              <a:buClr>
                <a:schemeClr val="bg1"/>
              </a:buClr>
              <a:buSzPct val="104000"/>
              <a:buFont typeface="Wingdings" pitchFamily="2" charset="2"/>
              <a:buChar char="q"/>
            </a:pPr>
            <a:r>
              <a:rPr lang="en-US" dirty="0" smtClean="0">
                <a:solidFill>
                  <a:schemeClr val="bg1"/>
                </a:solidFill>
                <a:latin typeface="Arial Rounded MT Bold" pitchFamily="34" charset="0"/>
              </a:rPr>
              <a:t>The surrounding pieces of this scanner will encircle the model and the scanner will process what the object  looks like and 3d file constructed  around the physical object itself.</a:t>
            </a:r>
            <a:endParaRPr lang="en-US" dirty="0">
              <a:solidFill>
                <a:schemeClr val="bg1"/>
              </a:solidFill>
              <a:latin typeface="Arial Rounded MT Bold" pitchFamily="34" charset="0"/>
            </a:endParaRPr>
          </a:p>
        </p:txBody>
      </p:sp>
      <p:pic>
        <p:nvPicPr>
          <p:cNvPr id="5" name="Content Placeholder 4" descr="images (7).jpg"/>
          <p:cNvPicPr>
            <a:picLocks noGrp="1" noChangeAspect="1"/>
          </p:cNvPicPr>
          <p:nvPr>
            <p:ph sz="half" idx="2"/>
          </p:nvPr>
        </p:nvPicPr>
        <p:blipFill>
          <a:blip r:embed="rId2"/>
          <a:stretch>
            <a:fillRect/>
          </a:stretch>
        </p:blipFill>
        <p:spPr>
          <a:xfrm>
            <a:off x="5181600" y="2334860"/>
            <a:ext cx="3975447" cy="264547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772400" cy="1470025"/>
          </a:xfrm>
        </p:spPr>
        <p:txBody>
          <a:bodyPr/>
          <a:lstStyle/>
          <a:p>
            <a:r>
              <a:rPr lang="en-US" sz="5400" b="1" dirty="0" smtClean="0">
                <a:solidFill>
                  <a:schemeClr val="accent2">
                    <a:lumMod val="40000"/>
                    <a:lumOff val="60000"/>
                  </a:schemeClr>
                </a:solidFill>
              </a:rPr>
              <a:t>Different areas of 3D technology</a:t>
            </a:r>
            <a:endParaRPr lang="en-US" sz="5400" b="1" dirty="0">
              <a:solidFill>
                <a:schemeClr val="accent2">
                  <a:lumMod val="40000"/>
                  <a:lumOff val="60000"/>
                </a:schemeClr>
              </a:solidFill>
            </a:endParaRPr>
          </a:p>
        </p:txBody>
      </p:sp>
      <p:sp>
        <p:nvSpPr>
          <p:cNvPr id="3" name="Subtitle 2"/>
          <p:cNvSpPr>
            <a:spLocks noGrp="1"/>
          </p:cNvSpPr>
          <p:nvPr>
            <p:ph type="subTitle" idx="1"/>
          </p:nvPr>
        </p:nvSpPr>
        <p:spPr>
          <a:xfrm>
            <a:off x="1524000" y="1981200"/>
            <a:ext cx="7239000" cy="4572000"/>
          </a:xfrm>
        </p:spPr>
        <p:txBody>
          <a:bodyPr/>
          <a:lstStyle/>
          <a:p>
            <a:pPr algn="l">
              <a:buClr>
                <a:schemeClr val="bg1"/>
              </a:buClr>
              <a:buSzPct val="115000"/>
              <a:buFont typeface="Wingdings" pitchFamily="2" charset="2"/>
              <a:buChar char="Ø"/>
            </a:pPr>
            <a:r>
              <a:rPr lang="en-US" sz="4000" dirty="0" smtClean="0"/>
              <a:t> </a:t>
            </a:r>
            <a:r>
              <a:rPr lang="en-US" sz="4000" b="1" dirty="0" smtClean="0">
                <a:solidFill>
                  <a:schemeClr val="accent1">
                    <a:lumMod val="75000"/>
                  </a:schemeClr>
                </a:solidFill>
                <a:latin typeface="Arial Black" pitchFamily="34" charset="0"/>
              </a:rPr>
              <a:t>3D  Graphics</a:t>
            </a:r>
          </a:p>
          <a:p>
            <a:pPr algn="l">
              <a:buClr>
                <a:schemeClr val="bg1"/>
              </a:buClr>
              <a:buSzPct val="115000"/>
              <a:buFont typeface="Wingdings" pitchFamily="2" charset="2"/>
              <a:buChar char="Ø"/>
            </a:pPr>
            <a:r>
              <a:rPr lang="en-US" sz="4000" b="1" dirty="0" smtClean="0">
                <a:solidFill>
                  <a:schemeClr val="accent1">
                    <a:lumMod val="75000"/>
                  </a:schemeClr>
                </a:solidFill>
                <a:latin typeface="Arial Black" pitchFamily="34" charset="0"/>
              </a:rPr>
              <a:t> 3D  Modeling</a:t>
            </a:r>
          </a:p>
          <a:p>
            <a:pPr algn="l">
              <a:buClr>
                <a:schemeClr val="bg1"/>
              </a:buClr>
              <a:buSzPct val="115000"/>
              <a:buFont typeface="Wingdings" pitchFamily="2" charset="2"/>
              <a:buChar char="Ø"/>
            </a:pPr>
            <a:r>
              <a:rPr lang="en-US" sz="4000" b="1" dirty="0" smtClean="0">
                <a:solidFill>
                  <a:schemeClr val="accent1">
                    <a:lumMod val="75000"/>
                  </a:schemeClr>
                </a:solidFill>
                <a:latin typeface="Arial Black" pitchFamily="34" charset="0"/>
              </a:rPr>
              <a:t> 3D  Mobile phones</a:t>
            </a:r>
          </a:p>
          <a:p>
            <a:pPr algn="l">
              <a:buClr>
                <a:schemeClr val="bg1"/>
              </a:buClr>
              <a:buSzPct val="115000"/>
              <a:buFont typeface="Wingdings" pitchFamily="2" charset="2"/>
              <a:buChar char="Ø"/>
            </a:pPr>
            <a:r>
              <a:rPr lang="en-US" sz="4000" b="1" dirty="0" smtClean="0">
                <a:solidFill>
                  <a:schemeClr val="accent1">
                    <a:lumMod val="75000"/>
                  </a:schemeClr>
                </a:solidFill>
                <a:latin typeface="Arial Black" pitchFamily="34" charset="0"/>
              </a:rPr>
              <a:t> 3d   Internet</a:t>
            </a:r>
          </a:p>
          <a:p>
            <a:pPr algn="l">
              <a:buClr>
                <a:schemeClr val="bg1"/>
              </a:buClr>
              <a:buSzPct val="115000"/>
              <a:buFont typeface="Wingdings" pitchFamily="2" charset="2"/>
              <a:buChar char="Ø"/>
            </a:pPr>
            <a:r>
              <a:rPr lang="en-US" sz="4000" b="1" dirty="0" smtClean="0">
                <a:solidFill>
                  <a:schemeClr val="accent1">
                    <a:lumMod val="75000"/>
                  </a:schemeClr>
                </a:solidFill>
                <a:latin typeface="Arial Black" pitchFamily="34" charset="0"/>
              </a:rPr>
              <a:t> 3D  in Architecture</a:t>
            </a:r>
          </a:p>
          <a:p>
            <a:pPr algn="l">
              <a:buClr>
                <a:schemeClr val="bg1"/>
              </a:buClr>
              <a:buSzPct val="115000"/>
              <a:buFont typeface="Wingdings" pitchFamily="2" charset="2"/>
              <a:buChar char="Ø"/>
            </a:pPr>
            <a:r>
              <a:rPr lang="en-US" sz="4000" b="1" dirty="0" smtClean="0">
                <a:solidFill>
                  <a:schemeClr val="accent1">
                    <a:lumMod val="75000"/>
                  </a:schemeClr>
                </a:solidFill>
                <a:latin typeface="Arial Black" pitchFamily="34" charset="0"/>
              </a:rPr>
              <a:t> 3D  in Medical</a:t>
            </a:r>
          </a:p>
          <a:p>
            <a:pPr algn="l"/>
            <a:endParaRPr lang="en-US" dirty="0" smtClean="0"/>
          </a:p>
          <a:p>
            <a:pPr algn="l"/>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6221412" y="1322388"/>
            <a:ext cx="7772400" cy="1470025"/>
          </a:xfrm>
        </p:spPr>
        <p:txBody>
          <a:bodyPr/>
          <a:lstStyle/>
          <a:p>
            <a:endParaRPr lang="en-US" dirty="0"/>
          </a:p>
        </p:txBody>
      </p:sp>
      <p:sp>
        <p:nvSpPr>
          <p:cNvPr id="3" name="Subtitle 2"/>
          <p:cNvSpPr>
            <a:spLocks noGrp="1"/>
          </p:cNvSpPr>
          <p:nvPr>
            <p:ph type="subTitle" idx="1"/>
          </p:nvPr>
        </p:nvSpPr>
        <p:spPr>
          <a:xfrm>
            <a:off x="1371600" y="304800"/>
            <a:ext cx="7543800" cy="6172200"/>
          </a:xfrm>
        </p:spPr>
        <p:txBody>
          <a:bodyPr/>
          <a:lstStyle/>
          <a:p>
            <a:pPr algn="l">
              <a:buClr>
                <a:schemeClr val="bg1"/>
              </a:buClr>
              <a:buSzPct val="154000"/>
              <a:buFont typeface="Wingdings" pitchFamily="2" charset="2"/>
              <a:buChar char="§"/>
            </a:pPr>
            <a:r>
              <a:rPr lang="en-US" dirty="0" smtClean="0"/>
              <a:t> </a:t>
            </a:r>
            <a:r>
              <a:rPr lang="en-US" sz="4000" dirty="0" smtClean="0">
                <a:solidFill>
                  <a:schemeClr val="bg1"/>
                </a:solidFill>
              </a:rPr>
              <a:t>In simple that we have feel that whatever happens in 3D effect it is part of our real life.</a:t>
            </a:r>
            <a:endParaRPr lang="en-US" dirty="0">
              <a:solidFill>
                <a:schemeClr val="bg1"/>
              </a:solidFill>
            </a:endParaRPr>
          </a:p>
        </p:txBody>
      </p:sp>
      <p:pic>
        <p:nvPicPr>
          <p:cNvPr id="4" name="Picture 3" descr="c32109dvb-3d_front.jpg"/>
          <p:cNvPicPr>
            <a:picLocks noChangeAspect="1"/>
          </p:cNvPicPr>
          <p:nvPr/>
        </p:nvPicPr>
        <p:blipFill>
          <a:blip r:embed="rId2" cstate="print"/>
          <a:stretch>
            <a:fillRect/>
          </a:stretch>
        </p:blipFill>
        <p:spPr>
          <a:xfrm>
            <a:off x="4648200" y="2208674"/>
            <a:ext cx="4267200" cy="210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vegas_3d_promo-480x360.jpg"/>
          <p:cNvPicPr>
            <a:picLocks noChangeAspect="1"/>
          </p:cNvPicPr>
          <p:nvPr/>
        </p:nvPicPr>
        <p:blipFill>
          <a:blip r:embed="rId3"/>
          <a:stretch>
            <a:fillRect/>
          </a:stretch>
        </p:blipFill>
        <p:spPr>
          <a:xfrm>
            <a:off x="1519237" y="4433888"/>
            <a:ext cx="4648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descr="3d-thank-you-note.jpg"/>
          <p:cNvPicPr>
            <a:picLocks noGrp="1" noChangeAspect="1"/>
          </p:cNvPicPr>
          <p:nvPr>
            <p:ph idx="1"/>
          </p:nvPr>
        </p:nvPicPr>
        <p:blipFill>
          <a:blip r:embed="rId2"/>
          <a:stretch>
            <a:fillRect/>
          </a:stretch>
        </p:blipFill>
        <p:spPr>
          <a:xfrm>
            <a:off x="0" y="-45719"/>
            <a:ext cx="9144000" cy="690371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772400" cy="1470025"/>
          </a:xfrm>
        </p:spPr>
        <p:txBody>
          <a:bodyPr/>
          <a:lstStyle/>
          <a:p>
            <a:r>
              <a:rPr lang="en-US" sz="4800" dirty="0" smtClean="0">
                <a:solidFill>
                  <a:schemeClr val="bg1"/>
                </a:solidFill>
                <a:latin typeface="Arial Rounded MT Bold" pitchFamily="34" charset="0"/>
              </a:rPr>
              <a:t>History of 3d technology</a:t>
            </a:r>
            <a:endParaRPr lang="en-US" sz="4800" dirty="0">
              <a:solidFill>
                <a:schemeClr val="bg1"/>
              </a:solidFill>
              <a:latin typeface="Arial Rounded MT Bold" pitchFamily="34" charset="0"/>
            </a:endParaRPr>
          </a:p>
        </p:txBody>
      </p:sp>
      <p:sp>
        <p:nvSpPr>
          <p:cNvPr id="3" name="Subtitle 2"/>
          <p:cNvSpPr>
            <a:spLocks noGrp="1"/>
          </p:cNvSpPr>
          <p:nvPr>
            <p:ph type="subTitle" idx="1"/>
          </p:nvPr>
        </p:nvSpPr>
        <p:spPr>
          <a:xfrm>
            <a:off x="1447800" y="2057400"/>
            <a:ext cx="7467600" cy="4572000"/>
          </a:xfrm>
        </p:spPr>
        <p:txBody>
          <a:bodyPr/>
          <a:lstStyle/>
          <a:p>
            <a:pPr algn="l">
              <a:buClr>
                <a:schemeClr val="bg1"/>
              </a:buClr>
              <a:buSzPct val="149000"/>
              <a:buFont typeface="Wingdings" pitchFamily="2" charset="2"/>
              <a:buChar char="§"/>
            </a:pPr>
            <a:r>
              <a:rPr lang="en-US" sz="4400" dirty="0" smtClean="0">
                <a:solidFill>
                  <a:schemeClr val="bg1"/>
                </a:solidFill>
              </a:rPr>
              <a:t> In 1844 David Brewster introduces the stereoscope (3d camera)</a:t>
            </a:r>
          </a:p>
          <a:p>
            <a:pPr algn="l">
              <a:buClr>
                <a:schemeClr val="bg1"/>
              </a:buClr>
              <a:buSzPct val="149000"/>
              <a:buFont typeface="Wingdings" pitchFamily="2" charset="2"/>
              <a:buChar char="§"/>
            </a:pPr>
            <a:r>
              <a:rPr lang="en-US" sz="4400" dirty="0" smtClean="0"/>
              <a:t> </a:t>
            </a:r>
            <a:r>
              <a:rPr lang="en-US" sz="4400" dirty="0" smtClean="0">
                <a:solidFill>
                  <a:schemeClr val="bg1"/>
                </a:solidFill>
                <a:latin typeface="Arial Rounded MT Bold" pitchFamily="34" charset="0"/>
              </a:rPr>
              <a:t>In1855  the </a:t>
            </a:r>
            <a:r>
              <a:rPr lang="en-US" sz="4400" dirty="0" err="1" smtClean="0">
                <a:solidFill>
                  <a:schemeClr val="bg1"/>
                </a:solidFill>
                <a:latin typeface="Arial Rounded MT Bold" pitchFamily="34" charset="0"/>
              </a:rPr>
              <a:t>Kinematoscope</a:t>
            </a:r>
            <a:r>
              <a:rPr lang="en-US" sz="4400" dirty="0" smtClean="0">
                <a:solidFill>
                  <a:schemeClr val="bg1"/>
                </a:solidFill>
                <a:latin typeface="Arial Rounded MT Bold" pitchFamily="34" charset="0"/>
              </a:rPr>
              <a:t> invented (3d video camera)</a:t>
            </a:r>
          </a:p>
          <a:p>
            <a:pPr algn="l">
              <a:buClr>
                <a:schemeClr val="bg1"/>
              </a:buClr>
              <a:buSzPct val="149000"/>
              <a:buFont typeface="Wingdings" pitchFamily="2" charset="2"/>
              <a:buChar char="§"/>
            </a:pPr>
            <a:endParaRPr lang="en-US" sz="4400" dirty="0" smtClean="0">
              <a:solidFill>
                <a:schemeClr val="bg1"/>
              </a:solidFill>
            </a:endParaRPr>
          </a:p>
          <a:p>
            <a:pPr algn="l">
              <a:buClr>
                <a:schemeClr val="bg1"/>
              </a:buClr>
              <a:buSzPct val="158000"/>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838200" y="838200"/>
            <a:ext cx="5029200" cy="1676400"/>
          </a:xfrm>
        </p:spPr>
        <p:txBody>
          <a:bodyPr/>
          <a:lstStyle/>
          <a:p>
            <a:pPr algn="ctr"/>
            <a:r>
              <a:rPr lang="en-US" sz="6000" dirty="0" smtClean="0">
                <a:solidFill>
                  <a:schemeClr val="bg1"/>
                </a:solidFill>
                <a:latin typeface="Arial Rounded MT Bold" pitchFamily="34" charset="0"/>
              </a:rPr>
              <a:t>Stereoscope</a:t>
            </a:r>
          </a:p>
          <a:p>
            <a:pPr algn="ctr"/>
            <a:r>
              <a:rPr lang="en-US" sz="6000" dirty="0" smtClean="0">
                <a:solidFill>
                  <a:schemeClr val="bg1"/>
                </a:solidFill>
                <a:latin typeface="Arial Rounded MT Bold" pitchFamily="34" charset="0"/>
              </a:rPr>
              <a:t>(3D camera)</a:t>
            </a:r>
            <a:endParaRPr lang="en-US" sz="2800" dirty="0" smtClean="0">
              <a:latin typeface="Arial Rounded MT Bold" pitchFamily="34" charset="0"/>
            </a:endParaRPr>
          </a:p>
        </p:txBody>
      </p:sp>
      <p:pic>
        <p:nvPicPr>
          <p:cNvPr id="7" name="Content Placeholder 6" descr="images (4).jpg"/>
          <p:cNvPicPr>
            <a:picLocks noGrp="1" noChangeAspect="1"/>
          </p:cNvPicPr>
          <p:nvPr>
            <p:ph sz="half" idx="2"/>
          </p:nvPr>
        </p:nvPicPr>
        <p:blipFill>
          <a:blip r:embed="rId2"/>
          <a:stretch>
            <a:fillRect/>
          </a:stretch>
        </p:blipFill>
        <p:spPr>
          <a:xfrm>
            <a:off x="152400" y="3429000"/>
            <a:ext cx="3574330" cy="2667000"/>
          </a:xfrm>
        </p:spPr>
      </p:pic>
      <p:sp>
        <p:nvSpPr>
          <p:cNvPr id="5" name="Text Placeholder 4"/>
          <p:cNvSpPr>
            <a:spLocks noGrp="1"/>
          </p:cNvSpPr>
          <p:nvPr>
            <p:ph type="body" sz="quarter" idx="3"/>
          </p:nvPr>
        </p:nvSpPr>
        <p:spPr>
          <a:xfrm>
            <a:off x="4267200" y="4648200"/>
            <a:ext cx="4876800" cy="1219200"/>
          </a:xfrm>
        </p:spPr>
        <p:txBody>
          <a:bodyPr/>
          <a:lstStyle/>
          <a:p>
            <a:r>
              <a:rPr lang="en-US" sz="4000" dirty="0" err="1" smtClean="0">
                <a:solidFill>
                  <a:schemeClr val="bg1"/>
                </a:solidFill>
                <a:latin typeface="Arial Rounded MT Bold" pitchFamily="34" charset="0"/>
              </a:rPr>
              <a:t>Kinematoscope</a:t>
            </a:r>
            <a:endParaRPr lang="en-US" sz="4000" dirty="0" smtClean="0">
              <a:solidFill>
                <a:schemeClr val="bg1"/>
              </a:solidFill>
              <a:latin typeface="Arial Rounded MT Bold" pitchFamily="34" charset="0"/>
            </a:endParaRPr>
          </a:p>
          <a:p>
            <a:r>
              <a:rPr lang="en-US" sz="4000" dirty="0" smtClean="0">
                <a:solidFill>
                  <a:schemeClr val="bg1"/>
                </a:solidFill>
                <a:latin typeface="Arial Rounded MT Bold" pitchFamily="34" charset="0"/>
              </a:rPr>
              <a:t>(3D video camera)</a:t>
            </a:r>
          </a:p>
        </p:txBody>
      </p:sp>
      <p:pic>
        <p:nvPicPr>
          <p:cNvPr id="8" name="Content Placeholder 7" descr="images (5).jpg"/>
          <p:cNvPicPr>
            <a:picLocks noGrp="1" noChangeAspect="1"/>
          </p:cNvPicPr>
          <p:nvPr>
            <p:ph sz="quarter" idx="4"/>
          </p:nvPr>
        </p:nvPicPr>
        <p:blipFill>
          <a:blip r:embed="rId3"/>
          <a:stretch>
            <a:fillRect/>
          </a:stretch>
        </p:blipFill>
        <p:spPr>
          <a:xfrm>
            <a:off x="5943600" y="228600"/>
            <a:ext cx="2565400" cy="367810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350px-The_National_Archives_UK_-_WORK_25-208.jpg"/>
          <p:cNvPicPr>
            <a:picLocks noGrp="1" noChangeAspect="1"/>
          </p:cNvPicPr>
          <p:nvPr>
            <p:ph type="pic" idx="1"/>
          </p:nvPr>
        </p:nvPicPr>
        <p:blipFill>
          <a:blip r:embed="rId2"/>
          <a:srcRect t="8654" b="8654"/>
          <a:stretch>
            <a:fillRect/>
          </a:stretch>
        </p:blipFill>
        <p:spPr>
          <a:xfrm>
            <a:off x="1752600" y="228600"/>
            <a:ext cx="6553200" cy="4149398"/>
          </a:xfrm>
        </p:spPr>
      </p:pic>
      <p:sp>
        <p:nvSpPr>
          <p:cNvPr id="5" name="Text Placeholder 3"/>
          <p:cNvSpPr>
            <a:spLocks noGrp="1"/>
          </p:cNvSpPr>
          <p:nvPr>
            <p:ph type="title"/>
          </p:nvPr>
        </p:nvSpPr>
        <p:spPr>
          <a:xfrm rot="16352506">
            <a:off x="7567544" y="2850699"/>
            <a:ext cx="5486400" cy="566738"/>
          </a:xfrm>
        </p:spPr>
        <p:txBody>
          <a:bodyPr/>
          <a:lstStyle/>
          <a:p>
            <a:endParaRPr lang="en-US" sz="2800" b="1" dirty="0" smtClean="0">
              <a:latin typeface="Arial Black" pitchFamily="34" charset="0"/>
            </a:endParaRPr>
          </a:p>
        </p:txBody>
      </p:sp>
      <p:sp>
        <p:nvSpPr>
          <p:cNvPr id="6" name="Text Placeholder 3"/>
          <p:cNvSpPr>
            <a:spLocks noGrp="1"/>
          </p:cNvSpPr>
          <p:nvPr>
            <p:ph type="body" sz="half" idx="2"/>
          </p:nvPr>
        </p:nvSpPr>
        <p:spPr>
          <a:xfrm>
            <a:off x="1371600" y="4343400"/>
            <a:ext cx="7543800" cy="2514600"/>
          </a:xfrm>
        </p:spPr>
        <p:txBody>
          <a:bodyPr/>
          <a:lstStyle/>
          <a:p>
            <a:r>
              <a:rPr lang="en-US" sz="3600" b="1" dirty="0" smtClean="0">
                <a:solidFill>
                  <a:schemeClr val="bg1"/>
                </a:solidFill>
                <a:latin typeface="Berlin Sans FB Demi" pitchFamily="34" charset="0"/>
              </a:rPr>
              <a:t>Audience wearing special glasses watch a 3D "stereoscopic film" at the </a:t>
            </a:r>
            <a:r>
              <a:rPr lang="en-US" sz="3600" b="1" u="sng" dirty="0" smtClean="0">
                <a:solidFill>
                  <a:schemeClr val="bg1"/>
                </a:solidFill>
                <a:latin typeface="Berlin Sans FB Demi" pitchFamily="34" charset="0"/>
                <a:hlinkClick r:id="rId3" tooltip="Ambassador Hotel (Los Angeles)"/>
              </a:rPr>
              <a:t>Ambassador Hotel</a:t>
            </a:r>
            <a:r>
              <a:rPr lang="en-US" sz="3600" b="1" dirty="0" smtClean="0">
                <a:solidFill>
                  <a:schemeClr val="bg1"/>
                </a:solidFill>
                <a:latin typeface="Berlin Sans FB Demi" pitchFamily="34" charset="0"/>
              </a:rPr>
              <a:t> Theater in Los Angeles on 27 September 1922</a:t>
            </a:r>
            <a:endParaRPr lang="en-US" sz="3600" b="1"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1470025"/>
          </a:xfrm>
        </p:spPr>
        <p:txBody>
          <a:bodyPr/>
          <a:lstStyle/>
          <a:p>
            <a:r>
              <a:rPr lang="en-US" sz="8000" b="1" dirty="0" smtClean="0">
                <a:solidFill>
                  <a:schemeClr val="accent6">
                    <a:lumMod val="40000"/>
                    <a:lumOff val="60000"/>
                  </a:schemeClr>
                </a:solidFill>
                <a:latin typeface="Britannic Bold" pitchFamily="34" charset="0"/>
              </a:rPr>
              <a:t>HOW IT WORKS</a:t>
            </a:r>
            <a:endParaRPr lang="en-US" sz="8000" b="1" dirty="0">
              <a:solidFill>
                <a:schemeClr val="accent6">
                  <a:lumMod val="40000"/>
                  <a:lumOff val="60000"/>
                </a:schemeClr>
              </a:solidFill>
              <a:latin typeface="Britannic Bold" pitchFamily="34" charset="0"/>
            </a:endParaRPr>
          </a:p>
        </p:txBody>
      </p:sp>
      <p:sp>
        <p:nvSpPr>
          <p:cNvPr id="3" name="Subtitle 2"/>
          <p:cNvSpPr>
            <a:spLocks noGrp="1"/>
          </p:cNvSpPr>
          <p:nvPr>
            <p:ph type="subTitle" idx="1"/>
          </p:nvPr>
        </p:nvSpPr>
        <p:spPr>
          <a:xfrm>
            <a:off x="1447800" y="1752600"/>
            <a:ext cx="7467600" cy="4724400"/>
          </a:xfrm>
        </p:spPr>
        <p:txBody>
          <a:bodyPr/>
          <a:lstStyle/>
          <a:p>
            <a:pPr algn="l">
              <a:buClr>
                <a:schemeClr val="bg1"/>
              </a:buClr>
              <a:buSzPct val="155000"/>
              <a:buFont typeface="Wingdings" pitchFamily="2" charset="2"/>
              <a:buChar char="§"/>
            </a:pPr>
            <a:r>
              <a:rPr lang="en-US" sz="4000" b="1" dirty="0" smtClean="0">
                <a:solidFill>
                  <a:schemeClr val="bg1"/>
                </a:solidFill>
                <a:latin typeface="Arial Unicode MS" pitchFamily="34" charset="-128"/>
                <a:ea typeface="Arial Unicode MS" pitchFamily="34" charset="-128"/>
                <a:cs typeface="Arial Unicode MS" pitchFamily="34" charset="-128"/>
              </a:rPr>
              <a:t>To understand the basic 3D technology techniques, we must  have an idea about the 3D glasses.</a:t>
            </a:r>
          </a:p>
          <a:p>
            <a:pPr algn="l">
              <a:buClr>
                <a:schemeClr val="bg1"/>
              </a:buClr>
              <a:buSzPct val="155000"/>
              <a:buFont typeface="Wingdings" pitchFamily="2" charset="2"/>
              <a:buChar char="§"/>
            </a:pPr>
            <a:r>
              <a:rPr lang="en-US" sz="3600" b="1" dirty="0" smtClean="0">
                <a:latin typeface="Arial Rounded MT Bold" pitchFamily="34" charset="0"/>
              </a:rPr>
              <a:t> </a:t>
            </a:r>
            <a:r>
              <a:rPr lang="en-US" sz="3600" b="1" dirty="0" smtClean="0">
                <a:solidFill>
                  <a:schemeClr val="bg1"/>
                </a:solidFill>
                <a:latin typeface="Arial Unicode MS" pitchFamily="34" charset="-128"/>
                <a:ea typeface="Arial Unicode MS" pitchFamily="34" charset="-128"/>
                <a:cs typeface="Arial Unicode MS" pitchFamily="34" charset="-128"/>
              </a:rPr>
              <a:t>At present, there are around two main kinds of 3D glasses technologies which are called as active and passive.</a:t>
            </a:r>
            <a:endParaRPr lang="en-US" sz="3600" b="1"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1295400"/>
          </a:xfrm>
        </p:spPr>
        <p:txBody>
          <a:bodyPr>
            <a:noAutofit/>
          </a:bodyPr>
          <a:lstStyle/>
          <a:p>
            <a:r>
              <a:rPr lang="en-US" b="1" dirty="0" smtClean="0">
                <a:solidFill>
                  <a:schemeClr val="accent2">
                    <a:lumMod val="40000"/>
                    <a:lumOff val="60000"/>
                  </a:schemeClr>
                </a:solidFill>
                <a:effectLst>
                  <a:outerShdw blurRad="38100" dist="38100" dir="2700000" algn="tl">
                    <a:srgbClr val="000000">
                      <a:alpha val="43137"/>
                    </a:srgbClr>
                  </a:outerShdw>
                </a:effectLst>
              </a:rPr>
              <a:t>Different </a:t>
            </a:r>
            <a:r>
              <a:rPr lang="en-US" b="1" dirty="0">
                <a:solidFill>
                  <a:schemeClr val="accent2">
                    <a:lumMod val="40000"/>
                    <a:lumOff val="60000"/>
                  </a:schemeClr>
                </a:solidFill>
                <a:effectLst>
                  <a:outerShdw blurRad="38100" dist="38100" dir="2700000" algn="tl">
                    <a:srgbClr val="000000">
                      <a:alpha val="43137"/>
                    </a:srgbClr>
                  </a:outerShdw>
                </a:effectLst>
              </a:rPr>
              <a:t>Types of 3D </a:t>
            </a:r>
            <a:r>
              <a:rPr lang="en-US" b="1" dirty="0" smtClean="0">
                <a:solidFill>
                  <a:schemeClr val="accent2">
                    <a:lumMod val="40000"/>
                    <a:lumOff val="60000"/>
                  </a:schemeClr>
                </a:solidFill>
                <a:effectLst>
                  <a:outerShdw blurRad="38100" dist="38100" dir="2700000" algn="tl">
                    <a:srgbClr val="000000">
                      <a:alpha val="43137"/>
                    </a:srgbClr>
                  </a:outerShdw>
                </a:effectLst>
              </a:rPr>
              <a:t>Technology</a:t>
            </a:r>
            <a:endParaRPr lang="en-US" b="1" dirty="0">
              <a:solidFill>
                <a:schemeClr val="accent2">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0" y="1600200"/>
            <a:ext cx="7620000" cy="5105400"/>
          </a:xfrm>
        </p:spPr>
        <p:txBody>
          <a:bodyPr/>
          <a:lstStyle/>
          <a:p>
            <a:r>
              <a:rPr lang="en-US" b="1" dirty="0">
                <a:solidFill>
                  <a:schemeClr val="accent1">
                    <a:lumMod val="90000"/>
                  </a:schemeClr>
                </a:solidFill>
                <a:effectLst>
                  <a:outerShdw blurRad="38100" dist="38100" dir="2700000" algn="tl">
                    <a:srgbClr val="000000">
                      <a:alpha val="43137"/>
                    </a:srgbClr>
                  </a:outerShdw>
                </a:effectLst>
              </a:rPr>
              <a:t>anaglyph 3D technology </a:t>
            </a:r>
            <a:endParaRPr lang="en-US" b="1" dirty="0" smtClean="0">
              <a:solidFill>
                <a:schemeClr val="bg1"/>
              </a:solidFill>
              <a:effectLst>
                <a:outerShdw blurRad="38100" dist="38100" dir="2700000" algn="tl">
                  <a:srgbClr val="000000">
                    <a:alpha val="43137"/>
                  </a:srgbClr>
                </a:outerShdw>
              </a:effectLst>
            </a:endParaRPr>
          </a:p>
          <a:p>
            <a:endParaRPr lang="en-US" dirty="0" smtClean="0">
              <a:solidFill>
                <a:schemeClr val="bg1"/>
              </a:solidFill>
            </a:endParaRPr>
          </a:p>
          <a:p>
            <a:r>
              <a:rPr lang="en-US" b="1" dirty="0" smtClean="0">
                <a:solidFill>
                  <a:schemeClr val="accent1">
                    <a:lumMod val="90000"/>
                  </a:schemeClr>
                </a:solidFill>
                <a:effectLst>
                  <a:outerShdw blurRad="38100" dist="38100" dir="2700000" algn="tl">
                    <a:srgbClr val="000000">
                      <a:alpha val="43137"/>
                    </a:srgbClr>
                  </a:outerShdw>
                </a:effectLst>
              </a:rPr>
              <a:t>polarized </a:t>
            </a:r>
            <a:r>
              <a:rPr lang="en-US" b="1" dirty="0">
                <a:solidFill>
                  <a:schemeClr val="accent1">
                    <a:lumMod val="90000"/>
                  </a:schemeClr>
                </a:solidFill>
                <a:effectLst>
                  <a:outerShdw blurRad="38100" dist="38100" dir="2700000" algn="tl">
                    <a:srgbClr val="000000">
                      <a:alpha val="43137"/>
                    </a:srgbClr>
                  </a:outerShdw>
                </a:effectLst>
              </a:rPr>
              <a:t>3D </a:t>
            </a:r>
            <a:r>
              <a:rPr lang="en-US" b="1" dirty="0" smtClean="0">
                <a:solidFill>
                  <a:schemeClr val="accent1">
                    <a:lumMod val="90000"/>
                  </a:schemeClr>
                </a:solidFill>
                <a:effectLst>
                  <a:outerShdw blurRad="38100" dist="38100" dir="2700000" algn="tl">
                    <a:srgbClr val="000000">
                      <a:alpha val="43137"/>
                    </a:srgbClr>
                  </a:outerShdw>
                </a:effectLst>
              </a:rPr>
              <a:t>technology</a:t>
            </a:r>
          </a:p>
          <a:p>
            <a:pPr>
              <a:buNone/>
            </a:pPr>
            <a:r>
              <a:rPr lang="en-US" b="1" dirty="0" smtClean="0">
                <a:solidFill>
                  <a:schemeClr val="accent1">
                    <a:lumMod val="90000"/>
                  </a:schemeClr>
                </a:solidFill>
                <a:effectLst>
                  <a:outerShdw blurRad="38100" dist="38100" dir="2700000" algn="tl">
                    <a:srgbClr val="000000">
                      <a:alpha val="43137"/>
                    </a:srgbClr>
                  </a:outerShdw>
                </a:effectLst>
              </a:rPr>
              <a:t> </a:t>
            </a:r>
            <a:endParaRPr lang="en-US" b="1" dirty="0" smtClean="0">
              <a:solidFill>
                <a:schemeClr val="bg1"/>
              </a:solidFill>
            </a:endParaRPr>
          </a:p>
          <a:p>
            <a:r>
              <a:rPr lang="en-US" b="1" dirty="0" smtClean="0">
                <a:solidFill>
                  <a:schemeClr val="accent1">
                    <a:lumMod val="90000"/>
                  </a:schemeClr>
                </a:solidFill>
                <a:effectLst>
                  <a:outerShdw blurRad="38100" dist="38100" dir="2700000" algn="tl">
                    <a:srgbClr val="000000">
                      <a:alpha val="43137"/>
                    </a:srgbClr>
                  </a:outerShdw>
                </a:effectLst>
              </a:rPr>
              <a:t>active </a:t>
            </a:r>
            <a:r>
              <a:rPr lang="en-US" b="1" dirty="0">
                <a:solidFill>
                  <a:schemeClr val="accent1">
                    <a:lumMod val="90000"/>
                  </a:schemeClr>
                </a:solidFill>
                <a:effectLst>
                  <a:outerShdw blurRad="38100" dist="38100" dir="2700000" algn="tl">
                    <a:srgbClr val="000000">
                      <a:alpha val="43137"/>
                    </a:srgbClr>
                  </a:outerShdw>
                </a:effectLst>
              </a:rPr>
              <a:t>3D technology </a:t>
            </a:r>
            <a:endParaRPr lang="en-US" b="1" dirty="0" smtClean="0">
              <a:solidFill>
                <a:schemeClr val="accent1">
                  <a:lumMod val="90000"/>
                </a:schemeClr>
              </a:solidFill>
              <a:effectLst>
                <a:outerShdw blurRad="38100" dist="38100" dir="2700000" algn="tl">
                  <a:srgbClr val="000000">
                    <a:alpha val="43137"/>
                  </a:srgbClr>
                </a:outerShdw>
              </a:effectLst>
            </a:endParaRPr>
          </a:p>
          <a:p>
            <a:pPr>
              <a:buNone/>
            </a:pPr>
            <a:endParaRPr lang="en-US" b="1" dirty="0" smtClean="0">
              <a:solidFill>
                <a:schemeClr val="accent1">
                  <a:lumMod val="90000"/>
                </a:schemeClr>
              </a:solidFill>
              <a:effectLst>
                <a:outerShdw blurRad="38100" dist="38100" dir="2700000" algn="tl">
                  <a:srgbClr val="000000">
                    <a:alpha val="43137"/>
                  </a:srgbClr>
                </a:outerShdw>
              </a:effectLst>
            </a:endParaRPr>
          </a:p>
          <a:p>
            <a:r>
              <a:rPr lang="en-US" b="1" dirty="0" smtClean="0">
                <a:solidFill>
                  <a:schemeClr val="accent1">
                    <a:lumMod val="90000"/>
                  </a:schemeClr>
                </a:solidFill>
                <a:effectLst>
                  <a:outerShdw blurRad="38100" dist="38100" dir="2700000" algn="tl">
                    <a:srgbClr val="000000">
                      <a:alpha val="43137"/>
                    </a:srgbClr>
                  </a:outerShdw>
                </a:effectLst>
              </a:rPr>
              <a:t>parallax-barrier </a:t>
            </a:r>
            <a:r>
              <a:rPr lang="en-US" b="1" dirty="0">
                <a:solidFill>
                  <a:schemeClr val="accent1">
                    <a:lumMod val="90000"/>
                  </a:schemeClr>
                </a:solidFill>
                <a:effectLst>
                  <a:outerShdw blurRad="38100" dist="38100" dir="2700000" algn="tl">
                    <a:srgbClr val="000000">
                      <a:alpha val="43137"/>
                    </a:srgbClr>
                  </a:outerShdw>
                </a:effectLst>
              </a:rPr>
              <a:t>3D </a:t>
            </a:r>
            <a:r>
              <a:rPr lang="en-US" b="1" dirty="0" smtClean="0">
                <a:solidFill>
                  <a:schemeClr val="accent1">
                    <a:lumMod val="90000"/>
                  </a:schemeClr>
                </a:solidFill>
                <a:effectLst>
                  <a:outerShdw blurRad="38100" dist="38100" dir="2700000" algn="tl">
                    <a:srgbClr val="000000">
                      <a:alpha val="43137"/>
                    </a:srgbClr>
                  </a:outerShdw>
                </a:effectLst>
              </a:rPr>
              <a:t>technology</a:t>
            </a:r>
            <a:endParaRPr lang="en-US" dirty="0">
              <a:solidFill>
                <a:schemeClr val="accent1">
                  <a:lumMod val="90000"/>
                </a:schemeClr>
              </a:solidFill>
            </a:endParaRPr>
          </a:p>
        </p:txBody>
      </p:sp>
    </p:spTree>
    <p:extLst>
      <p:ext uri="{BB962C8B-B14F-4D97-AF65-F5344CB8AC3E}">
        <p14:creationId xmlns="" xmlns:p14="http://schemas.microsoft.com/office/powerpoint/2010/main" val="1848500629"/>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009</Template>
  <TotalTime>2745</TotalTime>
  <Words>848</Words>
  <Application>Microsoft Office PowerPoint</Application>
  <PresentationFormat>Prezentácia na obrazovke (4:3)</PresentationFormat>
  <Paragraphs>120</Paragraphs>
  <Slides>40</Slides>
  <Notes>1</Notes>
  <HiddenSlides>0</HiddenSlides>
  <MMClips>0</MMClips>
  <ScaleCrop>false</ScaleCrop>
  <HeadingPairs>
    <vt:vector size="4" baseType="variant">
      <vt:variant>
        <vt:lpstr>Motív</vt:lpstr>
      </vt:variant>
      <vt:variant>
        <vt:i4>1</vt:i4>
      </vt:variant>
      <vt:variant>
        <vt:lpstr>Nadpisy snímok</vt:lpstr>
      </vt:variant>
      <vt:variant>
        <vt:i4>40</vt:i4>
      </vt:variant>
    </vt:vector>
  </HeadingPairs>
  <TitlesOfParts>
    <vt:vector size="41" baseType="lpstr">
      <vt:lpstr>Diseño predeterminado</vt:lpstr>
      <vt:lpstr>3D Technology</vt:lpstr>
      <vt:lpstr>CONTENT</vt:lpstr>
      <vt:lpstr>INTRODUCTION</vt:lpstr>
      <vt:lpstr>Snímka 4</vt:lpstr>
      <vt:lpstr>History of 3d technology</vt:lpstr>
      <vt:lpstr>Snímka 6</vt:lpstr>
      <vt:lpstr>Snímka 7</vt:lpstr>
      <vt:lpstr>HOW IT WORKS</vt:lpstr>
      <vt:lpstr>Different Types of 3D Technology</vt:lpstr>
      <vt:lpstr>Anaglyph glasses</vt:lpstr>
      <vt:lpstr>Anaglyph glasses</vt:lpstr>
      <vt:lpstr>Anaglyph glasses</vt:lpstr>
      <vt:lpstr>Active shutter 3D</vt:lpstr>
      <vt:lpstr>Active shutter 3D</vt:lpstr>
      <vt:lpstr>Active shutter 3D Glasses</vt:lpstr>
      <vt:lpstr>Active shutter 3D</vt:lpstr>
      <vt:lpstr>Active shutter 3D</vt:lpstr>
      <vt:lpstr>Active shutter 3D</vt:lpstr>
      <vt:lpstr>passive polarized 3d  glasses</vt:lpstr>
      <vt:lpstr>Images of passive 3D glasses</vt:lpstr>
      <vt:lpstr>passive polarized 3d  glasses</vt:lpstr>
      <vt:lpstr>How Do Polarized 3D Glasses Work?</vt:lpstr>
      <vt:lpstr> How Do Polarized 3D Glasses Work </vt:lpstr>
      <vt:lpstr>PASSIVE 3D  V/S  ACTIVE 3D</vt:lpstr>
      <vt:lpstr>Autostereoscopy</vt:lpstr>
      <vt:lpstr>Autostereoscopy</vt:lpstr>
      <vt:lpstr>Parallax Barrier</vt:lpstr>
      <vt:lpstr>Parallax Barrier</vt:lpstr>
      <vt:lpstr>parallax barrier</vt:lpstr>
      <vt:lpstr>Parallax Barrier</vt:lpstr>
      <vt:lpstr>parallax barrier</vt:lpstr>
      <vt:lpstr>3D Camera</vt:lpstr>
      <vt:lpstr>3D CAMERAS</vt:lpstr>
      <vt:lpstr>3D Camera</vt:lpstr>
      <vt:lpstr>3D Camera</vt:lpstr>
      <vt:lpstr>3D Scanner</vt:lpstr>
      <vt:lpstr>3D Scanner</vt:lpstr>
      <vt:lpstr>3D Scanner</vt:lpstr>
      <vt:lpstr>Different areas of 3D technology</vt:lpstr>
      <vt:lpstr>Snímka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Technology</dc:title>
  <dc:creator>navkar</dc:creator>
  <cp:lastModifiedBy>admin</cp:lastModifiedBy>
  <cp:revision>274</cp:revision>
  <dcterms:created xsi:type="dcterms:W3CDTF">2014-08-04T15:14:37Z</dcterms:created>
  <dcterms:modified xsi:type="dcterms:W3CDTF">2016-11-21T21:52:42Z</dcterms:modified>
</cp:coreProperties>
</file>