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4"/>
  </p:notesMasterIdLst>
  <p:sldIdLst>
    <p:sldId id="256" r:id="rId2"/>
    <p:sldId id="297" r:id="rId3"/>
    <p:sldId id="260" r:id="rId4"/>
    <p:sldId id="262" r:id="rId5"/>
    <p:sldId id="268" r:id="rId6"/>
    <p:sldId id="272" r:id="rId7"/>
    <p:sldId id="270" r:id="rId8"/>
    <p:sldId id="288" r:id="rId9"/>
    <p:sldId id="264" r:id="rId10"/>
    <p:sldId id="265" r:id="rId11"/>
    <p:sldId id="287" r:id="rId12"/>
    <p:sldId id="274" r:id="rId13"/>
    <p:sldId id="277" r:id="rId14"/>
    <p:sldId id="278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99" r:id="rId23"/>
    <p:sldId id="301" r:id="rId24"/>
    <p:sldId id="289" r:id="rId25"/>
    <p:sldId id="290" r:id="rId26"/>
    <p:sldId id="292" r:id="rId27"/>
    <p:sldId id="294" r:id="rId28"/>
    <p:sldId id="295" r:id="rId29"/>
    <p:sldId id="304" r:id="rId30"/>
    <p:sldId id="303" r:id="rId31"/>
    <p:sldId id="266" r:id="rId32"/>
    <p:sldId id="26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8B"/>
    <a:srgbClr val="FBBE4F"/>
    <a:srgbClr val="B0DD7F"/>
    <a:srgbClr val="FFFDB3"/>
    <a:srgbClr val="FF0066"/>
    <a:srgbClr val="CCFF99"/>
    <a:srgbClr val="FF7C80"/>
    <a:srgbClr val="993366"/>
    <a:srgbClr val="FFFF7D"/>
    <a:srgbClr val="E2C5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474" autoAdjust="0"/>
    <p:restoredTop sz="94660"/>
  </p:normalViewPr>
  <p:slideViewPr>
    <p:cSldViewPr>
      <p:cViewPr varScale="1">
        <p:scale>
          <a:sx n="72" d="100"/>
          <a:sy n="72" d="100"/>
        </p:scale>
        <p:origin x="-9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961AD-1924-47F9-A3E1-AD07F53000C1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A4542-1D71-43A1-B2A5-ADB7C4EBA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97D5-82E4-41F7-9F23-6BFF82E36E78}" type="datetime1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A5F5-6BB3-4E31-8283-0845FFEFAD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C3A4-1DD7-482B-B0EB-5722E5A55A61}" type="datetime1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A5F5-6BB3-4E31-8283-0845FFEFA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9033B-26FD-4A1C-8CEE-5AA8549C7ED6}" type="datetime1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A5F5-6BB3-4E31-8283-0845FFEFA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91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255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04D436C-5FE8-48C3-A6C8-07C38A8F54D9}" type="datetime1">
              <a:rPr lang="en-US" smtClean="0"/>
              <a:pPr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63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29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3F7D5F9-2D97-455C-9DEA-BE1825B39A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91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255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62413A2-5328-43EA-A394-C9868858DB77}" type="datetime1">
              <a:rPr lang="en-US" smtClean="0"/>
              <a:pPr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63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29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2B2ABC3-869F-450B-841A-0CC5EF732C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D7B6-CA53-4AA5-94BE-A3903FDDC190}" type="datetime1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A5F5-6BB3-4E31-8283-0845FFEFA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520C-A2DE-4A1B-A416-7B9FA59C8989}" type="datetime1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A5F5-6BB3-4E31-8283-0845FFEFA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630F-FF1F-4853-80E3-65C483B9FD62}" type="datetime1">
              <a:rPr lang="en-US" smtClean="0"/>
              <a:pPr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A5F5-6BB3-4E31-8283-0845FFEFA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502F-6389-4FAD-8102-EEE363F1C3FB}" type="datetime1">
              <a:rPr lang="en-US" smtClean="0"/>
              <a:pPr/>
              <a:t>11/21/2016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A5F5-6BB3-4E31-8283-0845FFEFA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9E30-1BCB-417B-83A8-BF659EF7DDFE}" type="datetime1">
              <a:rPr lang="en-US" smtClean="0"/>
              <a:pPr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A5F5-6BB3-4E31-8283-0845FFEFA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1C3B-B517-427D-9C2C-4E2761245986}" type="datetime1">
              <a:rPr lang="en-US" smtClean="0"/>
              <a:pPr/>
              <a:t>11/21/2016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A5F5-6BB3-4E31-8283-0845FFEFA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C48F-3F7F-49ED-BF13-8FB63A763785}" type="datetime1">
              <a:rPr lang="en-US" smtClean="0"/>
              <a:pPr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A5F5-6BB3-4E31-8283-0845FFEFAD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14892F7-E4A4-481F-9F65-63CC94F7B874}" type="datetime1">
              <a:rPr lang="en-US" smtClean="0"/>
              <a:pPr/>
              <a:t>11/21/2016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807A5F5-6BB3-4E31-8283-0845FFEFA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5809AE0-F146-4F3A-B460-D83B878F9CE2}" type="datetime1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807A5F5-6BB3-4E31-8283-0845FFEFA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9-3-620x4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0" y="228600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accent1"/>
                </a:solidFill>
                <a:latin typeface="Kalinga" pitchFamily="34" charset="0"/>
                <a:ea typeface="Verdana" pitchFamily="34" charset="0"/>
                <a:cs typeface="Kalinga" pitchFamily="34" charset="0"/>
              </a:rPr>
              <a:t>Welcome To  </a:t>
            </a:r>
          </a:p>
          <a:p>
            <a:pPr algn="ctr"/>
            <a:r>
              <a:rPr lang="en-US" sz="4800" i="1" dirty="0" smtClean="0">
                <a:solidFill>
                  <a:schemeClr val="accent1"/>
                </a:solidFill>
                <a:latin typeface="Kalinga" pitchFamily="34" charset="0"/>
                <a:ea typeface="Verdana" pitchFamily="34" charset="0"/>
                <a:cs typeface="Kalinga" pitchFamily="34" charset="0"/>
              </a:rPr>
              <a:t>3–D World Of Technologies !</a:t>
            </a:r>
            <a:endParaRPr lang="en-US" sz="4800" i="1" dirty="0">
              <a:solidFill>
                <a:schemeClr val="accent1"/>
              </a:solidFill>
              <a:latin typeface="Kalinga" pitchFamily="34" charset="0"/>
              <a:ea typeface="Verdana" pitchFamily="34" charset="0"/>
              <a:cs typeface="Kaling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A5F5-6BB3-4E31-8283-0845FFEFAD1D}" type="slidenum">
              <a:rPr lang="en-US" sz="2000" smtClean="0"/>
              <a:pPr/>
              <a:t>1</a:t>
            </a:fld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5105400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By   -    PRAGYA JAIN</a:t>
            </a:r>
          </a:p>
          <a:p>
            <a:r>
              <a:rPr lang="en-US" sz="2800" b="1" i="1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             CS-D</a:t>
            </a:r>
          </a:p>
          <a:p>
            <a:r>
              <a:rPr lang="en-US" sz="2800" b="1" i="1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             120283</a:t>
            </a:r>
            <a:endParaRPr lang="en-US" sz="2800" b="1" i="1" dirty="0">
              <a:solidFill>
                <a:schemeClr val="tx2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D-printed-model-nasa-shut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4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D8B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3 – D PRINTER  &amp; miniature model of a shuttle </a:t>
            </a:r>
            <a:endParaRPr lang="en-US" sz="2800" b="1" dirty="0">
              <a:solidFill>
                <a:srgbClr val="FFFD8B"/>
              </a:solidFill>
              <a:latin typeface="Trebuchet MS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A5F5-6BB3-4E31-8283-0845FFEFAD1D}" type="slidenum">
              <a:rPr lang="en-US" sz="2000" smtClean="0"/>
              <a:pPr/>
              <a:t>10</a:t>
            </a:fld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3 d\image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057400"/>
            <a:ext cx="7924800" cy="449579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0" y="0"/>
            <a:ext cx="807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AFE6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– D Tattoos    And</a:t>
            </a:r>
          </a:p>
          <a:p>
            <a:pPr algn="ctr"/>
            <a:r>
              <a:rPr lang="en-US" sz="5400" b="1" u="sng" dirty="0" smtClean="0">
                <a:solidFill>
                  <a:srgbClr val="FAFE6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– D Street 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A5F5-6BB3-4E31-8283-0845FFEFAD1D}" type="slidenum">
              <a:rPr lang="en-US" sz="2000" smtClean="0"/>
              <a:pPr/>
              <a:t>11</a:t>
            </a:fld>
            <a:endParaRPr lang="en-US" sz="20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admin\Desktop\3 d\pagal h kya\3d-tattoos-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A5F5-6BB3-4E31-8283-0845FFEFAD1D}" type="slidenum">
              <a:rPr lang="en-US" sz="2000" smtClean="0">
                <a:solidFill>
                  <a:schemeClr val="bg2"/>
                </a:solidFill>
              </a:rPr>
              <a:pPr/>
              <a:t>12</a:t>
            </a:fld>
            <a:endParaRPr lang="en-US" sz="20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3 d\julian-beever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A5F5-6BB3-4E31-8283-0845FFEFAD1D}" type="slidenum">
              <a:rPr lang="en-US" sz="2000" smtClean="0"/>
              <a:pPr/>
              <a:t>13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3 d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A5F5-6BB3-4E31-8283-0845FFEFAD1D}" type="slidenum">
              <a:rPr lang="en-US" sz="2000" smtClean="0"/>
              <a:pPr/>
              <a:t>14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u="sng" dirty="0" smtClean="0">
                <a:solidFill>
                  <a:srgbClr val="BA0A0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HOLOGRAPHY</a:t>
            </a:r>
            <a:endParaRPr lang="en-US" sz="6600" u="sng" dirty="0">
              <a:solidFill>
                <a:srgbClr val="BA0A0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194" name="Picture 2" descr="C:\Users\admin\Desktop\3 d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447800"/>
            <a:ext cx="4952999" cy="5410200"/>
          </a:xfrm>
          <a:prstGeom prst="rect">
            <a:avLst/>
          </a:prstGeom>
          <a:noFill/>
        </p:spPr>
      </p:pic>
      <p:pic>
        <p:nvPicPr>
          <p:cNvPr id="8195" name="Picture 3" descr="C:\Users\admin\Desktop\3 d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447800"/>
            <a:ext cx="4267200" cy="5410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A5F5-6BB3-4E31-8283-0845FFEFAD1D}" type="slidenum">
              <a:rPr lang="en-US" sz="2000" smtClean="0"/>
              <a:pPr/>
              <a:t>15</a:t>
            </a:fld>
            <a:endParaRPr lang="en-US" sz="20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dirty="0" smtClean="0">
              <a:solidFill>
                <a:srgbClr val="CCFF99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b="1" i="1" dirty="0" smtClean="0">
                <a:solidFill>
                  <a:srgbClr val="CCFF99"/>
                </a:solidFill>
                <a:latin typeface="Aparajita" pitchFamily="34" charset="0"/>
                <a:cs typeface="Aparajita" pitchFamily="34" charset="0"/>
              </a:rPr>
              <a:t>Holography</a:t>
            </a:r>
            <a:r>
              <a:rPr lang="en-US" sz="4000" i="1" dirty="0" smtClean="0">
                <a:solidFill>
                  <a:srgbClr val="CCFF99"/>
                </a:solidFill>
                <a:latin typeface="Aparajita" pitchFamily="34" charset="0"/>
                <a:cs typeface="Aparajita" pitchFamily="34" charset="0"/>
              </a:rPr>
              <a:t> (from the Greek,  whole + write) is the science of producing  holograms </a:t>
            </a:r>
            <a:r>
              <a:rPr lang="en-US" sz="4000" b="1" i="1" dirty="0" smtClean="0">
                <a:solidFill>
                  <a:srgbClr val="CCFF99"/>
                </a:solidFill>
                <a:latin typeface="Aparajita" pitchFamily="34" charset="0"/>
                <a:cs typeface="Aparajita" pitchFamily="34" charset="0"/>
              </a:rPr>
              <a:t>i</a:t>
            </a:r>
            <a:r>
              <a:rPr lang="en-US" sz="4000" i="1" dirty="0" smtClean="0">
                <a:solidFill>
                  <a:srgbClr val="CCFF99"/>
                </a:solidFill>
                <a:latin typeface="Aparajita" pitchFamily="34" charset="0"/>
                <a:cs typeface="Aparajita" pitchFamily="34" charset="0"/>
              </a:rPr>
              <a:t>nvented by Dennis Gabor</a:t>
            </a:r>
          </a:p>
          <a:p>
            <a:pPr marL="742950" indent="-742950">
              <a:buFont typeface="+mj-lt"/>
              <a:buAutoNum type="arabicPeriod"/>
            </a:pPr>
            <a:endParaRPr lang="en-US" sz="4000" b="1" i="1" dirty="0" smtClean="0">
              <a:solidFill>
                <a:srgbClr val="CCFF99"/>
              </a:solidFill>
              <a:latin typeface="Aparajita" pitchFamily="34" charset="0"/>
              <a:cs typeface="Aparajita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i="1" dirty="0" smtClean="0">
                <a:solidFill>
                  <a:srgbClr val="CCFF99"/>
                </a:solidFill>
                <a:latin typeface="Aparajita" pitchFamily="34" charset="0"/>
                <a:cs typeface="Aparajita" pitchFamily="34" charset="0"/>
              </a:rPr>
              <a:t>It is an advanced form of photography that allows an image to be recorded in three dimensions</a:t>
            </a:r>
          </a:p>
          <a:p>
            <a:pPr marL="742950" indent="-742950">
              <a:buFont typeface="+mj-lt"/>
              <a:buAutoNum type="arabicPeriod"/>
            </a:pPr>
            <a:endParaRPr lang="en-US" sz="4000" i="1" dirty="0" smtClean="0">
              <a:solidFill>
                <a:srgbClr val="CCFF99"/>
              </a:solidFill>
              <a:latin typeface="Aparajita" pitchFamily="34" charset="0"/>
              <a:cs typeface="Aparajita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i="1" dirty="0" smtClean="0">
                <a:solidFill>
                  <a:srgbClr val="CCFF99"/>
                </a:solidFill>
                <a:latin typeface="Aparajita" pitchFamily="34" charset="0"/>
                <a:cs typeface="Aparajita" pitchFamily="34" charset="0"/>
              </a:rPr>
              <a:t>The technique of holography can also be used to optically store, retrieve, and process information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A5F5-6BB3-4E31-8283-0845FFEFAD1D}" type="slidenum">
              <a:rPr lang="en-US" sz="2000" smtClean="0"/>
              <a:pPr/>
              <a:t>16</a:t>
            </a:fld>
            <a:endParaRPr lang="en-US" sz="20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304800"/>
            <a:ext cx="9144000" cy="9906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Hologram  Working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A5F5-6BB3-4E31-8283-0845FFEFAD1D}" type="slidenum">
              <a:rPr lang="en-US" sz="2000" smtClean="0">
                <a:solidFill>
                  <a:schemeClr val="bg2"/>
                </a:solidFill>
              </a:rPr>
              <a:pPr/>
              <a:t>17</a:t>
            </a:fld>
            <a:endParaRPr lang="en-US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304800"/>
            <a:ext cx="9144000" cy="12192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Hologram   Reconstruction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A5F5-6BB3-4E31-8283-0845FFEFAD1D}" type="slidenum">
              <a:rPr lang="en-US" sz="2000" smtClean="0">
                <a:solidFill>
                  <a:schemeClr val="bg2"/>
                </a:solidFill>
              </a:rPr>
              <a:pPr/>
              <a:t>18</a:t>
            </a:fld>
            <a:endParaRPr lang="en-US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905000"/>
            <a:ext cx="88392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3600" dirty="0" smtClean="0">
                <a:solidFill>
                  <a:srgbClr val="00B0F0"/>
                </a:solidFill>
              </a:rPr>
              <a:t>AUTHENTICATION </a:t>
            </a:r>
            <a:r>
              <a:rPr lang="en-US" sz="3600" dirty="0" smtClean="0"/>
              <a:t>  :  </a:t>
            </a:r>
            <a:r>
              <a:rPr lang="en-US" sz="4000" i="1" dirty="0" smtClean="0">
                <a:latin typeface="Aparajita" pitchFamily="34" charset="0"/>
                <a:cs typeface="Aparajita" pitchFamily="34" charset="0"/>
              </a:rPr>
              <a:t>Hologram stickers cannot be scanned or photocopied  so they are used in authentication  of  passports ,books etc.</a:t>
            </a:r>
          </a:p>
          <a:p>
            <a:pPr marL="857250" indent="-857250">
              <a:buFont typeface="+mj-lt"/>
              <a:buAutoNum type="romanUcPeriod"/>
            </a:pPr>
            <a:endParaRPr lang="en-US" sz="3600" dirty="0" smtClean="0"/>
          </a:p>
          <a:p>
            <a:pPr marL="857250" indent="-857250">
              <a:buFont typeface="+mj-lt"/>
              <a:buAutoNum type="romanUcPeriod"/>
            </a:pPr>
            <a:r>
              <a:rPr lang="en-US" sz="3600" dirty="0" smtClean="0">
                <a:solidFill>
                  <a:srgbClr val="00B0F0"/>
                </a:solidFill>
              </a:rPr>
              <a:t>ATTRACTIVE </a:t>
            </a:r>
            <a:r>
              <a:rPr lang="en-US" sz="3600" dirty="0" smtClean="0"/>
              <a:t>  :  </a:t>
            </a:r>
            <a:r>
              <a:rPr lang="en-US" sz="4000" i="1" dirty="0" smtClean="0">
                <a:latin typeface="Aparajita" pitchFamily="34" charset="0"/>
                <a:cs typeface="Aparajita" pitchFamily="34" charset="0"/>
              </a:rPr>
              <a:t>Hologram stickers can also used in packing  as  they create a unique and attractive</a:t>
            </a:r>
            <a:r>
              <a:rPr lang="en-US" sz="40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4000" i="1" dirty="0" smtClean="0">
                <a:latin typeface="Aparajita" pitchFamily="34" charset="0"/>
                <a:cs typeface="Aparajita" pitchFamily="34" charset="0"/>
              </a:rPr>
              <a:t>complement to existing packaging </a:t>
            </a:r>
          </a:p>
          <a:p>
            <a:pPr marL="857250" indent="-857250"/>
            <a:endParaRPr lang="en-US" sz="4000" i="1" dirty="0" smtClean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810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-150" dirty="0" smtClean="0">
                <a:solidFill>
                  <a:srgbClr val="FFFF00"/>
                </a:solidFill>
                <a:latin typeface="Simplified Arabic Fixed" pitchFamily="49" charset="-78"/>
                <a:ea typeface="Verdana" pitchFamily="34" charset="0"/>
                <a:cs typeface="Simplified Arabic Fixed" pitchFamily="49" charset="-78"/>
              </a:rPr>
              <a:t>Applications</a:t>
            </a:r>
            <a:endParaRPr lang="en-US" sz="5400" spc="-150" dirty="0">
              <a:solidFill>
                <a:srgbClr val="FFFF00"/>
              </a:solidFill>
              <a:latin typeface="Simplified Arabic Fixed" pitchFamily="49" charset="-78"/>
              <a:cs typeface="Simplified Arabic Fixed" pitchFamily="49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A5F5-6BB3-4E31-8283-0845FFEFAD1D}" type="slidenum">
              <a:rPr lang="en-US" sz="2000" smtClean="0"/>
              <a:pPr/>
              <a:t>19</a:t>
            </a:fld>
            <a:endParaRPr lang="en-US" sz="20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A5F5-6BB3-4E31-8283-0845FFEFAD1D}" type="slidenum">
              <a:rPr lang="en-US" sz="2000" smtClean="0"/>
              <a:pPr/>
              <a:t>2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822960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300" dirty="0" smtClean="0">
                <a:cs typeface="Aharoni" pitchFamily="2" charset="-79"/>
              </a:rPr>
              <a:t>CONTENTS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  3-D PASSWORD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  3-D PRINTING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  3-D  TATTOOS AND STREET ART                    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  HOLOGRAPHY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  3-D GLASSES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  CONCLUSION AND FUTURE SCOPE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endParaRPr lang="en-US" sz="28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524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+mj-lt"/>
              <a:buAutoNum type="romanUcPeriod" startAt="3"/>
            </a:pPr>
            <a:r>
              <a:rPr lang="en-US" sz="3600" dirty="0" smtClean="0">
                <a:solidFill>
                  <a:srgbClr val="00B0F0"/>
                </a:solidFill>
              </a:rPr>
              <a:t>Virtual Display  </a:t>
            </a:r>
            <a:r>
              <a:rPr lang="en-US" sz="3600" dirty="0" smtClean="0">
                <a:solidFill>
                  <a:schemeClr val="tx2"/>
                </a:solidFill>
              </a:rPr>
              <a:t>: 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371600"/>
            <a:ext cx="3429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/>
              <a:t> </a:t>
            </a:r>
            <a:r>
              <a:rPr lang="en-US" sz="2800" i="1" dirty="0" smtClean="0">
                <a:solidFill>
                  <a:srgbClr val="00B0F0"/>
                </a:solidFill>
              </a:rPr>
              <a:t> #   </a:t>
            </a:r>
            <a:r>
              <a:rPr lang="en-US" sz="2800" i="1" dirty="0" smtClean="0"/>
              <a:t>Science –fiction      movies</a:t>
            </a:r>
            <a:endParaRPr lang="en-US" sz="4000" dirty="0" smtClean="0"/>
          </a:p>
          <a:p>
            <a:endParaRPr lang="en-US" sz="4000" dirty="0" smtClean="0"/>
          </a:p>
          <a:p>
            <a:endParaRPr lang="en-US" sz="2800" i="1" dirty="0" smtClean="0"/>
          </a:p>
          <a:p>
            <a:endParaRPr lang="en-US" sz="2800" i="1" dirty="0" smtClean="0"/>
          </a:p>
          <a:p>
            <a:r>
              <a:rPr lang="en-US" sz="2800" i="1" dirty="0" smtClean="0">
                <a:solidFill>
                  <a:srgbClr val="00B0F0"/>
                </a:solidFill>
              </a:rPr>
              <a:t>#    </a:t>
            </a:r>
            <a:r>
              <a:rPr lang="en-US" sz="2800" i="1" dirty="0" smtClean="0"/>
              <a:t>For trade-show booths</a:t>
            </a:r>
          </a:p>
          <a:p>
            <a:endParaRPr lang="en-US" sz="2800" i="1" dirty="0" smtClean="0"/>
          </a:p>
          <a:p>
            <a:endParaRPr lang="en-US" sz="2800" i="1" dirty="0" smtClean="0"/>
          </a:p>
          <a:p>
            <a:endParaRPr lang="en-US" sz="2800" i="1" dirty="0" smtClean="0"/>
          </a:p>
          <a:p>
            <a:r>
              <a:rPr lang="en-US" sz="2800" i="1" dirty="0" smtClean="0">
                <a:solidFill>
                  <a:srgbClr val="00B0F0"/>
                </a:solidFill>
              </a:rPr>
              <a:t>#   </a:t>
            </a:r>
            <a:r>
              <a:rPr lang="en-US" sz="2800" i="1" dirty="0" smtClean="0"/>
              <a:t> Museums display </a:t>
            </a:r>
          </a:p>
        </p:txBody>
      </p:sp>
      <p:pic>
        <p:nvPicPr>
          <p:cNvPr id="7" name="Picture 5" descr="Dov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762000"/>
            <a:ext cx="4800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C:\Users\admin\Desktop\3 d\pagal h kya\3d-holographic-projection-c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810000"/>
            <a:ext cx="4800600" cy="304800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10136" y="6583680"/>
            <a:ext cx="733864" cy="274320"/>
          </a:xfrm>
        </p:spPr>
        <p:txBody>
          <a:bodyPr/>
          <a:lstStyle/>
          <a:p>
            <a:fld id="{C807A5F5-6BB3-4E31-8283-0845FFEFAD1D}" type="slidenum">
              <a:rPr lang="en-US" sz="2000" smtClean="0"/>
              <a:pPr/>
              <a:t>20</a:t>
            </a:fld>
            <a:endParaRPr lang="en-US" sz="20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A5F5-6BB3-4E31-8283-0845FFEFAD1D}" type="slidenum">
              <a:rPr lang="en-US" sz="2000" smtClean="0"/>
              <a:pPr/>
              <a:t>21</a:t>
            </a:fld>
            <a:endParaRPr lang="en-US" sz="2000" dirty="0"/>
          </a:p>
        </p:txBody>
      </p:sp>
      <p:pic>
        <p:nvPicPr>
          <p:cNvPr id="1026" name="Picture 2" descr="D:\3 d\image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0"/>
            <a:ext cx="4267200" cy="3333750"/>
          </a:xfrm>
          <a:prstGeom prst="rect">
            <a:avLst/>
          </a:prstGeom>
          <a:noFill/>
        </p:spPr>
      </p:pic>
      <p:pic>
        <p:nvPicPr>
          <p:cNvPr id="1027" name="Picture 3" descr="D:\3 d\image\w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971800"/>
            <a:ext cx="3733800" cy="3352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0" y="914400"/>
            <a:ext cx="6705600" cy="1015663"/>
          </a:xfrm>
          <a:prstGeom prst="rect">
            <a:avLst/>
          </a:prstGeom>
          <a:solidFill>
            <a:srgbClr val="BA0A06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u="sng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</a:t>
            </a:r>
            <a:r>
              <a:rPr lang="en-US" sz="6000" b="1" u="sng" cap="none" spc="3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GLASSES</a:t>
            </a:r>
            <a:endParaRPr lang="en-US" sz="6000" b="1" u="sng" cap="none" spc="3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7924800" cy="1219200"/>
          </a:xfrm>
        </p:spPr>
        <p:txBody>
          <a:bodyPr>
            <a:noAutofit/>
          </a:bodyPr>
          <a:lstStyle/>
          <a:p>
            <a:r>
              <a:rPr lang="en-US" sz="5400" spc="300" dirty="0" smtClean="0">
                <a:solidFill>
                  <a:srgbClr val="B0DD7F"/>
                </a:solidFill>
                <a:latin typeface="Agency FB" pitchFamily="34" charset="0"/>
              </a:rPr>
              <a:t>Working of Binocular </a:t>
            </a:r>
            <a:r>
              <a:rPr lang="en-US" sz="5400" spc="300" dirty="0">
                <a:solidFill>
                  <a:srgbClr val="B0DD7F"/>
                </a:solidFill>
                <a:latin typeface="Agency FB" pitchFamily="34" charset="0"/>
              </a:rPr>
              <a:t>Vision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52600"/>
            <a:ext cx="4495800" cy="4800600"/>
          </a:xfrm>
        </p:spPr>
        <p:txBody>
          <a:bodyPr>
            <a:noAutofit/>
          </a:bodyPr>
          <a:lstStyle/>
          <a:p>
            <a:r>
              <a:rPr lang="en-US" sz="4400" i="1" dirty="0">
                <a:solidFill>
                  <a:srgbClr val="FFFDB3"/>
                </a:solidFill>
                <a:latin typeface="Aparajita" pitchFamily="34" charset="0"/>
                <a:cs typeface="Aparajita" pitchFamily="34" charset="0"/>
              </a:rPr>
              <a:t>Binocular vision is dependable on the distance between our eyes</a:t>
            </a:r>
          </a:p>
          <a:p>
            <a:r>
              <a:rPr lang="en-US" sz="4400" i="1" dirty="0" smtClean="0">
                <a:solidFill>
                  <a:srgbClr val="FFFDB3"/>
                </a:solidFill>
                <a:latin typeface="Aparajita" pitchFamily="34" charset="0"/>
                <a:cs typeface="Aparajita" pitchFamily="34" charset="0"/>
              </a:rPr>
              <a:t>Each eye sees the image at a slightly different angle</a:t>
            </a:r>
          </a:p>
          <a:p>
            <a:endParaRPr lang="en-US" sz="4400" i="1" dirty="0">
              <a:solidFill>
                <a:srgbClr val="FFFDB3"/>
              </a:solidFill>
              <a:latin typeface="Aparajita" pitchFamily="34" charset="0"/>
              <a:cs typeface="Aparajita" pitchFamily="34" charset="0"/>
            </a:endParaRPr>
          </a:p>
          <a:p>
            <a:endParaRPr lang="en-US" sz="4400" i="1" dirty="0">
              <a:solidFill>
                <a:srgbClr val="FFFDB3"/>
              </a:solidFill>
              <a:latin typeface="Aparajita" pitchFamily="34" charset="0"/>
              <a:cs typeface="Aparajita" pitchFamily="34" charset="0"/>
            </a:endParaRPr>
          </a:p>
          <a:p>
            <a:endParaRPr lang="en-US" sz="4400" i="1" dirty="0">
              <a:solidFill>
                <a:srgbClr val="FFFDB3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50183" name="Picture 7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495800" y="1752600"/>
            <a:ext cx="4457700" cy="4813300"/>
          </a:xfrm>
          <a:ln w="38100"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583680"/>
            <a:ext cx="733864" cy="274320"/>
          </a:xfrm>
        </p:spPr>
        <p:txBody>
          <a:bodyPr/>
          <a:lstStyle/>
          <a:p>
            <a:fld id="{C807A5F5-6BB3-4E31-8283-0845FFEFAD1D}" type="slidenum">
              <a:rPr lang="en-US" sz="2000" smtClean="0"/>
              <a:pPr/>
              <a:t>22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14400"/>
            <a:ext cx="4953000" cy="5410200"/>
          </a:xfrm>
        </p:spPr>
        <p:txBody>
          <a:bodyPr>
            <a:normAutofit lnSpcReduction="10000"/>
          </a:bodyPr>
          <a:lstStyle/>
          <a:p>
            <a:r>
              <a:rPr lang="en-US" sz="4400" i="1" dirty="0" smtClean="0">
                <a:solidFill>
                  <a:schemeClr val="accent1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The </a:t>
            </a:r>
            <a:r>
              <a:rPr lang="en-US" sz="4400" i="1" dirty="0">
                <a:solidFill>
                  <a:schemeClr val="accent1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brain takes the information from each eye and combines them into one </a:t>
            </a:r>
            <a:r>
              <a:rPr lang="en-US" sz="4400" i="1" dirty="0" smtClean="0">
                <a:solidFill>
                  <a:schemeClr val="accent1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image</a:t>
            </a:r>
          </a:p>
          <a:p>
            <a:endParaRPr lang="en-US" sz="4400" i="1" dirty="0">
              <a:solidFill>
                <a:schemeClr val="accent1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sz="4400" i="1" dirty="0" smtClean="0">
                <a:solidFill>
                  <a:schemeClr val="accent1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Difference </a:t>
            </a:r>
            <a:r>
              <a:rPr lang="en-US" sz="4400" i="1" dirty="0">
                <a:solidFill>
                  <a:schemeClr val="accent1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of angles makes image have depth</a:t>
            </a:r>
          </a:p>
        </p:txBody>
      </p:sp>
      <p:pic>
        <p:nvPicPr>
          <p:cNvPr id="52228" name="Picture 4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1066800"/>
            <a:ext cx="4021137" cy="4343400"/>
          </a:xfrm>
          <a:ln w="38100"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A5F5-6BB3-4E31-8283-0845FFEFAD1D}" type="slidenum">
              <a:rPr lang="en-US" sz="2000" smtClean="0"/>
              <a:pPr/>
              <a:t>23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CCFF99"/>
                </a:solidFill>
                <a:latin typeface="BatangChe" pitchFamily="49" charset="-127"/>
                <a:ea typeface="BatangChe" pitchFamily="49" charset="-127"/>
                <a:cs typeface="Arabic Typesetting" pitchFamily="66" charset="-78"/>
              </a:rPr>
              <a:t>Types Of </a:t>
            </a:r>
            <a:r>
              <a:rPr lang="en-US" sz="4800" dirty="0" smtClean="0">
                <a:solidFill>
                  <a:srgbClr val="CCFF99"/>
                </a:solidFill>
                <a:latin typeface="BatangChe" pitchFamily="49" charset="-127"/>
                <a:ea typeface="BatangChe" pitchFamily="49" charset="-127"/>
                <a:cs typeface="Arabic Typesetting" pitchFamily="66" charset="-78"/>
              </a:rPr>
              <a:t>3D Glasses :</a:t>
            </a:r>
            <a:endParaRPr lang="en-US" dirty="0">
              <a:solidFill>
                <a:srgbClr val="CCFF99"/>
              </a:solidFill>
              <a:latin typeface="BatangChe" pitchFamily="49" charset="-127"/>
              <a:ea typeface="BatangChe" pitchFamily="49" charset="-127"/>
              <a:cs typeface="Arabic Typesetting" pitchFamily="66" charset="-78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2286000"/>
            <a:ext cx="3810000" cy="4114800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solidFill>
                  <a:srgbClr val="FF7C80"/>
                </a:solidFill>
                <a:latin typeface="BatangChe" pitchFamily="49" charset="-127"/>
                <a:ea typeface="BatangChe" pitchFamily="49" charset="-127"/>
                <a:cs typeface="Angsana New" pitchFamily="18" charset="-34"/>
              </a:rPr>
              <a:t> Anaglyph </a:t>
            </a:r>
          </a:p>
          <a:p>
            <a:endParaRPr lang="en-US" sz="4000" i="1" dirty="0">
              <a:solidFill>
                <a:srgbClr val="FF7C80"/>
              </a:solidFill>
              <a:latin typeface="BatangChe" pitchFamily="49" charset="-127"/>
              <a:ea typeface="BatangChe" pitchFamily="49" charset="-127"/>
              <a:cs typeface="Angsana New" pitchFamily="18" charset="-34"/>
            </a:endParaRPr>
          </a:p>
          <a:p>
            <a:r>
              <a:rPr lang="en-US" sz="4000" i="1" dirty="0" smtClean="0">
                <a:solidFill>
                  <a:srgbClr val="FF7C80"/>
                </a:solidFill>
                <a:latin typeface="BatangChe" pitchFamily="49" charset="-127"/>
                <a:ea typeface="BatangChe" pitchFamily="49" charset="-127"/>
                <a:cs typeface="Angsana New" pitchFamily="18" charset="-34"/>
              </a:rPr>
              <a:t> Pulfrich</a:t>
            </a:r>
          </a:p>
          <a:p>
            <a:endParaRPr lang="en-US" sz="4000" i="1" dirty="0">
              <a:solidFill>
                <a:srgbClr val="FF7C80"/>
              </a:solidFill>
              <a:latin typeface="BatangChe" pitchFamily="49" charset="-127"/>
              <a:ea typeface="BatangChe" pitchFamily="49" charset="-127"/>
              <a:cs typeface="Angsana New" pitchFamily="18" charset="-34"/>
            </a:endParaRPr>
          </a:p>
          <a:p>
            <a:r>
              <a:rPr lang="en-US" sz="4000" i="1" dirty="0" smtClean="0">
                <a:solidFill>
                  <a:srgbClr val="FF7C80"/>
                </a:solidFill>
                <a:latin typeface="BatangChe" pitchFamily="49" charset="-127"/>
                <a:ea typeface="BatangChe" pitchFamily="49" charset="-127"/>
                <a:cs typeface="Angsana New" pitchFamily="18" charset="-34"/>
              </a:rPr>
              <a:t> Polarized</a:t>
            </a:r>
            <a:endParaRPr lang="en-US" sz="2800" i="1" dirty="0">
              <a:solidFill>
                <a:srgbClr val="FF7C80"/>
              </a:solidFill>
              <a:latin typeface="BatangChe" pitchFamily="49" charset="-127"/>
              <a:ea typeface="BatangChe" pitchFamily="49" charset="-127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A5F5-6BB3-4E31-8283-0845FFEFAD1D}" type="slidenum">
              <a:rPr lang="en-US" sz="2000" smtClean="0"/>
              <a:pPr/>
              <a:t>24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spc="300" dirty="0" smtClean="0">
                <a:solidFill>
                  <a:srgbClr val="00B0F0"/>
                </a:solidFill>
                <a:latin typeface="Agency FB" pitchFamily="34" charset="0"/>
              </a:rPr>
              <a:t>Working of </a:t>
            </a:r>
            <a:r>
              <a:rPr lang="en-US" sz="4800" spc="300" dirty="0">
                <a:solidFill>
                  <a:srgbClr val="00B0F0"/>
                </a:solidFill>
                <a:latin typeface="Agency FB" pitchFamily="34" charset="0"/>
              </a:rPr>
              <a:t>Anaglyph Glasses </a:t>
            </a:r>
            <a:endParaRPr lang="en-US" spc="300" dirty="0">
              <a:solidFill>
                <a:srgbClr val="00B0F0"/>
              </a:solidFill>
              <a:latin typeface="Agency FB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044700"/>
            <a:ext cx="4953000" cy="4432300"/>
          </a:xfrm>
        </p:spPr>
        <p:txBody>
          <a:bodyPr>
            <a:noAutofit/>
          </a:bodyPr>
          <a:lstStyle/>
          <a:p>
            <a:r>
              <a:rPr lang="en-US" sz="4400" i="1" dirty="0">
                <a:solidFill>
                  <a:srgbClr val="FFFFCC"/>
                </a:solidFill>
                <a:latin typeface="Aparajita" pitchFamily="34" charset="0"/>
                <a:cs typeface="Aparajita" pitchFamily="34" charset="0"/>
              </a:rPr>
              <a:t>On the </a:t>
            </a:r>
            <a:r>
              <a:rPr lang="en-US" sz="4400" i="1" dirty="0" smtClean="0">
                <a:solidFill>
                  <a:srgbClr val="FFFFCC"/>
                </a:solidFill>
                <a:latin typeface="Aparajita" pitchFamily="34" charset="0"/>
                <a:cs typeface="Aparajita" pitchFamily="34" charset="0"/>
              </a:rPr>
              <a:t>screen ,two images </a:t>
            </a:r>
            <a:r>
              <a:rPr lang="en-US" sz="4400" i="1" dirty="0">
                <a:solidFill>
                  <a:srgbClr val="FFFFCC"/>
                </a:solidFill>
                <a:latin typeface="Aparajita" pitchFamily="34" charset="0"/>
                <a:cs typeface="Aparajita" pitchFamily="34" charset="0"/>
              </a:rPr>
              <a:t>one blue </a:t>
            </a:r>
            <a:r>
              <a:rPr lang="en-US" sz="4400" i="1" dirty="0" smtClean="0">
                <a:solidFill>
                  <a:srgbClr val="FFFFCC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4400" i="1" dirty="0">
                <a:solidFill>
                  <a:srgbClr val="FFFFCC"/>
                </a:solidFill>
                <a:latin typeface="Aparajita" pitchFamily="34" charset="0"/>
                <a:cs typeface="Aparajita" pitchFamily="34" charset="0"/>
              </a:rPr>
              <a:t>and one red </a:t>
            </a:r>
            <a:r>
              <a:rPr lang="en-US" sz="4400" i="1" dirty="0" smtClean="0">
                <a:solidFill>
                  <a:srgbClr val="FFFFCC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4400" i="1" dirty="0">
                <a:solidFill>
                  <a:srgbClr val="FFFFCC"/>
                </a:solidFill>
                <a:latin typeface="Aparajita" pitchFamily="34" charset="0"/>
                <a:cs typeface="Aparajita" pitchFamily="34" charset="0"/>
              </a:rPr>
              <a:t>is </a:t>
            </a:r>
            <a:r>
              <a:rPr lang="en-US" sz="4400" i="1" dirty="0" smtClean="0">
                <a:solidFill>
                  <a:srgbClr val="FFFFCC"/>
                </a:solidFill>
                <a:latin typeface="Aparajita" pitchFamily="34" charset="0"/>
                <a:cs typeface="Aparajita" pitchFamily="34" charset="0"/>
              </a:rPr>
              <a:t>displayed</a:t>
            </a:r>
          </a:p>
          <a:p>
            <a:endParaRPr lang="en-US" sz="4400" i="1" dirty="0">
              <a:solidFill>
                <a:srgbClr val="FFFFCC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sz="4400" i="1" dirty="0">
                <a:solidFill>
                  <a:srgbClr val="FFFFCC"/>
                </a:solidFill>
                <a:latin typeface="Aparajita" pitchFamily="34" charset="0"/>
                <a:cs typeface="Aparajita" pitchFamily="34" charset="0"/>
              </a:rPr>
              <a:t>The lenses only let one image into each eye </a:t>
            </a:r>
          </a:p>
        </p:txBody>
      </p:sp>
      <p:pic>
        <p:nvPicPr>
          <p:cNvPr id="32779" name="Picture 11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262563" y="2133600"/>
            <a:ext cx="3881437" cy="4191000"/>
          </a:xfrm>
          <a:ln w="38100">
            <a:solidFill>
              <a:srgbClr val="3366FF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762000" cy="381000"/>
          </a:xfrm>
        </p:spPr>
        <p:txBody>
          <a:bodyPr/>
          <a:lstStyle/>
          <a:p>
            <a:fld id="{C807A5F5-6BB3-4E31-8283-0845FFEFAD1D}" type="slidenum">
              <a:rPr lang="en-US" sz="2000" smtClean="0"/>
              <a:pPr/>
              <a:t>25</a:t>
            </a:fld>
            <a:endParaRPr lang="en-US" sz="20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spc="300" dirty="0" smtClean="0">
                <a:solidFill>
                  <a:srgbClr val="DB7794"/>
                </a:solidFill>
                <a:latin typeface="Agency FB" pitchFamily="34" charset="0"/>
              </a:rPr>
              <a:t>Working of polarized glasses</a:t>
            </a:r>
            <a:endParaRPr lang="en-US" spc="300" dirty="0">
              <a:solidFill>
                <a:srgbClr val="DB7794"/>
              </a:solidFill>
              <a:latin typeface="Agency FB" pitchFamily="34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76400"/>
            <a:ext cx="5486400" cy="4648200"/>
          </a:xfrm>
        </p:spPr>
        <p:txBody>
          <a:bodyPr>
            <a:normAutofit lnSpcReduction="10000"/>
          </a:bodyPr>
          <a:lstStyle/>
          <a:p>
            <a:r>
              <a:rPr lang="en-US" sz="4000" i="1" dirty="0">
                <a:solidFill>
                  <a:srgbClr val="E2C5FF"/>
                </a:solidFill>
                <a:latin typeface="Aparajita" pitchFamily="34" charset="0"/>
                <a:cs typeface="Aparajita" pitchFamily="34" charset="0"/>
              </a:rPr>
              <a:t>Polarized lenses are both a gray color and </a:t>
            </a:r>
            <a:r>
              <a:rPr lang="en-US" sz="4000" i="1" dirty="0" smtClean="0">
                <a:solidFill>
                  <a:srgbClr val="E2C5FF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4000" i="1" dirty="0">
                <a:solidFill>
                  <a:srgbClr val="E2C5FF"/>
                </a:solidFill>
                <a:latin typeface="Aparajita" pitchFamily="34" charset="0"/>
                <a:cs typeface="Aparajita" pitchFamily="34" charset="0"/>
              </a:rPr>
              <a:t>let color </a:t>
            </a:r>
            <a:r>
              <a:rPr lang="en-US" sz="4000" i="1" dirty="0" smtClean="0">
                <a:solidFill>
                  <a:srgbClr val="E2C5FF"/>
                </a:solidFill>
                <a:latin typeface="Aparajita" pitchFamily="34" charset="0"/>
                <a:cs typeface="Aparajita" pitchFamily="34" charset="0"/>
              </a:rPr>
              <a:t>through</a:t>
            </a:r>
          </a:p>
          <a:p>
            <a:r>
              <a:rPr lang="en-US" sz="4000" i="1" dirty="0" smtClean="0">
                <a:solidFill>
                  <a:srgbClr val="E2C5FF"/>
                </a:solidFill>
                <a:latin typeface="Aparajita" pitchFamily="34" charset="0"/>
                <a:cs typeface="Aparajita" pitchFamily="34" charset="0"/>
              </a:rPr>
              <a:t>The lenses are specially cut at opposing 45 degrees</a:t>
            </a:r>
          </a:p>
          <a:p>
            <a:r>
              <a:rPr lang="en-US" sz="4000" i="1" dirty="0" smtClean="0">
                <a:solidFill>
                  <a:srgbClr val="E2C5FF"/>
                </a:solidFill>
                <a:latin typeface="Aparajita" pitchFamily="34" charset="0"/>
                <a:cs typeface="Aparajita" pitchFamily="34" charset="0"/>
              </a:rPr>
              <a:t>Two images are projected on the screen and each one has a different polarization</a:t>
            </a:r>
          </a:p>
          <a:p>
            <a:endParaRPr lang="en-US" sz="4000" i="1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45071" name="Picture 15" descr="E:\polarizedpaperglasses.jp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0" y="1371600"/>
            <a:ext cx="3048000" cy="2209800"/>
          </a:xfrm>
          <a:solidFill>
            <a:srgbClr val="CCFF99"/>
          </a:solidFill>
          <a:ln w="38100">
            <a:noFill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 l="105" r="105"/>
          <a:stretch>
            <a:fillRect/>
          </a:stretch>
        </p:blipFill>
        <p:spPr>
          <a:xfrm>
            <a:off x="5486400" y="3581400"/>
            <a:ext cx="3657600" cy="3276600"/>
          </a:xfrm>
          <a:prstGeom prst="rect">
            <a:avLst/>
          </a:prstGeom>
          <a:ln w="38100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400800"/>
            <a:ext cx="733864" cy="274320"/>
          </a:xfrm>
        </p:spPr>
        <p:txBody>
          <a:bodyPr/>
          <a:lstStyle/>
          <a:p>
            <a:fld id="{C807A5F5-6BB3-4E31-8283-0845FFEFAD1D}" type="slidenum">
              <a:rPr lang="en-US" sz="2000" smtClean="0">
                <a:solidFill>
                  <a:schemeClr val="bg2"/>
                </a:solidFill>
              </a:rPr>
              <a:pPr/>
              <a:t>26</a:t>
            </a:fld>
            <a:endParaRPr lang="en-US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76400"/>
            <a:ext cx="4648200" cy="5410200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4000" i="1" dirty="0">
                <a:solidFill>
                  <a:srgbClr val="E1FFFF"/>
                </a:solidFill>
                <a:effectLst/>
                <a:latin typeface="Aparajita" pitchFamily="34" charset="0"/>
                <a:cs typeface="Aparajita" pitchFamily="34" charset="0"/>
              </a:rPr>
              <a:t>The </a:t>
            </a:r>
            <a:r>
              <a:rPr lang="en-US" sz="4000" i="1" dirty="0" smtClean="0">
                <a:solidFill>
                  <a:srgbClr val="E1FFFF"/>
                </a:solidFill>
                <a:effectLst/>
                <a:latin typeface="Aparajita" pitchFamily="34" charset="0"/>
                <a:cs typeface="Aparajita" pitchFamily="34" charset="0"/>
              </a:rPr>
              <a:t> polarized  </a:t>
            </a:r>
            <a:r>
              <a:rPr lang="en-US" sz="4000" i="1" dirty="0">
                <a:solidFill>
                  <a:srgbClr val="E1FFFF"/>
                </a:solidFill>
                <a:effectLst/>
                <a:latin typeface="Aparajita" pitchFamily="34" charset="0"/>
                <a:cs typeface="Aparajita" pitchFamily="34" charset="0"/>
              </a:rPr>
              <a:t>glasses allow </a:t>
            </a:r>
            <a:r>
              <a:rPr lang="en-US" sz="4000" i="1" dirty="0" smtClean="0">
                <a:solidFill>
                  <a:srgbClr val="E1FFFF"/>
                </a:solidFill>
                <a:effectLst/>
                <a:latin typeface="Aparajita" pitchFamily="34" charset="0"/>
                <a:cs typeface="Aparajita" pitchFamily="34" charset="0"/>
              </a:rPr>
              <a:t> only  one  </a:t>
            </a:r>
            <a:r>
              <a:rPr lang="en-US" sz="4000" i="1" dirty="0">
                <a:solidFill>
                  <a:srgbClr val="E1FFFF"/>
                </a:solidFill>
                <a:effectLst/>
                <a:latin typeface="Aparajita" pitchFamily="34" charset="0"/>
                <a:cs typeface="Aparajita" pitchFamily="34" charset="0"/>
              </a:rPr>
              <a:t>of </a:t>
            </a:r>
            <a:r>
              <a:rPr lang="en-US" sz="4000" i="1" dirty="0" smtClean="0">
                <a:solidFill>
                  <a:srgbClr val="E1FFFF"/>
                </a:solidFill>
                <a:effectLst/>
                <a:latin typeface="Aparajita" pitchFamily="34" charset="0"/>
                <a:cs typeface="Aparajita" pitchFamily="34" charset="0"/>
              </a:rPr>
              <a:t> the images  into  </a:t>
            </a:r>
            <a:r>
              <a:rPr lang="en-US" sz="4000" i="1" dirty="0">
                <a:solidFill>
                  <a:srgbClr val="E1FFFF"/>
                </a:solidFill>
                <a:effectLst/>
                <a:latin typeface="Aparajita" pitchFamily="34" charset="0"/>
                <a:cs typeface="Aparajita" pitchFamily="34" charset="0"/>
              </a:rPr>
              <a:t>each </a:t>
            </a:r>
            <a:r>
              <a:rPr lang="en-US" sz="4000" i="1" dirty="0" smtClean="0">
                <a:solidFill>
                  <a:srgbClr val="E1FFFF"/>
                </a:solidFill>
                <a:effectLst/>
                <a:latin typeface="Aparajita" pitchFamily="34" charset="0"/>
                <a:cs typeface="Aparajita" pitchFamily="34" charset="0"/>
              </a:rPr>
              <a:t> eye </a:t>
            </a:r>
            <a:r>
              <a:rPr lang="en-US" sz="4000" i="1" dirty="0">
                <a:solidFill>
                  <a:srgbClr val="E1FFFF"/>
                </a:solidFill>
                <a:effectLst/>
                <a:latin typeface="Aparajita" pitchFamily="34" charset="0"/>
                <a:cs typeface="Aparajita" pitchFamily="34" charset="0"/>
              </a:rPr>
              <a:t>because </a:t>
            </a:r>
            <a:r>
              <a:rPr lang="en-US" sz="4000" i="1" dirty="0" smtClean="0">
                <a:solidFill>
                  <a:srgbClr val="E1FFFF"/>
                </a:solidFill>
                <a:effectLst/>
                <a:latin typeface="Aparajita" pitchFamily="34" charset="0"/>
                <a:cs typeface="Aparajita" pitchFamily="34" charset="0"/>
              </a:rPr>
              <a:t> each  </a:t>
            </a:r>
            <a:r>
              <a:rPr lang="en-US" sz="4000" i="1" dirty="0">
                <a:solidFill>
                  <a:srgbClr val="E1FFFF"/>
                </a:solidFill>
                <a:effectLst/>
                <a:latin typeface="Aparajita" pitchFamily="34" charset="0"/>
                <a:cs typeface="Aparajita" pitchFamily="34" charset="0"/>
              </a:rPr>
              <a:t>lens </a:t>
            </a:r>
            <a:r>
              <a:rPr lang="en-US" sz="4000" i="1" dirty="0" smtClean="0">
                <a:solidFill>
                  <a:srgbClr val="E1FFFF"/>
                </a:solidFill>
                <a:effectLst/>
                <a:latin typeface="Aparajita" pitchFamily="34" charset="0"/>
                <a:cs typeface="Aparajita" pitchFamily="34" charset="0"/>
              </a:rPr>
              <a:t> has </a:t>
            </a:r>
            <a:r>
              <a:rPr lang="en-US" sz="4000" i="1" dirty="0">
                <a:solidFill>
                  <a:srgbClr val="E1FFFF"/>
                </a:solidFill>
                <a:effectLst/>
                <a:latin typeface="Aparajita" pitchFamily="34" charset="0"/>
                <a:cs typeface="Aparajita" pitchFamily="34" charset="0"/>
              </a:rPr>
              <a:t>a </a:t>
            </a:r>
            <a:r>
              <a:rPr lang="en-US" sz="4000" i="1" dirty="0" smtClean="0">
                <a:solidFill>
                  <a:srgbClr val="E1FFFF"/>
                </a:solidFill>
                <a:effectLst/>
                <a:latin typeface="Aparajita" pitchFamily="34" charset="0"/>
                <a:cs typeface="Aparajita" pitchFamily="34" charset="0"/>
              </a:rPr>
              <a:t>different polarization</a:t>
            </a:r>
            <a:r>
              <a:rPr lang="en-US" sz="4000" i="1" dirty="0">
                <a:effectLst/>
                <a:latin typeface="Aparajita" pitchFamily="34" charset="0"/>
                <a:cs typeface="Aparajita" pitchFamily="34" charset="0"/>
              </a:rPr>
              <a:t>.</a:t>
            </a:r>
            <a:br>
              <a:rPr lang="en-US" sz="4000" i="1" dirty="0">
                <a:effectLst/>
                <a:latin typeface="Aparajita" pitchFamily="34" charset="0"/>
                <a:cs typeface="Aparajita" pitchFamily="34" charset="0"/>
              </a:rPr>
            </a:br>
            <a:endParaRPr lang="en-US" sz="4000" i="1" dirty="0">
              <a:effectLst/>
              <a:latin typeface="Aparajita" pitchFamily="34" charset="0"/>
              <a:cs typeface="Aparajita" pitchFamily="34" charset="0"/>
            </a:endParaRPr>
          </a:p>
          <a:p>
            <a:endParaRPr lang="en-US" sz="4000" i="1" dirty="0">
              <a:latin typeface="Aparajita" pitchFamily="34" charset="0"/>
              <a:cs typeface="Aparajita" pitchFamily="34" charset="0"/>
            </a:endParaRPr>
          </a:p>
          <a:p>
            <a:endParaRPr lang="en-US" sz="4000" i="1" dirty="0">
              <a:latin typeface="Aparajita" pitchFamily="34" charset="0"/>
              <a:cs typeface="Aparajita" pitchFamily="34" charset="0"/>
            </a:endParaRPr>
          </a:p>
          <a:p>
            <a:endParaRPr lang="en-US" sz="4000" i="1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55302" name="Picture 6" descr="E:\how3dpolarizedglasseswork.gif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1295400"/>
            <a:ext cx="4114800" cy="4724400"/>
          </a:xfrm>
          <a:ln w="38100"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A5F5-6BB3-4E31-8283-0845FFEFAD1D}" type="slidenum">
              <a:rPr lang="en-US" sz="2000" smtClean="0"/>
              <a:pPr/>
              <a:t>27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spc="300" dirty="0" smtClean="0">
                <a:solidFill>
                  <a:schemeClr val="tx1">
                    <a:lumMod val="65000"/>
                  </a:schemeClr>
                </a:solidFill>
                <a:latin typeface="Agency FB" pitchFamily="34" charset="0"/>
              </a:rPr>
              <a:t>Working of </a:t>
            </a:r>
            <a:r>
              <a:rPr lang="en-US" sz="5400" spc="300" dirty="0" err="1" smtClean="0">
                <a:solidFill>
                  <a:schemeClr val="tx1">
                    <a:lumMod val="65000"/>
                  </a:schemeClr>
                </a:solidFill>
                <a:latin typeface="Agency FB" pitchFamily="34" charset="0"/>
              </a:rPr>
              <a:t>pulfrich</a:t>
            </a:r>
            <a:r>
              <a:rPr lang="en-US" sz="5400" spc="300" dirty="0" smtClean="0">
                <a:solidFill>
                  <a:schemeClr val="tx1">
                    <a:lumMod val="65000"/>
                  </a:schemeClr>
                </a:solidFill>
                <a:latin typeface="Agency FB" pitchFamily="34" charset="0"/>
              </a:rPr>
              <a:t> glasses</a:t>
            </a:r>
            <a:endParaRPr lang="en-US" sz="5400" spc="300" dirty="0">
              <a:solidFill>
                <a:schemeClr val="tx1">
                  <a:lumMod val="65000"/>
                </a:schemeClr>
              </a:solidFill>
              <a:latin typeface="Agency FB" pitchFamily="34" charset="0"/>
            </a:endParaRPr>
          </a:p>
        </p:txBody>
      </p:sp>
      <p:sp>
        <p:nvSpPr>
          <p:cNvPr id="46083" name="Rectangle 10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133600"/>
            <a:ext cx="5105400" cy="4495800"/>
          </a:xfrm>
        </p:spPr>
        <p:txBody>
          <a:bodyPr>
            <a:noAutofit/>
          </a:bodyPr>
          <a:lstStyle/>
          <a:p>
            <a:r>
              <a:rPr lang="en-US" i="1" dirty="0">
                <a:latin typeface="Aparajita" pitchFamily="34" charset="0"/>
                <a:cs typeface="Aparajita" pitchFamily="34" charset="0"/>
              </a:rPr>
              <a:t> These glasses use the concept of one dark and one light lens to form 3D </a:t>
            </a:r>
            <a:r>
              <a:rPr lang="en-US" i="1" dirty="0" smtClean="0">
                <a:latin typeface="Aparajita" pitchFamily="34" charset="0"/>
                <a:cs typeface="Aparajita" pitchFamily="34" charset="0"/>
              </a:rPr>
              <a:t>images</a:t>
            </a:r>
          </a:p>
          <a:p>
            <a:endParaRPr lang="en-US" i="1" dirty="0" smtClean="0">
              <a:latin typeface="Aparajita" pitchFamily="34" charset="0"/>
              <a:cs typeface="Aparajita" pitchFamily="34" charset="0"/>
            </a:endParaRPr>
          </a:p>
          <a:p>
            <a:r>
              <a:rPr lang="en-US" i="1" dirty="0" smtClean="0">
                <a:latin typeface="Aparajita" pitchFamily="34" charset="0"/>
                <a:cs typeface="Aparajita" pitchFamily="34" charset="0"/>
              </a:rPr>
              <a:t>The image through the dark lens reaches the brain slightly after the image that went through the clear lens, creating a 3D illusion</a:t>
            </a:r>
          </a:p>
          <a:p>
            <a:endParaRPr lang="en-US" i="1" dirty="0" smtClean="0">
              <a:latin typeface="Aparajita" pitchFamily="34" charset="0"/>
              <a:cs typeface="Aparajita" pitchFamily="34" charset="0"/>
            </a:endParaRPr>
          </a:p>
          <a:p>
            <a:endParaRPr lang="en-US" i="1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46088" name="Picture 1032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257800" y="2133600"/>
            <a:ext cx="3739444" cy="4038600"/>
          </a:xfrm>
          <a:solidFill>
            <a:schemeClr val="tx1">
              <a:lumMod val="85000"/>
            </a:schemeClr>
          </a:solidFill>
          <a:ln w="38100"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A5F5-6BB3-4E31-8283-0845FFEFAD1D}" type="slidenum">
              <a:rPr lang="en-US" sz="2000" smtClean="0"/>
              <a:pPr/>
              <a:t>28</a:t>
            </a:fld>
            <a:endParaRPr lang="en-US" sz="20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A5F5-6BB3-4E31-8283-0845FFEFAD1D}" type="slidenum">
              <a:rPr lang="en-US" sz="2000" smtClean="0"/>
              <a:pPr/>
              <a:t>29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/>
                </a:solidFill>
              </a:rPr>
              <a:t>CONCLUSION   </a:t>
            </a:r>
            <a:r>
              <a:rPr lang="en-US" sz="3600" b="1" spc="300" dirty="0" smtClean="0">
                <a:solidFill>
                  <a:schemeClr val="bg2"/>
                </a:solidFill>
              </a:rPr>
              <a:t>AND </a:t>
            </a:r>
            <a:r>
              <a:rPr lang="en-US" sz="3600" b="1" dirty="0" smtClean="0">
                <a:solidFill>
                  <a:schemeClr val="bg2"/>
                </a:solidFill>
              </a:rPr>
              <a:t> FUTURE   SCOPE </a:t>
            </a:r>
            <a:endParaRPr lang="en-US" sz="3600" b="1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83058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2800" i="1" dirty="0" smtClean="0">
                <a:latin typeface="Aparajita" pitchFamily="34" charset="0"/>
                <a:cs typeface="Aparajita" pitchFamily="34" charset="0"/>
              </a:rPr>
              <a:t>3-D Password setting is a very useful technology  for the areas where high security risk is involved </a:t>
            </a:r>
          </a:p>
          <a:p>
            <a:pPr marL="342900" indent="-342900">
              <a:buFont typeface="+mj-lt"/>
              <a:buAutoNum type="arabicParenR"/>
            </a:pPr>
            <a:endParaRPr lang="en-US" sz="2800" i="1" dirty="0" smtClean="0">
              <a:latin typeface="Aparajita" pitchFamily="34" charset="0"/>
              <a:cs typeface="Aparajita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2800" i="1" dirty="0" smtClean="0">
                <a:latin typeface="Aparajita" pitchFamily="34" charset="0"/>
                <a:cs typeface="Aparajita" pitchFamily="34" charset="0"/>
              </a:rPr>
              <a:t>3-D tattoos   and street art  has  capacity to capture the  market of  advertisement industry</a:t>
            </a:r>
          </a:p>
          <a:p>
            <a:pPr marL="342900" indent="-342900">
              <a:buFont typeface="+mj-lt"/>
              <a:buAutoNum type="arabicParenR"/>
            </a:pPr>
            <a:endParaRPr lang="en-US" sz="2800" i="1" dirty="0" smtClean="0">
              <a:latin typeface="Aparajita" pitchFamily="34" charset="0"/>
              <a:cs typeface="Aparajita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2800" i="1" dirty="0" smtClean="0">
                <a:latin typeface="Aparajita" pitchFamily="34" charset="0"/>
                <a:cs typeface="Aparajita" pitchFamily="34" charset="0"/>
              </a:rPr>
              <a:t>3-D printing  has a great future scope    for example    NASA engineers are printing  3-D printing parts, which are structurally stronger and more reliable than conventionally crafted parts, for its space launch system. Use in medicine:  jaw transplant  , to grow new human tissue with the help of bio printer</a:t>
            </a:r>
          </a:p>
          <a:p>
            <a:pPr marL="342900" indent="-342900">
              <a:buFont typeface="+mj-lt"/>
              <a:buAutoNum type="arabicParenR"/>
            </a:pPr>
            <a:endParaRPr lang="en-US" sz="2800" i="1" dirty="0" smtClean="0">
              <a:latin typeface="Aparajita" pitchFamily="34" charset="0"/>
              <a:cs typeface="Aparajita" pitchFamily="34" charset="0"/>
            </a:endParaRPr>
          </a:p>
          <a:p>
            <a:pPr marL="342900" indent="-342900"/>
            <a:r>
              <a:rPr lang="en-US" sz="2800" i="1" dirty="0" smtClean="0">
                <a:latin typeface="Aparajita" pitchFamily="34" charset="0"/>
                <a:cs typeface="Aparajita" pitchFamily="34" charset="0"/>
              </a:rPr>
              <a:t>  </a:t>
            </a:r>
          </a:p>
          <a:p>
            <a:pPr marL="342900" indent="-342900"/>
            <a:r>
              <a:rPr lang="en-US" sz="2800" i="1" dirty="0" smtClean="0">
                <a:latin typeface="Aparajita" pitchFamily="34" charset="0"/>
                <a:cs typeface="Aparajita" pitchFamily="34" charset="0"/>
              </a:rPr>
              <a:t>                                                                                                </a:t>
            </a:r>
          </a:p>
          <a:p>
            <a:pPr marL="342900" indent="-342900">
              <a:buFont typeface="+mj-lt"/>
              <a:buAutoNum type="arabicParenR"/>
            </a:pPr>
            <a:endParaRPr lang="en-US" sz="2800" i="1" dirty="0" smtClean="0">
              <a:latin typeface="Aparajita" pitchFamily="34" charset="0"/>
              <a:cs typeface="Aparajita" pitchFamily="34" charset="0"/>
            </a:endParaRPr>
          </a:p>
          <a:p>
            <a:pPr marL="342900" indent="-342900">
              <a:buFont typeface="+mj-lt"/>
              <a:buAutoNum type="arabicParenR"/>
            </a:pPr>
            <a:endParaRPr lang="en-US" sz="2800" i="1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computer-hacking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381000"/>
            <a:ext cx="6172200" cy="91440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3 - D  PASSWORD</a:t>
            </a:r>
            <a:endParaRPr lang="en-US" sz="5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1447800"/>
            <a:ext cx="27924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en-US" sz="3600" b="1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A5F5-6BB3-4E31-8283-0845FFEFAD1D}" type="slidenum">
              <a:rPr lang="en-US" sz="2000" smtClean="0"/>
              <a:pPr/>
              <a:t>3</a:t>
            </a:fld>
            <a:endParaRPr lang="en-US" sz="20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sz="4800" dirty="0">
                <a:latin typeface="Arial" charset="0"/>
              </a:rPr>
              <a:t>Bibliography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44700"/>
            <a:ext cx="8991600" cy="4508500"/>
          </a:xfrm>
          <a:noFill/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en-US" sz="3600" dirty="0" smtClean="0">
                <a:latin typeface="Vrinda" pitchFamily="34" charset="0"/>
                <a:cs typeface="Vrinda" pitchFamily="34" charset="0"/>
              </a:rPr>
              <a:t>&lt;http</a:t>
            </a:r>
            <a:r>
              <a:rPr lang="en-US" sz="3600" dirty="0">
                <a:latin typeface="Vrinda" pitchFamily="34" charset="0"/>
                <a:cs typeface="Vrinda" pitchFamily="34" charset="0"/>
              </a:rPr>
              <a:t>://www.stcroixstudios.com</a:t>
            </a:r>
            <a:r>
              <a:rPr lang="en-US" sz="3600" dirty="0" smtClean="0">
                <a:latin typeface="Vrinda" pitchFamily="34" charset="0"/>
                <a:cs typeface="Vrinda" pitchFamily="34" charset="0"/>
              </a:rPr>
              <a:t>&gt;</a:t>
            </a:r>
          </a:p>
          <a:p>
            <a:pPr>
              <a:buFont typeface="Monotype Sorts" pitchFamily="2" charset="2"/>
              <a:buNone/>
            </a:pPr>
            <a:r>
              <a:rPr lang="en-US" sz="3600" dirty="0" smtClean="0">
                <a:latin typeface="Vrinda" pitchFamily="34" charset="0"/>
                <a:cs typeface="Vrinda" pitchFamily="34" charset="0"/>
              </a:rPr>
              <a:t>&lt;http://www.3dcompany.com&gt;</a:t>
            </a:r>
          </a:p>
          <a:p>
            <a:pPr>
              <a:buFont typeface="Monotype Sorts" pitchFamily="2" charset="2"/>
              <a:buNone/>
            </a:pPr>
            <a:r>
              <a:rPr lang="en-US" sz="3600" dirty="0" smtClean="0">
                <a:latin typeface="Vrinda" pitchFamily="34" charset="0"/>
                <a:cs typeface="Vrinda" pitchFamily="34" charset="0"/>
              </a:rPr>
              <a:t>&lt;http://www.3dgw.com&gt;</a:t>
            </a:r>
          </a:p>
          <a:p>
            <a:pPr>
              <a:buFont typeface="Monotype Sorts" pitchFamily="2" charset="2"/>
              <a:buNone/>
            </a:pPr>
            <a:r>
              <a:rPr lang="en-US" sz="3600" dirty="0" smtClean="0">
                <a:latin typeface="Vrinda" pitchFamily="34" charset="0"/>
                <a:cs typeface="Vrinda" pitchFamily="34" charset="0"/>
              </a:rPr>
              <a:t>&lt;http://www.panorama.net&gt;</a:t>
            </a:r>
          </a:p>
          <a:p>
            <a:pPr>
              <a:buFont typeface="Monotype Sorts" pitchFamily="2" charset="2"/>
              <a:buNone/>
            </a:pPr>
            <a:r>
              <a:rPr lang="en-US" sz="3600" dirty="0" smtClean="0"/>
              <a:t>&lt;http://www.google.co.in&gt;</a:t>
            </a:r>
            <a:endParaRPr lang="en-US" sz="3600" dirty="0" smtClean="0">
              <a:latin typeface="Vrinda" pitchFamily="34" charset="0"/>
              <a:cs typeface="Vrinda" pitchFamily="34" charset="0"/>
            </a:endParaRPr>
          </a:p>
          <a:p>
            <a:pPr>
              <a:buFont typeface="Monotype Sorts" pitchFamily="2" charset="2"/>
              <a:buNone/>
            </a:pPr>
            <a:endParaRPr lang="en-US" sz="3600" dirty="0" smtClean="0">
              <a:latin typeface="Vrinda" pitchFamily="34" charset="0"/>
              <a:cs typeface="Vrinda" pitchFamily="34" charset="0"/>
            </a:endParaRPr>
          </a:p>
          <a:p>
            <a:pPr>
              <a:buFont typeface="Monotype Sorts" pitchFamily="2" charset="2"/>
              <a:buNone/>
            </a:pPr>
            <a:endParaRPr lang="en-US" sz="3600" dirty="0" smtClean="0">
              <a:latin typeface="Vrinda" pitchFamily="34" charset="0"/>
              <a:cs typeface="Vrinda" pitchFamily="34" charset="0"/>
            </a:endParaRPr>
          </a:p>
          <a:p>
            <a:pPr>
              <a:buFont typeface="Monotype Sorts" pitchFamily="2" charset="2"/>
              <a:buNone/>
            </a:pPr>
            <a:endParaRPr lang="en-US" sz="3600" dirty="0" smtClean="0">
              <a:latin typeface="Vrinda" pitchFamily="34" charset="0"/>
              <a:cs typeface="Vrinda" pitchFamily="34" charset="0"/>
            </a:endParaRPr>
          </a:p>
          <a:p>
            <a:pPr>
              <a:buFont typeface="Monotype Sorts" pitchFamily="2" charset="2"/>
              <a:buNone/>
            </a:pPr>
            <a:endParaRPr lang="en-US" sz="4000" dirty="0" smtClean="0">
              <a:latin typeface="Vrinda" pitchFamily="34" charset="0"/>
              <a:cs typeface="Vrinda" pitchFamily="34" charset="0"/>
            </a:endParaRPr>
          </a:p>
          <a:p>
            <a:pPr>
              <a:buFont typeface="Monotype Sorts" pitchFamily="2" charset="2"/>
              <a:buNone/>
            </a:pPr>
            <a:endParaRPr lang="en-US" sz="4000" dirty="0" smtClean="0">
              <a:latin typeface="Vrinda" pitchFamily="34" charset="0"/>
              <a:cs typeface="Vrinda" pitchFamily="34" charset="0"/>
            </a:endParaRPr>
          </a:p>
          <a:p>
            <a:pPr>
              <a:buFont typeface="Monotype Sorts" pitchFamily="2" charset="2"/>
              <a:buNone/>
            </a:pPr>
            <a:endParaRPr lang="en-US" sz="4000" dirty="0">
              <a:latin typeface="Vrinda" pitchFamily="34" charset="0"/>
              <a:cs typeface="Vrinda" pitchFamily="34" charset="0"/>
            </a:endParaRPr>
          </a:p>
          <a:p>
            <a:pPr>
              <a:buFont typeface="Monotype Sorts" pitchFamily="2" charset="2"/>
              <a:buNone/>
            </a:pPr>
            <a:endParaRPr lang="en-US" sz="4000" dirty="0">
              <a:latin typeface="Vrinda" pitchFamily="34" charset="0"/>
              <a:cs typeface="Vrinda" pitchFamily="34" charset="0"/>
            </a:endParaRPr>
          </a:p>
        </p:txBody>
      </p:sp>
      <p:pic>
        <p:nvPicPr>
          <p:cNvPr id="1026" name="Picture 2" descr="D:\3 d\image\L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276600"/>
            <a:ext cx="245745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A5F5-6BB3-4E31-8283-0845FFEFAD1D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050" name="Picture 2" descr="D:\3 d\image\slide-1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download 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76600" y="4495800"/>
            <a:ext cx="37338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30</a:t>
            </a:r>
            <a:endParaRPr lang="en-US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4800"/>
            <a:ext cx="8991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7" algn="r">
              <a:buClr>
                <a:schemeClr val="accent2">
                  <a:lumMod val="50000"/>
                </a:schemeClr>
              </a:buClr>
              <a:defRPr/>
            </a:pPr>
            <a:r>
              <a:rPr lang="en-US" sz="4000" b="1" i="1" u="sng" dirty="0" smtClean="0">
                <a:solidFill>
                  <a:srgbClr val="0070C0"/>
                </a:solidFill>
                <a:latin typeface="+mn-lt"/>
                <a:cs typeface="+mn-cs"/>
              </a:rPr>
              <a:t>How secure is your </a:t>
            </a:r>
            <a:r>
              <a:rPr lang="en-US" sz="4000" b="1" i="1" u="sng" dirty="0" smtClean="0">
                <a:solidFill>
                  <a:srgbClr val="0070C0"/>
                </a:solidFill>
              </a:rPr>
              <a:t>password </a:t>
            </a:r>
            <a:r>
              <a:rPr lang="en-US" sz="3200" b="1" i="1" u="sng" dirty="0" smtClean="0">
                <a:solidFill>
                  <a:srgbClr val="0070C0"/>
                </a:solidFill>
                <a:latin typeface="+mn-lt"/>
                <a:cs typeface="+mn-cs"/>
              </a:rPr>
              <a:t>?</a:t>
            </a:r>
            <a:endParaRPr lang="en-US" sz="3200" b="1" i="1" u="sng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886200" y="2362200"/>
            <a:ext cx="4572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spc="300" dirty="0" smtClean="0">
                <a:latin typeface="Vijaya" pitchFamily="34" charset="0"/>
                <a:cs typeface="Vijaya" pitchFamily="34" charset="0"/>
              </a:rPr>
              <a:t> </a:t>
            </a:r>
            <a:r>
              <a:rPr lang="en-US" sz="3600" b="1" i="1" spc="300" dirty="0" smtClean="0">
                <a:latin typeface="Aparajita" pitchFamily="34" charset="0"/>
                <a:cs typeface="Aparajita" pitchFamily="34" charset="0"/>
              </a:rPr>
              <a:t>Now with the changing technology , fast </a:t>
            </a:r>
            <a:r>
              <a:rPr lang="en-US" sz="3600" b="1" i="1" spc="300" dirty="0">
                <a:latin typeface="Aparajita" pitchFamily="34" charset="0"/>
                <a:cs typeface="Aparajita" pitchFamily="34" charset="0"/>
              </a:rPr>
              <a:t>processors and many tools </a:t>
            </a:r>
            <a:r>
              <a:rPr lang="en-US" sz="3600" b="1" i="1" spc="300" dirty="0" smtClean="0">
                <a:latin typeface="Aparajita" pitchFamily="34" charset="0"/>
                <a:cs typeface="Aparajita" pitchFamily="34" charset="0"/>
              </a:rPr>
              <a:t>on </a:t>
            </a:r>
            <a:r>
              <a:rPr lang="en-US" sz="3600" b="1" i="1" spc="300" dirty="0">
                <a:latin typeface="Aparajita" pitchFamily="34" charset="0"/>
                <a:cs typeface="Aparajita" pitchFamily="34" charset="0"/>
              </a:rPr>
              <a:t>the Internet, cracking password has become a Child's </a:t>
            </a:r>
            <a:r>
              <a:rPr lang="en-US" sz="3600" b="1" i="1" spc="300" dirty="0" smtClean="0">
                <a:latin typeface="Aparajita" pitchFamily="34" charset="0"/>
                <a:cs typeface="Aparajita" pitchFamily="34" charset="0"/>
              </a:rPr>
              <a:t>Play</a:t>
            </a:r>
            <a:endParaRPr lang="en-US" sz="3600" b="1" i="1" spc="3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10243" name="Picture 3" descr="C:\Users\admin\Desktop\3 d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3352800" cy="5867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A5F5-6BB3-4E31-8283-0845FFEFAD1D}" type="slidenum">
              <a:rPr lang="en-US" sz="2000" smtClean="0"/>
              <a:pPr/>
              <a:t>4</a:t>
            </a:fld>
            <a:endParaRPr lang="en-US" sz="20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715000" cy="6858000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endParaRPr lang="en-US" sz="2800" i="1" dirty="0" smtClean="0">
              <a:solidFill>
                <a:schemeClr val="tx2">
                  <a:lumMod val="50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274320" indent="-274320" algn="ctr">
              <a:buClr>
                <a:schemeClr val="accent2">
                  <a:lumMod val="50000"/>
                </a:schemeClr>
              </a:buClr>
              <a:buNone/>
              <a:defRPr/>
            </a:pPr>
            <a:r>
              <a:rPr lang="en-US" b="1" spc="300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ea typeface="Verdana" pitchFamily="34" charset="0"/>
                <a:cs typeface="Verdana" pitchFamily="34" charset="0"/>
              </a:rPr>
              <a:t>SETTING 3D PASSWORD !!</a:t>
            </a:r>
          </a:p>
          <a:p>
            <a:pPr marL="274320" indent="-27432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endParaRPr lang="en-US" sz="2800" i="1" dirty="0" smtClean="0">
              <a:solidFill>
                <a:schemeClr val="tx2">
                  <a:lumMod val="50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b="1" i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The 3D password presents a virtual environment containing various virtual objects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b="1" i="1" dirty="0" smtClean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b="1" i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The user walks through the environment and interacts with the objects using navigators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b="1" i="1" dirty="0" smtClean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b="1" i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The password is a combination and sequence of user interactions that occur in the 3D environment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rcRect b="6667"/>
          <a:stretch>
            <a:fillRect/>
          </a:stretch>
        </p:blipFill>
        <p:spPr bwMode="auto">
          <a:xfrm>
            <a:off x="5715000" y="0"/>
            <a:ext cx="3429000" cy="68580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A5F5-6BB3-4E31-8283-0845FFEFAD1D}" type="slidenum">
              <a:rPr lang="en-US" sz="2000" b="1" smtClean="0">
                <a:solidFill>
                  <a:srgbClr val="FF0066"/>
                </a:solidFill>
              </a:rPr>
              <a:pPr/>
              <a:t>5</a:t>
            </a:fld>
            <a:endParaRPr lang="en-US" sz="20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924800" cy="1143000"/>
          </a:xfrm>
        </p:spPr>
        <p:txBody>
          <a:bodyPr/>
          <a:lstStyle/>
          <a:p>
            <a:r>
              <a:rPr lang="en-US" sz="4800" b="1" u="sng" dirty="0" smtClean="0">
                <a:latin typeface="Times New Roman" pitchFamily="18" charset="0"/>
                <a:cs typeface="Times New Roman" pitchFamily="18" charset="0"/>
              </a:rPr>
              <a:t>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524000"/>
            <a:ext cx="4572000" cy="5334000"/>
          </a:xfr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defRPr/>
            </a:pPr>
            <a:endParaRPr lang="en-US" i="1" dirty="0" smtClean="0">
              <a:solidFill>
                <a:schemeClr val="tx2">
                  <a:lumMod val="50000"/>
                </a:schemeClr>
              </a:solidFill>
              <a:cs typeface="Vijaya" pitchFamily="34" charset="0"/>
            </a:endParaRP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en-US" i="1" dirty="0" smtClean="0">
                <a:solidFill>
                  <a:schemeClr val="tx1"/>
                </a:solidFill>
                <a:cs typeface="Vijaya" pitchFamily="34" charset="0"/>
              </a:rPr>
              <a:t>Flexibility</a:t>
            </a: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en-US" i="1" dirty="0" smtClean="0">
                <a:solidFill>
                  <a:schemeClr val="tx1"/>
                </a:solidFill>
                <a:cs typeface="Vijaya" pitchFamily="34" charset="0"/>
              </a:rPr>
              <a:t>Strength</a:t>
            </a: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en-US" i="1" dirty="0" smtClean="0">
                <a:solidFill>
                  <a:schemeClr val="tx1"/>
                </a:solidFill>
                <a:cs typeface="Vijaya" pitchFamily="34" charset="0"/>
              </a:rPr>
              <a:t>Ease to Memorize</a:t>
            </a: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en-US" i="1" dirty="0" smtClean="0">
                <a:solidFill>
                  <a:schemeClr val="tx1"/>
                </a:solidFill>
                <a:cs typeface="Vijaya" pitchFamily="34" charset="0"/>
              </a:rPr>
              <a:t>Respect of Privacy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i="1" dirty="0">
              <a:solidFill>
                <a:srgbClr val="C2667C"/>
              </a:solidFill>
              <a:cs typeface="Vijaya" pitchFamily="34" charset="0"/>
            </a:endParaRPr>
          </a:p>
        </p:txBody>
      </p:sp>
      <p:pic>
        <p:nvPicPr>
          <p:cNvPr id="20484" name="Picture 5" descr="images (17).jpg"/>
          <p:cNvPicPr>
            <a:picLocks noChangeAspect="1"/>
          </p:cNvPicPr>
          <p:nvPr/>
        </p:nvPicPr>
        <p:blipFill>
          <a:blip r:embed="rId2"/>
          <a:srcRect t="14634"/>
          <a:stretch>
            <a:fillRect/>
          </a:stretch>
        </p:blipFill>
        <p:spPr bwMode="auto">
          <a:xfrm>
            <a:off x="381000" y="1662404"/>
            <a:ext cx="3886200" cy="457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elaxed"/>
            <a:lightRig rig="threePt" dir="t"/>
          </a:scene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A5F5-6BB3-4E31-8283-0845FFEFAD1D}" type="slidenum">
              <a:rPr lang="en-US" sz="2000" smtClean="0"/>
              <a:pPr/>
              <a:t>6</a:t>
            </a:fld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  <a:solidFill>
            <a:srgbClr val="92D050"/>
          </a:solidFill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71600"/>
            <a:ext cx="9144000" cy="5486400"/>
          </a:xfrm>
          <a:solidFill>
            <a:srgbClr val="CCFFCC"/>
          </a:solidFill>
          <a:ln w="57150">
            <a:solidFill>
              <a:srgbClr val="0070C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Vijaya" pitchFamily="34" charset="0"/>
                <a:ea typeface="Times New Roman" pitchFamily="18" charset="0"/>
                <a:cs typeface="Vijaya" pitchFamily="34" charset="0"/>
              </a:rPr>
              <a:t>  </a:t>
            </a:r>
            <a:r>
              <a:rPr lang="en-US" b="1" dirty="0" smtClean="0">
                <a:solidFill>
                  <a:srgbClr val="CE2A65"/>
                </a:solidFill>
                <a:latin typeface="Vijaya" pitchFamily="34" charset="0"/>
                <a:ea typeface="Times New Roman" pitchFamily="18" charset="0"/>
                <a:cs typeface="Vijaya" pitchFamily="34" charset="0"/>
              </a:rPr>
              <a:t>The 3D password’s main application domains are protecting critical systems and resources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Vijaya" pitchFamily="34" charset="0"/>
                <a:ea typeface="Times New Roman" pitchFamily="18" charset="0"/>
                <a:cs typeface="Vijaya" pitchFamily="34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Critical Servers</a:t>
            </a:r>
          </a:p>
          <a:p>
            <a:pPr marL="274320" indent="-27432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Nuclear Reactors &amp; military Facilities</a:t>
            </a:r>
          </a:p>
          <a:p>
            <a:pPr marL="274320" indent="-27432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Airplanes and missile Guiding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53200" y="2819400"/>
            <a:ext cx="2438400" cy="3048000"/>
          </a:xfrm>
          <a:prstGeom prst="rect">
            <a:avLst/>
          </a:prstGeom>
          <a:solidFill>
            <a:srgbClr val="CCFFCC"/>
          </a:solidFill>
          <a:ln w="38100">
            <a:solidFill>
              <a:srgbClr val="CCFFCC"/>
            </a:solidFill>
            <a:prstDash val="sysDash"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A5F5-6BB3-4E31-8283-0845FFEFAD1D}" type="slidenum">
              <a:rPr lang="en-US" sz="2000" smtClean="0">
                <a:solidFill>
                  <a:schemeClr val="bg2"/>
                </a:solidFill>
              </a:rPr>
              <a:pPr/>
              <a:t>7</a:t>
            </a:fld>
            <a:endParaRPr lang="en-US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admin\Desktop\3 d\image\images (3)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 t="8889" b="-8889"/>
          <a:stretch>
            <a:fillRect/>
          </a:stretch>
        </p:blipFill>
        <p:spPr bwMode="auto">
          <a:xfrm>
            <a:off x="4191000" y="0"/>
            <a:ext cx="4953000" cy="5105400"/>
          </a:xfrm>
          <a:prstGeom prst="rect">
            <a:avLst/>
          </a:prstGeom>
          <a:noFill/>
        </p:spPr>
      </p:pic>
      <p:pic>
        <p:nvPicPr>
          <p:cNvPr id="13314" name="Picture 2" descr="C:\Users\admin\Desktop\3 d\image\images.jpg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4876800"/>
            <a:ext cx="45720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u="sng" dirty="0" smtClean="0">
                <a:solidFill>
                  <a:schemeClr val="tx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–D</a:t>
            </a:r>
          </a:p>
          <a:p>
            <a:r>
              <a:rPr lang="en-US" sz="5400" u="sng" dirty="0" smtClean="0">
                <a:solidFill>
                  <a:schemeClr val="tx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PRINTING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A5F5-6BB3-4E31-8283-0845FFEFAD1D}" type="slidenum">
              <a:rPr lang="en-US" sz="2000" smtClean="0"/>
              <a:pPr/>
              <a:t>8</a:t>
            </a:fld>
            <a:endParaRPr lang="en-US" sz="20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6096000"/>
          </a:xfrm>
        </p:spPr>
        <p:txBody>
          <a:bodyPr>
            <a:noAutofit/>
          </a:bodyPr>
          <a:lstStyle/>
          <a:p>
            <a:r>
              <a:rPr lang="en-US" sz="2400" i="1" dirty="0" smtClean="0">
                <a:solidFill>
                  <a:srgbClr val="FFFFCC"/>
                </a:solidFill>
                <a:cs typeface="Andalus" pitchFamily="18" charset="-78"/>
              </a:rPr>
              <a:t/>
            </a:r>
            <a:br>
              <a:rPr lang="en-US" sz="2400" i="1" dirty="0" smtClean="0">
                <a:solidFill>
                  <a:srgbClr val="FFFFCC"/>
                </a:solidFill>
                <a:cs typeface="Andalus" pitchFamily="18" charset="-78"/>
              </a:rPr>
            </a:br>
            <a:r>
              <a:rPr lang="el-GR" sz="2400" i="1" dirty="0" smtClean="0">
                <a:solidFill>
                  <a:srgbClr val="FFFFCC"/>
                </a:solidFill>
                <a:cs typeface="Andalus" pitchFamily="18" charset="-78"/>
              </a:rPr>
              <a:t>Θ</a:t>
            </a:r>
            <a:r>
              <a:rPr lang="en-US" sz="2400" i="1" dirty="0" smtClean="0">
                <a:solidFill>
                  <a:srgbClr val="FFFFCC"/>
                </a:solidFill>
                <a:cs typeface="Andalus" pitchFamily="18" charset="-78"/>
              </a:rPr>
              <a:t>   </a:t>
            </a:r>
            <a:r>
              <a:rPr lang="en-US" sz="2400" i="1" dirty="0" smtClean="0">
                <a:solidFill>
                  <a:srgbClr val="FFFFCC"/>
                </a:solidFill>
                <a:latin typeface="Andalus" pitchFamily="18" charset="-78"/>
                <a:cs typeface="Andalus" pitchFamily="18" charset="-78"/>
              </a:rPr>
              <a:t>All of  us think of a printer as something that can print out documents, create informative newsletters etc. Although these are still the main functions of printing, there's also a new trend taking hold in the world of printing that does not involve only ink: 3D printing.</a:t>
            </a:r>
            <a:br>
              <a:rPr lang="en-US" sz="2400" i="1" dirty="0" smtClean="0">
                <a:solidFill>
                  <a:srgbClr val="FFFFCC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2400" i="1" dirty="0" smtClean="0">
                <a:solidFill>
                  <a:srgbClr val="FFFFCC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sz="2400" i="1" dirty="0" smtClean="0">
                <a:solidFill>
                  <a:srgbClr val="FFFFCC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2400" i="1" dirty="0" smtClean="0">
                <a:solidFill>
                  <a:srgbClr val="FFFFCC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sz="2400" i="1" dirty="0" smtClean="0">
                <a:solidFill>
                  <a:srgbClr val="FFFFCC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2400" i="1" dirty="0" smtClean="0">
                <a:solidFill>
                  <a:srgbClr val="FFFFCC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sz="2400" i="1" dirty="0" smtClean="0">
                <a:solidFill>
                  <a:srgbClr val="FFFFCC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2400" i="1" dirty="0" smtClean="0">
                <a:solidFill>
                  <a:srgbClr val="FFFFCC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sz="2400" i="1" dirty="0" smtClean="0">
                <a:solidFill>
                  <a:srgbClr val="FFFFCC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2400" i="1" dirty="0" smtClean="0">
                <a:solidFill>
                  <a:srgbClr val="FFFFCC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sz="2400" i="1" dirty="0" smtClean="0">
                <a:solidFill>
                  <a:srgbClr val="FFFFCC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2400" i="1" dirty="0" smtClean="0">
                <a:solidFill>
                  <a:srgbClr val="FFFFCC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sz="2400" i="1" dirty="0" smtClean="0">
                <a:solidFill>
                  <a:srgbClr val="FFFFCC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2400" i="1" dirty="0" smtClean="0">
                <a:solidFill>
                  <a:srgbClr val="FFFFCC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sz="2400" i="1" dirty="0" smtClean="0">
                <a:solidFill>
                  <a:srgbClr val="FFFFCC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2400" i="1" dirty="0" smtClean="0">
                <a:solidFill>
                  <a:srgbClr val="FFFFCC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sz="2400" i="1" dirty="0" smtClean="0">
                <a:solidFill>
                  <a:srgbClr val="FFFFCC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2400" i="1" dirty="0" smtClean="0">
                <a:solidFill>
                  <a:srgbClr val="FFFFCC"/>
                </a:solidFill>
                <a:latin typeface="Andalus" pitchFamily="18" charset="-78"/>
                <a:cs typeface="Andalus" pitchFamily="18" charset="-78"/>
              </a:rPr>
              <a:t> </a:t>
            </a:r>
            <a:br>
              <a:rPr lang="en-US" sz="2400" i="1" dirty="0" smtClean="0">
                <a:solidFill>
                  <a:srgbClr val="FFFFCC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2400" i="1" dirty="0" smtClean="0">
                <a:solidFill>
                  <a:srgbClr val="FFFFCC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sz="2400" i="1" dirty="0" smtClean="0">
                <a:solidFill>
                  <a:srgbClr val="FFFFCC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2400" i="1" dirty="0" smtClean="0">
                <a:solidFill>
                  <a:srgbClr val="FFFFCC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sz="2400" i="1" dirty="0" smtClean="0">
                <a:solidFill>
                  <a:srgbClr val="FFFFCC"/>
                </a:solidFill>
                <a:latin typeface="Andalus" pitchFamily="18" charset="-78"/>
                <a:cs typeface="Andalus" pitchFamily="18" charset="-78"/>
              </a:rPr>
            </a:br>
            <a:r>
              <a:rPr lang="el-GR" sz="2400" i="1" dirty="0" smtClean="0">
                <a:solidFill>
                  <a:srgbClr val="FFFFCC"/>
                </a:solidFill>
                <a:cs typeface="Andalus" pitchFamily="18" charset="-78"/>
              </a:rPr>
              <a:t>Θ</a:t>
            </a:r>
            <a:r>
              <a:rPr lang="en-US" sz="2400" i="1" dirty="0" smtClean="0">
                <a:solidFill>
                  <a:srgbClr val="FFFFCC"/>
                </a:solidFill>
                <a:cs typeface="Andalus" pitchFamily="18" charset="-78"/>
              </a:rPr>
              <a:t>   </a:t>
            </a:r>
            <a:r>
              <a:rPr lang="en-US" sz="2400" i="1" dirty="0" smtClean="0">
                <a:solidFill>
                  <a:srgbClr val="FFFFCC"/>
                </a:solidFill>
                <a:latin typeface="Andalus" pitchFamily="18" charset="-78"/>
                <a:cs typeface="Andalus" pitchFamily="18" charset="-78"/>
              </a:rPr>
              <a:t>This type of printing actually uses a larger printer, filled with a compound, to create 3D objects from blueprints created on-screen.</a:t>
            </a:r>
            <a:endParaRPr lang="en-US" sz="2400" i="1" dirty="0">
              <a:solidFill>
                <a:srgbClr val="FFFFCC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 descr="complex-3d-printed-shap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28800"/>
            <a:ext cx="5486400" cy="3962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A5F5-6BB3-4E31-8283-0845FFEFAD1D}" type="slidenum">
              <a:rPr lang="en-US" sz="2000" smtClean="0"/>
              <a:pPr/>
              <a:t>9</a:t>
            </a:fld>
            <a:endParaRPr lang="en-US" sz="20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1142</TotalTime>
  <Words>632</Words>
  <Application>Microsoft Office PowerPoint</Application>
  <PresentationFormat>Prezentácia na obrazovke (4:3)</PresentationFormat>
  <Paragraphs>157</Paragraphs>
  <Slides>32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32</vt:i4>
      </vt:variant>
    </vt:vector>
  </HeadingPairs>
  <TitlesOfParts>
    <vt:vector size="33" baseType="lpstr">
      <vt:lpstr>Module</vt:lpstr>
      <vt:lpstr>Snímka 1</vt:lpstr>
      <vt:lpstr>Snímka 2</vt:lpstr>
      <vt:lpstr>Snímka 3</vt:lpstr>
      <vt:lpstr>Snímka 4</vt:lpstr>
      <vt:lpstr>Snímka 5</vt:lpstr>
      <vt:lpstr>Advantages</vt:lpstr>
      <vt:lpstr>Applications</vt:lpstr>
      <vt:lpstr>Snímka 8</vt:lpstr>
      <vt:lpstr> Θ   All of  us think of a printer as something that can print out documents, create informative newsletters etc. Although these are still the main functions of printing, there's also a new trend taking hold in the world of printing that does not involve only ink: 3D printing.             Θ   This type of printing actually uses a larger printer, filled with a compound, to create 3D objects from blueprints created on-screen.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Working of Binocular Vision </vt:lpstr>
      <vt:lpstr>Snímka 23</vt:lpstr>
      <vt:lpstr>Types Of 3D Glasses :</vt:lpstr>
      <vt:lpstr>Working of Anaglyph Glasses </vt:lpstr>
      <vt:lpstr>Working of polarized glasses</vt:lpstr>
      <vt:lpstr>Snímka 27</vt:lpstr>
      <vt:lpstr>Working of pulfrich glasses</vt:lpstr>
      <vt:lpstr>Snímka 29</vt:lpstr>
      <vt:lpstr>Bibliography</vt:lpstr>
      <vt:lpstr>Snímka 31</vt:lpstr>
      <vt:lpstr>Snímka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3 d world !!!</dc:title>
  <dc:creator>admin</dc:creator>
  <cp:lastModifiedBy>admin</cp:lastModifiedBy>
  <cp:revision>126</cp:revision>
  <dcterms:created xsi:type="dcterms:W3CDTF">2014-01-09T16:08:44Z</dcterms:created>
  <dcterms:modified xsi:type="dcterms:W3CDTF">2016-11-21T21:50:30Z</dcterms:modified>
</cp:coreProperties>
</file>