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s/comment4.xml" ContentType="application/vnd.openxmlformats-officedocument.presentationml.comments+xml"/>
  <Override PartName="/docProps/custom.xml" ContentType="application/vnd.openxmlformats-officedocument.custom-properties+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omments/comment1.xml" ContentType="application/vnd.openxmlformats-officedocument.presentationml.comments+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omments/comment6.xml" ContentType="application/vnd.openxmlformats-officedocument.presentationml.comments+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ommentAuthors.xml" ContentType="application/vnd.openxmlformats-officedocument.presentationml.commentAuthors+xml"/>
  <Override PartName="/ppt/comments/comment2.xml" ContentType="application/vnd.openxmlformats-officedocument.presentationml.comments+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75"/>
  </p:notesMasterIdLst>
  <p:handoutMasterIdLst>
    <p:handoutMasterId r:id="rId76"/>
  </p:handoutMasterIdLst>
  <p:sldIdLst>
    <p:sldId id="256" r:id="rId3"/>
    <p:sldId id="257" r:id="rId4"/>
    <p:sldId id="275" r:id="rId5"/>
    <p:sldId id="258" r:id="rId6"/>
    <p:sldId id="260" r:id="rId7"/>
    <p:sldId id="265" r:id="rId8"/>
    <p:sldId id="261" r:id="rId9"/>
    <p:sldId id="266" r:id="rId10"/>
    <p:sldId id="267" r:id="rId11"/>
    <p:sldId id="262" r:id="rId12"/>
    <p:sldId id="263" r:id="rId13"/>
    <p:sldId id="264" r:id="rId14"/>
    <p:sldId id="268" r:id="rId15"/>
    <p:sldId id="272" r:id="rId16"/>
    <p:sldId id="271" r:id="rId17"/>
    <p:sldId id="269" r:id="rId18"/>
    <p:sldId id="335" r:id="rId19"/>
    <p:sldId id="273" r:id="rId20"/>
    <p:sldId id="276" r:id="rId21"/>
    <p:sldId id="277" r:id="rId22"/>
    <p:sldId id="284" r:id="rId23"/>
    <p:sldId id="278" r:id="rId24"/>
    <p:sldId id="285" r:id="rId25"/>
    <p:sldId id="280" r:id="rId26"/>
    <p:sldId id="286" r:id="rId27"/>
    <p:sldId id="282" r:id="rId28"/>
    <p:sldId id="287" r:id="rId29"/>
    <p:sldId id="295" r:id="rId30"/>
    <p:sldId id="291" r:id="rId31"/>
    <p:sldId id="288" r:id="rId32"/>
    <p:sldId id="302" r:id="rId33"/>
    <p:sldId id="290" r:id="rId34"/>
    <p:sldId id="289" r:id="rId35"/>
    <p:sldId id="292" r:id="rId36"/>
    <p:sldId id="294" r:id="rId37"/>
    <p:sldId id="297" r:id="rId38"/>
    <p:sldId id="298" r:id="rId39"/>
    <p:sldId id="299" r:id="rId40"/>
    <p:sldId id="300" r:id="rId41"/>
    <p:sldId id="301" r:id="rId42"/>
    <p:sldId id="303" r:id="rId43"/>
    <p:sldId id="307" r:id="rId44"/>
    <p:sldId id="305" r:id="rId45"/>
    <p:sldId id="306" r:id="rId46"/>
    <p:sldId id="308" r:id="rId47"/>
    <p:sldId id="309" r:id="rId48"/>
    <p:sldId id="310" r:id="rId49"/>
    <p:sldId id="311" r:id="rId50"/>
    <p:sldId id="312" r:id="rId51"/>
    <p:sldId id="313" r:id="rId52"/>
    <p:sldId id="314" r:id="rId53"/>
    <p:sldId id="315" r:id="rId54"/>
    <p:sldId id="317" r:id="rId55"/>
    <p:sldId id="316" r:id="rId56"/>
    <p:sldId id="318" r:id="rId57"/>
    <p:sldId id="319" r:id="rId58"/>
    <p:sldId id="320" r:id="rId59"/>
    <p:sldId id="334" r:id="rId60"/>
    <p:sldId id="321" r:id="rId61"/>
    <p:sldId id="331" r:id="rId62"/>
    <p:sldId id="322" r:id="rId63"/>
    <p:sldId id="324" r:id="rId64"/>
    <p:sldId id="325" r:id="rId65"/>
    <p:sldId id="326" r:id="rId66"/>
    <p:sldId id="330" r:id="rId67"/>
    <p:sldId id="328" r:id="rId68"/>
    <p:sldId id="329" r:id="rId69"/>
    <p:sldId id="327" r:id="rId70"/>
    <p:sldId id="332" r:id="rId71"/>
    <p:sldId id="259" r:id="rId72"/>
    <p:sldId id="279" r:id="rId73"/>
    <p:sldId id="333" r:id="rId7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8047"/>
    <a:srgbClr val="94B6D2"/>
    <a:srgbClr val="FFCC00"/>
    <a:srgbClr val="DAA600"/>
    <a:srgbClr val="FFDE9B"/>
    <a:srgbClr val="FFE4BD"/>
    <a:srgbClr val="FFCC66"/>
    <a:srgbClr val="AF98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34" autoAdjust="0"/>
    <p:restoredTop sz="86395" autoAdjust="0"/>
  </p:normalViewPr>
  <p:slideViewPr>
    <p:cSldViewPr>
      <p:cViewPr varScale="1">
        <p:scale>
          <a:sx n="78" d="100"/>
          <a:sy n="78" d="100"/>
        </p:scale>
        <p:origin x="-870" y="-84"/>
      </p:cViewPr>
      <p:guideLst>
        <p:guide orient="horz" pos="2160"/>
        <p:guide pos="2880"/>
      </p:guideLst>
    </p:cSldViewPr>
  </p:slideViewPr>
  <p:outlineViewPr>
    <p:cViewPr>
      <p:scale>
        <a:sx n="33" d="100"/>
        <a:sy n="33" d="100"/>
      </p:scale>
      <p:origin x="43" y="1196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oleObject" Target="file:///E:\resul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kubad_000\Desktop\Studia\Equipos%20multimedia\resul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ubad_000\Desktop\Studia\Equipos%20multimedia\resu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es-US" dirty="0">
                <a:solidFill>
                  <a:schemeClr val="tx2">
                    <a:lumMod val="50000"/>
                  </a:schemeClr>
                </a:solidFill>
              </a:rPr>
              <a:t>H</a:t>
            </a:r>
            <a:r>
              <a:rPr lang="pl-PL" dirty="0">
                <a:solidFill>
                  <a:schemeClr val="tx2">
                    <a:lumMod val="50000"/>
                  </a:schemeClr>
                </a:solidFill>
              </a:rPr>
              <a:t>.264 PSNR-</a:t>
            </a:r>
            <a:r>
              <a:rPr lang="pl-PL" dirty="0" err="1">
                <a:solidFill>
                  <a:schemeClr val="tx2">
                    <a:lumMod val="50000"/>
                  </a:schemeClr>
                </a:solidFill>
              </a:rPr>
              <a:t>bitrate</a:t>
            </a:r>
            <a:endParaRPr lang="en-US" dirty="0">
              <a:solidFill>
                <a:schemeClr val="tx2">
                  <a:lumMod val="50000"/>
                </a:schemeClr>
              </a:solidFill>
            </a:endParaRPr>
          </a:p>
        </c:rich>
      </c:tx>
      <c:layout>
        <c:manualLayout>
          <c:xMode val="edge"/>
          <c:yMode val="edge"/>
          <c:x val="0.38672413793103488"/>
          <c:y val="0"/>
        </c:manualLayout>
      </c:layout>
    </c:title>
    <c:plotArea>
      <c:layout>
        <c:manualLayout>
          <c:layoutTarget val="inner"/>
          <c:xMode val="edge"/>
          <c:yMode val="edge"/>
          <c:x val="9.4619196307358225E-2"/>
          <c:y val="0.14587426094639144"/>
          <c:w val="0.71742092044528905"/>
          <c:h val="0.69232146919936965"/>
        </c:manualLayout>
      </c:layout>
      <c:scatterChart>
        <c:scatterStyle val="smoothMarker"/>
        <c:ser>
          <c:idx val="0"/>
          <c:order val="0"/>
          <c:tx>
            <c:v>Foreman</c:v>
          </c:tx>
          <c:spPr>
            <a:ln>
              <a:solidFill>
                <a:srgbClr val="002060"/>
              </a:solidFill>
            </a:ln>
          </c:spPr>
          <c:marker>
            <c:spPr>
              <a:solidFill>
                <a:srgbClr val="002060"/>
              </a:solidFill>
            </c:spPr>
          </c:marker>
          <c:xVal>
            <c:numRef>
              <c:f>'H264'!$B$4:$B$10</c:f>
              <c:numCache>
                <c:formatCode>General</c:formatCode>
                <c:ptCount val="7"/>
                <c:pt idx="0">
                  <c:v>65.400000000000006</c:v>
                </c:pt>
                <c:pt idx="1">
                  <c:v>413.92999999999944</c:v>
                </c:pt>
                <c:pt idx="2">
                  <c:v>774.77000000000055</c:v>
                </c:pt>
                <c:pt idx="3">
                  <c:v>1140.97</c:v>
                </c:pt>
                <c:pt idx="4">
                  <c:v>1500.08</c:v>
                </c:pt>
                <c:pt idx="5">
                  <c:v>4609.03</c:v>
                </c:pt>
                <c:pt idx="6">
                  <c:v>7466.88</c:v>
                </c:pt>
              </c:numCache>
            </c:numRef>
          </c:xVal>
          <c:yVal>
            <c:numRef>
              <c:f>'H264'!$C$4:$C$10</c:f>
              <c:numCache>
                <c:formatCode>General</c:formatCode>
                <c:ptCount val="7"/>
                <c:pt idx="0">
                  <c:v>29.356999999999999</c:v>
                </c:pt>
                <c:pt idx="1">
                  <c:v>37.262000000000064</c:v>
                </c:pt>
                <c:pt idx="2">
                  <c:v>40.027000000000001</c:v>
                </c:pt>
                <c:pt idx="3">
                  <c:v>41.508000000000003</c:v>
                </c:pt>
                <c:pt idx="4">
                  <c:v>42.59</c:v>
                </c:pt>
                <c:pt idx="5">
                  <c:v>48.46</c:v>
                </c:pt>
                <c:pt idx="6">
                  <c:v>52.157000000000004</c:v>
                </c:pt>
              </c:numCache>
            </c:numRef>
          </c:yVal>
          <c:smooth val="1"/>
        </c:ser>
        <c:ser>
          <c:idx val="1"/>
          <c:order val="1"/>
          <c:tx>
            <c:v>Coastgurd</c:v>
          </c:tx>
          <c:spPr>
            <a:ln>
              <a:solidFill>
                <a:srgbClr val="00B050"/>
              </a:solidFill>
            </a:ln>
          </c:spPr>
          <c:marker>
            <c:spPr>
              <a:solidFill>
                <a:srgbClr val="00B050"/>
              </a:solidFill>
            </c:spPr>
          </c:marker>
          <c:xVal>
            <c:numRef>
              <c:f>'H264'!$G$4:$G$10</c:f>
              <c:numCache>
                <c:formatCode>General</c:formatCode>
                <c:ptCount val="7"/>
                <c:pt idx="0">
                  <c:v>60.83</c:v>
                </c:pt>
                <c:pt idx="1">
                  <c:v>418.52</c:v>
                </c:pt>
                <c:pt idx="2">
                  <c:v>780.27000000000055</c:v>
                </c:pt>
                <c:pt idx="3">
                  <c:v>1138.22</c:v>
                </c:pt>
                <c:pt idx="4">
                  <c:v>1496.78</c:v>
                </c:pt>
                <c:pt idx="5">
                  <c:v>4548.22</c:v>
                </c:pt>
                <c:pt idx="6">
                  <c:v>7502.6100000000024</c:v>
                </c:pt>
              </c:numCache>
            </c:numRef>
          </c:xVal>
          <c:yVal>
            <c:numRef>
              <c:f>'H264'!$H$4:$H$10</c:f>
              <c:numCache>
                <c:formatCode>General</c:formatCode>
                <c:ptCount val="7"/>
                <c:pt idx="0">
                  <c:v>26.817000000000036</c:v>
                </c:pt>
                <c:pt idx="1">
                  <c:v>32.598000000000013</c:v>
                </c:pt>
                <c:pt idx="2">
                  <c:v>35.137</c:v>
                </c:pt>
                <c:pt idx="3">
                  <c:v>36.862000000000002</c:v>
                </c:pt>
                <c:pt idx="4">
                  <c:v>38.329000000000001</c:v>
                </c:pt>
                <c:pt idx="5">
                  <c:v>45.929000000000002</c:v>
                </c:pt>
                <c:pt idx="6">
                  <c:v>50.632000000000012</c:v>
                </c:pt>
              </c:numCache>
            </c:numRef>
          </c:yVal>
          <c:smooth val="1"/>
        </c:ser>
        <c:ser>
          <c:idx val="2"/>
          <c:order val="2"/>
          <c:tx>
            <c:v>mobile</c:v>
          </c:tx>
          <c:spPr>
            <a:ln>
              <a:solidFill>
                <a:srgbClr val="FFC000"/>
              </a:solidFill>
            </a:ln>
          </c:spPr>
          <c:marker>
            <c:spPr>
              <a:solidFill>
                <a:srgbClr val="FFCC00"/>
              </a:solidFill>
            </c:spPr>
          </c:marker>
          <c:xVal>
            <c:numRef>
              <c:f>'H264'!$B$14:$B$20</c:f>
              <c:numCache>
                <c:formatCode>General</c:formatCode>
                <c:ptCount val="7"/>
                <c:pt idx="0">
                  <c:v>117.14999999999999</c:v>
                </c:pt>
                <c:pt idx="1">
                  <c:v>423.71999999999969</c:v>
                </c:pt>
                <c:pt idx="2">
                  <c:v>781.92</c:v>
                </c:pt>
                <c:pt idx="3">
                  <c:v>1136.22</c:v>
                </c:pt>
                <c:pt idx="4">
                  <c:v>1495.28</c:v>
                </c:pt>
                <c:pt idx="5">
                  <c:v>4563.3900000000003</c:v>
                </c:pt>
                <c:pt idx="6">
                  <c:v>7588.4</c:v>
                </c:pt>
              </c:numCache>
            </c:numRef>
          </c:xVal>
          <c:yVal>
            <c:numRef>
              <c:f>'H264'!$C$14:$C$20</c:f>
              <c:numCache>
                <c:formatCode>General</c:formatCode>
                <c:ptCount val="7"/>
                <c:pt idx="0">
                  <c:v>24.792999999999989</c:v>
                </c:pt>
                <c:pt idx="1">
                  <c:v>30.401</c:v>
                </c:pt>
                <c:pt idx="2">
                  <c:v>33.059000000000005</c:v>
                </c:pt>
                <c:pt idx="3">
                  <c:v>34.97</c:v>
                </c:pt>
                <c:pt idx="4">
                  <c:v>36.466000000000001</c:v>
                </c:pt>
                <c:pt idx="5">
                  <c:v>43.798000000000073</c:v>
                </c:pt>
                <c:pt idx="6">
                  <c:v>48.290000000000013</c:v>
                </c:pt>
              </c:numCache>
            </c:numRef>
          </c:yVal>
          <c:smooth val="1"/>
        </c:ser>
        <c:ser>
          <c:idx val="3"/>
          <c:order val="3"/>
          <c:tx>
            <c:v>news</c:v>
          </c:tx>
          <c:spPr>
            <a:ln>
              <a:solidFill>
                <a:srgbClr val="FF0000"/>
              </a:solidFill>
            </a:ln>
          </c:spPr>
          <c:marker>
            <c:spPr>
              <a:solidFill>
                <a:srgbClr val="FF0000"/>
              </a:solidFill>
            </c:spPr>
          </c:marker>
          <c:xVal>
            <c:numRef>
              <c:f>'H264'!$G$14:$G$20</c:f>
              <c:numCache>
                <c:formatCode>General</c:formatCode>
                <c:ptCount val="7"/>
                <c:pt idx="0">
                  <c:v>55.760000000000012</c:v>
                </c:pt>
                <c:pt idx="1">
                  <c:v>425.46</c:v>
                </c:pt>
                <c:pt idx="2">
                  <c:v>785.37</c:v>
                </c:pt>
                <c:pt idx="3">
                  <c:v>1143.33</c:v>
                </c:pt>
                <c:pt idx="4">
                  <c:v>1496.92</c:v>
                </c:pt>
                <c:pt idx="5">
                  <c:v>3429.5</c:v>
                </c:pt>
                <c:pt idx="6">
                  <c:v>3429.5</c:v>
                </c:pt>
              </c:numCache>
            </c:numRef>
          </c:xVal>
          <c:yVal>
            <c:numRef>
              <c:f>'H264'!$H$14:$H$20</c:f>
              <c:numCache>
                <c:formatCode>General</c:formatCode>
                <c:ptCount val="7"/>
                <c:pt idx="0">
                  <c:v>33.506</c:v>
                </c:pt>
                <c:pt idx="1">
                  <c:v>43.175000000000011</c:v>
                </c:pt>
                <c:pt idx="2">
                  <c:v>46.131</c:v>
                </c:pt>
                <c:pt idx="3">
                  <c:v>47.51</c:v>
                </c:pt>
                <c:pt idx="4">
                  <c:v>48.456999999999994</c:v>
                </c:pt>
                <c:pt idx="5">
                  <c:v>52.449000000000005</c:v>
                </c:pt>
                <c:pt idx="6">
                  <c:v>52.449000000000005</c:v>
                </c:pt>
              </c:numCache>
            </c:numRef>
          </c:yVal>
          <c:smooth val="1"/>
        </c:ser>
        <c:axId val="70746496"/>
        <c:axId val="70748800"/>
      </c:scatterChart>
      <c:valAx>
        <c:axId val="70746496"/>
        <c:scaling>
          <c:orientation val="minMax"/>
        </c:scaling>
        <c:axPos val="b"/>
        <c:title>
          <c:tx>
            <c:rich>
              <a:bodyPr/>
              <a:lstStyle/>
              <a:p>
                <a:pPr>
                  <a:defRPr lang="pl-PL"/>
                </a:pPr>
                <a:r>
                  <a:rPr lang="pl-PL"/>
                  <a:t>Bitrate</a:t>
                </a:r>
                <a:r>
                  <a:rPr lang="es-US"/>
                  <a:t> [kbit/s]</a:t>
                </a:r>
                <a:endParaRPr lang="pl-PL"/>
              </a:p>
            </c:rich>
          </c:tx>
          <c:layout/>
        </c:title>
        <c:numFmt formatCode="General" sourceLinked="1"/>
        <c:majorTickMark val="none"/>
        <c:tickLblPos val="nextTo"/>
        <c:txPr>
          <a:bodyPr/>
          <a:lstStyle/>
          <a:p>
            <a:pPr>
              <a:defRPr lang="pl-PL"/>
            </a:pPr>
            <a:endParaRPr lang="sk-SK"/>
          </a:p>
        </c:txPr>
        <c:crossAx val="70748800"/>
        <c:crosses val="autoZero"/>
        <c:crossBetween val="midCat"/>
      </c:valAx>
      <c:valAx>
        <c:axId val="70748800"/>
        <c:scaling>
          <c:orientation val="minMax"/>
          <c:min val="20"/>
        </c:scaling>
        <c:axPos val="l"/>
        <c:majorGridlines/>
        <c:title>
          <c:tx>
            <c:rich>
              <a:bodyPr/>
              <a:lstStyle/>
              <a:p>
                <a:pPr>
                  <a:defRPr lang="pl-PL"/>
                </a:pPr>
                <a:r>
                  <a:rPr lang="pl-PL"/>
                  <a:t>PSNR</a:t>
                </a:r>
                <a:r>
                  <a:rPr lang="es-US"/>
                  <a:t> [dB]</a:t>
                </a:r>
                <a:endParaRPr lang="pl-PL"/>
              </a:p>
            </c:rich>
          </c:tx>
          <c:layout/>
        </c:title>
        <c:numFmt formatCode="General" sourceLinked="1"/>
        <c:majorTickMark val="none"/>
        <c:tickLblPos val="nextTo"/>
        <c:txPr>
          <a:bodyPr/>
          <a:lstStyle/>
          <a:p>
            <a:pPr>
              <a:defRPr lang="pl-PL"/>
            </a:pPr>
            <a:endParaRPr lang="sk-SK"/>
          </a:p>
        </c:txPr>
        <c:crossAx val="70746496"/>
        <c:crosses val="autoZero"/>
        <c:crossBetween val="midCat"/>
      </c:valAx>
    </c:plotArea>
    <c:legend>
      <c:legendPos val="r"/>
      <c:layout>
        <c:manualLayout>
          <c:xMode val="edge"/>
          <c:yMode val="edge"/>
          <c:x val="0.8449001040818177"/>
          <c:y val="0.28646476882697425"/>
          <c:w val="0.1385702326002354"/>
          <c:h val="0.53783414092469206"/>
        </c:manualLayout>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a:t>GOP 8xB vs PBBB</a:t>
            </a:r>
          </a:p>
        </c:rich>
      </c:tx>
      <c:layout>
        <c:manualLayout>
          <c:xMode val="edge"/>
          <c:yMode val="edge"/>
          <c:x val="0.34100000000000008"/>
          <c:y val="4.6296296296296481E-2"/>
        </c:manualLayout>
      </c:layout>
    </c:title>
    <c:plotArea>
      <c:layout>
        <c:manualLayout>
          <c:layoutTarget val="inner"/>
          <c:xMode val="edge"/>
          <c:yMode val="edge"/>
          <c:x val="9.9971097291680175E-2"/>
          <c:y val="0.16082117492666337"/>
          <c:w val="0.69279995046616194"/>
          <c:h val="0.64685039370078856"/>
        </c:manualLayout>
      </c:layout>
      <c:scatterChart>
        <c:scatterStyle val="smoothMarker"/>
        <c:ser>
          <c:idx val="0"/>
          <c:order val="0"/>
          <c:tx>
            <c:v>mobile-PBBB</c:v>
          </c:tx>
          <c:xVal>
            <c:numRef>
              <c:f>HEVC!$B$101:$B$107</c:f>
              <c:numCache>
                <c:formatCode>General</c:formatCode>
                <c:ptCount val="7"/>
                <c:pt idx="0">
                  <c:v>50.025600000000011</c:v>
                </c:pt>
                <c:pt idx="1">
                  <c:v>400.06560000000002</c:v>
                </c:pt>
                <c:pt idx="2">
                  <c:v>750.04319999999996</c:v>
                </c:pt>
                <c:pt idx="3">
                  <c:v>1100.0688</c:v>
                </c:pt>
                <c:pt idx="4">
                  <c:v>1450.0896</c:v>
                </c:pt>
                <c:pt idx="5">
                  <c:v>4449.54</c:v>
                </c:pt>
                <c:pt idx="6">
                  <c:v>7449.2760000000007</c:v>
                </c:pt>
              </c:numCache>
            </c:numRef>
          </c:xVal>
          <c:yVal>
            <c:numRef>
              <c:f>HEVC!$C$101:$C$107</c:f>
              <c:numCache>
                <c:formatCode>General</c:formatCode>
                <c:ptCount val="7"/>
                <c:pt idx="0">
                  <c:v>21.661000000000001</c:v>
                </c:pt>
                <c:pt idx="1">
                  <c:v>30.658000000000001</c:v>
                </c:pt>
                <c:pt idx="2">
                  <c:v>33.172000000000011</c:v>
                </c:pt>
                <c:pt idx="3">
                  <c:v>34.843000000000004</c:v>
                </c:pt>
                <c:pt idx="4">
                  <c:v>36.211000000000006</c:v>
                </c:pt>
                <c:pt idx="5">
                  <c:v>43.815999999999995</c:v>
                </c:pt>
                <c:pt idx="6">
                  <c:v>48.669000000000011</c:v>
                </c:pt>
              </c:numCache>
            </c:numRef>
          </c:yVal>
          <c:smooth val="1"/>
        </c:ser>
        <c:ser>
          <c:idx val="2"/>
          <c:order val="1"/>
          <c:tx>
            <c:v>mobile-8xB</c:v>
          </c:tx>
          <c:spPr>
            <a:ln>
              <a:solidFill>
                <a:srgbClr val="FF0000"/>
              </a:solidFill>
            </a:ln>
          </c:spPr>
          <c:marker>
            <c:spPr>
              <a:solidFill>
                <a:srgbClr val="FF0000"/>
              </a:solidFill>
            </c:spPr>
          </c:marker>
          <c:xVal>
            <c:numRef>
              <c:f>HEVC!$B$15:$B$21</c:f>
              <c:numCache>
                <c:formatCode>General</c:formatCode>
                <c:ptCount val="7"/>
                <c:pt idx="0">
                  <c:v>50.98</c:v>
                </c:pt>
                <c:pt idx="1">
                  <c:v>400.524</c:v>
                </c:pt>
                <c:pt idx="2">
                  <c:v>751.22799999999938</c:v>
                </c:pt>
                <c:pt idx="3">
                  <c:v>1101.1639999999998</c:v>
                </c:pt>
                <c:pt idx="4">
                  <c:v>1451.6639999999998</c:v>
                </c:pt>
                <c:pt idx="5">
                  <c:v>4459.0720000000001</c:v>
                </c:pt>
                <c:pt idx="6">
                  <c:v>7459.8640000000014</c:v>
                </c:pt>
              </c:numCache>
            </c:numRef>
          </c:xVal>
          <c:yVal>
            <c:numRef>
              <c:f>HEVC!$C$15:$C$21</c:f>
              <c:numCache>
                <c:formatCode>General</c:formatCode>
                <c:ptCount val="7"/>
                <c:pt idx="0">
                  <c:v>22.327999999999999</c:v>
                </c:pt>
                <c:pt idx="1">
                  <c:v>31.954999999999988</c:v>
                </c:pt>
                <c:pt idx="2">
                  <c:v>34.491</c:v>
                </c:pt>
                <c:pt idx="3">
                  <c:v>36.260000000000012</c:v>
                </c:pt>
                <c:pt idx="4">
                  <c:v>37.675000000000011</c:v>
                </c:pt>
                <c:pt idx="5">
                  <c:v>44.785000000000011</c:v>
                </c:pt>
                <c:pt idx="6">
                  <c:v>49.968000000000011</c:v>
                </c:pt>
              </c:numCache>
            </c:numRef>
          </c:yVal>
          <c:smooth val="1"/>
        </c:ser>
        <c:axId val="73104000"/>
        <c:axId val="73286784"/>
      </c:scatterChart>
      <c:valAx>
        <c:axId val="73104000"/>
        <c:scaling>
          <c:orientation val="minMax"/>
        </c:scaling>
        <c:axPos val="b"/>
        <c:title>
          <c:tx>
            <c:rich>
              <a:bodyPr/>
              <a:lstStyle/>
              <a:p>
                <a:pPr>
                  <a:defRPr lang="pl-PL"/>
                </a:pPr>
                <a:r>
                  <a:rPr lang="pl-PL" dirty="0" err="1" smtClean="0"/>
                  <a:t>Bitrate</a:t>
                </a:r>
                <a:r>
                  <a:rPr lang="es-US" dirty="0" smtClean="0"/>
                  <a:t> </a:t>
                </a:r>
                <a:r>
                  <a:rPr lang="es-US" sz="16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3286784"/>
        <c:crosses val="autoZero"/>
        <c:crossBetween val="midCat"/>
      </c:valAx>
      <c:valAx>
        <c:axId val="73286784"/>
        <c:scaling>
          <c:orientation val="minMax"/>
          <c:min val="15"/>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3104000"/>
        <c:crosses val="autoZero"/>
        <c:crossBetween val="midCat"/>
      </c:valAx>
    </c:plotArea>
    <c:legend>
      <c:legendPos val="r"/>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a:t>GOP 8xB vs PBBB</a:t>
            </a:r>
          </a:p>
        </c:rich>
      </c:tx>
      <c:layout>
        <c:manualLayout>
          <c:xMode val="edge"/>
          <c:yMode val="edge"/>
          <c:x val="0.34100000000000008"/>
          <c:y val="4.6296296296296495E-2"/>
        </c:manualLayout>
      </c:layout>
    </c:title>
    <c:plotArea>
      <c:layout/>
      <c:scatterChart>
        <c:scatterStyle val="smoothMarker"/>
        <c:ser>
          <c:idx val="0"/>
          <c:order val="0"/>
          <c:tx>
            <c:v>news-PBBB</c:v>
          </c:tx>
          <c:xVal>
            <c:numRef>
              <c:f>HEVC!$G$101:$G$107</c:f>
              <c:numCache>
                <c:formatCode>General</c:formatCode>
                <c:ptCount val="7"/>
                <c:pt idx="0">
                  <c:v>50.090400000000002</c:v>
                </c:pt>
                <c:pt idx="1">
                  <c:v>400.04160000000002</c:v>
                </c:pt>
                <c:pt idx="2">
                  <c:v>749.18400000000054</c:v>
                </c:pt>
                <c:pt idx="3">
                  <c:v>1099.1543999999974</c:v>
                </c:pt>
                <c:pt idx="4">
                  <c:v>1448.2416000000001</c:v>
                </c:pt>
                <c:pt idx="5">
                  <c:v>4449.4992000000002</c:v>
                </c:pt>
                <c:pt idx="6">
                  <c:v>5334.3576000000003</c:v>
                </c:pt>
              </c:numCache>
            </c:numRef>
          </c:xVal>
          <c:yVal>
            <c:numRef>
              <c:f>HEVC!$H$101:$H$107</c:f>
              <c:numCache>
                <c:formatCode>General</c:formatCode>
                <c:ptCount val="7"/>
                <c:pt idx="0">
                  <c:v>33.387999999999998</c:v>
                </c:pt>
                <c:pt idx="1">
                  <c:v>43.370999999999995</c:v>
                </c:pt>
                <c:pt idx="2">
                  <c:v>45.869</c:v>
                </c:pt>
                <c:pt idx="3">
                  <c:v>47.218000000000011</c:v>
                </c:pt>
                <c:pt idx="4">
                  <c:v>48.27</c:v>
                </c:pt>
                <c:pt idx="5">
                  <c:v>57.213000000000001</c:v>
                </c:pt>
                <c:pt idx="6">
                  <c:v>60.787000000000006</c:v>
                </c:pt>
              </c:numCache>
            </c:numRef>
          </c:yVal>
          <c:smooth val="1"/>
        </c:ser>
        <c:ser>
          <c:idx val="2"/>
          <c:order val="1"/>
          <c:tx>
            <c:v>news-8xB</c:v>
          </c:tx>
          <c:spPr>
            <a:ln>
              <a:solidFill>
                <a:srgbClr val="FF0000"/>
              </a:solidFill>
            </a:ln>
          </c:spPr>
          <c:marker>
            <c:spPr>
              <a:solidFill>
                <a:srgbClr val="FF0000"/>
              </a:solidFill>
            </c:spPr>
          </c:marker>
          <c:xVal>
            <c:numRef>
              <c:f>HEVC!$G$15:$G$21</c:f>
              <c:numCache>
                <c:formatCode>General</c:formatCode>
                <c:ptCount val="7"/>
                <c:pt idx="0">
                  <c:v>50.007200000000005</c:v>
                </c:pt>
                <c:pt idx="1">
                  <c:v>400.12479999999999</c:v>
                </c:pt>
                <c:pt idx="2">
                  <c:v>750.88400000000001</c:v>
                </c:pt>
                <c:pt idx="3">
                  <c:v>1100.6776</c:v>
                </c:pt>
                <c:pt idx="4">
                  <c:v>1450.4416000000001</c:v>
                </c:pt>
                <c:pt idx="5">
                  <c:v>4451.1048000000001</c:v>
                </c:pt>
                <c:pt idx="6">
                  <c:v>5821.1104000000014</c:v>
                </c:pt>
              </c:numCache>
            </c:numRef>
          </c:xVal>
          <c:yVal>
            <c:numRef>
              <c:f>HEVC!$H$15:$H$21</c:f>
              <c:numCache>
                <c:formatCode>General</c:formatCode>
                <c:ptCount val="7"/>
                <c:pt idx="0">
                  <c:v>34.338000000000001</c:v>
                </c:pt>
                <c:pt idx="1">
                  <c:v>44.402000000000001</c:v>
                </c:pt>
                <c:pt idx="2">
                  <c:v>46.713000000000001</c:v>
                </c:pt>
                <c:pt idx="3">
                  <c:v>48.099000000000011</c:v>
                </c:pt>
                <c:pt idx="4">
                  <c:v>49.233000000000011</c:v>
                </c:pt>
                <c:pt idx="5">
                  <c:v>58.303999999999995</c:v>
                </c:pt>
                <c:pt idx="6">
                  <c:v>62.898000000000003</c:v>
                </c:pt>
              </c:numCache>
            </c:numRef>
          </c:yVal>
          <c:smooth val="1"/>
        </c:ser>
        <c:axId val="73373568"/>
        <c:axId val="73388416"/>
      </c:scatterChart>
      <c:valAx>
        <c:axId val="73373568"/>
        <c:scaling>
          <c:orientation val="minMax"/>
        </c:scaling>
        <c:axPos val="b"/>
        <c:title>
          <c:tx>
            <c:rich>
              <a:bodyPr/>
              <a:lstStyle/>
              <a:p>
                <a:pPr>
                  <a:defRPr lang="pl-PL"/>
                </a:pPr>
                <a:r>
                  <a:rPr lang="pl-PL" dirty="0" err="1" smtClean="0"/>
                  <a:t>Bitrate</a:t>
                </a:r>
                <a:r>
                  <a:rPr lang="es-US" dirty="0" smtClean="0"/>
                  <a:t> </a:t>
                </a:r>
                <a:r>
                  <a:rPr lang="es-US" sz="16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3388416"/>
        <c:crosses val="autoZero"/>
        <c:crossBetween val="midCat"/>
      </c:valAx>
      <c:valAx>
        <c:axId val="73388416"/>
        <c:scaling>
          <c:orientation val="minMax"/>
          <c:min val="33"/>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3373568"/>
        <c:crosses val="autoZero"/>
        <c:crossBetween val="midCat"/>
      </c:valAx>
    </c:plotArea>
    <c:legend>
      <c:legendPos val="r"/>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a:t>GOP 8xB vs PBBB</a:t>
            </a:r>
          </a:p>
        </c:rich>
      </c:tx>
      <c:layout>
        <c:manualLayout>
          <c:xMode val="edge"/>
          <c:yMode val="edge"/>
          <c:x val="0.34100000000000008"/>
          <c:y val="4.6296296296296481E-2"/>
        </c:manualLayout>
      </c:layout>
    </c:title>
    <c:plotArea>
      <c:layout>
        <c:manualLayout>
          <c:layoutTarget val="inner"/>
          <c:xMode val="edge"/>
          <c:yMode val="edge"/>
          <c:x val="9.9540318886731968E-2"/>
          <c:y val="0.16853505107636249"/>
          <c:w val="0.59868802756996098"/>
          <c:h val="0.65440433502150264"/>
        </c:manualLayout>
      </c:layout>
      <c:scatterChart>
        <c:scatterStyle val="smoothMarker"/>
        <c:ser>
          <c:idx val="1"/>
          <c:order val="0"/>
          <c:tx>
            <c:v>coastguard-8xB</c:v>
          </c:tx>
          <c:spPr>
            <a:ln>
              <a:solidFill>
                <a:srgbClr val="FF0000"/>
              </a:solidFill>
            </a:ln>
          </c:spPr>
          <c:marker>
            <c:spPr>
              <a:solidFill>
                <a:srgbClr val="FF0000"/>
              </a:solidFill>
            </c:spPr>
          </c:marker>
          <c:xVal>
            <c:numRef>
              <c:f>HEVC!$G$5:$G$11</c:f>
              <c:numCache>
                <c:formatCode>General</c:formatCode>
                <c:ptCount val="7"/>
                <c:pt idx="0">
                  <c:v>50.025600000000011</c:v>
                </c:pt>
                <c:pt idx="1">
                  <c:v>400.43119999999874</c:v>
                </c:pt>
                <c:pt idx="2">
                  <c:v>751.03840000000002</c:v>
                </c:pt>
                <c:pt idx="3">
                  <c:v>1101.1079999999999</c:v>
                </c:pt>
                <c:pt idx="4">
                  <c:v>1451.4680000000001</c:v>
                </c:pt>
                <c:pt idx="5">
                  <c:v>4450.9399999999996</c:v>
                </c:pt>
                <c:pt idx="6">
                  <c:v>7450.1816000000044</c:v>
                </c:pt>
              </c:numCache>
            </c:numRef>
          </c:xVal>
          <c:yVal>
            <c:numRef>
              <c:f>HEVC!$H$5:$H$11</c:f>
              <c:numCache>
                <c:formatCode>General</c:formatCode>
                <c:ptCount val="7"/>
                <c:pt idx="0">
                  <c:v>27.954999999999988</c:v>
                </c:pt>
                <c:pt idx="1">
                  <c:v>34.059000000000005</c:v>
                </c:pt>
                <c:pt idx="2">
                  <c:v>36.593000000000011</c:v>
                </c:pt>
                <c:pt idx="3">
                  <c:v>38.399000000000001</c:v>
                </c:pt>
                <c:pt idx="4">
                  <c:v>39.838000000000001</c:v>
                </c:pt>
                <c:pt idx="5">
                  <c:v>47.096000000000011</c:v>
                </c:pt>
                <c:pt idx="6">
                  <c:v>51.811999999999998</c:v>
                </c:pt>
              </c:numCache>
            </c:numRef>
          </c:yVal>
          <c:smooth val="1"/>
        </c:ser>
        <c:ser>
          <c:idx val="3"/>
          <c:order val="1"/>
          <c:tx>
            <c:v>coastguard-PBBB</c:v>
          </c:tx>
          <c:spPr>
            <a:ln>
              <a:solidFill>
                <a:srgbClr val="0070C0"/>
              </a:solidFill>
            </a:ln>
          </c:spPr>
          <c:marker>
            <c:spPr>
              <a:solidFill>
                <a:srgbClr val="0070C0"/>
              </a:solidFill>
            </c:spPr>
          </c:marker>
          <c:xVal>
            <c:numRef>
              <c:f>HEVC!$G$91:$G$97</c:f>
              <c:numCache>
                <c:formatCode>General</c:formatCode>
                <c:ptCount val="7"/>
                <c:pt idx="0">
                  <c:v>50.188800000000001</c:v>
                </c:pt>
                <c:pt idx="1">
                  <c:v>400.11360000000002</c:v>
                </c:pt>
                <c:pt idx="2">
                  <c:v>750.11519999999996</c:v>
                </c:pt>
                <c:pt idx="3">
                  <c:v>1100.076</c:v>
                </c:pt>
                <c:pt idx="4">
                  <c:v>1450.0176000000001</c:v>
                </c:pt>
                <c:pt idx="5">
                  <c:v>4448.7071999999998</c:v>
                </c:pt>
                <c:pt idx="6">
                  <c:v>7448.8272000000024</c:v>
                </c:pt>
              </c:numCache>
            </c:numRef>
          </c:xVal>
          <c:yVal>
            <c:numRef>
              <c:f>HEVC!$H$91:$H$97</c:f>
              <c:numCache>
                <c:formatCode>General</c:formatCode>
                <c:ptCount val="7"/>
                <c:pt idx="0">
                  <c:v>26.420999999999989</c:v>
                </c:pt>
                <c:pt idx="1">
                  <c:v>31.853999999999999</c:v>
                </c:pt>
                <c:pt idx="2">
                  <c:v>34.251000000000005</c:v>
                </c:pt>
                <c:pt idx="3">
                  <c:v>36.009</c:v>
                </c:pt>
                <c:pt idx="4">
                  <c:v>37.486000000000004</c:v>
                </c:pt>
                <c:pt idx="5">
                  <c:v>45.477000000000004</c:v>
                </c:pt>
                <c:pt idx="6">
                  <c:v>50.582000000000001</c:v>
                </c:pt>
              </c:numCache>
            </c:numRef>
          </c:yVal>
          <c:smooth val="1"/>
        </c:ser>
        <c:axId val="73438336"/>
        <c:axId val="73440640"/>
      </c:scatterChart>
      <c:valAx>
        <c:axId val="73438336"/>
        <c:scaling>
          <c:orientation val="minMax"/>
        </c:scaling>
        <c:axPos val="b"/>
        <c:title>
          <c:tx>
            <c:rich>
              <a:bodyPr/>
              <a:lstStyle/>
              <a:p>
                <a:pPr>
                  <a:defRPr lang="pl-PL"/>
                </a:pPr>
                <a:r>
                  <a:rPr lang="pl-PL" dirty="0" err="1" smtClean="0"/>
                  <a:t>Bitrate</a:t>
                </a:r>
                <a:r>
                  <a:rPr lang="es-US" dirty="0" smtClean="0"/>
                  <a:t> </a:t>
                </a:r>
                <a:r>
                  <a:rPr lang="es-US" sz="16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3440640"/>
        <c:crosses val="autoZero"/>
        <c:crossBetween val="midCat"/>
      </c:valAx>
      <c:valAx>
        <c:axId val="73440640"/>
        <c:scaling>
          <c:orientation val="minMax"/>
          <c:min val="25"/>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3438336"/>
        <c:crosses val="autoZero"/>
        <c:crossBetween val="midCat"/>
      </c:valAx>
    </c:plotArea>
    <c:legend>
      <c:legendPos val="r"/>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sk-SK"/>
  <c:chart>
    <c:title>
      <c:tx>
        <c:rich>
          <a:bodyPr/>
          <a:lstStyle/>
          <a:p>
            <a:pPr>
              <a:defRPr lang="pl-PL"/>
            </a:pPr>
            <a:r>
              <a:rPr lang="pl-PL" dirty="0"/>
              <a:t>GOP 8xB </a:t>
            </a:r>
            <a:r>
              <a:rPr lang="pl-PL" dirty="0" err="1"/>
              <a:t>Search</a:t>
            </a:r>
            <a:r>
              <a:rPr lang="pl-PL" dirty="0"/>
              <a:t> </a:t>
            </a:r>
            <a:r>
              <a:rPr lang="pl-PL" dirty="0" err="1"/>
              <a:t>Range</a:t>
            </a:r>
            <a:r>
              <a:rPr lang="pl-PL" dirty="0"/>
              <a:t> </a:t>
            </a:r>
            <a:r>
              <a:rPr lang="pl-PL" dirty="0" err="1" smtClean="0"/>
              <a:t>Comparison</a:t>
            </a:r>
            <a:endParaRPr lang="pl-PL" dirty="0"/>
          </a:p>
        </c:rich>
      </c:tx>
      <c:layout>
        <c:manualLayout>
          <c:xMode val="edge"/>
          <c:yMode val="edge"/>
          <c:x val="0.22213629546306721"/>
          <c:y val="2.2008519426875017E-4"/>
        </c:manualLayout>
      </c:layout>
    </c:title>
    <c:plotArea>
      <c:layout>
        <c:manualLayout>
          <c:layoutTarget val="inner"/>
          <c:xMode val="edge"/>
          <c:yMode val="edge"/>
          <c:x val="9.7998453318335232E-2"/>
          <c:y val="0.14648917860677269"/>
          <c:w val="0.67675232002249763"/>
          <c:h val="0.69102469773245545"/>
        </c:manualLayout>
      </c:layout>
      <c:scatterChart>
        <c:scatterStyle val="smoothMarker"/>
        <c:ser>
          <c:idx val="0"/>
          <c:order val="0"/>
          <c:tx>
            <c:v>mobile SR 32</c:v>
          </c:tx>
          <c:xVal>
            <c:numRef>
              <c:f>HEVC!$B$146:$B$152</c:f>
              <c:numCache>
                <c:formatCode>General</c:formatCode>
                <c:ptCount val="7"/>
                <c:pt idx="0">
                  <c:v>50.253600000000006</c:v>
                </c:pt>
                <c:pt idx="1">
                  <c:v>400.28879999999907</c:v>
                </c:pt>
                <c:pt idx="2">
                  <c:v>750.19200000000001</c:v>
                </c:pt>
                <c:pt idx="3">
                  <c:v>1100.3616</c:v>
                </c:pt>
                <c:pt idx="4">
                  <c:v>1450.4928</c:v>
                </c:pt>
                <c:pt idx="5">
                  <c:v>4453.0872000000008</c:v>
                </c:pt>
                <c:pt idx="6">
                  <c:v>7453.4375999999993</c:v>
                </c:pt>
              </c:numCache>
            </c:numRef>
          </c:xVal>
          <c:yVal>
            <c:numRef>
              <c:f>HEVC!$C$146:$C$152</c:f>
              <c:numCache>
                <c:formatCode>General</c:formatCode>
                <c:ptCount val="7"/>
                <c:pt idx="0">
                  <c:v>22.951000000000001</c:v>
                </c:pt>
                <c:pt idx="1">
                  <c:v>31.901</c:v>
                </c:pt>
                <c:pt idx="2">
                  <c:v>34.36</c:v>
                </c:pt>
                <c:pt idx="3">
                  <c:v>36.067</c:v>
                </c:pt>
                <c:pt idx="4">
                  <c:v>37.437000000000005</c:v>
                </c:pt>
                <c:pt idx="5">
                  <c:v>44.705000000000013</c:v>
                </c:pt>
                <c:pt idx="6">
                  <c:v>49.648000000000003</c:v>
                </c:pt>
              </c:numCache>
            </c:numRef>
          </c:yVal>
          <c:smooth val="1"/>
        </c:ser>
        <c:ser>
          <c:idx val="2"/>
          <c:order val="1"/>
          <c:tx>
            <c:v>mobile-SR 64</c:v>
          </c:tx>
          <c:xVal>
            <c:numRef>
              <c:f>HEVC!$B$15:$B$21</c:f>
              <c:numCache>
                <c:formatCode>General</c:formatCode>
                <c:ptCount val="7"/>
                <c:pt idx="0">
                  <c:v>50.98</c:v>
                </c:pt>
                <c:pt idx="1">
                  <c:v>400.524</c:v>
                </c:pt>
                <c:pt idx="2">
                  <c:v>751.22799999999938</c:v>
                </c:pt>
                <c:pt idx="3">
                  <c:v>1101.1639999999998</c:v>
                </c:pt>
                <c:pt idx="4">
                  <c:v>1451.6639999999998</c:v>
                </c:pt>
                <c:pt idx="5">
                  <c:v>4459.0720000000001</c:v>
                </c:pt>
                <c:pt idx="6">
                  <c:v>7459.8640000000014</c:v>
                </c:pt>
              </c:numCache>
            </c:numRef>
          </c:xVal>
          <c:yVal>
            <c:numRef>
              <c:f>HEVC!$C$15:$C$21</c:f>
              <c:numCache>
                <c:formatCode>General</c:formatCode>
                <c:ptCount val="7"/>
                <c:pt idx="0">
                  <c:v>22.327999999999999</c:v>
                </c:pt>
                <c:pt idx="1">
                  <c:v>31.954999999999988</c:v>
                </c:pt>
                <c:pt idx="2">
                  <c:v>34.491</c:v>
                </c:pt>
                <c:pt idx="3">
                  <c:v>36.260000000000012</c:v>
                </c:pt>
                <c:pt idx="4">
                  <c:v>37.675000000000011</c:v>
                </c:pt>
                <c:pt idx="5">
                  <c:v>44.785000000000011</c:v>
                </c:pt>
                <c:pt idx="6">
                  <c:v>49.968000000000011</c:v>
                </c:pt>
              </c:numCache>
            </c:numRef>
          </c:yVal>
          <c:smooth val="1"/>
        </c:ser>
        <c:ser>
          <c:idx val="1"/>
          <c:order val="2"/>
          <c:tx>
            <c:v>mobile SR full</c:v>
          </c:tx>
          <c:xVal>
            <c:numRef>
              <c:f>HEVC!$B$168:$B$174</c:f>
              <c:numCache>
                <c:formatCode>General</c:formatCode>
                <c:ptCount val="7"/>
                <c:pt idx="0">
                  <c:v>50.287200000000006</c:v>
                </c:pt>
                <c:pt idx="1">
                  <c:v>400.28879999999907</c:v>
                </c:pt>
                <c:pt idx="2">
                  <c:v>750.15359999999998</c:v>
                </c:pt>
                <c:pt idx="3">
                  <c:v>1100.3519999999999</c:v>
                </c:pt>
                <c:pt idx="4">
                  <c:v>1450.6631999999977</c:v>
                </c:pt>
                <c:pt idx="5">
                  <c:v>4452.8807999999999</c:v>
                </c:pt>
                <c:pt idx="6">
                  <c:v>7453.3944000000001</c:v>
                </c:pt>
              </c:numCache>
            </c:numRef>
          </c:xVal>
          <c:yVal>
            <c:numRef>
              <c:f>HEVC!$C$168:$C$174</c:f>
              <c:numCache>
                <c:formatCode>General</c:formatCode>
                <c:ptCount val="7"/>
                <c:pt idx="0">
                  <c:v>22.356000000000005</c:v>
                </c:pt>
                <c:pt idx="1">
                  <c:v>31.609000000000005</c:v>
                </c:pt>
                <c:pt idx="2">
                  <c:v>34.186</c:v>
                </c:pt>
                <c:pt idx="3">
                  <c:v>35.92</c:v>
                </c:pt>
                <c:pt idx="4">
                  <c:v>37.300000000000004</c:v>
                </c:pt>
                <c:pt idx="5">
                  <c:v>44.629000000000012</c:v>
                </c:pt>
                <c:pt idx="6">
                  <c:v>49.597000000000001</c:v>
                </c:pt>
              </c:numCache>
            </c:numRef>
          </c:yVal>
          <c:smooth val="1"/>
        </c:ser>
        <c:axId val="73156096"/>
        <c:axId val="73158016"/>
      </c:scatterChart>
      <c:valAx>
        <c:axId val="73156096"/>
        <c:scaling>
          <c:orientation val="minMax"/>
        </c:scaling>
        <c:axPos val="b"/>
        <c:title>
          <c:tx>
            <c:rich>
              <a:bodyPr/>
              <a:lstStyle/>
              <a:p>
                <a:pPr>
                  <a:defRPr lang="pl-PL"/>
                </a:pPr>
                <a:r>
                  <a:rPr lang="pl-PL" dirty="0" err="1" smtClean="0"/>
                  <a:t>Bitrate</a:t>
                </a:r>
                <a:r>
                  <a:rPr lang="es-US" dirty="0" smtClean="0"/>
                  <a:t> </a:t>
                </a:r>
                <a:r>
                  <a:rPr lang="es-US" sz="16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3158016"/>
        <c:crosses val="autoZero"/>
        <c:crossBetween val="midCat"/>
      </c:valAx>
      <c:valAx>
        <c:axId val="73158016"/>
        <c:scaling>
          <c:orientation val="minMax"/>
          <c:min val="20"/>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3156096"/>
        <c:crosses val="autoZero"/>
        <c:crossBetween val="midCat"/>
      </c:valAx>
    </c:plotArea>
    <c:legend>
      <c:legendPos val="r"/>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sk-SK"/>
  <c:chart>
    <c:title>
      <c:tx>
        <c:rich>
          <a:bodyPr/>
          <a:lstStyle/>
          <a:p>
            <a:pPr>
              <a:defRPr lang="pl-PL"/>
            </a:pPr>
            <a:r>
              <a:rPr lang="pl-PL" dirty="0"/>
              <a:t>GOP 8xB </a:t>
            </a:r>
            <a:r>
              <a:rPr lang="pl-PL" dirty="0" err="1"/>
              <a:t>Search</a:t>
            </a:r>
            <a:r>
              <a:rPr lang="pl-PL" dirty="0"/>
              <a:t> </a:t>
            </a:r>
            <a:r>
              <a:rPr lang="pl-PL" dirty="0" err="1"/>
              <a:t>Range</a:t>
            </a:r>
            <a:r>
              <a:rPr lang="pl-PL" dirty="0"/>
              <a:t> </a:t>
            </a:r>
            <a:r>
              <a:rPr lang="pl-PL" dirty="0" err="1" smtClean="0"/>
              <a:t>Comparison</a:t>
            </a:r>
            <a:endParaRPr lang="pl-PL" dirty="0"/>
          </a:p>
        </c:rich>
      </c:tx>
      <c:layout>
        <c:manualLayout>
          <c:xMode val="edge"/>
          <c:yMode val="edge"/>
          <c:x val="0.21669804342639007"/>
          <c:y val="1.7068087077350643E-3"/>
        </c:manualLayout>
      </c:layout>
    </c:title>
    <c:plotArea>
      <c:layout>
        <c:manualLayout>
          <c:layoutTarget val="inner"/>
          <c:xMode val="edge"/>
          <c:yMode val="edge"/>
          <c:x val="0.12653781913624434"/>
          <c:y val="0.16502409534873713"/>
          <c:w val="0.64714781675018074"/>
          <c:h val="0.71548341293403894"/>
        </c:manualLayout>
      </c:layout>
      <c:scatterChart>
        <c:scatterStyle val="smoothMarker"/>
        <c:ser>
          <c:idx val="0"/>
          <c:order val="0"/>
          <c:tx>
            <c:v>mobile SR 32</c:v>
          </c:tx>
          <c:xVal>
            <c:numRef>
              <c:f>HEVC!$D$146:$D$152</c:f>
              <c:numCache>
                <c:formatCode>General</c:formatCode>
                <c:ptCount val="7"/>
                <c:pt idx="0">
                  <c:v>50.253600000000006</c:v>
                </c:pt>
                <c:pt idx="1">
                  <c:v>400.28879999999907</c:v>
                </c:pt>
                <c:pt idx="2">
                  <c:v>750.19200000000001</c:v>
                </c:pt>
                <c:pt idx="3">
                  <c:v>1100.3616</c:v>
                </c:pt>
                <c:pt idx="4">
                  <c:v>1450.4928</c:v>
                </c:pt>
                <c:pt idx="5">
                  <c:v>4453.0872000000008</c:v>
                </c:pt>
                <c:pt idx="6">
                  <c:v>7453.4375999999993</c:v>
                </c:pt>
              </c:numCache>
            </c:numRef>
          </c:xVal>
          <c:yVal>
            <c:numRef>
              <c:f>HEVC!$E$146:$E$152</c:f>
              <c:numCache>
                <c:formatCode>General</c:formatCode>
                <c:ptCount val="7"/>
                <c:pt idx="0">
                  <c:v>231.94</c:v>
                </c:pt>
                <c:pt idx="1">
                  <c:v>322.45999999999964</c:v>
                </c:pt>
                <c:pt idx="2">
                  <c:v>385.85</c:v>
                </c:pt>
                <c:pt idx="3">
                  <c:v>441.7</c:v>
                </c:pt>
                <c:pt idx="4">
                  <c:v>497.28999999999951</c:v>
                </c:pt>
                <c:pt idx="5">
                  <c:v>665.53</c:v>
                </c:pt>
                <c:pt idx="6">
                  <c:v>757.29000000000053</c:v>
                </c:pt>
              </c:numCache>
            </c:numRef>
          </c:yVal>
          <c:smooth val="1"/>
        </c:ser>
        <c:ser>
          <c:idx val="2"/>
          <c:order val="1"/>
          <c:tx>
            <c:v>mobile-SR 64</c:v>
          </c:tx>
          <c:spPr>
            <a:ln>
              <a:solidFill>
                <a:srgbClr val="00B050"/>
              </a:solidFill>
            </a:ln>
          </c:spPr>
          <c:marker>
            <c:spPr>
              <a:solidFill>
                <a:srgbClr val="00B050"/>
              </a:solidFill>
            </c:spPr>
          </c:marker>
          <c:xVal>
            <c:numRef>
              <c:f>HEVC!$D$15:$D$21</c:f>
              <c:numCache>
                <c:formatCode>General</c:formatCode>
                <c:ptCount val="7"/>
                <c:pt idx="0">
                  <c:v>50.98</c:v>
                </c:pt>
                <c:pt idx="1">
                  <c:v>400.524</c:v>
                </c:pt>
                <c:pt idx="2">
                  <c:v>751.22799999999938</c:v>
                </c:pt>
                <c:pt idx="3">
                  <c:v>1101.1639999999998</c:v>
                </c:pt>
                <c:pt idx="4">
                  <c:v>1451.6639999999998</c:v>
                </c:pt>
                <c:pt idx="5">
                  <c:v>4459.0720000000001</c:v>
                </c:pt>
                <c:pt idx="6">
                  <c:v>7459.8640000000014</c:v>
                </c:pt>
              </c:numCache>
            </c:numRef>
          </c:xVal>
          <c:yVal>
            <c:numRef>
              <c:f>HEVC!$E$15:$E$21</c:f>
              <c:numCache>
                <c:formatCode>General</c:formatCode>
                <c:ptCount val="7"/>
                <c:pt idx="0">
                  <c:v>146.19</c:v>
                </c:pt>
                <c:pt idx="1">
                  <c:v>208.4</c:v>
                </c:pt>
                <c:pt idx="2">
                  <c:v>246.75</c:v>
                </c:pt>
                <c:pt idx="3">
                  <c:v>262.89999999999969</c:v>
                </c:pt>
                <c:pt idx="4">
                  <c:v>309.02999999999969</c:v>
                </c:pt>
                <c:pt idx="5">
                  <c:v>457.17</c:v>
                </c:pt>
                <c:pt idx="6">
                  <c:v>561.53</c:v>
                </c:pt>
              </c:numCache>
            </c:numRef>
          </c:yVal>
          <c:smooth val="1"/>
        </c:ser>
        <c:ser>
          <c:idx val="1"/>
          <c:order val="2"/>
          <c:tx>
            <c:v>mobile SR full</c:v>
          </c:tx>
          <c:xVal>
            <c:numRef>
              <c:f>HEVC!$D$168:$D$174</c:f>
              <c:numCache>
                <c:formatCode>General</c:formatCode>
                <c:ptCount val="7"/>
                <c:pt idx="0">
                  <c:v>50.287200000000006</c:v>
                </c:pt>
                <c:pt idx="1">
                  <c:v>400.28879999999907</c:v>
                </c:pt>
                <c:pt idx="2">
                  <c:v>750.15359999999998</c:v>
                </c:pt>
                <c:pt idx="3">
                  <c:v>1100.3519999999999</c:v>
                </c:pt>
                <c:pt idx="4">
                  <c:v>1450.6631999999977</c:v>
                </c:pt>
                <c:pt idx="5">
                  <c:v>4452.8807999999999</c:v>
                </c:pt>
                <c:pt idx="6">
                  <c:v>7453.3944000000001</c:v>
                </c:pt>
              </c:numCache>
            </c:numRef>
          </c:xVal>
          <c:yVal>
            <c:numRef>
              <c:f>HEVC!$E$168:$E$174</c:f>
              <c:numCache>
                <c:formatCode>General</c:formatCode>
                <c:ptCount val="7"/>
                <c:pt idx="0">
                  <c:v>277.28999999999951</c:v>
                </c:pt>
                <c:pt idx="1">
                  <c:v>392.68</c:v>
                </c:pt>
                <c:pt idx="2">
                  <c:v>471.09</c:v>
                </c:pt>
                <c:pt idx="3">
                  <c:v>525.61</c:v>
                </c:pt>
                <c:pt idx="4">
                  <c:v>575.82999999999947</c:v>
                </c:pt>
                <c:pt idx="5">
                  <c:v>810.29000000000053</c:v>
                </c:pt>
                <c:pt idx="6">
                  <c:v>949.11</c:v>
                </c:pt>
              </c:numCache>
            </c:numRef>
          </c:yVal>
          <c:smooth val="1"/>
        </c:ser>
        <c:axId val="73659904"/>
        <c:axId val="73661824"/>
      </c:scatterChart>
      <c:valAx>
        <c:axId val="73659904"/>
        <c:scaling>
          <c:orientation val="minMax"/>
        </c:scaling>
        <c:axPos val="b"/>
        <c:title>
          <c:tx>
            <c:rich>
              <a:bodyPr/>
              <a:lstStyle/>
              <a:p>
                <a:pPr>
                  <a:defRPr lang="pl-PL"/>
                </a:pPr>
                <a:r>
                  <a:rPr lang="pl-PL" dirty="0" err="1" smtClean="0"/>
                  <a:t>Bitrate</a:t>
                </a:r>
                <a:r>
                  <a:rPr lang="es-US" dirty="0" smtClean="0"/>
                  <a:t> </a:t>
                </a:r>
                <a:r>
                  <a:rPr lang="es-US" sz="16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3661824"/>
        <c:crosses val="autoZero"/>
        <c:crossBetween val="midCat"/>
      </c:valAx>
      <c:valAx>
        <c:axId val="73661824"/>
        <c:scaling>
          <c:orientation val="minMax"/>
          <c:min val="20"/>
        </c:scaling>
        <c:axPos val="l"/>
        <c:majorGridlines/>
        <c:title>
          <c:tx>
            <c:rich>
              <a:bodyPr/>
              <a:lstStyle/>
              <a:p>
                <a:pPr>
                  <a:defRPr lang="pl-PL"/>
                </a:pPr>
                <a:r>
                  <a:rPr lang="pl-PL" dirty="0" smtClean="0"/>
                  <a:t>Time</a:t>
                </a:r>
                <a:r>
                  <a:rPr lang="es-US" dirty="0" smtClean="0"/>
                  <a:t> [s]</a:t>
                </a:r>
                <a:endParaRPr lang="pl-PL" dirty="0"/>
              </a:p>
            </c:rich>
          </c:tx>
          <c:layout/>
        </c:title>
        <c:numFmt formatCode="General" sourceLinked="1"/>
        <c:majorTickMark val="none"/>
        <c:tickLblPos val="nextTo"/>
        <c:txPr>
          <a:bodyPr/>
          <a:lstStyle/>
          <a:p>
            <a:pPr>
              <a:defRPr lang="pl-PL"/>
            </a:pPr>
            <a:endParaRPr lang="sk-SK"/>
          </a:p>
        </c:txPr>
        <c:crossAx val="73659904"/>
        <c:crosses val="autoZero"/>
        <c:crossBetween val="midCat"/>
      </c:valAx>
    </c:plotArea>
    <c:legend>
      <c:legendPos val="r"/>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dirty="0" smtClean="0"/>
              <a:t>PSNR - GOP </a:t>
            </a:r>
            <a:r>
              <a:rPr lang="pl-PL" dirty="0"/>
              <a:t>8xB SR </a:t>
            </a:r>
            <a:r>
              <a:rPr lang="pl-PL" dirty="0" err="1"/>
              <a:t>full</a:t>
            </a:r>
            <a:r>
              <a:rPr lang="pl-PL" dirty="0"/>
              <a:t> FDM, FEN and FS </a:t>
            </a:r>
            <a:r>
              <a:rPr lang="pl-PL" dirty="0" err="1" smtClean="0"/>
              <a:t>Comparison</a:t>
            </a:r>
            <a:endParaRPr lang="pl-PL" dirty="0"/>
          </a:p>
        </c:rich>
      </c:tx>
      <c:layout>
        <c:manualLayout>
          <c:xMode val="edge"/>
          <c:yMode val="edge"/>
          <c:x val="0.14922437265435279"/>
          <c:y val="1.7563281284754661E-2"/>
        </c:manualLayout>
      </c:layout>
    </c:title>
    <c:plotArea>
      <c:layout>
        <c:manualLayout>
          <c:layoutTarget val="inner"/>
          <c:xMode val="edge"/>
          <c:yMode val="edge"/>
          <c:x val="0.10356342139475555"/>
          <c:y val="0.17070087637350415"/>
          <c:w val="0.60248681531630977"/>
          <c:h val="0.71399862093509592"/>
        </c:manualLayout>
      </c:layout>
      <c:scatterChart>
        <c:scatterStyle val="smoothMarker"/>
        <c:ser>
          <c:idx val="1"/>
          <c:order val="0"/>
          <c:tx>
            <c:v>mobile SR full all on</c:v>
          </c:tx>
          <c:xVal>
            <c:numRef>
              <c:f>HEVC!$B$168:$B$174</c:f>
              <c:numCache>
                <c:formatCode>General</c:formatCode>
                <c:ptCount val="7"/>
                <c:pt idx="0">
                  <c:v>50.287200000000006</c:v>
                </c:pt>
                <c:pt idx="1">
                  <c:v>400.28879999999907</c:v>
                </c:pt>
                <c:pt idx="2">
                  <c:v>750.15359999999998</c:v>
                </c:pt>
                <c:pt idx="3">
                  <c:v>1100.3519999999999</c:v>
                </c:pt>
                <c:pt idx="4">
                  <c:v>1450.6631999999977</c:v>
                </c:pt>
                <c:pt idx="5">
                  <c:v>4452.8807999999999</c:v>
                </c:pt>
                <c:pt idx="6">
                  <c:v>7453.3944000000001</c:v>
                </c:pt>
              </c:numCache>
            </c:numRef>
          </c:xVal>
          <c:yVal>
            <c:numRef>
              <c:f>HEVC!$C$168:$C$174</c:f>
              <c:numCache>
                <c:formatCode>General</c:formatCode>
                <c:ptCount val="7"/>
                <c:pt idx="0">
                  <c:v>22.356000000000005</c:v>
                </c:pt>
                <c:pt idx="1">
                  <c:v>31.609000000000005</c:v>
                </c:pt>
                <c:pt idx="2">
                  <c:v>34.186</c:v>
                </c:pt>
                <c:pt idx="3">
                  <c:v>35.92</c:v>
                </c:pt>
                <c:pt idx="4">
                  <c:v>37.300000000000004</c:v>
                </c:pt>
                <c:pt idx="5">
                  <c:v>44.629000000000012</c:v>
                </c:pt>
                <c:pt idx="6">
                  <c:v>49.597000000000001</c:v>
                </c:pt>
              </c:numCache>
            </c:numRef>
          </c:yVal>
          <c:smooth val="1"/>
        </c:ser>
        <c:ser>
          <c:idx val="0"/>
          <c:order val="1"/>
          <c:tx>
            <c:v>mobile SR full all things off</c:v>
          </c:tx>
          <c:xVal>
            <c:numRef>
              <c:f>HEVC!$B$190:$B$196</c:f>
              <c:numCache>
                <c:formatCode>General</c:formatCode>
                <c:ptCount val="7"/>
                <c:pt idx="0">
                  <c:v>50.491200000000006</c:v>
                </c:pt>
                <c:pt idx="1">
                  <c:v>400.26479999999964</c:v>
                </c:pt>
                <c:pt idx="2">
                  <c:v>750.15119999999899</c:v>
                </c:pt>
                <c:pt idx="3">
                  <c:v>1100.3327999999999</c:v>
                </c:pt>
                <c:pt idx="4">
                  <c:v>1450.6895999999999</c:v>
                </c:pt>
                <c:pt idx="5">
                  <c:v>4453.1952000000092</c:v>
                </c:pt>
                <c:pt idx="6">
                  <c:v>7453.9535999999998</c:v>
                </c:pt>
              </c:numCache>
            </c:numRef>
          </c:xVal>
          <c:yVal>
            <c:numRef>
              <c:f>HEVC!$C$190:$C$196</c:f>
              <c:numCache>
                <c:formatCode>General</c:formatCode>
                <c:ptCount val="7"/>
                <c:pt idx="0">
                  <c:v>22.21</c:v>
                </c:pt>
                <c:pt idx="1">
                  <c:v>31.687000000000001</c:v>
                </c:pt>
                <c:pt idx="2">
                  <c:v>34.262000000000064</c:v>
                </c:pt>
                <c:pt idx="3">
                  <c:v>36.024000000000001</c:v>
                </c:pt>
                <c:pt idx="4">
                  <c:v>37.405000000000001</c:v>
                </c:pt>
                <c:pt idx="5">
                  <c:v>44.704000000000001</c:v>
                </c:pt>
                <c:pt idx="6">
                  <c:v>49.662000000000013</c:v>
                </c:pt>
              </c:numCache>
            </c:numRef>
          </c:yVal>
          <c:smooth val="1"/>
        </c:ser>
        <c:axId val="73483008"/>
        <c:axId val="73484928"/>
      </c:scatterChart>
      <c:valAx>
        <c:axId val="73483008"/>
        <c:scaling>
          <c:orientation val="minMax"/>
        </c:scaling>
        <c:axPos val="b"/>
        <c:title>
          <c:tx>
            <c:rich>
              <a:bodyPr/>
              <a:lstStyle/>
              <a:p>
                <a:pPr>
                  <a:defRPr lang="pl-PL"/>
                </a:pPr>
                <a:r>
                  <a:rPr lang="pl-PL" dirty="0" err="1" smtClean="0"/>
                  <a:t>Bitrate</a:t>
                </a:r>
                <a:r>
                  <a:rPr lang="es-US" dirty="0" smtClean="0"/>
                  <a:t> </a:t>
                </a:r>
                <a:r>
                  <a:rPr lang="es-US" sz="16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3484928"/>
        <c:crosses val="autoZero"/>
        <c:crossBetween val="midCat"/>
      </c:valAx>
      <c:valAx>
        <c:axId val="73484928"/>
        <c:scaling>
          <c:orientation val="minMax"/>
          <c:max val="50"/>
          <c:min val="20"/>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3483008"/>
        <c:crosses val="autoZero"/>
        <c:crossBetween val="midCat"/>
      </c:valAx>
    </c:plotArea>
    <c:legend>
      <c:legendPos val="r"/>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dirty="0" smtClean="0"/>
              <a:t>TIME - GOP </a:t>
            </a:r>
            <a:r>
              <a:rPr lang="pl-PL" dirty="0"/>
              <a:t>8xB SR </a:t>
            </a:r>
            <a:r>
              <a:rPr lang="pl-PL" dirty="0" err="1"/>
              <a:t>full</a:t>
            </a:r>
            <a:r>
              <a:rPr lang="pl-PL" dirty="0"/>
              <a:t> FDM, FEN and FS </a:t>
            </a:r>
            <a:r>
              <a:rPr lang="pl-PL" dirty="0" err="1" smtClean="0"/>
              <a:t>Comparison</a:t>
            </a:r>
            <a:endParaRPr lang="pl-PL" dirty="0"/>
          </a:p>
        </c:rich>
      </c:tx>
      <c:layout>
        <c:manualLayout>
          <c:xMode val="edge"/>
          <c:yMode val="edge"/>
          <c:x val="0.13987857826182937"/>
          <c:y val="6.1412874238177934E-4"/>
        </c:manualLayout>
      </c:layout>
    </c:title>
    <c:plotArea>
      <c:layout>
        <c:manualLayout>
          <c:layoutTarget val="inner"/>
          <c:xMode val="edge"/>
          <c:yMode val="edge"/>
          <c:x val="9.5775204229570532E-2"/>
          <c:y val="0.15092694109438903"/>
          <c:w val="0.61027499732323975"/>
          <c:h val="0.73377259804549921"/>
        </c:manualLayout>
      </c:layout>
      <c:scatterChart>
        <c:scatterStyle val="smoothMarker"/>
        <c:ser>
          <c:idx val="1"/>
          <c:order val="0"/>
          <c:tx>
            <c:v>mobile SR full all on</c:v>
          </c:tx>
          <c:spPr>
            <a:ln>
              <a:solidFill>
                <a:srgbClr val="00B0F0"/>
              </a:solidFill>
            </a:ln>
          </c:spPr>
          <c:marker>
            <c:spPr>
              <a:solidFill>
                <a:srgbClr val="00B0F0"/>
              </a:solidFill>
            </c:spPr>
          </c:marker>
          <c:xVal>
            <c:numRef>
              <c:f>HEVC!$D$168:$D$174</c:f>
              <c:numCache>
                <c:formatCode>General</c:formatCode>
                <c:ptCount val="7"/>
                <c:pt idx="0">
                  <c:v>50.287200000000006</c:v>
                </c:pt>
                <c:pt idx="1">
                  <c:v>400.28879999999907</c:v>
                </c:pt>
                <c:pt idx="2">
                  <c:v>750.15359999999998</c:v>
                </c:pt>
                <c:pt idx="3">
                  <c:v>1100.3519999999999</c:v>
                </c:pt>
                <c:pt idx="4">
                  <c:v>1450.6631999999977</c:v>
                </c:pt>
                <c:pt idx="5">
                  <c:v>4452.8807999999999</c:v>
                </c:pt>
                <c:pt idx="6">
                  <c:v>7453.3944000000001</c:v>
                </c:pt>
              </c:numCache>
            </c:numRef>
          </c:xVal>
          <c:yVal>
            <c:numRef>
              <c:f>HEVC!$E$168:$E$174</c:f>
              <c:numCache>
                <c:formatCode>General</c:formatCode>
                <c:ptCount val="7"/>
                <c:pt idx="0">
                  <c:v>277.28999999999951</c:v>
                </c:pt>
                <c:pt idx="1">
                  <c:v>392.68</c:v>
                </c:pt>
                <c:pt idx="2">
                  <c:v>471.09</c:v>
                </c:pt>
                <c:pt idx="3">
                  <c:v>525.61</c:v>
                </c:pt>
                <c:pt idx="4">
                  <c:v>575.82999999999947</c:v>
                </c:pt>
                <c:pt idx="5">
                  <c:v>810.29000000000053</c:v>
                </c:pt>
                <c:pt idx="6">
                  <c:v>949.11</c:v>
                </c:pt>
              </c:numCache>
            </c:numRef>
          </c:yVal>
          <c:smooth val="1"/>
        </c:ser>
        <c:ser>
          <c:idx val="0"/>
          <c:order val="1"/>
          <c:tx>
            <c:v>mobile SR full all things off</c:v>
          </c:tx>
          <c:spPr>
            <a:ln>
              <a:solidFill>
                <a:srgbClr val="FF0000"/>
              </a:solidFill>
            </a:ln>
          </c:spPr>
          <c:marker>
            <c:spPr>
              <a:solidFill>
                <a:srgbClr val="FF0000"/>
              </a:solidFill>
            </c:spPr>
          </c:marker>
          <c:xVal>
            <c:numRef>
              <c:f>HEVC!$D$190:$D$196</c:f>
              <c:numCache>
                <c:formatCode>General</c:formatCode>
                <c:ptCount val="7"/>
                <c:pt idx="0">
                  <c:v>50.491200000000006</c:v>
                </c:pt>
                <c:pt idx="1">
                  <c:v>400.26479999999964</c:v>
                </c:pt>
                <c:pt idx="2">
                  <c:v>750.15119999999899</c:v>
                </c:pt>
                <c:pt idx="3">
                  <c:v>1100.3327999999999</c:v>
                </c:pt>
                <c:pt idx="4">
                  <c:v>1450.6895999999999</c:v>
                </c:pt>
                <c:pt idx="5">
                  <c:v>4453.1952000000092</c:v>
                </c:pt>
                <c:pt idx="6">
                  <c:v>7453.9535999999998</c:v>
                </c:pt>
              </c:numCache>
            </c:numRef>
          </c:xVal>
          <c:yVal>
            <c:numRef>
              <c:f>HEVC!$E$190:$E$196</c:f>
              <c:numCache>
                <c:formatCode>General</c:formatCode>
                <c:ptCount val="7"/>
                <c:pt idx="0">
                  <c:v>406.15000000000032</c:v>
                </c:pt>
                <c:pt idx="1">
                  <c:v>530.54</c:v>
                </c:pt>
                <c:pt idx="2">
                  <c:v>609.61</c:v>
                </c:pt>
                <c:pt idx="3">
                  <c:v>662.69</c:v>
                </c:pt>
                <c:pt idx="4">
                  <c:v>706.57</c:v>
                </c:pt>
                <c:pt idx="5">
                  <c:v>936.63</c:v>
                </c:pt>
                <c:pt idx="6">
                  <c:v>1035.26</c:v>
                </c:pt>
              </c:numCache>
            </c:numRef>
          </c:yVal>
          <c:smooth val="1"/>
        </c:ser>
        <c:axId val="73809920"/>
        <c:axId val="73812224"/>
      </c:scatterChart>
      <c:valAx>
        <c:axId val="73809920"/>
        <c:scaling>
          <c:orientation val="minMax"/>
        </c:scaling>
        <c:axPos val="b"/>
        <c:title>
          <c:tx>
            <c:rich>
              <a:bodyPr/>
              <a:lstStyle/>
              <a:p>
                <a:pPr>
                  <a:defRPr lang="pl-PL"/>
                </a:pPr>
                <a:r>
                  <a:rPr lang="pl-PL"/>
                  <a:t>Bitrate</a:t>
                </a:r>
                <a:r>
                  <a:rPr lang="en-US"/>
                  <a:t> [kbps/s]</a:t>
                </a:r>
                <a:endParaRPr lang="pl-PL"/>
              </a:p>
            </c:rich>
          </c:tx>
          <c:layout/>
        </c:title>
        <c:numFmt formatCode="General" sourceLinked="1"/>
        <c:majorTickMark val="none"/>
        <c:tickLblPos val="nextTo"/>
        <c:txPr>
          <a:bodyPr/>
          <a:lstStyle/>
          <a:p>
            <a:pPr>
              <a:defRPr lang="pl-PL"/>
            </a:pPr>
            <a:endParaRPr lang="sk-SK"/>
          </a:p>
        </c:txPr>
        <c:crossAx val="73812224"/>
        <c:crosses val="autoZero"/>
        <c:crossBetween val="midCat"/>
      </c:valAx>
      <c:valAx>
        <c:axId val="73812224"/>
        <c:scaling>
          <c:orientation val="minMax"/>
          <c:min val="200"/>
        </c:scaling>
        <c:axPos val="l"/>
        <c:majorGridlines/>
        <c:title>
          <c:tx>
            <c:rich>
              <a:bodyPr/>
              <a:lstStyle/>
              <a:p>
                <a:pPr>
                  <a:defRPr lang="pl-PL"/>
                </a:pPr>
                <a:r>
                  <a:rPr lang="en-US"/>
                  <a:t>Time [s]</a:t>
                </a:r>
                <a:endParaRPr lang="pl-PL"/>
              </a:p>
            </c:rich>
          </c:tx>
          <c:layout/>
        </c:title>
        <c:numFmt formatCode="General" sourceLinked="1"/>
        <c:majorTickMark val="none"/>
        <c:tickLblPos val="nextTo"/>
        <c:txPr>
          <a:bodyPr/>
          <a:lstStyle/>
          <a:p>
            <a:pPr>
              <a:defRPr lang="pl-PL"/>
            </a:pPr>
            <a:endParaRPr lang="sk-SK"/>
          </a:p>
        </c:txPr>
        <c:crossAx val="73809920"/>
        <c:crosses val="autoZero"/>
        <c:crossBetween val="midCat"/>
      </c:valAx>
    </c:plotArea>
    <c:legend>
      <c:legendPos val="r"/>
      <c:layout>
        <c:manualLayout>
          <c:xMode val="edge"/>
          <c:yMode val="edge"/>
          <c:x val="0.72820835479677193"/>
          <c:y val="0.47657257885137289"/>
          <c:w val="0.26244585081070476"/>
          <c:h val="0.25280128119578282"/>
        </c:manualLayout>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lgn="r">
              <a:defRPr lang="pl-PL"/>
            </a:pPr>
            <a:r>
              <a:rPr lang="pl-PL" dirty="0" smtClean="0"/>
              <a:t>PSNR - GOP </a:t>
            </a:r>
            <a:r>
              <a:rPr lang="pl-PL" dirty="0"/>
              <a:t>8xB Random Access </a:t>
            </a:r>
            <a:r>
              <a:rPr lang="pl-PL" dirty="0" err="1" smtClean="0"/>
              <a:t>Comparison</a:t>
            </a:r>
            <a:endParaRPr lang="pl-PL" dirty="0"/>
          </a:p>
        </c:rich>
      </c:tx>
      <c:layout>
        <c:manualLayout>
          <c:xMode val="edge"/>
          <c:yMode val="edge"/>
          <c:x val="0.17064280816249347"/>
          <c:y val="8.3714334095334774E-4"/>
        </c:manualLayout>
      </c:layout>
    </c:title>
    <c:plotArea>
      <c:layout>
        <c:manualLayout>
          <c:layoutTarget val="inner"/>
          <c:xMode val="edge"/>
          <c:yMode val="edge"/>
          <c:x val="9.8881322267149199E-2"/>
          <c:y val="0.1441264499195665"/>
          <c:w val="0.63948582440708501"/>
          <c:h val="0.69600817034967455"/>
        </c:manualLayout>
      </c:layout>
      <c:scatterChart>
        <c:scatterStyle val="smoothMarker"/>
        <c:ser>
          <c:idx val="0"/>
          <c:order val="0"/>
          <c:tx>
            <c:v>mobile RA 0</c:v>
          </c:tx>
          <c:xVal>
            <c:numRef>
              <c:f>HEVC!$B$220:$B$226</c:f>
              <c:numCache>
                <c:formatCode>General</c:formatCode>
                <c:ptCount val="7"/>
                <c:pt idx="0">
                  <c:v>50.296800000000012</c:v>
                </c:pt>
                <c:pt idx="1">
                  <c:v>401.01599999999951</c:v>
                </c:pt>
                <c:pt idx="2">
                  <c:v>750.15599999999949</c:v>
                </c:pt>
                <c:pt idx="3">
                  <c:v>1100.3327999999999</c:v>
                </c:pt>
                <c:pt idx="4">
                  <c:v>1450.6079999999999</c:v>
                </c:pt>
                <c:pt idx="5">
                  <c:v>4453.0416000000014</c:v>
                </c:pt>
                <c:pt idx="6">
                  <c:v>7453.5792000000001</c:v>
                </c:pt>
              </c:numCache>
            </c:numRef>
          </c:xVal>
          <c:yVal>
            <c:numRef>
              <c:f>HEVC!$C$220:$C$226</c:f>
              <c:numCache>
                <c:formatCode>General</c:formatCode>
                <c:ptCount val="7"/>
                <c:pt idx="0">
                  <c:v>22.964999999999989</c:v>
                </c:pt>
                <c:pt idx="1">
                  <c:v>31.875</c:v>
                </c:pt>
                <c:pt idx="2">
                  <c:v>34.340999999999994</c:v>
                </c:pt>
                <c:pt idx="3">
                  <c:v>36.064</c:v>
                </c:pt>
                <c:pt idx="4">
                  <c:v>37.435000000000002</c:v>
                </c:pt>
                <c:pt idx="5">
                  <c:v>44.701000000000001</c:v>
                </c:pt>
                <c:pt idx="6">
                  <c:v>49.652000000000001</c:v>
                </c:pt>
              </c:numCache>
            </c:numRef>
          </c:yVal>
          <c:smooth val="1"/>
        </c:ser>
        <c:ser>
          <c:idx val="2"/>
          <c:order val="1"/>
          <c:tx>
            <c:v>mobile RA 1 CDR</c:v>
          </c:tx>
          <c:xVal>
            <c:numRef>
              <c:f>HEVC!$B$242:$B$248</c:f>
              <c:numCache>
                <c:formatCode>General</c:formatCode>
                <c:ptCount val="7"/>
                <c:pt idx="0">
                  <c:v>50.296800000000012</c:v>
                </c:pt>
                <c:pt idx="1">
                  <c:v>401.01599999999951</c:v>
                </c:pt>
                <c:pt idx="2">
                  <c:v>750.15599999999949</c:v>
                </c:pt>
                <c:pt idx="3">
                  <c:v>1100.3327999999999</c:v>
                </c:pt>
                <c:pt idx="4">
                  <c:v>1450.6079999999999</c:v>
                </c:pt>
                <c:pt idx="5">
                  <c:v>4453.0416000000014</c:v>
                </c:pt>
                <c:pt idx="6">
                  <c:v>7453.5792000000001</c:v>
                </c:pt>
              </c:numCache>
            </c:numRef>
          </c:xVal>
          <c:yVal>
            <c:numRef>
              <c:f>HEVC!$C$242:$C$248</c:f>
              <c:numCache>
                <c:formatCode>General</c:formatCode>
                <c:ptCount val="7"/>
                <c:pt idx="0">
                  <c:v>22.964999999999989</c:v>
                </c:pt>
                <c:pt idx="1">
                  <c:v>31.875</c:v>
                </c:pt>
                <c:pt idx="2">
                  <c:v>34.340999999999994</c:v>
                </c:pt>
                <c:pt idx="3">
                  <c:v>36.064</c:v>
                </c:pt>
                <c:pt idx="4">
                  <c:v>37.435000000000002</c:v>
                </c:pt>
                <c:pt idx="5">
                  <c:v>44.701000000000001</c:v>
                </c:pt>
                <c:pt idx="6">
                  <c:v>49.652000000000001</c:v>
                </c:pt>
              </c:numCache>
            </c:numRef>
          </c:yVal>
          <c:smooth val="1"/>
        </c:ser>
        <c:ser>
          <c:idx val="1"/>
          <c:order val="2"/>
          <c:tx>
            <c:v>mobile RA 2 IDR</c:v>
          </c:tx>
          <c:xVal>
            <c:numRef>
              <c:f>HEVC!$B$266:$B$272</c:f>
              <c:numCache>
                <c:formatCode>General</c:formatCode>
                <c:ptCount val="7"/>
                <c:pt idx="0">
                  <c:v>50.296800000000012</c:v>
                </c:pt>
                <c:pt idx="1">
                  <c:v>401.01599999999951</c:v>
                </c:pt>
                <c:pt idx="2">
                  <c:v>750.15599999999949</c:v>
                </c:pt>
                <c:pt idx="3">
                  <c:v>1100.3327999999999</c:v>
                </c:pt>
                <c:pt idx="4">
                  <c:v>1450.6079999999999</c:v>
                </c:pt>
                <c:pt idx="5">
                  <c:v>4453.0416000000014</c:v>
                </c:pt>
                <c:pt idx="6">
                  <c:v>7453.5792000000001</c:v>
                </c:pt>
              </c:numCache>
            </c:numRef>
          </c:xVal>
          <c:yVal>
            <c:numRef>
              <c:f>HEVC!$C$266:$C$272</c:f>
              <c:numCache>
                <c:formatCode>General</c:formatCode>
                <c:ptCount val="7"/>
                <c:pt idx="0">
                  <c:v>22.964999999999989</c:v>
                </c:pt>
                <c:pt idx="1">
                  <c:v>31.875</c:v>
                </c:pt>
                <c:pt idx="2">
                  <c:v>34.340999999999994</c:v>
                </c:pt>
                <c:pt idx="3">
                  <c:v>36.064</c:v>
                </c:pt>
                <c:pt idx="4">
                  <c:v>37.435000000000002</c:v>
                </c:pt>
                <c:pt idx="5">
                  <c:v>44.701000000000001</c:v>
                </c:pt>
                <c:pt idx="6">
                  <c:v>49.652000000000001</c:v>
                </c:pt>
              </c:numCache>
            </c:numRef>
          </c:yVal>
          <c:smooth val="1"/>
        </c:ser>
        <c:axId val="73875840"/>
        <c:axId val="73877760"/>
      </c:scatterChart>
      <c:valAx>
        <c:axId val="73875840"/>
        <c:scaling>
          <c:orientation val="minMax"/>
        </c:scaling>
        <c:axPos val="b"/>
        <c:title>
          <c:tx>
            <c:rich>
              <a:bodyPr/>
              <a:lstStyle/>
              <a:p>
                <a:pPr>
                  <a:defRPr lang="pl-PL"/>
                </a:pPr>
                <a:r>
                  <a:rPr lang="pl-PL" dirty="0" err="1" smtClean="0"/>
                  <a:t>Bitrate</a:t>
                </a:r>
                <a:r>
                  <a:rPr lang="es-US" dirty="0" smtClean="0"/>
                  <a:t> </a:t>
                </a:r>
                <a:r>
                  <a:rPr lang="es-US" sz="16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3877760"/>
        <c:crosses val="autoZero"/>
        <c:crossBetween val="midCat"/>
      </c:valAx>
      <c:valAx>
        <c:axId val="73877760"/>
        <c:scaling>
          <c:orientation val="minMax"/>
          <c:min val="20"/>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3875840"/>
        <c:crosses val="autoZero"/>
        <c:crossBetween val="midCat"/>
      </c:valAx>
    </c:plotArea>
    <c:legend>
      <c:legendPos val="r"/>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lgn="r">
              <a:defRPr lang="pl-PL"/>
            </a:pPr>
            <a:r>
              <a:rPr lang="pl-PL" dirty="0" smtClean="0"/>
              <a:t>TIME - GOP </a:t>
            </a:r>
            <a:r>
              <a:rPr lang="pl-PL" dirty="0"/>
              <a:t>8xB Random Access </a:t>
            </a:r>
            <a:r>
              <a:rPr lang="pl-PL" dirty="0" err="1" smtClean="0"/>
              <a:t>Comparison</a:t>
            </a:r>
            <a:endParaRPr lang="pl-PL" dirty="0"/>
          </a:p>
        </c:rich>
      </c:tx>
      <c:layout>
        <c:manualLayout>
          <c:xMode val="edge"/>
          <c:yMode val="edge"/>
          <c:x val="0.20426521451173763"/>
          <c:y val="1.7482984118510612E-3"/>
        </c:manualLayout>
      </c:layout>
    </c:title>
    <c:plotArea>
      <c:layout>
        <c:manualLayout>
          <c:layoutTarget val="inner"/>
          <c:xMode val="edge"/>
          <c:yMode val="edge"/>
          <c:x val="0.12653781913624434"/>
          <c:y val="0.12799741766150199"/>
          <c:w val="0.61248115008351312"/>
          <c:h val="0.72288989077978238"/>
        </c:manualLayout>
      </c:layout>
      <c:scatterChart>
        <c:scatterStyle val="smoothMarker"/>
        <c:ser>
          <c:idx val="0"/>
          <c:order val="0"/>
          <c:tx>
            <c:v>mobile RA 0</c:v>
          </c:tx>
          <c:xVal>
            <c:numRef>
              <c:f>HEVC!$D$220:$D$226</c:f>
              <c:numCache>
                <c:formatCode>General</c:formatCode>
                <c:ptCount val="7"/>
                <c:pt idx="0">
                  <c:v>50.296800000000012</c:v>
                </c:pt>
                <c:pt idx="1">
                  <c:v>401.01599999999951</c:v>
                </c:pt>
                <c:pt idx="2">
                  <c:v>750.15599999999949</c:v>
                </c:pt>
                <c:pt idx="3">
                  <c:v>1100.3327999999999</c:v>
                </c:pt>
                <c:pt idx="4">
                  <c:v>1450.6079999999999</c:v>
                </c:pt>
                <c:pt idx="5">
                  <c:v>4453.0416000000014</c:v>
                </c:pt>
                <c:pt idx="6">
                  <c:v>7453.5792000000001</c:v>
                </c:pt>
              </c:numCache>
            </c:numRef>
          </c:xVal>
          <c:yVal>
            <c:numRef>
              <c:f>HEVC!$E$220:$E$226</c:f>
              <c:numCache>
                <c:formatCode>General</c:formatCode>
                <c:ptCount val="7"/>
                <c:pt idx="0">
                  <c:v>305.7</c:v>
                </c:pt>
                <c:pt idx="1">
                  <c:v>432.06</c:v>
                </c:pt>
                <c:pt idx="2">
                  <c:v>519.33999999999946</c:v>
                </c:pt>
                <c:pt idx="3">
                  <c:v>582.83999999999946</c:v>
                </c:pt>
                <c:pt idx="4">
                  <c:v>632.76</c:v>
                </c:pt>
                <c:pt idx="5">
                  <c:v>875.87</c:v>
                </c:pt>
                <c:pt idx="6">
                  <c:v>1020.859999999999</c:v>
                </c:pt>
              </c:numCache>
            </c:numRef>
          </c:yVal>
          <c:smooth val="1"/>
        </c:ser>
        <c:ser>
          <c:idx val="2"/>
          <c:order val="1"/>
          <c:tx>
            <c:v>mobile RA 1 CDR</c:v>
          </c:tx>
          <c:xVal>
            <c:numRef>
              <c:f>HEVC!$D$242:$D$248</c:f>
              <c:numCache>
                <c:formatCode>General</c:formatCode>
                <c:ptCount val="7"/>
                <c:pt idx="0">
                  <c:v>50.296800000000012</c:v>
                </c:pt>
                <c:pt idx="1">
                  <c:v>401.01599999999951</c:v>
                </c:pt>
                <c:pt idx="2">
                  <c:v>750.15599999999949</c:v>
                </c:pt>
                <c:pt idx="3">
                  <c:v>1100.3327999999999</c:v>
                </c:pt>
                <c:pt idx="4">
                  <c:v>1450.6079999999999</c:v>
                </c:pt>
                <c:pt idx="5">
                  <c:v>4453.0416000000014</c:v>
                </c:pt>
                <c:pt idx="6">
                  <c:v>7453.5792000000001</c:v>
                </c:pt>
              </c:numCache>
            </c:numRef>
          </c:xVal>
          <c:yVal>
            <c:numRef>
              <c:f>HEVC!$E$242:$E$248</c:f>
              <c:numCache>
                <c:formatCode>General</c:formatCode>
                <c:ptCount val="7"/>
                <c:pt idx="0">
                  <c:v>301.81</c:v>
                </c:pt>
                <c:pt idx="1">
                  <c:v>422.51</c:v>
                </c:pt>
                <c:pt idx="2">
                  <c:v>509.76</c:v>
                </c:pt>
                <c:pt idx="3">
                  <c:v>572.78000000000054</c:v>
                </c:pt>
                <c:pt idx="4">
                  <c:v>615.74</c:v>
                </c:pt>
                <c:pt idx="5">
                  <c:v>869.68000000000052</c:v>
                </c:pt>
                <c:pt idx="6">
                  <c:v>988.25</c:v>
                </c:pt>
              </c:numCache>
            </c:numRef>
          </c:yVal>
          <c:smooth val="1"/>
        </c:ser>
        <c:ser>
          <c:idx val="1"/>
          <c:order val="2"/>
          <c:tx>
            <c:v>mobile RA 2 IDR</c:v>
          </c:tx>
          <c:xVal>
            <c:numRef>
              <c:f>HEVC!$D$266:$D$272</c:f>
              <c:numCache>
                <c:formatCode>General</c:formatCode>
                <c:ptCount val="7"/>
                <c:pt idx="0">
                  <c:v>50.296800000000012</c:v>
                </c:pt>
                <c:pt idx="1">
                  <c:v>401.01599999999951</c:v>
                </c:pt>
                <c:pt idx="2">
                  <c:v>750.15599999999949</c:v>
                </c:pt>
                <c:pt idx="3">
                  <c:v>1100.3327999999999</c:v>
                </c:pt>
                <c:pt idx="4">
                  <c:v>1450.6079999999999</c:v>
                </c:pt>
                <c:pt idx="5">
                  <c:v>4453.0416000000014</c:v>
                </c:pt>
                <c:pt idx="6">
                  <c:v>7453.5792000000001</c:v>
                </c:pt>
              </c:numCache>
            </c:numRef>
          </c:xVal>
          <c:yVal>
            <c:numRef>
              <c:f>HEVC!$E$266:$E$272</c:f>
              <c:numCache>
                <c:formatCode>General</c:formatCode>
                <c:ptCount val="7"/>
                <c:pt idx="0">
                  <c:v>302.45</c:v>
                </c:pt>
                <c:pt idx="1">
                  <c:v>432.83</c:v>
                </c:pt>
                <c:pt idx="2">
                  <c:v>509.13</c:v>
                </c:pt>
                <c:pt idx="3">
                  <c:v>566.53</c:v>
                </c:pt>
                <c:pt idx="4">
                  <c:v>615.41999999999996</c:v>
                </c:pt>
                <c:pt idx="5">
                  <c:v>861.78000000000054</c:v>
                </c:pt>
                <c:pt idx="6">
                  <c:v>993.47</c:v>
                </c:pt>
              </c:numCache>
            </c:numRef>
          </c:yVal>
          <c:smooth val="1"/>
        </c:ser>
        <c:axId val="73957760"/>
        <c:axId val="73959680"/>
      </c:scatterChart>
      <c:valAx>
        <c:axId val="73957760"/>
        <c:scaling>
          <c:orientation val="minMax"/>
        </c:scaling>
        <c:axPos val="b"/>
        <c:title>
          <c:tx>
            <c:rich>
              <a:bodyPr/>
              <a:lstStyle/>
              <a:p>
                <a:pPr>
                  <a:defRPr lang="pl-PL"/>
                </a:pPr>
                <a:r>
                  <a:rPr lang="pl-PL" dirty="0" err="1" smtClean="0"/>
                  <a:t>Bitrate</a:t>
                </a:r>
                <a:r>
                  <a:rPr lang="es-US" dirty="0" smtClean="0"/>
                  <a:t> </a:t>
                </a:r>
                <a:r>
                  <a:rPr lang="es-US" sz="16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3959680"/>
        <c:crosses val="autoZero"/>
        <c:crossBetween val="midCat"/>
      </c:valAx>
      <c:valAx>
        <c:axId val="73959680"/>
        <c:scaling>
          <c:orientation val="minMax"/>
          <c:min val="20"/>
        </c:scaling>
        <c:axPos val="l"/>
        <c:majorGridlines/>
        <c:title>
          <c:tx>
            <c:rich>
              <a:bodyPr/>
              <a:lstStyle/>
              <a:p>
                <a:pPr>
                  <a:defRPr lang="pl-PL"/>
                </a:pPr>
                <a:r>
                  <a:rPr lang="pl-PL" dirty="0" smtClean="0"/>
                  <a:t>Time</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3957760"/>
        <c:crosses val="autoZero"/>
        <c:crossBetween val="midCat"/>
      </c:valAx>
    </c:plotArea>
    <c:legend>
      <c:legendPos val="r"/>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dirty="0" err="1" smtClean="0"/>
              <a:t>Comparison</a:t>
            </a:r>
            <a:r>
              <a:rPr lang="pl-PL" dirty="0" smtClean="0"/>
              <a:t> </a:t>
            </a:r>
            <a:r>
              <a:rPr lang="pl-PL" dirty="0"/>
              <a:t>300 </a:t>
            </a:r>
            <a:r>
              <a:rPr lang="pl-PL" dirty="0" err="1"/>
              <a:t>frames</a:t>
            </a:r>
            <a:r>
              <a:rPr lang="pl-PL" dirty="0"/>
              <a:t> 8xB IDR</a:t>
            </a:r>
          </a:p>
        </c:rich>
      </c:tx>
      <c:layout/>
    </c:title>
    <c:plotArea>
      <c:layout>
        <c:manualLayout>
          <c:layoutTarget val="inner"/>
          <c:xMode val="edge"/>
          <c:yMode val="edge"/>
          <c:x val="0.15548556430446211"/>
          <c:y val="0.17665585919407134"/>
          <c:w val="0.7590107702054486"/>
          <c:h val="0.6097917631619576"/>
        </c:manualLayout>
      </c:layout>
      <c:scatterChart>
        <c:scatterStyle val="smoothMarker"/>
        <c:ser>
          <c:idx val="0"/>
          <c:order val="0"/>
          <c:tx>
            <c:v>H264-Foreman</c:v>
          </c:tx>
          <c:xVal>
            <c:numRef>
              <c:f>'H264'!$B$4:$B$10</c:f>
              <c:numCache>
                <c:formatCode>General</c:formatCode>
                <c:ptCount val="7"/>
                <c:pt idx="0">
                  <c:v>65.400000000000006</c:v>
                </c:pt>
                <c:pt idx="1">
                  <c:v>413.92999999999961</c:v>
                </c:pt>
                <c:pt idx="2">
                  <c:v>774.77000000000055</c:v>
                </c:pt>
                <c:pt idx="3">
                  <c:v>1140.97</c:v>
                </c:pt>
                <c:pt idx="4">
                  <c:v>1500.08</c:v>
                </c:pt>
                <c:pt idx="5">
                  <c:v>4609.03</c:v>
                </c:pt>
                <c:pt idx="6">
                  <c:v>7466.88</c:v>
                </c:pt>
              </c:numCache>
            </c:numRef>
          </c:xVal>
          <c:yVal>
            <c:numRef>
              <c:f>'H264'!$C$4:$C$10</c:f>
              <c:numCache>
                <c:formatCode>General</c:formatCode>
                <c:ptCount val="7"/>
                <c:pt idx="0">
                  <c:v>29.356999999999999</c:v>
                </c:pt>
                <c:pt idx="1">
                  <c:v>37.262000000000043</c:v>
                </c:pt>
                <c:pt idx="2">
                  <c:v>40.027000000000001</c:v>
                </c:pt>
                <c:pt idx="3">
                  <c:v>41.508000000000003</c:v>
                </c:pt>
                <c:pt idx="4">
                  <c:v>42.59</c:v>
                </c:pt>
                <c:pt idx="5">
                  <c:v>48.46</c:v>
                </c:pt>
                <c:pt idx="6">
                  <c:v>52.157000000000004</c:v>
                </c:pt>
              </c:numCache>
            </c:numRef>
          </c:yVal>
          <c:smooth val="1"/>
        </c:ser>
        <c:ser>
          <c:idx val="1"/>
          <c:order val="1"/>
          <c:tx>
            <c:v>HEVC-foreman</c:v>
          </c:tx>
          <c:marker>
            <c:spPr>
              <a:solidFill>
                <a:srgbClr val="FF0000"/>
              </a:solidFill>
            </c:spPr>
          </c:marker>
          <c:xVal>
            <c:numRef>
              <c:f>HEVC!$B$5:$B$11</c:f>
              <c:numCache>
                <c:formatCode>General</c:formatCode>
                <c:ptCount val="7"/>
                <c:pt idx="0">
                  <c:v>50.084000000000003</c:v>
                </c:pt>
                <c:pt idx="1">
                  <c:v>400.59599999999961</c:v>
                </c:pt>
                <c:pt idx="2">
                  <c:v>750.18400000000054</c:v>
                </c:pt>
                <c:pt idx="3">
                  <c:v>1100.308</c:v>
                </c:pt>
                <c:pt idx="4">
                  <c:v>1450.2080000000001</c:v>
                </c:pt>
                <c:pt idx="5">
                  <c:v>4450.1440000000002</c:v>
                </c:pt>
                <c:pt idx="6">
                  <c:v>7456.1640000000034</c:v>
                </c:pt>
              </c:numCache>
            </c:numRef>
          </c:xVal>
          <c:yVal>
            <c:numRef>
              <c:f>HEVC!$C$5:$C$11</c:f>
              <c:numCache>
                <c:formatCode>General</c:formatCode>
                <c:ptCount val="7"/>
                <c:pt idx="0">
                  <c:v>31.251999999999999</c:v>
                </c:pt>
                <c:pt idx="1">
                  <c:v>39.839000000000006</c:v>
                </c:pt>
                <c:pt idx="2">
                  <c:v>42.114000000000004</c:v>
                </c:pt>
                <c:pt idx="3">
                  <c:v>43.481999999999999</c:v>
                </c:pt>
                <c:pt idx="4">
                  <c:v>44.467000000000006</c:v>
                </c:pt>
                <c:pt idx="5">
                  <c:v>49.844000000000001</c:v>
                </c:pt>
                <c:pt idx="6">
                  <c:v>54.704000000000001</c:v>
                </c:pt>
              </c:numCache>
            </c:numRef>
          </c:yVal>
          <c:smooth val="1"/>
        </c:ser>
        <c:axId val="73997312"/>
        <c:axId val="74040832"/>
      </c:scatterChart>
      <c:valAx>
        <c:axId val="73997312"/>
        <c:scaling>
          <c:orientation val="minMax"/>
        </c:scaling>
        <c:axPos val="b"/>
        <c:title>
          <c:tx>
            <c:rich>
              <a:bodyPr/>
              <a:lstStyle/>
              <a:p>
                <a:pPr>
                  <a:defRPr lang="pl-PL"/>
                </a:pPr>
                <a:r>
                  <a:rPr lang="pl-PL" dirty="0" err="1" smtClean="0"/>
                  <a:t>Bitrate</a:t>
                </a:r>
                <a:r>
                  <a:rPr lang="es-US" dirty="0" smtClean="0"/>
                  <a:t> </a:t>
                </a:r>
                <a:r>
                  <a:rPr lang="es-US" sz="14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4040832"/>
        <c:crosses val="autoZero"/>
        <c:crossBetween val="midCat"/>
      </c:valAx>
      <c:valAx>
        <c:axId val="74040832"/>
        <c:scaling>
          <c:orientation val="minMax"/>
          <c:min val="29"/>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3997312"/>
        <c:crosses val="autoZero"/>
        <c:crossBetween val="midCat"/>
      </c:valAx>
    </c:plotArea>
    <c:legend>
      <c:legendPos val="r"/>
      <c:layout>
        <c:manualLayout>
          <c:xMode val="edge"/>
          <c:yMode val="edge"/>
          <c:x val="0.13445402298850567"/>
          <c:y val="0.86940636096958468"/>
          <c:w val="0.65002873563218577"/>
          <c:h val="9.4808043062414055E-2"/>
        </c:manualLayout>
      </c:layout>
      <c:txPr>
        <a:bodyPr/>
        <a:lstStyle/>
        <a:p>
          <a:pPr>
            <a:defRPr lang="pl-PL"/>
          </a:pPr>
          <a:endParaRPr lang="sk-SK"/>
        </a:p>
      </c:txPr>
    </c:legend>
    <c:plotVisOnly val="1"/>
    <c:dispBlanksAs val="gap"/>
  </c:chart>
  <c:txPr>
    <a:bodyPr/>
    <a:lstStyle/>
    <a:p>
      <a:pPr>
        <a:defRPr sz="1400"/>
      </a:pPr>
      <a:endParaRPr lang="sk-SK"/>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es-US" dirty="0" smtClean="0"/>
              <a:t>H.</a:t>
            </a:r>
            <a:r>
              <a:rPr lang="pl-PL" dirty="0" smtClean="0"/>
              <a:t>264</a:t>
            </a:r>
            <a:r>
              <a:rPr lang="es-US" dirty="0" smtClean="0"/>
              <a:t> time/bit-rate </a:t>
            </a:r>
            <a:endParaRPr lang="pl-PL" dirty="0"/>
          </a:p>
        </c:rich>
      </c:tx>
      <c:layout>
        <c:manualLayout>
          <c:xMode val="edge"/>
          <c:yMode val="edge"/>
          <c:x val="0.39271800721171596"/>
          <c:y val="3.0303030303030312E-3"/>
        </c:manualLayout>
      </c:layout>
    </c:title>
    <c:plotArea>
      <c:layout>
        <c:manualLayout>
          <c:layoutTarget val="inner"/>
          <c:xMode val="edge"/>
          <c:yMode val="edge"/>
          <c:x val="0.12100461157308623"/>
          <c:y val="0.16093175853018374"/>
          <c:w val="0.6806930850933357"/>
          <c:h val="0.61740157480314961"/>
        </c:manualLayout>
      </c:layout>
      <c:scatterChart>
        <c:scatterStyle val="smoothMarker"/>
        <c:ser>
          <c:idx val="0"/>
          <c:order val="0"/>
          <c:tx>
            <c:v>foreman</c:v>
          </c:tx>
          <c:spPr>
            <a:ln>
              <a:solidFill>
                <a:srgbClr val="002060"/>
              </a:solidFill>
            </a:ln>
          </c:spPr>
          <c:marker>
            <c:spPr>
              <a:solidFill>
                <a:srgbClr val="002060"/>
              </a:solidFill>
            </c:spPr>
          </c:marker>
          <c:xVal>
            <c:numRef>
              <c:f>'H264'!$D$4:$D$10</c:f>
              <c:numCache>
                <c:formatCode>General</c:formatCode>
                <c:ptCount val="7"/>
                <c:pt idx="0">
                  <c:v>65.400000000000006</c:v>
                </c:pt>
                <c:pt idx="1">
                  <c:v>413.92999999999944</c:v>
                </c:pt>
                <c:pt idx="2">
                  <c:v>774.77000000000055</c:v>
                </c:pt>
                <c:pt idx="3">
                  <c:v>1140.97</c:v>
                </c:pt>
                <c:pt idx="4">
                  <c:v>1500.08</c:v>
                </c:pt>
                <c:pt idx="5">
                  <c:v>4609.03</c:v>
                </c:pt>
                <c:pt idx="6">
                  <c:v>7466.88</c:v>
                </c:pt>
              </c:numCache>
            </c:numRef>
          </c:xVal>
          <c:yVal>
            <c:numRef>
              <c:f>'H264'!$E$4:$E$10</c:f>
              <c:numCache>
                <c:formatCode>General</c:formatCode>
                <c:ptCount val="7"/>
                <c:pt idx="0">
                  <c:v>208.732</c:v>
                </c:pt>
                <c:pt idx="1">
                  <c:v>233.393</c:v>
                </c:pt>
                <c:pt idx="2">
                  <c:v>246.39700000000025</c:v>
                </c:pt>
                <c:pt idx="3">
                  <c:v>256.64900000000057</c:v>
                </c:pt>
                <c:pt idx="4">
                  <c:v>261.58799999999951</c:v>
                </c:pt>
                <c:pt idx="5">
                  <c:v>312.64000000000038</c:v>
                </c:pt>
                <c:pt idx="6">
                  <c:v>346.608</c:v>
                </c:pt>
              </c:numCache>
            </c:numRef>
          </c:yVal>
          <c:smooth val="1"/>
        </c:ser>
        <c:ser>
          <c:idx val="1"/>
          <c:order val="1"/>
          <c:tx>
            <c:v>coastgurd</c:v>
          </c:tx>
          <c:xVal>
            <c:numRef>
              <c:f>'H264'!$I$4:$I$10</c:f>
              <c:numCache>
                <c:formatCode>General</c:formatCode>
                <c:ptCount val="7"/>
                <c:pt idx="0">
                  <c:v>60.83</c:v>
                </c:pt>
                <c:pt idx="1">
                  <c:v>418.52</c:v>
                </c:pt>
                <c:pt idx="2">
                  <c:v>780.27000000000055</c:v>
                </c:pt>
                <c:pt idx="3">
                  <c:v>1138.22</c:v>
                </c:pt>
                <c:pt idx="4">
                  <c:v>1496.78</c:v>
                </c:pt>
                <c:pt idx="5">
                  <c:v>4548.22</c:v>
                </c:pt>
                <c:pt idx="6">
                  <c:v>7502.6100000000024</c:v>
                </c:pt>
              </c:numCache>
            </c:numRef>
          </c:xVal>
          <c:yVal>
            <c:numRef>
              <c:f>'H264'!$J$4:$J$10</c:f>
              <c:numCache>
                <c:formatCode>General</c:formatCode>
                <c:ptCount val="7"/>
                <c:pt idx="0">
                  <c:v>211.14899999999997</c:v>
                </c:pt>
                <c:pt idx="1">
                  <c:v>241.26299999999998</c:v>
                </c:pt>
                <c:pt idx="2">
                  <c:v>252.69499999999999</c:v>
                </c:pt>
                <c:pt idx="3">
                  <c:v>263.00799999999964</c:v>
                </c:pt>
                <c:pt idx="4">
                  <c:v>270.98099999999926</c:v>
                </c:pt>
                <c:pt idx="5">
                  <c:v>324.41000000000003</c:v>
                </c:pt>
                <c:pt idx="6">
                  <c:v>363.8959999999995</c:v>
                </c:pt>
              </c:numCache>
            </c:numRef>
          </c:yVal>
          <c:smooth val="1"/>
        </c:ser>
        <c:ser>
          <c:idx val="2"/>
          <c:order val="2"/>
          <c:tx>
            <c:v>mobile</c:v>
          </c:tx>
          <c:spPr>
            <a:ln>
              <a:solidFill>
                <a:srgbClr val="FFC000"/>
              </a:solidFill>
            </a:ln>
          </c:spPr>
          <c:marker>
            <c:spPr>
              <a:solidFill>
                <a:srgbClr val="FFC000"/>
              </a:solidFill>
            </c:spPr>
          </c:marker>
          <c:xVal>
            <c:numRef>
              <c:f>'H264'!$D$14:$D$20</c:f>
              <c:numCache>
                <c:formatCode>General</c:formatCode>
                <c:ptCount val="7"/>
                <c:pt idx="0">
                  <c:v>117.14999999999999</c:v>
                </c:pt>
                <c:pt idx="1">
                  <c:v>423.71999999999969</c:v>
                </c:pt>
                <c:pt idx="2">
                  <c:v>781.92</c:v>
                </c:pt>
                <c:pt idx="3">
                  <c:v>1136.22</c:v>
                </c:pt>
                <c:pt idx="4">
                  <c:v>1495.28</c:v>
                </c:pt>
                <c:pt idx="5">
                  <c:v>4563.3900000000003</c:v>
                </c:pt>
                <c:pt idx="6">
                  <c:v>7588.4</c:v>
                </c:pt>
              </c:numCache>
            </c:numRef>
          </c:xVal>
          <c:yVal>
            <c:numRef>
              <c:f>'H264'!$E$14:$E$20</c:f>
              <c:numCache>
                <c:formatCode>General</c:formatCode>
                <c:ptCount val="7"/>
                <c:pt idx="0">
                  <c:v>251.21299999999999</c:v>
                </c:pt>
                <c:pt idx="1">
                  <c:v>252.04599999999999</c:v>
                </c:pt>
                <c:pt idx="2">
                  <c:v>257.74900000000002</c:v>
                </c:pt>
                <c:pt idx="3">
                  <c:v>264.05599999999993</c:v>
                </c:pt>
                <c:pt idx="4">
                  <c:v>270.90299999999951</c:v>
                </c:pt>
                <c:pt idx="5">
                  <c:v>315.03099999999944</c:v>
                </c:pt>
                <c:pt idx="6">
                  <c:v>350.34100000000001</c:v>
                </c:pt>
              </c:numCache>
            </c:numRef>
          </c:yVal>
          <c:smooth val="1"/>
        </c:ser>
        <c:ser>
          <c:idx val="3"/>
          <c:order val="3"/>
          <c:tx>
            <c:v>news</c:v>
          </c:tx>
          <c:spPr>
            <a:ln>
              <a:solidFill>
                <a:srgbClr val="FF0000"/>
              </a:solidFill>
            </a:ln>
          </c:spPr>
          <c:marker>
            <c:spPr>
              <a:solidFill>
                <a:srgbClr val="FF0000"/>
              </a:solidFill>
            </c:spPr>
          </c:marker>
          <c:xVal>
            <c:numRef>
              <c:f>'H264'!$I$14:$I$20</c:f>
              <c:numCache>
                <c:formatCode>General</c:formatCode>
                <c:ptCount val="7"/>
                <c:pt idx="0">
                  <c:v>55.760000000000012</c:v>
                </c:pt>
                <c:pt idx="1">
                  <c:v>425.46</c:v>
                </c:pt>
                <c:pt idx="2">
                  <c:v>785.37</c:v>
                </c:pt>
                <c:pt idx="3">
                  <c:v>1143.33</c:v>
                </c:pt>
                <c:pt idx="4">
                  <c:v>1496.92</c:v>
                </c:pt>
                <c:pt idx="5">
                  <c:v>3429.5</c:v>
                </c:pt>
                <c:pt idx="6">
                  <c:v>3429.5</c:v>
                </c:pt>
              </c:numCache>
            </c:numRef>
          </c:xVal>
          <c:yVal>
            <c:numRef>
              <c:f>'H264'!$J$14:$J$20</c:f>
              <c:numCache>
                <c:formatCode>General</c:formatCode>
                <c:ptCount val="7"/>
                <c:pt idx="0">
                  <c:v>181.49100000000001</c:v>
                </c:pt>
                <c:pt idx="1">
                  <c:v>203.02800000000025</c:v>
                </c:pt>
                <c:pt idx="2">
                  <c:v>215.79</c:v>
                </c:pt>
                <c:pt idx="3">
                  <c:v>222.965</c:v>
                </c:pt>
                <c:pt idx="4">
                  <c:v>227.67</c:v>
                </c:pt>
                <c:pt idx="5">
                  <c:v>263.49499999999944</c:v>
                </c:pt>
                <c:pt idx="6">
                  <c:v>262.89499999999964</c:v>
                </c:pt>
              </c:numCache>
            </c:numRef>
          </c:yVal>
          <c:smooth val="1"/>
        </c:ser>
        <c:axId val="71243264"/>
        <c:axId val="71262208"/>
      </c:scatterChart>
      <c:valAx>
        <c:axId val="71243264"/>
        <c:scaling>
          <c:orientation val="minMax"/>
        </c:scaling>
        <c:axPos val="b"/>
        <c:title>
          <c:tx>
            <c:rich>
              <a:bodyPr/>
              <a:lstStyle/>
              <a:p>
                <a:pPr>
                  <a:defRPr lang="pl-PL"/>
                </a:pPr>
                <a:r>
                  <a:rPr lang="pl-PL" dirty="0" err="1" smtClean="0"/>
                  <a:t>Bitrate</a:t>
                </a:r>
                <a:r>
                  <a:rPr lang="es-US" dirty="0" smtClean="0"/>
                  <a:t> [kbit/s]</a:t>
                </a:r>
                <a:endParaRPr lang="pl-PL" dirty="0"/>
              </a:p>
            </c:rich>
          </c:tx>
          <c:layout/>
        </c:title>
        <c:numFmt formatCode="General" sourceLinked="1"/>
        <c:majorTickMark val="none"/>
        <c:tickLblPos val="nextTo"/>
        <c:txPr>
          <a:bodyPr/>
          <a:lstStyle/>
          <a:p>
            <a:pPr>
              <a:defRPr lang="pl-PL"/>
            </a:pPr>
            <a:endParaRPr lang="sk-SK"/>
          </a:p>
        </c:txPr>
        <c:crossAx val="71262208"/>
        <c:crosses val="autoZero"/>
        <c:crossBetween val="midCat"/>
      </c:valAx>
      <c:valAx>
        <c:axId val="71262208"/>
        <c:scaling>
          <c:orientation val="minMax"/>
          <c:min val="150"/>
        </c:scaling>
        <c:axPos val="l"/>
        <c:majorGridlines/>
        <c:title>
          <c:tx>
            <c:rich>
              <a:bodyPr/>
              <a:lstStyle/>
              <a:p>
                <a:pPr>
                  <a:defRPr lang="pl-PL"/>
                </a:pPr>
                <a:r>
                  <a:rPr lang="pl-PL" dirty="0" smtClean="0"/>
                  <a:t>Time</a:t>
                </a:r>
                <a:r>
                  <a:rPr lang="es-US" dirty="0" smtClean="0"/>
                  <a:t> [s]</a:t>
                </a:r>
                <a:endParaRPr lang="pl-PL" dirty="0"/>
              </a:p>
            </c:rich>
          </c:tx>
          <c:layout>
            <c:manualLayout>
              <c:xMode val="edge"/>
              <c:yMode val="edge"/>
              <c:x val="1.4979272450756738E-2"/>
              <c:y val="0.39771119711731007"/>
            </c:manualLayout>
          </c:layout>
        </c:title>
        <c:numFmt formatCode="General" sourceLinked="1"/>
        <c:majorTickMark val="none"/>
        <c:tickLblPos val="nextTo"/>
        <c:txPr>
          <a:bodyPr/>
          <a:lstStyle/>
          <a:p>
            <a:pPr>
              <a:defRPr lang="pl-PL"/>
            </a:pPr>
            <a:endParaRPr lang="sk-SK"/>
          </a:p>
        </c:txPr>
        <c:crossAx val="71243264"/>
        <c:crosses val="autoZero"/>
        <c:crossBetween val="midCat"/>
      </c:valAx>
    </c:plotArea>
    <c:legend>
      <c:legendPos val="r"/>
      <c:layout>
        <c:manualLayout>
          <c:xMode val="edge"/>
          <c:yMode val="edge"/>
          <c:x val="0.82996884735202492"/>
          <c:y val="0.27043907647137277"/>
          <c:w val="0.16068535825545172"/>
          <c:h val="0.36475732906268082"/>
        </c:manualLayout>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sk-SK"/>
  <c:chart>
    <c:title>
      <c:tx>
        <c:rich>
          <a:bodyPr/>
          <a:lstStyle/>
          <a:p>
            <a:pPr>
              <a:defRPr lang="pl-PL"/>
            </a:pPr>
            <a:r>
              <a:rPr lang="pl-PL" dirty="0" err="1" smtClean="0"/>
              <a:t>Comparison</a:t>
            </a:r>
            <a:r>
              <a:rPr lang="pl-PL" dirty="0" smtClean="0"/>
              <a:t> </a:t>
            </a:r>
            <a:r>
              <a:rPr lang="pl-PL" dirty="0"/>
              <a:t>300 </a:t>
            </a:r>
            <a:r>
              <a:rPr lang="pl-PL" dirty="0" err="1"/>
              <a:t>frames</a:t>
            </a:r>
            <a:r>
              <a:rPr lang="pl-PL" dirty="0"/>
              <a:t> 8xB IDR</a:t>
            </a:r>
          </a:p>
        </c:rich>
      </c:tx>
      <c:layout/>
    </c:title>
    <c:plotArea>
      <c:layout>
        <c:manualLayout>
          <c:layoutTarget val="inner"/>
          <c:xMode val="edge"/>
          <c:yMode val="edge"/>
          <c:x val="0.13801777618706776"/>
          <c:y val="0.17736259070557356"/>
          <c:w val="0.77151216893342811"/>
          <c:h val="0.61596649683495441"/>
        </c:manualLayout>
      </c:layout>
      <c:scatterChart>
        <c:scatterStyle val="smoothMarker"/>
        <c:ser>
          <c:idx val="0"/>
          <c:order val="0"/>
          <c:tx>
            <c:v>HEVC-Foreman</c:v>
          </c:tx>
          <c:spPr>
            <a:ln>
              <a:solidFill>
                <a:srgbClr val="FF0000"/>
              </a:solidFill>
            </a:ln>
          </c:spPr>
          <c:marker>
            <c:spPr>
              <a:solidFill>
                <a:srgbClr val="FF0000"/>
              </a:solidFill>
            </c:spPr>
          </c:marker>
          <c:xVal>
            <c:numRef>
              <c:f>HEVC!$D$5:$D$11</c:f>
              <c:numCache>
                <c:formatCode>General</c:formatCode>
                <c:ptCount val="7"/>
                <c:pt idx="0">
                  <c:v>50.083999999999996</c:v>
                </c:pt>
                <c:pt idx="1">
                  <c:v>400.59599999999944</c:v>
                </c:pt>
                <c:pt idx="2">
                  <c:v>750.18400000000054</c:v>
                </c:pt>
                <c:pt idx="3">
                  <c:v>1100.308</c:v>
                </c:pt>
                <c:pt idx="4">
                  <c:v>1450.2080000000001</c:v>
                </c:pt>
                <c:pt idx="5">
                  <c:v>4450.1440000000002</c:v>
                </c:pt>
                <c:pt idx="6">
                  <c:v>7456.1640000000034</c:v>
                </c:pt>
              </c:numCache>
            </c:numRef>
          </c:xVal>
          <c:yVal>
            <c:numRef>
              <c:f>HEVC!$E$5:$E$11</c:f>
              <c:numCache>
                <c:formatCode>General</c:formatCode>
                <c:ptCount val="7"/>
                <c:pt idx="0">
                  <c:v>182.15</c:v>
                </c:pt>
                <c:pt idx="1">
                  <c:v>277.4199999999995</c:v>
                </c:pt>
                <c:pt idx="2">
                  <c:v>324.4199999999995</c:v>
                </c:pt>
                <c:pt idx="3">
                  <c:v>334.92999999999944</c:v>
                </c:pt>
                <c:pt idx="4">
                  <c:v>357.24</c:v>
                </c:pt>
                <c:pt idx="5">
                  <c:v>487.3</c:v>
                </c:pt>
                <c:pt idx="6">
                  <c:v>564.41</c:v>
                </c:pt>
              </c:numCache>
            </c:numRef>
          </c:yVal>
          <c:smooth val="1"/>
        </c:ser>
        <c:ser>
          <c:idx val="2"/>
          <c:order val="1"/>
          <c:tx>
            <c:v>H264-Foreman</c:v>
          </c:tx>
          <c:spPr>
            <a:ln>
              <a:solidFill>
                <a:srgbClr val="00B0F0"/>
              </a:solidFill>
            </a:ln>
          </c:spPr>
          <c:marker>
            <c:spPr>
              <a:solidFill>
                <a:srgbClr val="00B0F0"/>
              </a:solidFill>
            </c:spPr>
          </c:marker>
          <c:xVal>
            <c:numRef>
              <c:f>'H264'!$D$4:$D$10</c:f>
              <c:numCache>
                <c:formatCode>General</c:formatCode>
                <c:ptCount val="7"/>
                <c:pt idx="0">
                  <c:v>65.400000000000006</c:v>
                </c:pt>
                <c:pt idx="1">
                  <c:v>413.92999999999944</c:v>
                </c:pt>
                <c:pt idx="2">
                  <c:v>774.77000000000055</c:v>
                </c:pt>
                <c:pt idx="3">
                  <c:v>1140.97</c:v>
                </c:pt>
                <c:pt idx="4">
                  <c:v>1500.08</c:v>
                </c:pt>
                <c:pt idx="5">
                  <c:v>4609.03</c:v>
                </c:pt>
                <c:pt idx="6">
                  <c:v>7466.88</c:v>
                </c:pt>
              </c:numCache>
            </c:numRef>
          </c:xVal>
          <c:yVal>
            <c:numRef>
              <c:f>'H264'!$E$4:$E$10</c:f>
              <c:numCache>
                <c:formatCode>General</c:formatCode>
                <c:ptCount val="7"/>
                <c:pt idx="0">
                  <c:v>208.732</c:v>
                </c:pt>
                <c:pt idx="1">
                  <c:v>233.393</c:v>
                </c:pt>
                <c:pt idx="2">
                  <c:v>246.39700000000025</c:v>
                </c:pt>
                <c:pt idx="3">
                  <c:v>256.64900000000057</c:v>
                </c:pt>
                <c:pt idx="4">
                  <c:v>261.58799999999951</c:v>
                </c:pt>
                <c:pt idx="5">
                  <c:v>312.64000000000038</c:v>
                </c:pt>
                <c:pt idx="6">
                  <c:v>346.608</c:v>
                </c:pt>
              </c:numCache>
            </c:numRef>
          </c:yVal>
          <c:smooth val="1"/>
        </c:ser>
        <c:axId val="74069888"/>
        <c:axId val="74088832"/>
      </c:scatterChart>
      <c:valAx>
        <c:axId val="74069888"/>
        <c:scaling>
          <c:orientation val="minMax"/>
        </c:scaling>
        <c:axPos val="b"/>
        <c:title>
          <c:tx>
            <c:rich>
              <a:bodyPr/>
              <a:lstStyle/>
              <a:p>
                <a:pPr>
                  <a:defRPr lang="pl-PL"/>
                </a:pPr>
                <a:r>
                  <a:rPr lang="pl-PL" dirty="0" err="1" smtClean="0"/>
                  <a:t>Bitrate</a:t>
                </a:r>
                <a:r>
                  <a:rPr lang="es-US" dirty="0" smtClean="0"/>
                  <a:t> </a:t>
                </a:r>
                <a:r>
                  <a:rPr lang="es-US" sz="14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4088832"/>
        <c:crosses val="autoZero"/>
        <c:crossBetween val="midCat"/>
      </c:valAx>
      <c:valAx>
        <c:axId val="74088832"/>
        <c:scaling>
          <c:orientation val="minMax"/>
          <c:min val="150"/>
        </c:scaling>
        <c:axPos val="l"/>
        <c:majorGridlines/>
        <c:title>
          <c:tx>
            <c:rich>
              <a:bodyPr/>
              <a:lstStyle/>
              <a:p>
                <a:pPr>
                  <a:defRPr lang="pl-PL"/>
                </a:pPr>
                <a:r>
                  <a:rPr lang="pl-PL" dirty="0" smtClean="0"/>
                  <a:t>Time</a:t>
                </a:r>
                <a:r>
                  <a:rPr lang="es-US" dirty="0" smtClean="0"/>
                  <a:t> [s]</a:t>
                </a:r>
                <a:endParaRPr lang="pl-PL" dirty="0"/>
              </a:p>
            </c:rich>
          </c:tx>
          <c:layout/>
        </c:title>
        <c:numFmt formatCode="General" sourceLinked="1"/>
        <c:majorTickMark val="none"/>
        <c:tickLblPos val="nextTo"/>
        <c:txPr>
          <a:bodyPr/>
          <a:lstStyle/>
          <a:p>
            <a:pPr>
              <a:defRPr lang="pl-PL"/>
            </a:pPr>
            <a:endParaRPr lang="sk-SK"/>
          </a:p>
        </c:txPr>
        <c:crossAx val="74069888"/>
        <c:crosses val="autoZero"/>
        <c:crossBetween val="midCat"/>
      </c:valAx>
    </c:plotArea>
    <c:legend>
      <c:legendPos val="r"/>
      <c:layout>
        <c:manualLayout>
          <c:xMode val="edge"/>
          <c:yMode val="edge"/>
          <c:x val="0.13309910124870755"/>
          <c:y val="0.86940636096958468"/>
          <c:w val="0.65556629284975743"/>
          <c:h val="9.4808043062414055E-2"/>
        </c:manualLayout>
      </c:layout>
      <c:txPr>
        <a:bodyPr/>
        <a:lstStyle/>
        <a:p>
          <a:pPr>
            <a:defRPr lang="pl-PL"/>
          </a:pPr>
          <a:endParaRPr lang="sk-SK"/>
        </a:p>
      </c:txPr>
    </c:legend>
    <c:plotVisOnly val="1"/>
    <c:dispBlanksAs val="gap"/>
  </c:chart>
  <c:txPr>
    <a:bodyPr/>
    <a:lstStyle/>
    <a:p>
      <a:pPr>
        <a:defRPr sz="1400"/>
      </a:pPr>
      <a:endParaRPr lang="sk-SK"/>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dirty="0" err="1" smtClean="0"/>
              <a:t>Comparison</a:t>
            </a:r>
            <a:r>
              <a:rPr lang="pl-PL" dirty="0" smtClean="0"/>
              <a:t> </a:t>
            </a:r>
            <a:r>
              <a:rPr lang="pl-PL" dirty="0"/>
              <a:t>300 </a:t>
            </a:r>
            <a:r>
              <a:rPr lang="pl-PL" dirty="0" err="1"/>
              <a:t>frames</a:t>
            </a:r>
            <a:r>
              <a:rPr lang="pl-PL" dirty="0"/>
              <a:t> IBBBBBBB IDR</a:t>
            </a:r>
          </a:p>
        </c:rich>
      </c:tx>
      <c:layout/>
    </c:title>
    <c:plotArea>
      <c:layout>
        <c:manualLayout>
          <c:layoutTarget val="inner"/>
          <c:xMode val="edge"/>
          <c:yMode val="edge"/>
          <c:x val="0.18125029825817229"/>
          <c:y val="0.21285418742607418"/>
          <c:w val="0.75374970174182843"/>
          <c:h val="0.57484639917277991"/>
        </c:manualLayout>
      </c:layout>
      <c:scatterChart>
        <c:scatterStyle val="smoothMarker"/>
        <c:ser>
          <c:idx val="2"/>
          <c:order val="0"/>
          <c:tx>
            <c:v>H264-coastguard</c:v>
          </c:tx>
          <c:spPr>
            <a:ln>
              <a:solidFill>
                <a:srgbClr val="0070C0"/>
              </a:solidFill>
            </a:ln>
          </c:spPr>
          <c:marker>
            <c:spPr>
              <a:solidFill>
                <a:srgbClr val="0070C0"/>
              </a:solidFill>
            </c:spPr>
          </c:marker>
          <c:xVal>
            <c:numRef>
              <c:f>'H264'!$G$4:$G$10</c:f>
              <c:numCache>
                <c:formatCode>General</c:formatCode>
                <c:ptCount val="7"/>
                <c:pt idx="0">
                  <c:v>60.83</c:v>
                </c:pt>
                <c:pt idx="1">
                  <c:v>418.52</c:v>
                </c:pt>
                <c:pt idx="2">
                  <c:v>780.27000000000055</c:v>
                </c:pt>
                <c:pt idx="3">
                  <c:v>1138.22</c:v>
                </c:pt>
                <c:pt idx="4">
                  <c:v>1496.78</c:v>
                </c:pt>
                <c:pt idx="5">
                  <c:v>4548.22</c:v>
                </c:pt>
                <c:pt idx="6">
                  <c:v>7502.6100000000024</c:v>
                </c:pt>
              </c:numCache>
            </c:numRef>
          </c:xVal>
          <c:yVal>
            <c:numRef>
              <c:f>'H264'!$H$4:$H$10</c:f>
              <c:numCache>
                <c:formatCode>General</c:formatCode>
                <c:ptCount val="7"/>
                <c:pt idx="0">
                  <c:v>26.817000000000036</c:v>
                </c:pt>
                <c:pt idx="1">
                  <c:v>32.598000000000013</c:v>
                </c:pt>
                <c:pt idx="2">
                  <c:v>35.137</c:v>
                </c:pt>
                <c:pt idx="3">
                  <c:v>36.862000000000002</c:v>
                </c:pt>
                <c:pt idx="4">
                  <c:v>38.329000000000001</c:v>
                </c:pt>
                <c:pt idx="5">
                  <c:v>45.929000000000002</c:v>
                </c:pt>
                <c:pt idx="6">
                  <c:v>50.632000000000012</c:v>
                </c:pt>
              </c:numCache>
            </c:numRef>
          </c:yVal>
          <c:smooth val="1"/>
        </c:ser>
        <c:ser>
          <c:idx val="3"/>
          <c:order val="1"/>
          <c:tx>
            <c:v>HEVC-coastguard</c:v>
          </c:tx>
          <c:spPr>
            <a:ln>
              <a:solidFill>
                <a:srgbClr val="FF0000"/>
              </a:solidFill>
            </a:ln>
          </c:spPr>
          <c:marker>
            <c:spPr>
              <a:solidFill>
                <a:srgbClr val="FF0000"/>
              </a:solidFill>
            </c:spPr>
          </c:marker>
          <c:xVal>
            <c:numRef>
              <c:f>HEVC!$G$5:$G$11</c:f>
              <c:numCache>
                <c:formatCode>General</c:formatCode>
                <c:ptCount val="7"/>
                <c:pt idx="0">
                  <c:v>50.025600000000011</c:v>
                </c:pt>
                <c:pt idx="1">
                  <c:v>400.43119999999874</c:v>
                </c:pt>
                <c:pt idx="2">
                  <c:v>751.03840000000002</c:v>
                </c:pt>
                <c:pt idx="3">
                  <c:v>1101.1079999999999</c:v>
                </c:pt>
                <c:pt idx="4">
                  <c:v>1451.4680000000001</c:v>
                </c:pt>
                <c:pt idx="5">
                  <c:v>4450.9399999999996</c:v>
                </c:pt>
                <c:pt idx="6">
                  <c:v>7450.1816000000044</c:v>
                </c:pt>
              </c:numCache>
            </c:numRef>
          </c:xVal>
          <c:yVal>
            <c:numRef>
              <c:f>HEVC!$H$5:$H$11</c:f>
              <c:numCache>
                <c:formatCode>General</c:formatCode>
                <c:ptCount val="7"/>
                <c:pt idx="0">
                  <c:v>27.954999999999988</c:v>
                </c:pt>
                <c:pt idx="1">
                  <c:v>34.059000000000005</c:v>
                </c:pt>
                <c:pt idx="2">
                  <c:v>36.593000000000011</c:v>
                </c:pt>
                <c:pt idx="3">
                  <c:v>38.399000000000001</c:v>
                </c:pt>
                <c:pt idx="4">
                  <c:v>39.838000000000001</c:v>
                </c:pt>
                <c:pt idx="5">
                  <c:v>47.096000000000011</c:v>
                </c:pt>
                <c:pt idx="6">
                  <c:v>51.811999999999998</c:v>
                </c:pt>
              </c:numCache>
            </c:numRef>
          </c:yVal>
          <c:smooth val="1"/>
        </c:ser>
        <c:axId val="74142848"/>
        <c:axId val="74145152"/>
      </c:scatterChart>
      <c:valAx>
        <c:axId val="74142848"/>
        <c:scaling>
          <c:orientation val="minMax"/>
        </c:scaling>
        <c:axPos val="b"/>
        <c:title>
          <c:tx>
            <c:rich>
              <a:bodyPr/>
              <a:lstStyle/>
              <a:p>
                <a:pPr>
                  <a:defRPr lang="pl-PL"/>
                </a:pPr>
                <a:r>
                  <a:rPr lang="pl-PL" dirty="0" err="1" smtClean="0"/>
                  <a:t>Bitrate</a:t>
                </a:r>
                <a:r>
                  <a:rPr lang="es-US" dirty="0" smtClean="0"/>
                  <a:t> </a:t>
                </a:r>
                <a:r>
                  <a:rPr lang="es-US" sz="14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4145152"/>
        <c:crosses val="autoZero"/>
        <c:crossBetween val="midCat"/>
      </c:valAx>
      <c:valAx>
        <c:axId val="74145152"/>
        <c:scaling>
          <c:orientation val="minMax"/>
          <c:min val="24"/>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4142848"/>
        <c:crosses val="autoZero"/>
        <c:crossBetween val="midCat"/>
      </c:valAx>
    </c:plotArea>
    <c:legend>
      <c:legendPos val="r"/>
      <c:layout>
        <c:manualLayout>
          <c:xMode val="edge"/>
          <c:yMode val="edge"/>
          <c:x val="4.9908375089477458E-2"/>
          <c:y val="0.91322379880996807"/>
          <c:w val="0.94100071581961331"/>
          <c:h val="8.6776201190030725E-2"/>
        </c:manualLayout>
      </c:layout>
      <c:txPr>
        <a:bodyPr/>
        <a:lstStyle/>
        <a:p>
          <a:pPr>
            <a:defRPr lang="pl-PL"/>
          </a:pPr>
          <a:endParaRPr lang="sk-SK"/>
        </a:p>
      </c:txPr>
    </c:legend>
    <c:plotVisOnly val="1"/>
    <c:dispBlanksAs val="gap"/>
  </c:chart>
  <c:txPr>
    <a:bodyPr/>
    <a:lstStyle/>
    <a:p>
      <a:pPr>
        <a:defRPr sz="1400"/>
      </a:pPr>
      <a:endParaRPr lang="sk-SK"/>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dirty="0" err="1" smtClean="0"/>
              <a:t>Comparison</a:t>
            </a:r>
            <a:r>
              <a:rPr lang="pl-PL" dirty="0" smtClean="0"/>
              <a:t> </a:t>
            </a:r>
            <a:r>
              <a:rPr lang="pl-PL" dirty="0"/>
              <a:t>300 </a:t>
            </a:r>
            <a:r>
              <a:rPr lang="pl-PL" dirty="0" err="1"/>
              <a:t>frames</a:t>
            </a:r>
            <a:r>
              <a:rPr lang="pl-PL" dirty="0"/>
              <a:t>  IBBBBBBB IDR </a:t>
            </a:r>
          </a:p>
        </c:rich>
      </c:tx>
      <c:layout/>
    </c:title>
    <c:plotArea>
      <c:layout>
        <c:manualLayout>
          <c:layoutTarget val="inner"/>
          <c:xMode val="edge"/>
          <c:yMode val="edge"/>
          <c:x val="0.23715962777380087"/>
          <c:y val="0.20341188329719687"/>
          <c:w val="0.68613576712001911"/>
          <c:h val="0.59373787515690957"/>
        </c:manualLayout>
      </c:layout>
      <c:scatterChart>
        <c:scatterStyle val="smoothMarker"/>
        <c:ser>
          <c:idx val="1"/>
          <c:order val="0"/>
          <c:tx>
            <c:v>HEVC-coastguard</c:v>
          </c:tx>
          <c:xVal>
            <c:numRef>
              <c:f>HEVC!$I$5:$I$11</c:f>
              <c:numCache>
                <c:formatCode>General</c:formatCode>
                <c:ptCount val="7"/>
                <c:pt idx="0">
                  <c:v>50.025600000000011</c:v>
                </c:pt>
                <c:pt idx="1">
                  <c:v>400.43119999999874</c:v>
                </c:pt>
                <c:pt idx="2">
                  <c:v>751.03840000000002</c:v>
                </c:pt>
                <c:pt idx="3">
                  <c:v>1101.1079999999999</c:v>
                </c:pt>
                <c:pt idx="4">
                  <c:v>1451.4680000000001</c:v>
                </c:pt>
                <c:pt idx="5">
                  <c:v>4450.9399999999996</c:v>
                </c:pt>
                <c:pt idx="6">
                  <c:v>7450.1816000000044</c:v>
                </c:pt>
              </c:numCache>
            </c:numRef>
          </c:xVal>
          <c:yVal>
            <c:numRef>
              <c:f>HEVC!$J$5:$J$11</c:f>
              <c:numCache>
                <c:formatCode>General</c:formatCode>
                <c:ptCount val="7"/>
                <c:pt idx="0">
                  <c:v>879.57</c:v>
                </c:pt>
                <c:pt idx="1">
                  <c:v>1153.21</c:v>
                </c:pt>
                <c:pt idx="2">
                  <c:v>1363.53</c:v>
                </c:pt>
                <c:pt idx="3">
                  <c:v>1462.61</c:v>
                </c:pt>
                <c:pt idx="4">
                  <c:v>1612.6</c:v>
                </c:pt>
                <c:pt idx="5">
                  <c:v>2451.5</c:v>
                </c:pt>
                <c:pt idx="6">
                  <c:v>2793.96</c:v>
                </c:pt>
              </c:numCache>
            </c:numRef>
          </c:yVal>
          <c:smooth val="1"/>
        </c:ser>
        <c:ser>
          <c:idx val="3"/>
          <c:order val="1"/>
          <c:tx>
            <c:v>H264-coastguard</c:v>
          </c:tx>
          <c:spPr>
            <a:ln>
              <a:solidFill>
                <a:srgbClr val="0070C0"/>
              </a:solidFill>
            </a:ln>
          </c:spPr>
          <c:marker>
            <c:spPr>
              <a:solidFill>
                <a:srgbClr val="0070C0"/>
              </a:solidFill>
            </c:spPr>
          </c:marker>
          <c:xVal>
            <c:numRef>
              <c:f>'H264'!$I$4:$I$10</c:f>
              <c:numCache>
                <c:formatCode>General</c:formatCode>
                <c:ptCount val="7"/>
                <c:pt idx="0">
                  <c:v>60.83</c:v>
                </c:pt>
                <c:pt idx="1">
                  <c:v>418.52</c:v>
                </c:pt>
                <c:pt idx="2">
                  <c:v>780.27000000000055</c:v>
                </c:pt>
                <c:pt idx="3">
                  <c:v>1138.22</c:v>
                </c:pt>
                <c:pt idx="4">
                  <c:v>1496.78</c:v>
                </c:pt>
                <c:pt idx="5">
                  <c:v>4548.22</c:v>
                </c:pt>
                <c:pt idx="6">
                  <c:v>7502.6100000000024</c:v>
                </c:pt>
              </c:numCache>
            </c:numRef>
          </c:xVal>
          <c:yVal>
            <c:numRef>
              <c:f>'H264'!$J$4:$J$10</c:f>
              <c:numCache>
                <c:formatCode>General</c:formatCode>
                <c:ptCount val="7"/>
                <c:pt idx="0">
                  <c:v>211.14899999999997</c:v>
                </c:pt>
                <c:pt idx="1">
                  <c:v>241.26299999999998</c:v>
                </c:pt>
                <c:pt idx="2">
                  <c:v>252.69499999999999</c:v>
                </c:pt>
                <c:pt idx="3">
                  <c:v>263.00799999999964</c:v>
                </c:pt>
                <c:pt idx="4">
                  <c:v>270.98099999999926</c:v>
                </c:pt>
                <c:pt idx="5">
                  <c:v>324.41000000000003</c:v>
                </c:pt>
                <c:pt idx="6">
                  <c:v>363.8959999999995</c:v>
                </c:pt>
              </c:numCache>
            </c:numRef>
          </c:yVal>
          <c:smooth val="1"/>
        </c:ser>
        <c:axId val="74465280"/>
        <c:axId val="74467584"/>
      </c:scatterChart>
      <c:valAx>
        <c:axId val="74465280"/>
        <c:scaling>
          <c:orientation val="minMax"/>
        </c:scaling>
        <c:axPos val="b"/>
        <c:title>
          <c:tx>
            <c:rich>
              <a:bodyPr/>
              <a:lstStyle/>
              <a:p>
                <a:pPr>
                  <a:defRPr lang="pl-PL"/>
                </a:pPr>
                <a:r>
                  <a:rPr lang="pl-PL" dirty="0" err="1" smtClean="0"/>
                  <a:t>Bitrate</a:t>
                </a:r>
                <a:r>
                  <a:rPr lang="es-US" dirty="0" smtClean="0"/>
                  <a:t> </a:t>
                </a:r>
                <a:r>
                  <a:rPr lang="es-US" sz="14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4467584"/>
        <c:crosses val="autoZero"/>
        <c:crossBetween val="midCat"/>
      </c:valAx>
      <c:valAx>
        <c:axId val="74467584"/>
        <c:scaling>
          <c:orientation val="minMax"/>
        </c:scaling>
        <c:axPos val="l"/>
        <c:majorGridlines/>
        <c:title>
          <c:tx>
            <c:rich>
              <a:bodyPr/>
              <a:lstStyle/>
              <a:p>
                <a:pPr>
                  <a:defRPr lang="pl-PL"/>
                </a:pPr>
                <a:r>
                  <a:rPr lang="pl-PL"/>
                  <a:t>Time</a:t>
                </a:r>
              </a:p>
            </c:rich>
          </c:tx>
          <c:layout/>
        </c:title>
        <c:numFmt formatCode="General" sourceLinked="1"/>
        <c:majorTickMark val="none"/>
        <c:tickLblPos val="nextTo"/>
        <c:txPr>
          <a:bodyPr/>
          <a:lstStyle/>
          <a:p>
            <a:pPr>
              <a:defRPr lang="pl-PL"/>
            </a:pPr>
            <a:endParaRPr lang="sk-SK"/>
          </a:p>
        </c:txPr>
        <c:crossAx val="74465280"/>
        <c:crosses val="autoZero"/>
        <c:crossBetween val="midCat"/>
      </c:valAx>
    </c:plotArea>
    <c:legend>
      <c:legendPos val="r"/>
      <c:layout>
        <c:manualLayout>
          <c:xMode val="edge"/>
          <c:yMode val="edge"/>
          <c:x val="0.10445382963493198"/>
          <c:y val="0.91210125908174522"/>
          <c:w val="0.86827344309234078"/>
          <c:h val="8.0604054927916668E-2"/>
        </c:manualLayout>
      </c:layout>
      <c:txPr>
        <a:bodyPr/>
        <a:lstStyle/>
        <a:p>
          <a:pPr>
            <a:defRPr lang="pl-PL"/>
          </a:pPr>
          <a:endParaRPr lang="sk-SK"/>
        </a:p>
      </c:txPr>
    </c:legend>
    <c:plotVisOnly val="1"/>
    <c:dispBlanksAs val="gap"/>
  </c:chart>
  <c:txPr>
    <a:bodyPr/>
    <a:lstStyle/>
    <a:p>
      <a:pPr>
        <a:defRPr sz="1400"/>
      </a:pPr>
      <a:endParaRPr lang="sk-SK"/>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dirty="0" err="1" smtClean="0"/>
              <a:t>Comparison</a:t>
            </a:r>
            <a:r>
              <a:rPr lang="pl-PL" dirty="0" smtClean="0"/>
              <a:t> </a:t>
            </a:r>
            <a:r>
              <a:rPr lang="pl-PL" dirty="0"/>
              <a:t>300 </a:t>
            </a:r>
            <a:r>
              <a:rPr lang="pl-PL" dirty="0" err="1"/>
              <a:t>frames</a:t>
            </a:r>
            <a:r>
              <a:rPr lang="pl-PL" dirty="0"/>
              <a:t> IBBBBBBB IDR</a:t>
            </a:r>
          </a:p>
        </c:rich>
      </c:tx>
      <c:layout/>
    </c:title>
    <c:plotArea>
      <c:layout>
        <c:manualLayout>
          <c:layoutTarget val="inner"/>
          <c:xMode val="edge"/>
          <c:yMode val="edge"/>
          <c:x val="0.17997160191041692"/>
          <c:y val="0.19715758392043101"/>
          <c:w val="0.74601523170259465"/>
          <c:h val="0.56142060367454139"/>
        </c:manualLayout>
      </c:layout>
      <c:scatterChart>
        <c:scatterStyle val="smoothMarker"/>
        <c:ser>
          <c:idx val="1"/>
          <c:order val="0"/>
          <c:tx>
            <c:v>HEVC-mobile</c:v>
          </c:tx>
          <c:spPr>
            <a:ln>
              <a:solidFill>
                <a:srgbClr val="FF0000"/>
              </a:solidFill>
            </a:ln>
          </c:spPr>
          <c:marker>
            <c:spPr>
              <a:solidFill>
                <a:srgbClr val="FF0000"/>
              </a:solidFill>
              <a:ln>
                <a:solidFill>
                  <a:srgbClr val="00B050"/>
                </a:solidFill>
              </a:ln>
            </c:spPr>
          </c:marker>
          <c:xVal>
            <c:numRef>
              <c:f>HEVC!$B$15:$B$21</c:f>
              <c:numCache>
                <c:formatCode>General</c:formatCode>
                <c:ptCount val="7"/>
                <c:pt idx="0">
                  <c:v>50.98</c:v>
                </c:pt>
                <c:pt idx="1">
                  <c:v>400.524</c:v>
                </c:pt>
                <c:pt idx="2">
                  <c:v>751.22799999999938</c:v>
                </c:pt>
                <c:pt idx="3">
                  <c:v>1101.1639999999998</c:v>
                </c:pt>
                <c:pt idx="4">
                  <c:v>1451.6639999999998</c:v>
                </c:pt>
                <c:pt idx="5">
                  <c:v>4459.0720000000001</c:v>
                </c:pt>
                <c:pt idx="6">
                  <c:v>7459.8640000000014</c:v>
                </c:pt>
              </c:numCache>
            </c:numRef>
          </c:xVal>
          <c:yVal>
            <c:numRef>
              <c:f>HEVC!$C$15:$C$21</c:f>
              <c:numCache>
                <c:formatCode>General</c:formatCode>
                <c:ptCount val="7"/>
                <c:pt idx="0">
                  <c:v>22.327999999999999</c:v>
                </c:pt>
                <c:pt idx="1">
                  <c:v>31.954999999999988</c:v>
                </c:pt>
                <c:pt idx="2">
                  <c:v>34.491</c:v>
                </c:pt>
                <c:pt idx="3">
                  <c:v>36.260000000000012</c:v>
                </c:pt>
                <c:pt idx="4">
                  <c:v>37.675000000000011</c:v>
                </c:pt>
                <c:pt idx="5">
                  <c:v>44.785000000000011</c:v>
                </c:pt>
                <c:pt idx="6">
                  <c:v>49.968000000000011</c:v>
                </c:pt>
              </c:numCache>
            </c:numRef>
          </c:yVal>
          <c:smooth val="1"/>
        </c:ser>
        <c:ser>
          <c:idx val="0"/>
          <c:order val="1"/>
          <c:tx>
            <c:v>H264-mobile</c:v>
          </c:tx>
          <c:xVal>
            <c:numRef>
              <c:f>'H264'!$B$14:$B$20</c:f>
              <c:numCache>
                <c:formatCode>General</c:formatCode>
                <c:ptCount val="7"/>
                <c:pt idx="0">
                  <c:v>117.14999999999999</c:v>
                </c:pt>
                <c:pt idx="1">
                  <c:v>423.71999999999969</c:v>
                </c:pt>
                <c:pt idx="2">
                  <c:v>781.92</c:v>
                </c:pt>
                <c:pt idx="3">
                  <c:v>1136.22</c:v>
                </c:pt>
                <c:pt idx="4">
                  <c:v>1495.28</c:v>
                </c:pt>
                <c:pt idx="5">
                  <c:v>4563.3900000000003</c:v>
                </c:pt>
                <c:pt idx="6">
                  <c:v>7588.4</c:v>
                </c:pt>
              </c:numCache>
            </c:numRef>
          </c:xVal>
          <c:yVal>
            <c:numRef>
              <c:f>'H264'!$C$14:$C$20</c:f>
              <c:numCache>
                <c:formatCode>General</c:formatCode>
                <c:ptCount val="7"/>
                <c:pt idx="0">
                  <c:v>24.792999999999989</c:v>
                </c:pt>
                <c:pt idx="1">
                  <c:v>30.401</c:v>
                </c:pt>
                <c:pt idx="2">
                  <c:v>33.059000000000005</c:v>
                </c:pt>
                <c:pt idx="3">
                  <c:v>34.97</c:v>
                </c:pt>
                <c:pt idx="4">
                  <c:v>36.466000000000001</c:v>
                </c:pt>
                <c:pt idx="5">
                  <c:v>43.798000000000073</c:v>
                </c:pt>
                <c:pt idx="6">
                  <c:v>48.290000000000013</c:v>
                </c:pt>
              </c:numCache>
            </c:numRef>
          </c:yVal>
          <c:smooth val="1"/>
        </c:ser>
        <c:axId val="74493312"/>
        <c:axId val="74524160"/>
      </c:scatterChart>
      <c:valAx>
        <c:axId val="74493312"/>
        <c:scaling>
          <c:orientation val="minMax"/>
        </c:scaling>
        <c:axPos val="b"/>
        <c:title>
          <c:tx>
            <c:rich>
              <a:bodyPr/>
              <a:lstStyle/>
              <a:p>
                <a:pPr>
                  <a:defRPr lang="pl-PL"/>
                </a:pPr>
                <a:r>
                  <a:rPr lang="pl-PL" dirty="0" err="1" smtClean="0"/>
                  <a:t>Bitrate</a:t>
                </a:r>
                <a:r>
                  <a:rPr lang="es-US" dirty="0" smtClean="0"/>
                  <a:t> </a:t>
                </a:r>
                <a:r>
                  <a:rPr lang="es-US" sz="14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4524160"/>
        <c:crosses val="autoZero"/>
        <c:crossBetween val="midCat"/>
      </c:valAx>
      <c:valAx>
        <c:axId val="74524160"/>
        <c:scaling>
          <c:orientation val="minMax"/>
          <c:min val="24"/>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4493312"/>
        <c:crosses val="autoZero"/>
        <c:crossBetween val="midCat"/>
      </c:valAx>
    </c:plotArea>
    <c:legend>
      <c:legendPos val="r"/>
      <c:layout>
        <c:manualLayout>
          <c:xMode val="edge"/>
          <c:yMode val="edge"/>
          <c:x val="0.11125080676390861"/>
          <c:y val="0.85627849150435165"/>
          <c:w val="0.80526499976976429"/>
          <c:h val="9.1795900328849392E-2"/>
        </c:manualLayout>
      </c:layout>
      <c:txPr>
        <a:bodyPr/>
        <a:lstStyle/>
        <a:p>
          <a:pPr>
            <a:defRPr lang="pl-PL"/>
          </a:pPr>
          <a:endParaRPr lang="sk-SK"/>
        </a:p>
      </c:txPr>
    </c:legend>
    <c:plotVisOnly val="1"/>
    <c:dispBlanksAs val="gap"/>
  </c:chart>
  <c:txPr>
    <a:bodyPr/>
    <a:lstStyle/>
    <a:p>
      <a:pPr>
        <a:defRPr sz="1400"/>
      </a:pPr>
      <a:endParaRPr lang="sk-SK"/>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sk-SK"/>
  <c:chart>
    <c:title>
      <c:tx>
        <c:rich>
          <a:bodyPr/>
          <a:lstStyle/>
          <a:p>
            <a:pPr>
              <a:defRPr lang="pl-PL"/>
            </a:pPr>
            <a:r>
              <a:rPr lang="pl-PL" dirty="0" err="1" smtClean="0"/>
              <a:t>Comparison</a:t>
            </a:r>
            <a:r>
              <a:rPr lang="pl-PL" dirty="0" smtClean="0"/>
              <a:t> </a:t>
            </a:r>
            <a:r>
              <a:rPr lang="pl-PL" dirty="0"/>
              <a:t>300 </a:t>
            </a:r>
            <a:r>
              <a:rPr lang="pl-PL" dirty="0" err="1"/>
              <a:t>frames</a:t>
            </a:r>
            <a:r>
              <a:rPr lang="pl-PL" dirty="0"/>
              <a:t> IBBBBBBB IDR</a:t>
            </a:r>
          </a:p>
        </c:rich>
      </c:tx>
      <c:layout/>
    </c:title>
    <c:plotArea>
      <c:layout>
        <c:manualLayout>
          <c:layoutTarget val="inner"/>
          <c:xMode val="edge"/>
          <c:yMode val="edge"/>
          <c:x val="0.18550157925174587"/>
          <c:y val="0.21418166479190101"/>
          <c:w val="0.75286044752880599"/>
          <c:h val="0.59667416572928356"/>
        </c:manualLayout>
      </c:layout>
      <c:scatterChart>
        <c:scatterStyle val="smoothMarker"/>
        <c:ser>
          <c:idx val="0"/>
          <c:order val="0"/>
          <c:tx>
            <c:v>H264-mobile</c:v>
          </c:tx>
          <c:xVal>
            <c:numRef>
              <c:f>'H264'!$D$14:$D$20</c:f>
              <c:numCache>
                <c:formatCode>General</c:formatCode>
                <c:ptCount val="7"/>
                <c:pt idx="0">
                  <c:v>117.14999999999999</c:v>
                </c:pt>
                <c:pt idx="1">
                  <c:v>423.71999999999969</c:v>
                </c:pt>
                <c:pt idx="2">
                  <c:v>781.92</c:v>
                </c:pt>
                <c:pt idx="3">
                  <c:v>1136.22</c:v>
                </c:pt>
                <c:pt idx="4">
                  <c:v>1495.28</c:v>
                </c:pt>
                <c:pt idx="5">
                  <c:v>4563.3900000000003</c:v>
                </c:pt>
                <c:pt idx="6">
                  <c:v>7588.4</c:v>
                </c:pt>
              </c:numCache>
            </c:numRef>
          </c:xVal>
          <c:yVal>
            <c:numRef>
              <c:f>'H264'!$E$14:$E$20</c:f>
              <c:numCache>
                <c:formatCode>General</c:formatCode>
                <c:ptCount val="7"/>
                <c:pt idx="0">
                  <c:v>251.21299999999999</c:v>
                </c:pt>
                <c:pt idx="1">
                  <c:v>252.04599999999999</c:v>
                </c:pt>
                <c:pt idx="2">
                  <c:v>257.74900000000002</c:v>
                </c:pt>
                <c:pt idx="3">
                  <c:v>264.05599999999993</c:v>
                </c:pt>
                <c:pt idx="4">
                  <c:v>270.90299999999951</c:v>
                </c:pt>
                <c:pt idx="5">
                  <c:v>315.03099999999944</c:v>
                </c:pt>
                <c:pt idx="6">
                  <c:v>350.34100000000001</c:v>
                </c:pt>
              </c:numCache>
            </c:numRef>
          </c:yVal>
          <c:smooth val="1"/>
        </c:ser>
        <c:ser>
          <c:idx val="2"/>
          <c:order val="1"/>
          <c:tx>
            <c:v>HEVC-mobile</c:v>
          </c:tx>
          <c:spPr>
            <a:ln>
              <a:solidFill>
                <a:srgbClr val="FF0000"/>
              </a:solidFill>
            </a:ln>
          </c:spPr>
          <c:marker>
            <c:spPr>
              <a:solidFill>
                <a:srgbClr val="FF0000"/>
              </a:solidFill>
            </c:spPr>
          </c:marker>
          <c:xVal>
            <c:numRef>
              <c:f>HEVC!$D$15:$D$21</c:f>
              <c:numCache>
                <c:formatCode>General</c:formatCode>
                <c:ptCount val="7"/>
                <c:pt idx="0">
                  <c:v>50.98</c:v>
                </c:pt>
                <c:pt idx="1">
                  <c:v>400.524</c:v>
                </c:pt>
                <c:pt idx="2">
                  <c:v>751.22799999999938</c:v>
                </c:pt>
                <c:pt idx="3">
                  <c:v>1101.1639999999998</c:v>
                </c:pt>
                <c:pt idx="4">
                  <c:v>1451.6639999999998</c:v>
                </c:pt>
                <c:pt idx="5">
                  <c:v>4459.0720000000001</c:v>
                </c:pt>
                <c:pt idx="6">
                  <c:v>7459.8640000000014</c:v>
                </c:pt>
              </c:numCache>
            </c:numRef>
          </c:xVal>
          <c:yVal>
            <c:numRef>
              <c:f>HEVC!$E$15:$E$21</c:f>
              <c:numCache>
                <c:formatCode>General</c:formatCode>
                <c:ptCount val="7"/>
                <c:pt idx="0">
                  <c:v>146.19</c:v>
                </c:pt>
                <c:pt idx="1">
                  <c:v>208.4</c:v>
                </c:pt>
                <c:pt idx="2">
                  <c:v>246.75</c:v>
                </c:pt>
                <c:pt idx="3">
                  <c:v>262.89999999999969</c:v>
                </c:pt>
                <c:pt idx="4">
                  <c:v>309.02999999999969</c:v>
                </c:pt>
                <c:pt idx="5">
                  <c:v>457.17</c:v>
                </c:pt>
                <c:pt idx="6">
                  <c:v>561.53</c:v>
                </c:pt>
              </c:numCache>
            </c:numRef>
          </c:yVal>
          <c:smooth val="1"/>
        </c:ser>
        <c:axId val="74569600"/>
        <c:axId val="74576256"/>
      </c:scatterChart>
      <c:valAx>
        <c:axId val="74569600"/>
        <c:scaling>
          <c:orientation val="minMax"/>
        </c:scaling>
        <c:axPos val="b"/>
        <c:title>
          <c:tx>
            <c:rich>
              <a:bodyPr/>
              <a:lstStyle/>
              <a:p>
                <a:pPr>
                  <a:defRPr lang="pl-PL"/>
                </a:pPr>
                <a:r>
                  <a:rPr lang="pl-PL" dirty="0" err="1" smtClean="0"/>
                  <a:t>Bitrate</a:t>
                </a:r>
                <a:r>
                  <a:rPr lang="es-US" dirty="0" smtClean="0"/>
                  <a:t> </a:t>
                </a:r>
                <a:r>
                  <a:rPr lang="es-US" sz="14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4576256"/>
        <c:crosses val="autoZero"/>
        <c:crossBetween val="midCat"/>
      </c:valAx>
      <c:valAx>
        <c:axId val="74576256"/>
        <c:scaling>
          <c:orientation val="minMax"/>
        </c:scaling>
        <c:axPos val="l"/>
        <c:majorGridlines/>
        <c:title>
          <c:tx>
            <c:rich>
              <a:bodyPr/>
              <a:lstStyle/>
              <a:p>
                <a:pPr>
                  <a:defRPr lang="pl-PL"/>
                </a:pPr>
                <a:r>
                  <a:rPr lang="pl-PL" dirty="0" smtClean="0"/>
                  <a:t>Time</a:t>
                </a:r>
                <a:r>
                  <a:rPr lang="es-US" dirty="0" smtClean="0"/>
                  <a:t> [s]</a:t>
                </a:r>
                <a:endParaRPr lang="pl-PL" dirty="0"/>
              </a:p>
            </c:rich>
          </c:tx>
          <c:layout/>
        </c:title>
        <c:numFmt formatCode="General" sourceLinked="1"/>
        <c:majorTickMark val="none"/>
        <c:tickLblPos val="nextTo"/>
        <c:txPr>
          <a:bodyPr/>
          <a:lstStyle/>
          <a:p>
            <a:pPr>
              <a:defRPr lang="pl-PL"/>
            </a:pPr>
            <a:endParaRPr lang="sk-SK"/>
          </a:p>
        </c:txPr>
        <c:crossAx val="74569600"/>
        <c:crosses val="autoZero"/>
        <c:crossBetween val="midCat"/>
      </c:valAx>
    </c:plotArea>
    <c:legend>
      <c:legendPos val="r"/>
      <c:layout>
        <c:manualLayout>
          <c:xMode val="edge"/>
          <c:yMode val="edge"/>
          <c:x val="5.6048284912661804E-2"/>
          <c:y val="0.92390823743186068"/>
          <c:w val="0.88935401393791258"/>
          <c:h val="5.4470809392069226E-2"/>
        </c:manualLayout>
      </c:layout>
      <c:txPr>
        <a:bodyPr/>
        <a:lstStyle/>
        <a:p>
          <a:pPr>
            <a:defRPr lang="pl-PL"/>
          </a:pPr>
          <a:endParaRPr lang="sk-SK"/>
        </a:p>
      </c:txPr>
    </c:legend>
    <c:plotVisOnly val="1"/>
    <c:dispBlanksAs val="gap"/>
  </c:chart>
  <c:txPr>
    <a:bodyPr/>
    <a:lstStyle/>
    <a:p>
      <a:pPr>
        <a:defRPr sz="1400"/>
      </a:pPr>
      <a:endParaRPr lang="sk-SK"/>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dirty="0" err="1" smtClean="0"/>
              <a:t>Comparison</a:t>
            </a:r>
            <a:r>
              <a:rPr lang="pl-PL" dirty="0" smtClean="0"/>
              <a:t> </a:t>
            </a:r>
            <a:r>
              <a:rPr lang="pl-PL" dirty="0"/>
              <a:t>300 </a:t>
            </a:r>
            <a:r>
              <a:rPr lang="pl-PL" dirty="0" err="1"/>
              <a:t>frames</a:t>
            </a:r>
            <a:r>
              <a:rPr lang="pl-PL" dirty="0"/>
              <a:t> IBBBBBBB IDR</a:t>
            </a:r>
          </a:p>
        </c:rich>
      </c:tx>
      <c:layout/>
    </c:title>
    <c:plotArea>
      <c:layout>
        <c:manualLayout>
          <c:layoutTarget val="inner"/>
          <c:xMode val="edge"/>
          <c:yMode val="edge"/>
          <c:x val="0.17997160191041692"/>
          <c:y val="0.2044276057958509"/>
          <c:w val="0.74601523170259465"/>
          <c:h val="0.62185183187718074"/>
        </c:manualLayout>
      </c:layout>
      <c:scatterChart>
        <c:scatterStyle val="smoothMarker"/>
        <c:ser>
          <c:idx val="2"/>
          <c:order val="0"/>
          <c:tx>
            <c:v>HEVC-news</c:v>
          </c:tx>
          <c:spPr>
            <a:ln>
              <a:solidFill>
                <a:srgbClr val="FF0000"/>
              </a:solidFill>
            </a:ln>
          </c:spPr>
          <c:marker>
            <c:spPr>
              <a:solidFill>
                <a:srgbClr val="FF0000"/>
              </a:solidFill>
            </c:spPr>
          </c:marker>
          <c:xVal>
            <c:numRef>
              <c:f>HEVC!$G$15:$G$21</c:f>
              <c:numCache>
                <c:formatCode>General</c:formatCode>
                <c:ptCount val="7"/>
                <c:pt idx="0">
                  <c:v>50.007200000000005</c:v>
                </c:pt>
                <c:pt idx="1">
                  <c:v>400.12479999999999</c:v>
                </c:pt>
                <c:pt idx="2">
                  <c:v>750.88400000000001</c:v>
                </c:pt>
                <c:pt idx="3">
                  <c:v>1100.6776</c:v>
                </c:pt>
                <c:pt idx="4">
                  <c:v>1450.4416000000001</c:v>
                </c:pt>
                <c:pt idx="5">
                  <c:v>4451.1048000000001</c:v>
                </c:pt>
                <c:pt idx="6">
                  <c:v>5821.1104000000014</c:v>
                </c:pt>
              </c:numCache>
            </c:numRef>
          </c:xVal>
          <c:yVal>
            <c:numRef>
              <c:f>HEVC!$H$15:$H$21</c:f>
              <c:numCache>
                <c:formatCode>General</c:formatCode>
                <c:ptCount val="7"/>
                <c:pt idx="0">
                  <c:v>34.338000000000001</c:v>
                </c:pt>
                <c:pt idx="1">
                  <c:v>44.402000000000001</c:v>
                </c:pt>
                <c:pt idx="2">
                  <c:v>46.713000000000001</c:v>
                </c:pt>
                <c:pt idx="3">
                  <c:v>48.099000000000011</c:v>
                </c:pt>
                <c:pt idx="4">
                  <c:v>49.233000000000011</c:v>
                </c:pt>
                <c:pt idx="5">
                  <c:v>58.303999999999995</c:v>
                </c:pt>
                <c:pt idx="6">
                  <c:v>62.898000000000003</c:v>
                </c:pt>
              </c:numCache>
            </c:numRef>
          </c:yVal>
          <c:smooth val="1"/>
        </c:ser>
        <c:ser>
          <c:idx val="3"/>
          <c:order val="1"/>
          <c:tx>
            <c:v>H264-news</c:v>
          </c:tx>
          <c:spPr>
            <a:ln>
              <a:solidFill>
                <a:srgbClr val="0070C0"/>
              </a:solidFill>
            </a:ln>
          </c:spPr>
          <c:marker>
            <c:spPr>
              <a:solidFill>
                <a:srgbClr val="0070C0"/>
              </a:solidFill>
            </c:spPr>
          </c:marker>
          <c:xVal>
            <c:numRef>
              <c:f>'H264'!$G$14:$G$20</c:f>
              <c:numCache>
                <c:formatCode>General</c:formatCode>
                <c:ptCount val="7"/>
                <c:pt idx="0">
                  <c:v>55.760000000000012</c:v>
                </c:pt>
                <c:pt idx="1">
                  <c:v>425.46</c:v>
                </c:pt>
                <c:pt idx="2">
                  <c:v>785.37</c:v>
                </c:pt>
                <c:pt idx="3">
                  <c:v>1143.33</c:v>
                </c:pt>
                <c:pt idx="4">
                  <c:v>1496.92</c:v>
                </c:pt>
                <c:pt idx="5">
                  <c:v>3429.5</c:v>
                </c:pt>
                <c:pt idx="6">
                  <c:v>3429.5</c:v>
                </c:pt>
              </c:numCache>
            </c:numRef>
          </c:xVal>
          <c:yVal>
            <c:numRef>
              <c:f>'H264'!$H$14:$H$20</c:f>
              <c:numCache>
                <c:formatCode>General</c:formatCode>
                <c:ptCount val="7"/>
                <c:pt idx="0">
                  <c:v>33.506</c:v>
                </c:pt>
                <c:pt idx="1">
                  <c:v>43.175000000000011</c:v>
                </c:pt>
                <c:pt idx="2">
                  <c:v>46.131</c:v>
                </c:pt>
                <c:pt idx="3">
                  <c:v>47.51</c:v>
                </c:pt>
                <c:pt idx="4">
                  <c:v>48.456999999999994</c:v>
                </c:pt>
                <c:pt idx="5">
                  <c:v>52.449000000000005</c:v>
                </c:pt>
                <c:pt idx="6">
                  <c:v>52.449000000000005</c:v>
                </c:pt>
              </c:numCache>
            </c:numRef>
          </c:yVal>
          <c:smooth val="1"/>
        </c:ser>
        <c:axId val="74638464"/>
        <c:axId val="74640768"/>
      </c:scatterChart>
      <c:valAx>
        <c:axId val="74638464"/>
        <c:scaling>
          <c:orientation val="minMax"/>
          <c:max val="6000"/>
        </c:scaling>
        <c:axPos val="b"/>
        <c:title>
          <c:tx>
            <c:rich>
              <a:bodyPr/>
              <a:lstStyle/>
              <a:p>
                <a:pPr>
                  <a:defRPr lang="pl-PL"/>
                </a:pPr>
                <a:r>
                  <a:rPr lang="pl-PL" dirty="0" err="1" smtClean="0"/>
                  <a:t>Bitrate</a:t>
                </a:r>
                <a:r>
                  <a:rPr lang="es-US" dirty="0" smtClean="0"/>
                  <a:t> </a:t>
                </a:r>
                <a:r>
                  <a:rPr lang="es-US" sz="14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4640768"/>
        <c:crosses val="autoZero"/>
        <c:crossBetween val="midCat"/>
      </c:valAx>
      <c:valAx>
        <c:axId val="74640768"/>
        <c:scaling>
          <c:orientation val="minMax"/>
          <c:min val="24"/>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4638464"/>
        <c:crosses val="autoZero"/>
        <c:crossBetween val="midCat"/>
      </c:valAx>
    </c:plotArea>
    <c:legend>
      <c:legendPos val="r"/>
      <c:layout>
        <c:manualLayout>
          <c:xMode val="edge"/>
          <c:yMode val="edge"/>
          <c:x val="5.6078648063728857E-2"/>
          <c:y val="0.90540467062139884"/>
          <c:w val="0.75263342082239715"/>
          <c:h val="8.7825231249493596E-2"/>
        </c:manualLayout>
      </c:layout>
      <c:txPr>
        <a:bodyPr/>
        <a:lstStyle/>
        <a:p>
          <a:pPr>
            <a:defRPr lang="pl-PL"/>
          </a:pPr>
          <a:endParaRPr lang="sk-SK"/>
        </a:p>
      </c:txPr>
    </c:legend>
    <c:plotVisOnly val="1"/>
    <c:dispBlanksAs val="gap"/>
  </c:chart>
  <c:txPr>
    <a:bodyPr/>
    <a:lstStyle/>
    <a:p>
      <a:pPr>
        <a:defRPr sz="1400"/>
      </a:pPr>
      <a:endParaRPr lang="sk-SK"/>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dirty="0" err="1" smtClean="0"/>
              <a:t>Comparison</a:t>
            </a:r>
            <a:r>
              <a:rPr lang="pl-PL" dirty="0" smtClean="0"/>
              <a:t> </a:t>
            </a:r>
            <a:r>
              <a:rPr lang="pl-PL" dirty="0"/>
              <a:t>300 </a:t>
            </a:r>
            <a:r>
              <a:rPr lang="pl-PL" dirty="0" err="1"/>
              <a:t>frames</a:t>
            </a:r>
            <a:r>
              <a:rPr lang="pl-PL" dirty="0"/>
              <a:t> IBBBBBBB IDR</a:t>
            </a:r>
          </a:p>
        </c:rich>
      </c:tx>
      <c:layout/>
    </c:title>
    <c:plotArea>
      <c:layout>
        <c:manualLayout>
          <c:layoutTarget val="inner"/>
          <c:xMode val="edge"/>
          <c:yMode val="edge"/>
          <c:x val="0.21608048993875764"/>
          <c:y val="0.20645165929601261"/>
          <c:w val="0.71118241469816346"/>
          <c:h val="0.63143116528242149"/>
        </c:manualLayout>
      </c:layout>
      <c:scatterChart>
        <c:scatterStyle val="smoothMarker"/>
        <c:ser>
          <c:idx val="1"/>
          <c:order val="0"/>
          <c:tx>
            <c:v>H264-NEWS</c:v>
          </c:tx>
          <c:spPr>
            <a:ln>
              <a:solidFill>
                <a:srgbClr val="0070C0"/>
              </a:solidFill>
            </a:ln>
          </c:spPr>
          <c:marker>
            <c:spPr>
              <a:solidFill>
                <a:srgbClr val="0070C0"/>
              </a:solidFill>
            </c:spPr>
          </c:marker>
          <c:xVal>
            <c:numRef>
              <c:f>'H264'!$I$14:$I$20</c:f>
              <c:numCache>
                <c:formatCode>General</c:formatCode>
                <c:ptCount val="7"/>
                <c:pt idx="0">
                  <c:v>55.760000000000012</c:v>
                </c:pt>
                <c:pt idx="1">
                  <c:v>425.46</c:v>
                </c:pt>
                <c:pt idx="2">
                  <c:v>785.37</c:v>
                </c:pt>
                <c:pt idx="3">
                  <c:v>1143.33</c:v>
                </c:pt>
                <c:pt idx="4">
                  <c:v>1496.92</c:v>
                </c:pt>
                <c:pt idx="5">
                  <c:v>3429.5</c:v>
                </c:pt>
                <c:pt idx="6">
                  <c:v>3429.5</c:v>
                </c:pt>
              </c:numCache>
            </c:numRef>
          </c:xVal>
          <c:yVal>
            <c:numRef>
              <c:f>'H264'!$J$14:$J$20</c:f>
              <c:numCache>
                <c:formatCode>General</c:formatCode>
                <c:ptCount val="7"/>
                <c:pt idx="0">
                  <c:v>181.49100000000001</c:v>
                </c:pt>
                <c:pt idx="1">
                  <c:v>203.02800000000025</c:v>
                </c:pt>
                <c:pt idx="2">
                  <c:v>215.79</c:v>
                </c:pt>
                <c:pt idx="3">
                  <c:v>222.965</c:v>
                </c:pt>
                <c:pt idx="4">
                  <c:v>227.67</c:v>
                </c:pt>
                <c:pt idx="5">
                  <c:v>263.49499999999944</c:v>
                </c:pt>
                <c:pt idx="6">
                  <c:v>262.89499999999964</c:v>
                </c:pt>
              </c:numCache>
            </c:numRef>
          </c:yVal>
          <c:smooth val="1"/>
        </c:ser>
        <c:ser>
          <c:idx val="3"/>
          <c:order val="1"/>
          <c:tx>
            <c:v>HEVC-news</c:v>
          </c:tx>
          <c:spPr>
            <a:ln>
              <a:solidFill>
                <a:srgbClr val="FF0000"/>
              </a:solidFill>
            </a:ln>
          </c:spPr>
          <c:marker>
            <c:spPr>
              <a:solidFill>
                <a:srgbClr val="FF0000"/>
              </a:solidFill>
            </c:spPr>
          </c:marker>
          <c:xVal>
            <c:numRef>
              <c:f>HEVC!$I$15:$I$21</c:f>
              <c:numCache>
                <c:formatCode>General</c:formatCode>
                <c:ptCount val="7"/>
                <c:pt idx="0">
                  <c:v>50.007200000000005</c:v>
                </c:pt>
                <c:pt idx="1">
                  <c:v>400.12479999999999</c:v>
                </c:pt>
                <c:pt idx="2">
                  <c:v>750.88400000000001</c:v>
                </c:pt>
                <c:pt idx="3">
                  <c:v>1100.6776</c:v>
                </c:pt>
                <c:pt idx="4">
                  <c:v>1450.4416000000001</c:v>
                </c:pt>
                <c:pt idx="5">
                  <c:v>4451.1048000000001</c:v>
                </c:pt>
                <c:pt idx="6">
                  <c:v>5821.1104000000014</c:v>
                </c:pt>
              </c:numCache>
            </c:numRef>
          </c:xVal>
          <c:yVal>
            <c:numRef>
              <c:f>HEVC!$J$15:$J$21</c:f>
              <c:numCache>
                <c:formatCode>General</c:formatCode>
                <c:ptCount val="7"/>
                <c:pt idx="0">
                  <c:v>794.03</c:v>
                </c:pt>
                <c:pt idx="1">
                  <c:v>1006.25</c:v>
                </c:pt>
                <c:pt idx="2">
                  <c:v>1168.3</c:v>
                </c:pt>
                <c:pt idx="3">
                  <c:v>1319.71</c:v>
                </c:pt>
                <c:pt idx="4">
                  <c:v>1452.1399999999999</c:v>
                </c:pt>
                <c:pt idx="5">
                  <c:v>2020.6499999999999</c:v>
                </c:pt>
                <c:pt idx="6">
                  <c:v>2309.14</c:v>
                </c:pt>
              </c:numCache>
            </c:numRef>
          </c:yVal>
          <c:smooth val="1"/>
        </c:ser>
        <c:axId val="74702848"/>
        <c:axId val="74705152"/>
      </c:scatterChart>
      <c:valAx>
        <c:axId val="74702848"/>
        <c:scaling>
          <c:orientation val="minMax"/>
          <c:max val="6000"/>
        </c:scaling>
        <c:axPos val="b"/>
        <c:title>
          <c:tx>
            <c:rich>
              <a:bodyPr/>
              <a:lstStyle/>
              <a:p>
                <a:pPr>
                  <a:defRPr lang="pl-PL"/>
                </a:pPr>
                <a:r>
                  <a:rPr lang="pl-PL" dirty="0" err="1" smtClean="0"/>
                  <a:t>Bitrate</a:t>
                </a:r>
                <a:r>
                  <a:rPr lang="es-US" sz="1400" b="1" i="0" u="none" strike="noStrike" baseline="0" dirty="0" smtClean="0">
                    <a:effectLst/>
                  </a:rPr>
                  <a:t>[kbit/s]</a:t>
                </a:r>
                <a:endParaRPr lang="pl-PL" dirty="0"/>
              </a:p>
            </c:rich>
          </c:tx>
          <c:layout/>
        </c:title>
        <c:numFmt formatCode="General" sourceLinked="1"/>
        <c:majorTickMark val="none"/>
        <c:tickLblPos val="nextTo"/>
        <c:txPr>
          <a:bodyPr/>
          <a:lstStyle/>
          <a:p>
            <a:pPr>
              <a:defRPr lang="pl-PL"/>
            </a:pPr>
            <a:endParaRPr lang="sk-SK"/>
          </a:p>
        </c:txPr>
        <c:crossAx val="74705152"/>
        <c:crosses val="autoZero"/>
        <c:crossBetween val="midCat"/>
      </c:valAx>
      <c:valAx>
        <c:axId val="74705152"/>
        <c:scaling>
          <c:orientation val="minMax"/>
        </c:scaling>
        <c:axPos val="l"/>
        <c:majorGridlines/>
        <c:title>
          <c:tx>
            <c:rich>
              <a:bodyPr/>
              <a:lstStyle/>
              <a:p>
                <a:pPr>
                  <a:defRPr lang="pl-PL"/>
                </a:pPr>
                <a:r>
                  <a:rPr lang="pl-PL" dirty="0" smtClean="0"/>
                  <a:t>Time</a:t>
                </a:r>
                <a:r>
                  <a:rPr lang="es-US" dirty="0" smtClean="0"/>
                  <a:t> [s]</a:t>
                </a:r>
                <a:endParaRPr lang="pl-PL" dirty="0"/>
              </a:p>
            </c:rich>
          </c:tx>
          <c:layout/>
        </c:title>
        <c:numFmt formatCode="General" sourceLinked="1"/>
        <c:majorTickMark val="none"/>
        <c:tickLblPos val="nextTo"/>
        <c:txPr>
          <a:bodyPr/>
          <a:lstStyle/>
          <a:p>
            <a:pPr>
              <a:defRPr lang="pl-PL"/>
            </a:pPr>
            <a:endParaRPr lang="sk-SK"/>
          </a:p>
        </c:txPr>
        <c:crossAx val="74702848"/>
        <c:crosses val="autoZero"/>
        <c:crossBetween val="midCat"/>
      </c:valAx>
    </c:plotArea>
    <c:legend>
      <c:legendPos val="r"/>
      <c:layout>
        <c:manualLayout>
          <c:xMode val="edge"/>
          <c:yMode val="edge"/>
          <c:x val="3.2298398045072015E-2"/>
          <c:y val="0.94527576789387946"/>
          <c:w val="0.82402344103538772"/>
          <c:h val="5.4470809392069226E-2"/>
        </c:manualLayout>
      </c:layout>
      <c:txPr>
        <a:bodyPr/>
        <a:lstStyle/>
        <a:p>
          <a:pPr>
            <a:defRPr lang="pl-PL"/>
          </a:pPr>
          <a:endParaRPr lang="sk-SK"/>
        </a:p>
      </c:txPr>
    </c:legend>
    <c:plotVisOnly val="1"/>
    <c:dispBlanksAs val="gap"/>
  </c:chart>
  <c:txPr>
    <a:bodyPr/>
    <a:lstStyle/>
    <a:p>
      <a:pPr>
        <a:defRPr sz="1400"/>
      </a:pPr>
      <a:endParaRPr lang="sk-SK"/>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a:t>Comparison search range</a:t>
            </a:r>
          </a:p>
        </c:rich>
      </c:tx>
      <c:layout/>
    </c:title>
    <c:plotArea>
      <c:layout>
        <c:manualLayout>
          <c:layoutTarget val="inner"/>
          <c:xMode val="edge"/>
          <c:yMode val="edge"/>
          <c:x val="0.10257782029582745"/>
          <c:y val="0.14611529257372283"/>
          <c:w val="0.66469881889763904"/>
          <c:h val="0.66389055534724861"/>
        </c:manualLayout>
      </c:layout>
      <c:scatterChart>
        <c:scatterStyle val="smoothMarker"/>
        <c:ser>
          <c:idx val="0"/>
          <c:order val="0"/>
          <c:tx>
            <c:v>foreman- SR 32</c:v>
          </c:tx>
          <c:xVal>
            <c:numRef>
              <c:f>'H264'!$C$65:$C$70</c:f>
              <c:numCache>
                <c:formatCode>General</c:formatCode>
                <c:ptCount val="6"/>
                <c:pt idx="0">
                  <c:v>63.27</c:v>
                </c:pt>
                <c:pt idx="1">
                  <c:v>428.71</c:v>
                </c:pt>
                <c:pt idx="2">
                  <c:v>810.9</c:v>
                </c:pt>
                <c:pt idx="3">
                  <c:v>1179.8499999999999</c:v>
                </c:pt>
                <c:pt idx="4">
                  <c:v>1547.41</c:v>
                </c:pt>
                <c:pt idx="5">
                  <c:v>4647.38</c:v>
                </c:pt>
              </c:numCache>
            </c:numRef>
          </c:xVal>
          <c:yVal>
            <c:numRef>
              <c:f>'H264'!$D$65:$D$70</c:f>
              <c:numCache>
                <c:formatCode>General</c:formatCode>
                <c:ptCount val="6"/>
                <c:pt idx="0">
                  <c:v>30.131000000000039</c:v>
                </c:pt>
                <c:pt idx="1">
                  <c:v>37.946000000000005</c:v>
                </c:pt>
                <c:pt idx="2">
                  <c:v>41.053999999999995</c:v>
                </c:pt>
                <c:pt idx="3">
                  <c:v>42.229000000000013</c:v>
                </c:pt>
                <c:pt idx="4">
                  <c:v>43.056999999999995</c:v>
                </c:pt>
                <c:pt idx="5">
                  <c:v>48.980999999999995</c:v>
                </c:pt>
              </c:numCache>
            </c:numRef>
          </c:yVal>
          <c:smooth val="1"/>
        </c:ser>
        <c:ser>
          <c:idx val="1"/>
          <c:order val="1"/>
          <c:tx>
            <c:v>foreman-SR 64</c:v>
          </c:tx>
          <c:xVal>
            <c:numRef>
              <c:f>'H264'!$C$87:$C$92</c:f>
              <c:numCache>
                <c:formatCode>General</c:formatCode>
                <c:ptCount val="6"/>
                <c:pt idx="0">
                  <c:v>63.27</c:v>
                </c:pt>
                <c:pt idx="1">
                  <c:v>428.71</c:v>
                </c:pt>
                <c:pt idx="2">
                  <c:v>810.9</c:v>
                </c:pt>
                <c:pt idx="3">
                  <c:v>1179.8499999999999</c:v>
                </c:pt>
                <c:pt idx="4">
                  <c:v>1547.41</c:v>
                </c:pt>
                <c:pt idx="5">
                  <c:v>4647.38</c:v>
                </c:pt>
              </c:numCache>
            </c:numRef>
          </c:xVal>
          <c:yVal>
            <c:numRef>
              <c:f>'H264'!$D$87:$D$92</c:f>
              <c:numCache>
                <c:formatCode>General</c:formatCode>
                <c:ptCount val="6"/>
                <c:pt idx="0">
                  <c:v>30.131000000000039</c:v>
                </c:pt>
                <c:pt idx="1">
                  <c:v>37.946000000000005</c:v>
                </c:pt>
                <c:pt idx="2">
                  <c:v>41.053999999999995</c:v>
                </c:pt>
                <c:pt idx="3">
                  <c:v>42.229000000000013</c:v>
                </c:pt>
                <c:pt idx="4">
                  <c:v>43.056999999999995</c:v>
                </c:pt>
                <c:pt idx="5">
                  <c:v>48.980999999999995</c:v>
                </c:pt>
              </c:numCache>
            </c:numRef>
          </c:yVal>
          <c:smooth val="1"/>
        </c:ser>
        <c:axId val="71517696"/>
        <c:axId val="71519616"/>
      </c:scatterChart>
      <c:valAx>
        <c:axId val="71517696"/>
        <c:scaling>
          <c:orientation val="minMax"/>
        </c:scaling>
        <c:axPos val="b"/>
        <c:title>
          <c:tx>
            <c:rich>
              <a:bodyPr/>
              <a:lstStyle/>
              <a:p>
                <a:pPr>
                  <a:defRPr lang="pl-PL"/>
                </a:pPr>
                <a:r>
                  <a:rPr lang="pl-PL" dirty="0" err="1" smtClean="0"/>
                  <a:t>Bitrate</a:t>
                </a:r>
                <a:r>
                  <a:rPr lang="es-US" dirty="0" smtClean="0"/>
                  <a:t> [kbit/s]</a:t>
                </a:r>
                <a:endParaRPr lang="pl-PL" dirty="0"/>
              </a:p>
            </c:rich>
          </c:tx>
          <c:layout/>
        </c:title>
        <c:numFmt formatCode="General" sourceLinked="1"/>
        <c:majorTickMark val="none"/>
        <c:tickLblPos val="nextTo"/>
        <c:txPr>
          <a:bodyPr/>
          <a:lstStyle/>
          <a:p>
            <a:pPr>
              <a:defRPr lang="pl-PL"/>
            </a:pPr>
            <a:endParaRPr lang="sk-SK"/>
          </a:p>
        </c:txPr>
        <c:crossAx val="71519616"/>
        <c:crosses val="autoZero"/>
        <c:crossBetween val="midCat"/>
      </c:valAx>
      <c:valAx>
        <c:axId val="71519616"/>
        <c:scaling>
          <c:orientation val="minMax"/>
          <c:max val="50"/>
          <c:min val="30"/>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1517696"/>
        <c:crosses val="autoZero"/>
        <c:crossBetween val="midCat"/>
      </c:valAx>
    </c:plotArea>
    <c:legend>
      <c:legendPos val="r"/>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sk-SK"/>
  <c:chart>
    <c:title>
      <c:tx>
        <c:rich>
          <a:bodyPr rot="0" spcFirstLastPara="1" vertOverflow="ellipsis" vert="horz" wrap="square" anchor="ctr" anchorCtr="1"/>
          <a:lstStyle/>
          <a:p>
            <a:pPr>
              <a:defRPr lang="pl-PL" sz="1920" b="1" i="0" u="none" strike="noStrike" kern="1200" baseline="0">
                <a:solidFill>
                  <a:schemeClr val="tx1"/>
                </a:solidFill>
                <a:latin typeface="+mn-lt"/>
                <a:ea typeface="+mn-ea"/>
                <a:cs typeface="+mn-cs"/>
              </a:defRPr>
            </a:pPr>
            <a:r>
              <a:rPr lang="pl-PL"/>
              <a:t>Comparison search range</a:t>
            </a:r>
          </a:p>
        </c:rich>
      </c:tx>
      <c:layout/>
      <c:spPr>
        <a:noFill/>
        <a:ln>
          <a:noFill/>
        </a:ln>
        <a:effectLst/>
      </c:spPr>
    </c:title>
    <c:plotArea>
      <c:layout>
        <c:manualLayout>
          <c:layoutTarget val="inner"/>
          <c:xMode val="edge"/>
          <c:yMode val="edge"/>
          <c:x val="9.3232025903304164E-2"/>
          <c:y val="0.14399767963787141"/>
          <c:w val="0.66915910405267165"/>
          <c:h val="0.69392727118787678"/>
        </c:manualLayout>
      </c:layout>
      <c:scatterChart>
        <c:scatterStyle val="smoothMarker"/>
        <c:ser>
          <c:idx val="0"/>
          <c:order val="0"/>
          <c:tx>
            <c:v>coastguard- SR 32</c:v>
          </c:tx>
          <c:spPr>
            <a:ln w="30000" cap="rnd" cmpd="sng" algn="ctr">
              <a:solidFill>
                <a:schemeClr val="accent1"/>
              </a:solidFill>
              <a:prstDash val="solid"/>
              <a:round/>
            </a:ln>
            <a:effectLst/>
          </c:spPr>
          <c:marker>
            <c:spPr>
              <a:solidFill>
                <a:schemeClr val="accent1"/>
              </a:solidFill>
              <a:ln w="10000" cap="flat" cmpd="sng" algn="ctr">
                <a:solidFill>
                  <a:schemeClr val="accent1"/>
                </a:solidFill>
                <a:prstDash val="solid"/>
                <a:round/>
              </a:ln>
              <a:effectLst/>
            </c:spPr>
          </c:marker>
          <c:xVal>
            <c:numRef>
              <c:f>'H264'!$H$65:$H$70</c:f>
              <c:numCache>
                <c:formatCode>General</c:formatCode>
                <c:ptCount val="6"/>
                <c:pt idx="0">
                  <c:v>84.679999999999978</c:v>
                </c:pt>
                <c:pt idx="1">
                  <c:v>424.89</c:v>
                </c:pt>
                <c:pt idx="2">
                  <c:v>799.2</c:v>
                </c:pt>
                <c:pt idx="3">
                  <c:v>1199.06</c:v>
                </c:pt>
                <c:pt idx="4">
                  <c:v>1523.34</c:v>
                </c:pt>
                <c:pt idx="5">
                  <c:v>4604.3100000000004</c:v>
                </c:pt>
              </c:numCache>
            </c:numRef>
          </c:xVal>
          <c:yVal>
            <c:numRef>
              <c:f>'H264'!$I$65:$I$70</c:f>
              <c:numCache>
                <c:formatCode>General</c:formatCode>
                <c:ptCount val="6"/>
                <c:pt idx="0">
                  <c:v>26.959</c:v>
                </c:pt>
                <c:pt idx="1">
                  <c:v>31.492999999999963</c:v>
                </c:pt>
                <c:pt idx="2">
                  <c:v>34.07</c:v>
                </c:pt>
                <c:pt idx="3">
                  <c:v>35.996000000000002</c:v>
                </c:pt>
                <c:pt idx="4">
                  <c:v>37.188000000000002</c:v>
                </c:pt>
                <c:pt idx="5">
                  <c:v>44.743000000000002</c:v>
                </c:pt>
              </c:numCache>
            </c:numRef>
          </c:yVal>
          <c:smooth val="1"/>
        </c:ser>
        <c:ser>
          <c:idx val="1"/>
          <c:order val="1"/>
          <c:tx>
            <c:v>coastguard-SR 64</c:v>
          </c:tx>
          <c:spPr>
            <a:ln w="30000" cap="rnd" cmpd="sng" algn="ctr">
              <a:solidFill>
                <a:schemeClr val="accent2"/>
              </a:solidFill>
              <a:prstDash val="solid"/>
              <a:round/>
            </a:ln>
            <a:effectLst/>
          </c:spPr>
          <c:marker>
            <c:spPr>
              <a:solidFill>
                <a:schemeClr val="accent2"/>
              </a:solidFill>
              <a:ln w="10000" cap="flat" cmpd="sng" algn="ctr">
                <a:solidFill>
                  <a:schemeClr val="accent2"/>
                </a:solidFill>
                <a:prstDash val="solid"/>
                <a:round/>
              </a:ln>
              <a:effectLst/>
            </c:spPr>
          </c:marker>
          <c:xVal>
            <c:numRef>
              <c:f>'H264'!$H$87:$H$92</c:f>
              <c:numCache>
                <c:formatCode>General</c:formatCode>
                <c:ptCount val="6"/>
                <c:pt idx="0">
                  <c:v>84.679999999999978</c:v>
                </c:pt>
                <c:pt idx="1">
                  <c:v>424.89</c:v>
                </c:pt>
                <c:pt idx="2">
                  <c:v>799.2</c:v>
                </c:pt>
                <c:pt idx="3">
                  <c:v>1199.06</c:v>
                </c:pt>
                <c:pt idx="4">
                  <c:v>1523.34</c:v>
                </c:pt>
                <c:pt idx="5">
                  <c:v>4604.3100000000004</c:v>
                </c:pt>
              </c:numCache>
            </c:numRef>
          </c:xVal>
          <c:yVal>
            <c:numRef>
              <c:f>'H264'!$I$87:$I$92</c:f>
              <c:numCache>
                <c:formatCode>General</c:formatCode>
                <c:ptCount val="6"/>
                <c:pt idx="0">
                  <c:v>26.959</c:v>
                </c:pt>
                <c:pt idx="1">
                  <c:v>31.492999999999963</c:v>
                </c:pt>
                <c:pt idx="2">
                  <c:v>34.07</c:v>
                </c:pt>
                <c:pt idx="3">
                  <c:v>35.996000000000002</c:v>
                </c:pt>
                <c:pt idx="4">
                  <c:v>37.188000000000002</c:v>
                </c:pt>
                <c:pt idx="5">
                  <c:v>44.743000000000002</c:v>
                </c:pt>
              </c:numCache>
            </c:numRef>
          </c:yVal>
          <c:smooth val="1"/>
        </c:ser>
        <c:axId val="71627136"/>
        <c:axId val="71629440"/>
      </c:scatterChart>
      <c:valAx>
        <c:axId val="71627136"/>
        <c:scaling>
          <c:orientation val="minMax"/>
        </c:scaling>
        <c:axPos val="b"/>
        <c:title>
          <c:tx>
            <c:rich>
              <a:bodyPr rot="0" spcFirstLastPara="1" vertOverflow="ellipsis" vert="horz" wrap="square" anchor="ctr" anchorCtr="1"/>
              <a:lstStyle/>
              <a:p>
                <a:pPr>
                  <a:defRPr lang="pl-PL" sz="1600" b="1" i="0" u="none" strike="noStrike" kern="1200" baseline="0">
                    <a:solidFill>
                      <a:schemeClr val="tx1"/>
                    </a:solidFill>
                    <a:latin typeface="+mn-lt"/>
                    <a:ea typeface="+mn-ea"/>
                    <a:cs typeface="+mn-cs"/>
                  </a:defRPr>
                </a:pPr>
                <a:r>
                  <a:rPr lang="pl-PL" dirty="0" err="1" smtClean="0"/>
                  <a:t>Bitrate</a:t>
                </a:r>
                <a:r>
                  <a:rPr lang="es-US" dirty="0" smtClean="0"/>
                  <a:t> [kbit/s]</a:t>
                </a:r>
                <a:endParaRPr lang="pl-PL" dirty="0"/>
              </a:p>
            </c:rich>
          </c:tx>
          <c:layout/>
          <c:spPr>
            <a:noFill/>
            <a:ln>
              <a:noFill/>
            </a:ln>
            <a:effectLst/>
          </c:spPr>
        </c:title>
        <c:numFmt formatCode="General" sourceLinked="1"/>
        <c:maj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lang="pl-PL" sz="1600" b="0" i="0" u="none" strike="noStrike" kern="1200" baseline="0">
                <a:solidFill>
                  <a:schemeClr val="tx1"/>
                </a:solidFill>
                <a:latin typeface="+mn-lt"/>
                <a:ea typeface="+mn-ea"/>
                <a:cs typeface="+mn-cs"/>
              </a:defRPr>
            </a:pPr>
            <a:endParaRPr lang="sk-SK"/>
          </a:p>
        </c:txPr>
        <c:crossAx val="71629440"/>
        <c:crosses val="autoZero"/>
        <c:crossBetween val="midCat"/>
      </c:valAx>
      <c:valAx>
        <c:axId val="71629440"/>
        <c:scaling>
          <c:orientation val="minMax"/>
          <c:max val="45"/>
          <c:min val="25"/>
        </c:scaling>
        <c:axPos val="l"/>
        <c:majorGridlines>
          <c:spPr>
            <a:ln w="1000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lang="pl-PL" sz="1600" b="1" i="0" u="none" strike="noStrike" kern="1200" baseline="0">
                    <a:solidFill>
                      <a:schemeClr val="tx1"/>
                    </a:solidFill>
                    <a:latin typeface="+mn-lt"/>
                    <a:ea typeface="+mn-ea"/>
                    <a:cs typeface="+mn-cs"/>
                  </a:defRPr>
                </a:pPr>
                <a:r>
                  <a:rPr lang="pl-PL" dirty="0" smtClean="0"/>
                  <a:t>PSNR</a:t>
                </a:r>
                <a:r>
                  <a:rPr lang="es-US" dirty="0" smtClean="0"/>
                  <a:t> [dB]</a:t>
                </a:r>
                <a:endParaRPr lang="pl-PL" dirty="0"/>
              </a:p>
            </c:rich>
          </c:tx>
          <c:layout/>
          <c:spPr>
            <a:noFill/>
            <a:ln>
              <a:noFill/>
            </a:ln>
            <a:effectLst/>
          </c:spPr>
        </c:title>
        <c:numFmt formatCode="General" sourceLinked="1"/>
        <c:maj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lang="pl-PL" sz="1600" b="0" i="0" u="none" strike="noStrike" kern="1200" baseline="0">
                <a:solidFill>
                  <a:schemeClr val="tx1"/>
                </a:solidFill>
                <a:latin typeface="+mn-lt"/>
                <a:ea typeface="+mn-ea"/>
                <a:cs typeface="+mn-cs"/>
              </a:defRPr>
            </a:pPr>
            <a:endParaRPr lang="sk-SK"/>
          </a:p>
        </c:txPr>
        <c:crossAx val="71627136"/>
        <c:crosses val="autoZero"/>
        <c:crossBetween val="midCat"/>
      </c:valAx>
      <c:spPr>
        <a:noFill/>
        <a:ln>
          <a:noFill/>
        </a:ln>
        <a:effectLst/>
      </c:spPr>
    </c:plotArea>
    <c:legend>
      <c:legendPos val="r"/>
      <c:layout/>
      <c:spPr>
        <a:noFill/>
        <a:ln>
          <a:noFill/>
        </a:ln>
        <a:effectLst/>
      </c:spPr>
      <c:txPr>
        <a:bodyPr rot="0" spcFirstLastPara="1" vertOverflow="ellipsis" vert="horz" wrap="square" anchor="ctr" anchorCtr="1"/>
        <a:lstStyle/>
        <a:p>
          <a:pPr>
            <a:defRPr lang="pl-PL" sz="1600" b="0" i="0" u="none" strike="noStrike" kern="1200" baseline="0">
              <a:solidFill>
                <a:schemeClr val="tx1"/>
              </a:solidFill>
              <a:latin typeface="+mn-lt"/>
              <a:ea typeface="+mn-ea"/>
              <a:cs typeface="+mn-cs"/>
            </a:defRPr>
          </a:pPr>
          <a:endParaRPr lang="sk-SK"/>
        </a:p>
      </c:txPr>
    </c:legend>
    <c:plotVisOnly val="1"/>
    <c:dispBlanksAs val="gap"/>
  </c:chart>
  <c:spPr>
    <a:noFill/>
    <a:ln w="10000" cap="flat" cmpd="sng" algn="ctr">
      <a:noFill/>
      <a:prstDash val="solid"/>
    </a:ln>
    <a:effectLst/>
  </c:spPr>
  <c:txPr>
    <a:bodyPr/>
    <a:lstStyle/>
    <a:p>
      <a:pPr>
        <a:defRPr sz="1600"/>
      </a:pPr>
      <a:endParaRPr lang="sk-SK"/>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a:t>HEVC frame 300 GOP BBBBBBBB</a:t>
            </a:r>
          </a:p>
        </c:rich>
      </c:tx>
      <c:layout/>
    </c:title>
    <c:plotArea>
      <c:layout>
        <c:manualLayout>
          <c:layoutTarget val="inner"/>
          <c:xMode val="edge"/>
          <c:yMode val="edge"/>
          <c:x val="0.11194327423078201"/>
          <c:y val="0.17358476023830352"/>
          <c:w val="0.69230855449145035"/>
          <c:h val="0.66908719743365463"/>
        </c:manualLayout>
      </c:layout>
      <c:scatterChart>
        <c:scatterStyle val="smoothMarker"/>
        <c:ser>
          <c:idx val="0"/>
          <c:order val="0"/>
          <c:tx>
            <c:v>foreman</c:v>
          </c:tx>
          <c:spPr>
            <a:ln>
              <a:solidFill>
                <a:srgbClr val="002060"/>
              </a:solidFill>
            </a:ln>
          </c:spPr>
          <c:marker>
            <c:spPr>
              <a:solidFill>
                <a:srgbClr val="002060"/>
              </a:solidFill>
            </c:spPr>
          </c:marker>
          <c:xVal>
            <c:numRef>
              <c:f>HEVC!$B$5:$B$11</c:f>
              <c:numCache>
                <c:formatCode>General</c:formatCode>
                <c:ptCount val="7"/>
                <c:pt idx="0">
                  <c:v>50.083999999999996</c:v>
                </c:pt>
                <c:pt idx="1">
                  <c:v>400.59599999999944</c:v>
                </c:pt>
                <c:pt idx="2">
                  <c:v>750.18400000000054</c:v>
                </c:pt>
                <c:pt idx="3">
                  <c:v>1100.308</c:v>
                </c:pt>
                <c:pt idx="4">
                  <c:v>1450.2080000000001</c:v>
                </c:pt>
                <c:pt idx="5">
                  <c:v>4450.1440000000002</c:v>
                </c:pt>
                <c:pt idx="6">
                  <c:v>7456.1640000000034</c:v>
                </c:pt>
              </c:numCache>
            </c:numRef>
          </c:xVal>
          <c:yVal>
            <c:numRef>
              <c:f>HEVC!$C$5:$C$11</c:f>
              <c:numCache>
                <c:formatCode>General</c:formatCode>
                <c:ptCount val="7"/>
                <c:pt idx="0">
                  <c:v>31.251999999999999</c:v>
                </c:pt>
                <c:pt idx="1">
                  <c:v>39.839000000000006</c:v>
                </c:pt>
                <c:pt idx="2">
                  <c:v>42.114000000000004</c:v>
                </c:pt>
                <c:pt idx="3">
                  <c:v>43.481999999999999</c:v>
                </c:pt>
                <c:pt idx="4">
                  <c:v>44.467000000000006</c:v>
                </c:pt>
                <c:pt idx="5">
                  <c:v>49.843999999999994</c:v>
                </c:pt>
                <c:pt idx="6">
                  <c:v>54.704000000000001</c:v>
                </c:pt>
              </c:numCache>
            </c:numRef>
          </c:yVal>
          <c:smooth val="1"/>
        </c:ser>
        <c:ser>
          <c:idx val="1"/>
          <c:order val="1"/>
          <c:tx>
            <c:v>coastguard</c:v>
          </c:tx>
          <c:spPr>
            <a:ln>
              <a:solidFill>
                <a:srgbClr val="92D050"/>
              </a:solidFill>
            </a:ln>
          </c:spPr>
          <c:marker>
            <c:spPr>
              <a:solidFill>
                <a:srgbClr val="92D050"/>
              </a:solidFill>
            </c:spPr>
          </c:marker>
          <c:xVal>
            <c:numRef>
              <c:f>HEVC!$G$5:$G$11</c:f>
              <c:numCache>
                <c:formatCode>General</c:formatCode>
                <c:ptCount val="7"/>
                <c:pt idx="0">
                  <c:v>50.025600000000011</c:v>
                </c:pt>
                <c:pt idx="1">
                  <c:v>400.43119999999874</c:v>
                </c:pt>
                <c:pt idx="2">
                  <c:v>751.03840000000002</c:v>
                </c:pt>
                <c:pt idx="3">
                  <c:v>1101.1079999999999</c:v>
                </c:pt>
                <c:pt idx="4">
                  <c:v>1451.4680000000001</c:v>
                </c:pt>
                <c:pt idx="5">
                  <c:v>4450.9399999999996</c:v>
                </c:pt>
                <c:pt idx="6">
                  <c:v>7450.1816000000044</c:v>
                </c:pt>
              </c:numCache>
            </c:numRef>
          </c:xVal>
          <c:yVal>
            <c:numRef>
              <c:f>HEVC!$H$5:$H$11</c:f>
              <c:numCache>
                <c:formatCode>General</c:formatCode>
                <c:ptCount val="7"/>
                <c:pt idx="0">
                  <c:v>27.954999999999988</c:v>
                </c:pt>
                <c:pt idx="1">
                  <c:v>34.059000000000005</c:v>
                </c:pt>
                <c:pt idx="2">
                  <c:v>36.593000000000011</c:v>
                </c:pt>
                <c:pt idx="3">
                  <c:v>38.399000000000001</c:v>
                </c:pt>
                <c:pt idx="4">
                  <c:v>39.838000000000001</c:v>
                </c:pt>
                <c:pt idx="5">
                  <c:v>47.096000000000011</c:v>
                </c:pt>
                <c:pt idx="6">
                  <c:v>51.811999999999998</c:v>
                </c:pt>
              </c:numCache>
            </c:numRef>
          </c:yVal>
          <c:smooth val="1"/>
        </c:ser>
        <c:ser>
          <c:idx val="2"/>
          <c:order val="2"/>
          <c:tx>
            <c:v>mobile</c:v>
          </c:tx>
          <c:spPr>
            <a:ln>
              <a:solidFill>
                <a:srgbClr val="FFC000"/>
              </a:solidFill>
            </a:ln>
          </c:spPr>
          <c:marker>
            <c:spPr>
              <a:solidFill>
                <a:srgbClr val="FFC000"/>
              </a:solidFill>
            </c:spPr>
          </c:marker>
          <c:xVal>
            <c:numRef>
              <c:f>HEVC!$B$15:$B$21</c:f>
              <c:numCache>
                <c:formatCode>General</c:formatCode>
                <c:ptCount val="7"/>
                <c:pt idx="0">
                  <c:v>50.98</c:v>
                </c:pt>
                <c:pt idx="1">
                  <c:v>400.524</c:v>
                </c:pt>
                <c:pt idx="2">
                  <c:v>751.22799999999938</c:v>
                </c:pt>
                <c:pt idx="3">
                  <c:v>1101.1639999999998</c:v>
                </c:pt>
                <c:pt idx="4">
                  <c:v>1451.6639999999998</c:v>
                </c:pt>
                <c:pt idx="5">
                  <c:v>4459.0720000000001</c:v>
                </c:pt>
                <c:pt idx="6">
                  <c:v>7459.8640000000014</c:v>
                </c:pt>
              </c:numCache>
            </c:numRef>
          </c:xVal>
          <c:yVal>
            <c:numRef>
              <c:f>HEVC!$C$15:$C$21</c:f>
              <c:numCache>
                <c:formatCode>General</c:formatCode>
                <c:ptCount val="7"/>
                <c:pt idx="0">
                  <c:v>22.327999999999999</c:v>
                </c:pt>
                <c:pt idx="1">
                  <c:v>31.954999999999988</c:v>
                </c:pt>
                <c:pt idx="2">
                  <c:v>34.491</c:v>
                </c:pt>
                <c:pt idx="3">
                  <c:v>36.260000000000012</c:v>
                </c:pt>
                <c:pt idx="4">
                  <c:v>37.675000000000011</c:v>
                </c:pt>
                <c:pt idx="5">
                  <c:v>44.785000000000011</c:v>
                </c:pt>
                <c:pt idx="6">
                  <c:v>49.968000000000011</c:v>
                </c:pt>
              </c:numCache>
            </c:numRef>
          </c:yVal>
          <c:smooth val="1"/>
        </c:ser>
        <c:ser>
          <c:idx val="3"/>
          <c:order val="3"/>
          <c:tx>
            <c:v>news</c:v>
          </c:tx>
          <c:spPr>
            <a:ln>
              <a:solidFill>
                <a:srgbClr val="FF0000"/>
              </a:solidFill>
            </a:ln>
          </c:spPr>
          <c:marker>
            <c:spPr>
              <a:solidFill>
                <a:srgbClr val="FF0000"/>
              </a:solidFill>
            </c:spPr>
          </c:marker>
          <c:xVal>
            <c:numRef>
              <c:f>HEVC!$G$15:$G$21</c:f>
              <c:numCache>
                <c:formatCode>General</c:formatCode>
                <c:ptCount val="7"/>
                <c:pt idx="0">
                  <c:v>50.007200000000005</c:v>
                </c:pt>
                <c:pt idx="1">
                  <c:v>400.12479999999999</c:v>
                </c:pt>
                <c:pt idx="2">
                  <c:v>750.88400000000001</c:v>
                </c:pt>
                <c:pt idx="3">
                  <c:v>1100.6776</c:v>
                </c:pt>
                <c:pt idx="4">
                  <c:v>1450.4416000000001</c:v>
                </c:pt>
                <c:pt idx="5">
                  <c:v>4451.1048000000001</c:v>
                </c:pt>
                <c:pt idx="6">
                  <c:v>5821.1104000000014</c:v>
                </c:pt>
              </c:numCache>
            </c:numRef>
          </c:xVal>
          <c:yVal>
            <c:numRef>
              <c:f>HEVC!$H$15:$H$21</c:f>
              <c:numCache>
                <c:formatCode>General</c:formatCode>
                <c:ptCount val="7"/>
                <c:pt idx="0">
                  <c:v>34.338000000000001</c:v>
                </c:pt>
                <c:pt idx="1">
                  <c:v>44.402000000000001</c:v>
                </c:pt>
                <c:pt idx="2">
                  <c:v>46.713000000000001</c:v>
                </c:pt>
                <c:pt idx="3">
                  <c:v>48.099000000000011</c:v>
                </c:pt>
                <c:pt idx="4">
                  <c:v>49.233000000000011</c:v>
                </c:pt>
                <c:pt idx="5">
                  <c:v>58.303999999999995</c:v>
                </c:pt>
                <c:pt idx="6">
                  <c:v>62.898000000000003</c:v>
                </c:pt>
              </c:numCache>
            </c:numRef>
          </c:yVal>
          <c:smooth val="1"/>
        </c:ser>
        <c:axId val="71722112"/>
        <c:axId val="71724416"/>
      </c:scatterChart>
      <c:valAx>
        <c:axId val="71722112"/>
        <c:scaling>
          <c:orientation val="minMax"/>
        </c:scaling>
        <c:axPos val="b"/>
        <c:title>
          <c:tx>
            <c:rich>
              <a:bodyPr/>
              <a:lstStyle/>
              <a:p>
                <a:pPr>
                  <a:defRPr lang="pl-PL"/>
                </a:pPr>
                <a:r>
                  <a:rPr lang="pl-PL" dirty="0" err="1" smtClean="0"/>
                  <a:t>Bitrate</a:t>
                </a:r>
                <a:r>
                  <a:rPr lang="es-US" dirty="0" smtClean="0"/>
                  <a:t> [kbit/s]</a:t>
                </a:r>
                <a:endParaRPr lang="pl-PL" dirty="0"/>
              </a:p>
            </c:rich>
          </c:tx>
          <c:layout/>
        </c:title>
        <c:numFmt formatCode="General" sourceLinked="1"/>
        <c:majorTickMark val="none"/>
        <c:tickLblPos val="nextTo"/>
        <c:txPr>
          <a:bodyPr/>
          <a:lstStyle/>
          <a:p>
            <a:pPr>
              <a:defRPr lang="pl-PL"/>
            </a:pPr>
            <a:endParaRPr lang="sk-SK"/>
          </a:p>
        </c:txPr>
        <c:crossAx val="71724416"/>
        <c:crosses val="autoZero"/>
        <c:crossBetween val="midCat"/>
      </c:valAx>
      <c:valAx>
        <c:axId val="71724416"/>
        <c:scaling>
          <c:orientation val="minMax"/>
          <c:max val="65"/>
          <c:min val="20"/>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1722112"/>
        <c:crosses val="autoZero"/>
        <c:crossBetween val="midCat"/>
      </c:valAx>
    </c:plotArea>
    <c:legend>
      <c:legendPos val="r"/>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a:t>HEVC frame 300 GOP BBBBBBBB</a:t>
            </a:r>
          </a:p>
        </c:rich>
      </c:tx>
      <c:layout/>
    </c:title>
    <c:plotArea>
      <c:layout>
        <c:manualLayout>
          <c:layoutTarget val="inner"/>
          <c:xMode val="edge"/>
          <c:yMode val="edge"/>
          <c:x val="0.12103617482597308"/>
          <c:y val="0.16824369069250983"/>
          <c:w val="0.6816593632317699"/>
          <c:h val="0.67926912982031096"/>
        </c:manualLayout>
      </c:layout>
      <c:scatterChart>
        <c:scatterStyle val="smoothMarker"/>
        <c:ser>
          <c:idx val="0"/>
          <c:order val="0"/>
          <c:tx>
            <c:v>Foreman</c:v>
          </c:tx>
          <c:spPr>
            <a:ln>
              <a:solidFill>
                <a:srgbClr val="002060"/>
              </a:solidFill>
            </a:ln>
          </c:spPr>
          <c:marker>
            <c:spPr>
              <a:solidFill>
                <a:srgbClr val="002060"/>
              </a:solidFill>
            </c:spPr>
          </c:marker>
          <c:xVal>
            <c:numRef>
              <c:f>HEVC!$D$5:$D$11</c:f>
              <c:numCache>
                <c:formatCode>General</c:formatCode>
                <c:ptCount val="7"/>
                <c:pt idx="0">
                  <c:v>50.083999999999996</c:v>
                </c:pt>
                <c:pt idx="1">
                  <c:v>400.59599999999944</c:v>
                </c:pt>
                <c:pt idx="2">
                  <c:v>750.18400000000054</c:v>
                </c:pt>
                <c:pt idx="3">
                  <c:v>1100.308</c:v>
                </c:pt>
                <c:pt idx="4">
                  <c:v>1450.2080000000001</c:v>
                </c:pt>
                <c:pt idx="5">
                  <c:v>4450.1440000000002</c:v>
                </c:pt>
                <c:pt idx="6">
                  <c:v>7456.1640000000034</c:v>
                </c:pt>
              </c:numCache>
            </c:numRef>
          </c:xVal>
          <c:yVal>
            <c:numRef>
              <c:f>HEVC!$E$5:$E$11</c:f>
              <c:numCache>
                <c:formatCode>General</c:formatCode>
                <c:ptCount val="7"/>
                <c:pt idx="0">
                  <c:v>182.15</c:v>
                </c:pt>
                <c:pt idx="1">
                  <c:v>277.4199999999995</c:v>
                </c:pt>
                <c:pt idx="2">
                  <c:v>324.4199999999995</c:v>
                </c:pt>
                <c:pt idx="3">
                  <c:v>334.92999999999944</c:v>
                </c:pt>
                <c:pt idx="4">
                  <c:v>357.24</c:v>
                </c:pt>
                <c:pt idx="5">
                  <c:v>487.3</c:v>
                </c:pt>
                <c:pt idx="6">
                  <c:v>564.41</c:v>
                </c:pt>
              </c:numCache>
            </c:numRef>
          </c:yVal>
          <c:smooth val="1"/>
        </c:ser>
        <c:ser>
          <c:idx val="1"/>
          <c:order val="1"/>
          <c:tx>
            <c:v>coastguard</c:v>
          </c:tx>
          <c:spPr>
            <a:ln>
              <a:solidFill>
                <a:srgbClr val="92D050"/>
              </a:solidFill>
            </a:ln>
          </c:spPr>
          <c:marker>
            <c:spPr>
              <a:solidFill>
                <a:srgbClr val="92D050"/>
              </a:solidFill>
            </c:spPr>
          </c:marker>
          <c:xVal>
            <c:numRef>
              <c:f>HEVC!$I$5:$I$11</c:f>
              <c:numCache>
                <c:formatCode>General</c:formatCode>
                <c:ptCount val="7"/>
                <c:pt idx="0">
                  <c:v>50.025600000000011</c:v>
                </c:pt>
                <c:pt idx="1">
                  <c:v>400.43119999999874</c:v>
                </c:pt>
                <c:pt idx="2">
                  <c:v>751.03840000000002</c:v>
                </c:pt>
                <c:pt idx="3">
                  <c:v>1101.1079999999999</c:v>
                </c:pt>
                <c:pt idx="4">
                  <c:v>1451.4680000000001</c:v>
                </c:pt>
                <c:pt idx="5">
                  <c:v>4450.9399999999996</c:v>
                </c:pt>
                <c:pt idx="6">
                  <c:v>7450.1816000000044</c:v>
                </c:pt>
              </c:numCache>
            </c:numRef>
          </c:xVal>
          <c:yVal>
            <c:numRef>
              <c:f>HEVC!$J$5:$J$11</c:f>
              <c:numCache>
                <c:formatCode>General</c:formatCode>
                <c:ptCount val="7"/>
                <c:pt idx="0">
                  <c:v>879.57</c:v>
                </c:pt>
                <c:pt idx="1">
                  <c:v>1153.21</c:v>
                </c:pt>
                <c:pt idx="2">
                  <c:v>1363.53</c:v>
                </c:pt>
                <c:pt idx="3">
                  <c:v>1462.61</c:v>
                </c:pt>
                <c:pt idx="4">
                  <c:v>1612.6</c:v>
                </c:pt>
                <c:pt idx="5">
                  <c:v>2451.5</c:v>
                </c:pt>
                <c:pt idx="6">
                  <c:v>2793.96</c:v>
                </c:pt>
              </c:numCache>
            </c:numRef>
          </c:yVal>
          <c:smooth val="1"/>
        </c:ser>
        <c:ser>
          <c:idx val="2"/>
          <c:order val="2"/>
          <c:tx>
            <c:v>mobile</c:v>
          </c:tx>
          <c:spPr>
            <a:ln>
              <a:solidFill>
                <a:srgbClr val="FFC000"/>
              </a:solidFill>
            </a:ln>
          </c:spPr>
          <c:marker>
            <c:spPr>
              <a:solidFill>
                <a:srgbClr val="FFC000"/>
              </a:solidFill>
            </c:spPr>
          </c:marker>
          <c:xVal>
            <c:numRef>
              <c:f>HEVC!$D$15:$D$21</c:f>
              <c:numCache>
                <c:formatCode>General</c:formatCode>
                <c:ptCount val="7"/>
                <c:pt idx="0">
                  <c:v>50.98</c:v>
                </c:pt>
                <c:pt idx="1">
                  <c:v>400.524</c:v>
                </c:pt>
                <c:pt idx="2">
                  <c:v>751.22799999999938</c:v>
                </c:pt>
                <c:pt idx="3">
                  <c:v>1101.1639999999998</c:v>
                </c:pt>
                <c:pt idx="4">
                  <c:v>1451.6639999999998</c:v>
                </c:pt>
                <c:pt idx="5">
                  <c:v>4459.0720000000001</c:v>
                </c:pt>
                <c:pt idx="6">
                  <c:v>7459.8640000000014</c:v>
                </c:pt>
              </c:numCache>
            </c:numRef>
          </c:xVal>
          <c:yVal>
            <c:numRef>
              <c:f>HEVC!$E$15:$E$21</c:f>
              <c:numCache>
                <c:formatCode>General</c:formatCode>
                <c:ptCount val="7"/>
                <c:pt idx="0">
                  <c:v>146.19</c:v>
                </c:pt>
                <c:pt idx="1">
                  <c:v>208.4</c:v>
                </c:pt>
                <c:pt idx="2">
                  <c:v>246.75</c:v>
                </c:pt>
                <c:pt idx="3">
                  <c:v>262.89999999999969</c:v>
                </c:pt>
                <c:pt idx="4">
                  <c:v>309.02999999999969</c:v>
                </c:pt>
                <c:pt idx="5">
                  <c:v>457.17</c:v>
                </c:pt>
                <c:pt idx="6">
                  <c:v>561.53</c:v>
                </c:pt>
              </c:numCache>
            </c:numRef>
          </c:yVal>
          <c:smooth val="1"/>
        </c:ser>
        <c:ser>
          <c:idx val="3"/>
          <c:order val="3"/>
          <c:tx>
            <c:v>news</c:v>
          </c:tx>
          <c:spPr>
            <a:ln>
              <a:solidFill>
                <a:srgbClr val="FF0000"/>
              </a:solidFill>
            </a:ln>
          </c:spPr>
          <c:marker>
            <c:spPr>
              <a:solidFill>
                <a:srgbClr val="FF0000"/>
              </a:solidFill>
            </c:spPr>
          </c:marker>
          <c:xVal>
            <c:numRef>
              <c:f>HEVC!$I$15:$I$21</c:f>
              <c:numCache>
                <c:formatCode>General</c:formatCode>
                <c:ptCount val="7"/>
                <c:pt idx="0">
                  <c:v>50.007200000000005</c:v>
                </c:pt>
                <c:pt idx="1">
                  <c:v>400.12479999999999</c:v>
                </c:pt>
                <c:pt idx="2">
                  <c:v>750.88400000000001</c:v>
                </c:pt>
                <c:pt idx="3">
                  <c:v>1100.6776</c:v>
                </c:pt>
                <c:pt idx="4">
                  <c:v>1450.4416000000001</c:v>
                </c:pt>
                <c:pt idx="5">
                  <c:v>4451.1048000000001</c:v>
                </c:pt>
                <c:pt idx="6">
                  <c:v>5821.1104000000014</c:v>
                </c:pt>
              </c:numCache>
            </c:numRef>
          </c:xVal>
          <c:yVal>
            <c:numRef>
              <c:f>HEVC!$J$15:$J$21</c:f>
              <c:numCache>
                <c:formatCode>General</c:formatCode>
                <c:ptCount val="7"/>
                <c:pt idx="0">
                  <c:v>794.03</c:v>
                </c:pt>
                <c:pt idx="1">
                  <c:v>1006.25</c:v>
                </c:pt>
                <c:pt idx="2">
                  <c:v>1168.3</c:v>
                </c:pt>
                <c:pt idx="3">
                  <c:v>1319.71</c:v>
                </c:pt>
                <c:pt idx="4">
                  <c:v>1452.1399999999999</c:v>
                </c:pt>
                <c:pt idx="5">
                  <c:v>2020.6499999999999</c:v>
                </c:pt>
                <c:pt idx="6">
                  <c:v>2309.14</c:v>
                </c:pt>
              </c:numCache>
            </c:numRef>
          </c:yVal>
          <c:smooth val="1"/>
        </c:ser>
        <c:axId val="72841088"/>
        <c:axId val="72860032"/>
      </c:scatterChart>
      <c:valAx>
        <c:axId val="72841088"/>
        <c:scaling>
          <c:orientation val="minMax"/>
        </c:scaling>
        <c:axPos val="b"/>
        <c:title>
          <c:tx>
            <c:rich>
              <a:bodyPr/>
              <a:lstStyle/>
              <a:p>
                <a:pPr>
                  <a:defRPr lang="pl-PL"/>
                </a:pPr>
                <a:r>
                  <a:rPr lang="pl-PL"/>
                  <a:t>Bitrate [kbit/s]</a:t>
                </a:r>
              </a:p>
            </c:rich>
          </c:tx>
          <c:layout/>
        </c:title>
        <c:numFmt formatCode="General" sourceLinked="1"/>
        <c:majorTickMark val="none"/>
        <c:tickLblPos val="nextTo"/>
        <c:txPr>
          <a:bodyPr/>
          <a:lstStyle/>
          <a:p>
            <a:pPr>
              <a:defRPr lang="pl-PL"/>
            </a:pPr>
            <a:endParaRPr lang="sk-SK"/>
          </a:p>
        </c:txPr>
        <c:crossAx val="72860032"/>
        <c:crosses val="autoZero"/>
        <c:crossBetween val="midCat"/>
      </c:valAx>
      <c:valAx>
        <c:axId val="72860032"/>
        <c:scaling>
          <c:orientation val="minMax"/>
        </c:scaling>
        <c:axPos val="l"/>
        <c:majorGridlines/>
        <c:title>
          <c:tx>
            <c:rich>
              <a:bodyPr/>
              <a:lstStyle/>
              <a:p>
                <a:pPr>
                  <a:defRPr lang="pl-PL"/>
                </a:pPr>
                <a:r>
                  <a:rPr lang="pl-PL"/>
                  <a:t>Time [s]</a:t>
                </a:r>
              </a:p>
            </c:rich>
          </c:tx>
          <c:layout/>
        </c:title>
        <c:numFmt formatCode="General" sourceLinked="1"/>
        <c:majorTickMark val="none"/>
        <c:tickLblPos val="nextTo"/>
        <c:txPr>
          <a:bodyPr/>
          <a:lstStyle/>
          <a:p>
            <a:pPr>
              <a:defRPr lang="pl-PL"/>
            </a:pPr>
            <a:endParaRPr lang="sk-SK"/>
          </a:p>
        </c:txPr>
        <c:crossAx val="72841088"/>
        <c:crosses val="autoZero"/>
        <c:crossBetween val="midCat"/>
      </c:valAx>
    </c:plotArea>
    <c:legend>
      <c:legendPos val="r"/>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sk-SK"/>
  <c:chart>
    <c:title>
      <c:tx>
        <c:rich>
          <a:bodyPr/>
          <a:lstStyle/>
          <a:p>
            <a:pPr>
              <a:defRPr lang="pl-PL"/>
            </a:pPr>
            <a:r>
              <a:rPr lang="pl-PL"/>
              <a:t>HEVC frame 300 ItraPeriod -1 vs 32</a:t>
            </a:r>
          </a:p>
        </c:rich>
      </c:tx>
      <c:layout/>
    </c:title>
    <c:plotArea>
      <c:layout>
        <c:manualLayout>
          <c:layoutTarget val="inner"/>
          <c:xMode val="edge"/>
          <c:yMode val="edge"/>
          <c:x val="8.0564422690407159E-2"/>
          <c:y val="0.17008140583989534"/>
          <c:w val="0.68900569861199834"/>
          <c:h val="0.61244525098425195"/>
        </c:manualLayout>
      </c:layout>
      <c:scatterChart>
        <c:scatterStyle val="smoothMarker"/>
        <c:ser>
          <c:idx val="0"/>
          <c:order val="0"/>
          <c:tx>
            <c:v>foreman- ItntraPeriod -1</c:v>
          </c:tx>
          <c:spPr>
            <a:ln>
              <a:solidFill>
                <a:srgbClr val="FF0000"/>
              </a:solidFill>
            </a:ln>
          </c:spPr>
          <c:marker>
            <c:spPr>
              <a:solidFill>
                <a:srgbClr val="FF0000"/>
              </a:solidFill>
            </c:spPr>
          </c:marker>
          <c:xVal>
            <c:numRef>
              <c:f>HEVC!$B$5:$B$11</c:f>
              <c:numCache>
                <c:formatCode>General</c:formatCode>
                <c:ptCount val="7"/>
                <c:pt idx="0">
                  <c:v>50.083999999999996</c:v>
                </c:pt>
                <c:pt idx="1">
                  <c:v>400.59599999999944</c:v>
                </c:pt>
                <c:pt idx="2">
                  <c:v>750.18400000000054</c:v>
                </c:pt>
                <c:pt idx="3">
                  <c:v>1100.308</c:v>
                </c:pt>
                <c:pt idx="4">
                  <c:v>1450.2080000000001</c:v>
                </c:pt>
                <c:pt idx="5">
                  <c:v>4450.1440000000002</c:v>
                </c:pt>
                <c:pt idx="6">
                  <c:v>7456.1640000000034</c:v>
                </c:pt>
              </c:numCache>
            </c:numRef>
          </c:xVal>
          <c:yVal>
            <c:numRef>
              <c:f>HEVC!$C$5:$C$11</c:f>
              <c:numCache>
                <c:formatCode>General</c:formatCode>
                <c:ptCount val="7"/>
                <c:pt idx="0">
                  <c:v>31.251999999999999</c:v>
                </c:pt>
                <c:pt idx="1">
                  <c:v>39.839000000000006</c:v>
                </c:pt>
                <c:pt idx="2">
                  <c:v>42.114000000000004</c:v>
                </c:pt>
                <c:pt idx="3">
                  <c:v>43.481999999999999</c:v>
                </c:pt>
                <c:pt idx="4">
                  <c:v>44.467000000000006</c:v>
                </c:pt>
                <c:pt idx="5">
                  <c:v>49.843999999999994</c:v>
                </c:pt>
                <c:pt idx="6">
                  <c:v>54.704000000000001</c:v>
                </c:pt>
              </c:numCache>
            </c:numRef>
          </c:yVal>
          <c:smooth val="1"/>
        </c:ser>
        <c:ser>
          <c:idx val="1"/>
          <c:order val="1"/>
          <c:tx>
            <c:v>foreman-ItntraPeriod 32</c:v>
          </c:tx>
          <c:spPr>
            <a:ln>
              <a:solidFill>
                <a:srgbClr val="00B0F0"/>
              </a:solidFill>
            </a:ln>
          </c:spPr>
          <c:marker>
            <c:spPr>
              <a:solidFill>
                <a:srgbClr val="00B0F0"/>
              </a:solidFill>
            </c:spPr>
          </c:marker>
          <c:xVal>
            <c:numRef>
              <c:f>HEVC!$B$67:$B$73</c:f>
              <c:numCache>
                <c:formatCode>General</c:formatCode>
                <c:ptCount val="7"/>
                <c:pt idx="0">
                  <c:v>56.702400000000011</c:v>
                </c:pt>
                <c:pt idx="1">
                  <c:v>415.30720000000002</c:v>
                </c:pt>
                <c:pt idx="2">
                  <c:v>764.31039999999996</c:v>
                </c:pt>
                <c:pt idx="3">
                  <c:v>1116.9808</c:v>
                </c:pt>
                <c:pt idx="4">
                  <c:v>1472.7743999999998</c:v>
                </c:pt>
                <c:pt idx="5">
                  <c:v>4494.0896000000002</c:v>
                </c:pt>
                <c:pt idx="6">
                  <c:v>7494.1840000000002</c:v>
                </c:pt>
              </c:numCache>
            </c:numRef>
          </c:xVal>
          <c:yVal>
            <c:numRef>
              <c:f>HEVC!$C$67:$C$73</c:f>
              <c:numCache>
                <c:formatCode>General</c:formatCode>
                <c:ptCount val="7"/>
                <c:pt idx="0">
                  <c:v>27.281999999999989</c:v>
                </c:pt>
                <c:pt idx="1">
                  <c:v>35.906000000000006</c:v>
                </c:pt>
                <c:pt idx="2">
                  <c:v>38.413000000000004</c:v>
                </c:pt>
                <c:pt idx="3">
                  <c:v>39.917999999999999</c:v>
                </c:pt>
                <c:pt idx="4">
                  <c:v>40.968000000000011</c:v>
                </c:pt>
                <c:pt idx="5">
                  <c:v>45.221000000000011</c:v>
                </c:pt>
                <c:pt idx="6">
                  <c:v>47.900999999999996</c:v>
                </c:pt>
              </c:numCache>
            </c:numRef>
          </c:yVal>
          <c:smooth val="1"/>
        </c:ser>
        <c:axId val="72905856"/>
        <c:axId val="72908160"/>
      </c:scatterChart>
      <c:valAx>
        <c:axId val="72905856"/>
        <c:scaling>
          <c:orientation val="minMax"/>
        </c:scaling>
        <c:axPos val="b"/>
        <c:title>
          <c:tx>
            <c:rich>
              <a:bodyPr/>
              <a:lstStyle/>
              <a:p>
                <a:pPr>
                  <a:defRPr lang="pl-PL"/>
                </a:pPr>
                <a:r>
                  <a:rPr lang="pl-PL"/>
                  <a:t>Bitrate</a:t>
                </a:r>
                <a:r>
                  <a:rPr lang="es-US"/>
                  <a:t> [kbit/s]</a:t>
                </a:r>
                <a:endParaRPr lang="pl-PL"/>
              </a:p>
            </c:rich>
          </c:tx>
          <c:layout/>
        </c:title>
        <c:numFmt formatCode="General" sourceLinked="1"/>
        <c:majorTickMark val="none"/>
        <c:tickLblPos val="nextTo"/>
        <c:txPr>
          <a:bodyPr/>
          <a:lstStyle/>
          <a:p>
            <a:pPr>
              <a:defRPr lang="pl-PL"/>
            </a:pPr>
            <a:endParaRPr lang="sk-SK"/>
          </a:p>
        </c:txPr>
        <c:crossAx val="72908160"/>
        <c:crosses val="autoZero"/>
        <c:crossBetween val="midCat"/>
      </c:valAx>
      <c:valAx>
        <c:axId val="72908160"/>
        <c:scaling>
          <c:orientation val="minMax"/>
          <c:min val="25"/>
        </c:scaling>
        <c:axPos val="l"/>
        <c:majorGridlines/>
        <c:title>
          <c:tx>
            <c:rich>
              <a:bodyPr/>
              <a:lstStyle/>
              <a:p>
                <a:pPr>
                  <a:defRPr lang="pl-PL"/>
                </a:pPr>
                <a:r>
                  <a:rPr lang="pl-PL"/>
                  <a:t>PSNR</a:t>
                </a:r>
                <a:r>
                  <a:rPr lang="es-US"/>
                  <a:t> [dB]</a:t>
                </a:r>
                <a:endParaRPr lang="pl-PL"/>
              </a:p>
            </c:rich>
          </c:tx>
          <c:layout/>
        </c:title>
        <c:numFmt formatCode="General" sourceLinked="1"/>
        <c:majorTickMark val="none"/>
        <c:tickLblPos val="nextTo"/>
        <c:txPr>
          <a:bodyPr/>
          <a:lstStyle/>
          <a:p>
            <a:pPr>
              <a:defRPr lang="pl-PL"/>
            </a:pPr>
            <a:endParaRPr lang="sk-SK"/>
          </a:p>
        </c:txPr>
        <c:crossAx val="72905856"/>
        <c:crosses val="autoZero"/>
        <c:crossBetween val="midCat"/>
      </c:valAx>
    </c:plotArea>
    <c:legend>
      <c:legendPos val="r"/>
      <c:layout>
        <c:manualLayout>
          <c:xMode val="edge"/>
          <c:yMode val="edge"/>
          <c:x val="0.78744267302515814"/>
          <c:y val="0.3665190667563783"/>
          <c:w val="0.20030252525460265"/>
          <c:h val="0.27841283119055976"/>
        </c:manualLayout>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sk-SK"/>
  <c:style val="1"/>
  <c:chart>
    <c:title>
      <c:tx>
        <c:rich>
          <a:bodyPr/>
          <a:lstStyle/>
          <a:p>
            <a:pPr>
              <a:defRPr lang="pl-PL"/>
            </a:pPr>
            <a:r>
              <a:rPr lang="pl-PL"/>
              <a:t>HEVC frame 300 IntraPeriod -1 vs 32</a:t>
            </a:r>
          </a:p>
        </c:rich>
      </c:tx>
      <c:layout/>
    </c:title>
    <c:plotArea>
      <c:layout>
        <c:manualLayout>
          <c:layoutTarget val="inner"/>
          <c:xMode val="edge"/>
          <c:yMode val="edge"/>
          <c:x val="9.6279182207487213E-2"/>
          <c:y val="0.16025548217763147"/>
          <c:w val="0.65874245982410262"/>
          <c:h val="0.67987892642452252"/>
        </c:manualLayout>
      </c:layout>
      <c:scatterChart>
        <c:scatterStyle val="smoothMarker"/>
        <c:ser>
          <c:idx val="1"/>
          <c:order val="0"/>
          <c:tx>
            <c:v>coastguard-ItntraPeriod -1</c:v>
          </c:tx>
          <c:spPr>
            <a:ln>
              <a:solidFill>
                <a:srgbClr val="FF0000"/>
              </a:solidFill>
            </a:ln>
          </c:spPr>
          <c:marker>
            <c:spPr>
              <a:solidFill>
                <a:srgbClr val="FF0000"/>
              </a:solidFill>
            </c:spPr>
          </c:marker>
          <c:xVal>
            <c:numRef>
              <c:f>HEVC!$G$5:$G$11</c:f>
              <c:numCache>
                <c:formatCode>General</c:formatCode>
                <c:ptCount val="7"/>
                <c:pt idx="0">
                  <c:v>50.025600000000011</c:v>
                </c:pt>
                <c:pt idx="1">
                  <c:v>400.43119999999874</c:v>
                </c:pt>
                <c:pt idx="2">
                  <c:v>751.03840000000002</c:v>
                </c:pt>
                <c:pt idx="3">
                  <c:v>1101.1079999999999</c:v>
                </c:pt>
                <c:pt idx="4">
                  <c:v>1451.4680000000001</c:v>
                </c:pt>
                <c:pt idx="5">
                  <c:v>4450.9399999999996</c:v>
                </c:pt>
                <c:pt idx="6">
                  <c:v>7450.1816000000044</c:v>
                </c:pt>
              </c:numCache>
            </c:numRef>
          </c:xVal>
          <c:yVal>
            <c:numRef>
              <c:f>HEVC!$H$5:$H$11</c:f>
              <c:numCache>
                <c:formatCode>General</c:formatCode>
                <c:ptCount val="7"/>
                <c:pt idx="0">
                  <c:v>27.954999999999988</c:v>
                </c:pt>
                <c:pt idx="1">
                  <c:v>34.059000000000005</c:v>
                </c:pt>
                <c:pt idx="2">
                  <c:v>36.593000000000011</c:v>
                </c:pt>
                <c:pt idx="3">
                  <c:v>38.399000000000001</c:v>
                </c:pt>
                <c:pt idx="4">
                  <c:v>39.838000000000001</c:v>
                </c:pt>
                <c:pt idx="5">
                  <c:v>47.096000000000011</c:v>
                </c:pt>
                <c:pt idx="6">
                  <c:v>51.811999999999998</c:v>
                </c:pt>
              </c:numCache>
            </c:numRef>
          </c:yVal>
          <c:smooth val="1"/>
        </c:ser>
        <c:ser>
          <c:idx val="0"/>
          <c:order val="1"/>
          <c:tx>
            <c:v>coastguard-ItntraPeriod 32</c:v>
          </c:tx>
          <c:xVal>
            <c:numRef>
              <c:f>HEVC!$G$67:$G$73</c:f>
              <c:numCache>
                <c:formatCode>General</c:formatCode>
                <c:ptCount val="7"/>
                <c:pt idx="0">
                  <c:v>57.297600000000003</c:v>
                </c:pt>
                <c:pt idx="1">
                  <c:v>408.36320000000001</c:v>
                </c:pt>
                <c:pt idx="2">
                  <c:v>768.15359999999998</c:v>
                </c:pt>
                <c:pt idx="3">
                  <c:v>1120.9983999999999</c:v>
                </c:pt>
                <c:pt idx="4">
                  <c:v>1469.8271999999999</c:v>
                </c:pt>
                <c:pt idx="5">
                  <c:v>4484.2640000000001</c:v>
                </c:pt>
                <c:pt idx="6">
                  <c:v>7486.1504000000004</c:v>
                </c:pt>
              </c:numCache>
            </c:numRef>
          </c:xVal>
          <c:yVal>
            <c:numRef>
              <c:f>HEVC!$H$67:$H$73</c:f>
              <c:numCache>
                <c:formatCode>General</c:formatCode>
                <c:ptCount val="7"/>
                <c:pt idx="0">
                  <c:v>24.792000000000002</c:v>
                </c:pt>
                <c:pt idx="1">
                  <c:v>31.361999999999988</c:v>
                </c:pt>
                <c:pt idx="2">
                  <c:v>33.544000000000004</c:v>
                </c:pt>
                <c:pt idx="3">
                  <c:v>35.028000000000013</c:v>
                </c:pt>
                <c:pt idx="4">
                  <c:v>36.102000000000011</c:v>
                </c:pt>
                <c:pt idx="5">
                  <c:v>42.038000000000011</c:v>
                </c:pt>
                <c:pt idx="6">
                  <c:v>45.452999999999996</c:v>
                </c:pt>
              </c:numCache>
            </c:numRef>
          </c:yVal>
          <c:smooth val="1"/>
        </c:ser>
        <c:axId val="72979200"/>
        <c:axId val="72981120"/>
      </c:scatterChart>
      <c:valAx>
        <c:axId val="72979200"/>
        <c:scaling>
          <c:orientation val="minMax"/>
        </c:scaling>
        <c:axPos val="b"/>
        <c:title>
          <c:tx>
            <c:rich>
              <a:bodyPr/>
              <a:lstStyle/>
              <a:p>
                <a:pPr>
                  <a:defRPr lang="pl-PL"/>
                </a:pPr>
                <a:r>
                  <a:rPr lang="pl-PL" dirty="0" err="1"/>
                  <a:t>Bitrate</a:t>
                </a:r>
                <a:r>
                  <a:rPr lang="es-US" dirty="0"/>
                  <a:t> [kbit/s]</a:t>
                </a:r>
                <a:endParaRPr lang="pl-PL" dirty="0"/>
              </a:p>
            </c:rich>
          </c:tx>
          <c:layout/>
        </c:title>
        <c:numFmt formatCode="General" sourceLinked="1"/>
        <c:majorTickMark val="none"/>
        <c:tickLblPos val="nextTo"/>
        <c:txPr>
          <a:bodyPr/>
          <a:lstStyle/>
          <a:p>
            <a:pPr>
              <a:defRPr lang="pl-PL"/>
            </a:pPr>
            <a:endParaRPr lang="sk-SK"/>
          </a:p>
        </c:txPr>
        <c:crossAx val="72981120"/>
        <c:crosses val="autoZero"/>
        <c:crossBetween val="midCat"/>
      </c:valAx>
      <c:valAx>
        <c:axId val="72981120"/>
        <c:scaling>
          <c:orientation val="minMax"/>
          <c:min val="24"/>
        </c:scaling>
        <c:axPos val="l"/>
        <c:majorGridlines/>
        <c:title>
          <c:tx>
            <c:rich>
              <a:bodyPr/>
              <a:lstStyle/>
              <a:p>
                <a:pPr>
                  <a:defRPr lang="pl-PL"/>
                </a:pPr>
                <a:r>
                  <a:rPr lang="pl-PL"/>
                  <a:t>PSNR</a:t>
                </a:r>
                <a:r>
                  <a:rPr lang="es-US"/>
                  <a:t> [dB]</a:t>
                </a:r>
                <a:endParaRPr lang="pl-PL"/>
              </a:p>
            </c:rich>
          </c:tx>
          <c:layout/>
        </c:title>
        <c:numFmt formatCode="General" sourceLinked="1"/>
        <c:majorTickMark val="none"/>
        <c:tickLblPos val="nextTo"/>
        <c:txPr>
          <a:bodyPr/>
          <a:lstStyle/>
          <a:p>
            <a:pPr>
              <a:defRPr lang="pl-PL"/>
            </a:pPr>
            <a:endParaRPr lang="sk-SK"/>
          </a:p>
        </c:txPr>
        <c:crossAx val="72979200"/>
        <c:crosses val="autoZero"/>
        <c:crossBetween val="midCat"/>
      </c:valAx>
    </c:plotArea>
    <c:legend>
      <c:legendPos val="r"/>
      <c:layout>
        <c:manualLayout>
          <c:xMode val="edge"/>
          <c:yMode val="edge"/>
          <c:x val="0.7720684256573197"/>
          <c:y val="0.47770616374566177"/>
          <c:w val="0.21915964451811945"/>
          <c:h val="0.28089154178308351"/>
        </c:manualLayout>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sk-SK"/>
  <c:chart>
    <c:title>
      <c:tx>
        <c:rich>
          <a:bodyPr/>
          <a:lstStyle/>
          <a:p>
            <a:pPr>
              <a:defRPr lang="pl-PL"/>
            </a:pPr>
            <a:r>
              <a:rPr lang="pl-PL"/>
              <a:t>GOP 8xB vs PBBB</a:t>
            </a:r>
          </a:p>
        </c:rich>
      </c:tx>
      <c:layout>
        <c:manualLayout>
          <c:xMode val="edge"/>
          <c:yMode val="edge"/>
          <c:x val="0.34100000000000008"/>
          <c:y val="4.629629629629646E-2"/>
        </c:manualLayout>
      </c:layout>
    </c:title>
    <c:plotArea>
      <c:layout>
        <c:manualLayout>
          <c:layoutTarget val="inner"/>
          <c:xMode val="edge"/>
          <c:yMode val="edge"/>
          <c:x val="9.6279182207487213E-2"/>
          <c:y val="0.18084605901535061"/>
          <c:w val="0.70173251369894563"/>
          <c:h val="0.53111091227232954"/>
        </c:manualLayout>
      </c:layout>
      <c:scatterChart>
        <c:scatterStyle val="smoothMarker"/>
        <c:ser>
          <c:idx val="0"/>
          <c:order val="0"/>
          <c:tx>
            <c:v>foreman-PBBB</c:v>
          </c:tx>
          <c:spPr>
            <a:ln>
              <a:solidFill>
                <a:schemeClr val="accent1">
                  <a:lumMod val="75000"/>
                </a:schemeClr>
              </a:solidFill>
            </a:ln>
          </c:spPr>
          <c:xVal>
            <c:numRef>
              <c:f>HEVC!$B$91:$B$97</c:f>
              <c:numCache>
                <c:formatCode>General</c:formatCode>
                <c:ptCount val="7"/>
                <c:pt idx="0">
                  <c:v>50.032800000000002</c:v>
                </c:pt>
                <c:pt idx="1">
                  <c:v>399.98159999999905</c:v>
                </c:pt>
                <c:pt idx="2">
                  <c:v>749.37599999999998</c:v>
                </c:pt>
                <c:pt idx="3">
                  <c:v>1099.2168000000001</c:v>
                </c:pt>
                <c:pt idx="4">
                  <c:v>1449.0336</c:v>
                </c:pt>
                <c:pt idx="5">
                  <c:v>4449.0072</c:v>
                </c:pt>
                <c:pt idx="6">
                  <c:v>7449.1487999999999</c:v>
                </c:pt>
              </c:numCache>
            </c:numRef>
          </c:xVal>
          <c:yVal>
            <c:numRef>
              <c:f>HEVC!$C$91:$C$97</c:f>
              <c:numCache>
                <c:formatCode>General</c:formatCode>
                <c:ptCount val="7"/>
                <c:pt idx="0">
                  <c:v>30.832000000000001</c:v>
                </c:pt>
                <c:pt idx="1">
                  <c:v>39.531000000000006</c:v>
                </c:pt>
                <c:pt idx="2">
                  <c:v>41.833000000000006</c:v>
                </c:pt>
                <c:pt idx="3">
                  <c:v>43.183</c:v>
                </c:pt>
                <c:pt idx="4">
                  <c:v>44.186</c:v>
                </c:pt>
                <c:pt idx="5">
                  <c:v>49.604000000000006</c:v>
                </c:pt>
                <c:pt idx="6">
                  <c:v>53.344999999999999</c:v>
                </c:pt>
              </c:numCache>
            </c:numRef>
          </c:yVal>
          <c:smooth val="1"/>
        </c:ser>
        <c:ser>
          <c:idx val="2"/>
          <c:order val="1"/>
          <c:tx>
            <c:v>Foreman-8xB</c:v>
          </c:tx>
          <c:spPr>
            <a:ln>
              <a:solidFill>
                <a:srgbClr val="FF0000"/>
              </a:solidFill>
            </a:ln>
          </c:spPr>
          <c:xVal>
            <c:numRef>
              <c:f>HEVC!$B$5:$B$11</c:f>
              <c:numCache>
                <c:formatCode>General</c:formatCode>
                <c:ptCount val="7"/>
                <c:pt idx="0">
                  <c:v>50.083999999999996</c:v>
                </c:pt>
                <c:pt idx="1">
                  <c:v>400.59599999999944</c:v>
                </c:pt>
                <c:pt idx="2">
                  <c:v>750.18400000000054</c:v>
                </c:pt>
                <c:pt idx="3">
                  <c:v>1100.308</c:v>
                </c:pt>
                <c:pt idx="4">
                  <c:v>1450.2080000000001</c:v>
                </c:pt>
                <c:pt idx="5">
                  <c:v>4450.1440000000002</c:v>
                </c:pt>
                <c:pt idx="6">
                  <c:v>7456.1640000000034</c:v>
                </c:pt>
              </c:numCache>
            </c:numRef>
          </c:xVal>
          <c:yVal>
            <c:numRef>
              <c:f>HEVC!$C$5:$C$11</c:f>
              <c:numCache>
                <c:formatCode>General</c:formatCode>
                <c:ptCount val="7"/>
                <c:pt idx="0">
                  <c:v>31.251999999999999</c:v>
                </c:pt>
                <c:pt idx="1">
                  <c:v>39.839000000000006</c:v>
                </c:pt>
                <c:pt idx="2">
                  <c:v>42.114000000000004</c:v>
                </c:pt>
                <c:pt idx="3">
                  <c:v>43.481999999999999</c:v>
                </c:pt>
                <c:pt idx="4">
                  <c:v>44.467000000000006</c:v>
                </c:pt>
                <c:pt idx="5">
                  <c:v>49.843999999999994</c:v>
                </c:pt>
                <c:pt idx="6">
                  <c:v>54.704000000000001</c:v>
                </c:pt>
              </c:numCache>
            </c:numRef>
          </c:yVal>
          <c:smooth val="1"/>
        </c:ser>
        <c:axId val="70574080"/>
        <c:axId val="70576000"/>
      </c:scatterChart>
      <c:valAx>
        <c:axId val="70574080"/>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pl-PL" sz="1600" b="1" i="0" u="none" strike="noStrike" kern="1200" baseline="0">
                    <a:solidFill>
                      <a:prstClr val="black"/>
                    </a:solidFill>
                    <a:latin typeface="+mn-lt"/>
                    <a:ea typeface="+mn-ea"/>
                    <a:cs typeface="+mn-cs"/>
                  </a:defRPr>
                </a:pPr>
                <a:r>
                  <a:rPr lang="pl-PL" dirty="0" err="1" smtClean="0"/>
                  <a:t>Bitrate</a:t>
                </a:r>
                <a:r>
                  <a:rPr lang="es-US" dirty="0" smtClean="0"/>
                  <a:t> </a:t>
                </a:r>
                <a:r>
                  <a:rPr lang="es-US" sz="1600" b="1" i="0" baseline="0" dirty="0" smtClean="0">
                    <a:effectLst/>
                  </a:rPr>
                  <a:t>[kbit/s</a:t>
                </a:r>
                <a:r>
                  <a:rPr lang="es-US" sz="1800" b="1" i="0" baseline="0" dirty="0" smtClean="0">
                    <a:effectLst/>
                  </a:rPr>
                  <a:t>]</a:t>
                </a:r>
                <a:endParaRPr lang="es-US"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lang="pl-PL" sz="1600" b="1" i="0" u="none" strike="noStrike" kern="1200" baseline="0">
                    <a:solidFill>
                      <a:prstClr val="black"/>
                    </a:solidFill>
                    <a:latin typeface="+mn-lt"/>
                    <a:ea typeface="+mn-ea"/>
                    <a:cs typeface="+mn-cs"/>
                  </a:defRPr>
                </a:pPr>
                <a:endParaRPr lang="pl-PL" dirty="0"/>
              </a:p>
            </c:rich>
          </c:tx>
          <c:layout/>
        </c:title>
        <c:numFmt formatCode="General" sourceLinked="1"/>
        <c:majorTickMark val="none"/>
        <c:tickLblPos val="nextTo"/>
        <c:txPr>
          <a:bodyPr/>
          <a:lstStyle/>
          <a:p>
            <a:pPr>
              <a:defRPr lang="pl-PL"/>
            </a:pPr>
            <a:endParaRPr lang="sk-SK"/>
          </a:p>
        </c:txPr>
        <c:crossAx val="70576000"/>
        <c:crosses val="autoZero"/>
        <c:crossBetween val="midCat"/>
      </c:valAx>
      <c:valAx>
        <c:axId val="70576000"/>
        <c:scaling>
          <c:orientation val="minMax"/>
          <c:min val="30"/>
        </c:scaling>
        <c:axPos val="l"/>
        <c:majorGridlines/>
        <c:title>
          <c:tx>
            <c:rich>
              <a:bodyPr/>
              <a:lstStyle/>
              <a:p>
                <a:pPr>
                  <a:defRPr lang="pl-PL"/>
                </a:pPr>
                <a:r>
                  <a:rPr lang="pl-PL" dirty="0" smtClean="0"/>
                  <a:t>PSNR</a:t>
                </a:r>
                <a:r>
                  <a:rPr lang="es-US" dirty="0" smtClean="0"/>
                  <a:t> [dB]</a:t>
                </a:r>
                <a:endParaRPr lang="pl-PL" dirty="0"/>
              </a:p>
            </c:rich>
          </c:tx>
          <c:layout/>
        </c:title>
        <c:numFmt formatCode="General" sourceLinked="1"/>
        <c:majorTickMark val="none"/>
        <c:tickLblPos val="nextTo"/>
        <c:txPr>
          <a:bodyPr/>
          <a:lstStyle/>
          <a:p>
            <a:pPr>
              <a:defRPr lang="pl-PL"/>
            </a:pPr>
            <a:endParaRPr lang="sk-SK"/>
          </a:p>
        </c:txPr>
        <c:crossAx val="70574080"/>
        <c:crosses val="autoZero"/>
        <c:crossBetween val="midCat"/>
      </c:valAx>
    </c:plotArea>
    <c:legend>
      <c:legendPos val="r"/>
      <c:layout>
        <c:manualLayout>
          <c:xMode val="edge"/>
          <c:yMode val="edge"/>
          <c:x val="0.8150584795321637"/>
          <c:y val="0.42350174978127736"/>
          <c:w val="0.17616959064327486"/>
          <c:h val="0.17295872106895727"/>
        </c:manualLayout>
      </c:layout>
      <c:txPr>
        <a:bodyPr/>
        <a:lstStyle/>
        <a:p>
          <a:pPr>
            <a:defRPr lang="pl-PL"/>
          </a:pPr>
          <a:endParaRPr lang="sk-SK"/>
        </a:p>
      </c:txPr>
    </c:legend>
    <c:plotVisOnly val="1"/>
    <c:dispBlanksAs val="gap"/>
  </c:chart>
  <c:txPr>
    <a:bodyPr/>
    <a:lstStyle/>
    <a:p>
      <a:pPr>
        <a:defRPr sz="1600"/>
      </a:pPr>
      <a:endParaRPr lang="sk-SK"/>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4-01-15T09:06:57.160" idx="1">
    <p:pos x="10" y="10"/>
    <p:tex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01-15T09:07:19.805" idx="2">
    <p:pos x="10" y="10"/>
    <p:text>vlc????</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4-01-15T09:07:37.935" idx="3">
    <p:pos x="10" y="10"/>
    <p:text>??????</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4-01-15T09:18:26.529" idx="1">
    <p:pos x="10" y="10"/>
    <p:text>ajacent AMVP all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4-01-15T09:19:36.152" idx="2">
    <p:pos x="10" y="10"/>
    <p:text>8-tap filter</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4-01-15T09:20:26.027" idx="3">
    <p:pos x="10" y="10"/>
    <p:text>SOA?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H.264 vs HEVC</a:t>
            </a:r>
            <a:endParaRPr lang="en-US"/>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B02E7-07FB-4EF4-847C-48CB427DB92C}" type="datetimeFigureOut">
              <a:rPr lang="en-US" smtClean="0"/>
              <a:pPr/>
              <a:t>11/28/2016</a:t>
            </a:fld>
            <a:endParaRPr lang="en-US"/>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E7703B-82FB-4DBD-9CBE-0C4390B1C43A}" type="slidenum">
              <a:rPr lang="en-US" smtClean="0"/>
              <a:pPr/>
              <a:t>‹#›</a:t>
            </a:fld>
            <a:endParaRPr lang="en-US"/>
          </a:p>
        </p:txBody>
      </p:sp>
    </p:spTree>
    <p:extLst>
      <p:ext uri="{BB962C8B-B14F-4D97-AF65-F5344CB8AC3E}">
        <p14:creationId xmlns:p14="http://schemas.microsoft.com/office/powerpoint/2010/main" xmlns="" val="1102142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r>
              <a:rPr lang="en-US" smtClean="0"/>
              <a:t>H.264 vs HEVC</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11/28/2016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dirty="0"/>
          </a:p>
        </p:txBody>
      </p:sp>
    </p:spTree>
    <p:extLst>
      <p:ext uri="{BB962C8B-B14F-4D97-AF65-F5344CB8AC3E}">
        <p14:creationId xmlns:p14="http://schemas.microsoft.com/office/powerpoint/2010/main" xmlns="" val="2938392349"/>
      </p:ext>
    </p:extLst>
  </p:cSld>
  <p:clrMap bg1="lt1" tx1="dk1" bg2="lt2" tx2="dk2" accent1="accent1" accent2="accent2" accent3="accent3" accent4="accent4" accent5="accent5" accent6="accent6" hlink="hlink" folHlink="folHlink"/>
  <p:hf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noProof="0" dirty="0"/>
          </a:p>
        </p:txBody>
      </p:sp>
      <p:sp>
        <p:nvSpPr>
          <p:cNvPr id="5" name="Symbol zastępczy nagłówka 4"/>
          <p:cNvSpPr>
            <a:spLocks noGrp="1"/>
          </p:cNvSpPr>
          <p:nvPr>
            <p:ph type="hdr" sz="quarter" idx="10"/>
          </p:nvPr>
        </p:nvSpPr>
        <p:spPr/>
        <p:txBody>
          <a:bodyPr/>
          <a:lstStyle/>
          <a:p>
            <a:r>
              <a:rPr lang="en-US" smtClean="0"/>
              <a:t>H.264 vs HEVC</a:t>
            </a:r>
            <a:endParaRPr lang="en-US" dirty="0"/>
          </a:p>
        </p:txBody>
      </p:sp>
      <p:sp>
        <p:nvSpPr>
          <p:cNvPr id="6" name="Symbol zastępczy numeru slajdu 5"/>
          <p:cNvSpPr>
            <a:spLocks noGrp="1"/>
          </p:cNvSpPr>
          <p:nvPr>
            <p:ph type="sldNum" sz="quarter" idx="11"/>
          </p:nvPr>
        </p:nvSpPr>
        <p:spPr/>
        <p:txBody>
          <a:bodyPr/>
          <a:lstStyle/>
          <a:p>
            <a:fld id="{A5D78FC6-CE17-4259-A63C-DDFC12E048FC}" type="slidenum">
              <a:rPr lang="en-US" smtClean="0"/>
              <a:pPr/>
              <a:t>1</a:t>
            </a:fld>
            <a:endParaRPr lang="en-US" dirty="0"/>
          </a:p>
        </p:txBody>
      </p:sp>
    </p:spTree>
    <p:extLst>
      <p:ext uri="{BB962C8B-B14F-4D97-AF65-F5344CB8AC3E}">
        <p14:creationId xmlns:p14="http://schemas.microsoft.com/office/powerpoint/2010/main" xmlns="" val="362658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noProof="0" dirty="0"/>
          </a:p>
        </p:txBody>
      </p:sp>
      <p:sp>
        <p:nvSpPr>
          <p:cNvPr id="5" name="Symbol zastępczy nagłówka 4"/>
          <p:cNvSpPr>
            <a:spLocks noGrp="1"/>
          </p:cNvSpPr>
          <p:nvPr>
            <p:ph type="hdr" sz="quarter" idx="10"/>
          </p:nvPr>
        </p:nvSpPr>
        <p:spPr/>
        <p:txBody>
          <a:bodyPr/>
          <a:lstStyle/>
          <a:p>
            <a:r>
              <a:rPr lang="en-US" smtClean="0"/>
              <a:t>H.264 vs HEVC</a:t>
            </a:r>
            <a:endParaRPr lang="en-US" dirty="0"/>
          </a:p>
        </p:txBody>
      </p:sp>
      <p:sp>
        <p:nvSpPr>
          <p:cNvPr id="6" name="Symbol zastępczy numeru slajdu 5"/>
          <p:cNvSpPr>
            <a:spLocks noGrp="1"/>
          </p:cNvSpPr>
          <p:nvPr>
            <p:ph type="sldNum" sz="quarter" idx="11"/>
          </p:nvPr>
        </p:nvSpPr>
        <p:spPr/>
        <p:txBody>
          <a:bodyPr/>
          <a:lstStyle/>
          <a:p>
            <a:fld id="{A5D78FC6-CE17-4259-A63C-DDFC12E048FC}" type="slidenum">
              <a:rPr lang="en-US" smtClean="0"/>
              <a:pPr/>
              <a:t>2</a:t>
            </a:fld>
            <a:endParaRPr lang="en-US" dirty="0"/>
          </a:p>
        </p:txBody>
      </p:sp>
    </p:spTree>
    <p:extLst>
      <p:ext uri="{BB962C8B-B14F-4D97-AF65-F5344CB8AC3E}">
        <p14:creationId xmlns:p14="http://schemas.microsoft.com/office/powerpoint/2010/main" xmlns="" val="79433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agłówka 3"/>
          <p:cNvSpPr>
            <a:spLocks noGrp="1"/>
          </p:cNvSpPr>
          <p:nvPr>
            <p:ph type="hdr" sz="quarter" idx="10"/>
          </p:nvPr>
        </p:nvSpPr>
        <p:spPr/>
        <p:txBody>
          <a:bodyPr/>
          <a:lstStyle/>
          <a:p>
            <a:r>
              <a:rPr lang="en-US" smtClean="0"/>
              <a:t>H.264 vs HEVC</a:t>
            </a:r>
            <a:endParaRPr lang="en-US" dirty="0"/>
          </a:p>
        </p:txBody>
      </p:sp>
      <p:sp>
        <p:nvSpPr>
          <p:cNvPr id="5" name="Symbol zastępczy numeru slajdu 4"/>
          <p:cNvSpPr>
            <a:spLocks noGrp="1"/>
          </p:cNvSpPr>
          <p:nvPr>
            <p:ph type="sldNum" sz="quarter" idx="11"/>
          </p:nvPr>
        </p:nvSpPr>
        <p:spPr/>
        <p:txBody>
          <a:bodyPr/>
          <a:lstStyle/>
          <a:p>
            <a:fld id="{A5D78FC6-CE17-4259-A63C-DDFC12E048FC}" type="slidenum">
              <a:rPr lang="en-US" smtClean="0"/>
              <a:pPr/>
              <a:t>4</a:t>
            </a:fld>
            <a:endParaRPr lang="en-US" dirty="0"/>
          </a:p>
        </p:txBody>
      </p:sp>
    </p:spTree>
    <p:extLst>
      <p:ext uri="{BB962C8B-B14F-4D97-AF65-F5344CB8AC3E}">
        <p14:creationId xmlns:p14="http://schemas.microsoft.com/office/powerpoint/2010/main" xmlns="" val="9763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Rectangle 9"/>
          <p:cNvSpPr/>
          <p:nvPr userDrawn="1"/>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Rectangle 10"/>
          <p:cNvSpPr/>
          <p:nvPr userDrawn="1"/>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pl-PL" dirty="0" smtClean="0"/>
              <a:t>Kliknij, aby edytować styl</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r>
              <a:rPr lang="es-US" smtClean="0">
                <a:solidFill>
                  <a:schemeClr val="tx2"/>
                </a:solidFill>
              </a:rPr>
              <a:t>Equipos Multimedia - H.264 vs HEVC - Escuela de Ingeniería de Telecomunicación y Electrónica</a:t>
            </a: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pl-PL" smtClean="0"/>
              <a:t>Kliknij, aby edytować style wzorca tekstu</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pl-PL" smtClean="0"/>
              <a:t>Kliknij, aby edytować styl</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2" name="Date Placeholder 11"/>
          <p:cNvSpPr>
            <a:spLocks noGrp="1"/>
          </p:cNvSpPr>
          <p:nvPr>
            <p:ph type="dt" sz="half" idx="10"/>
          </p:nvPr>
        </p:nvSpPr>
        <p:spPr>
          <a:xfrm>
            <a:off x="6248400" y="6248400"/>
            <a:ext cx="2667000" cy="365125"/>
          </a:xfrm>
        </p:spPr>
        <p:txBody>
          <a:bodyPr rtlCol="0"/>
          <a:lstStyle/>
          <a:p>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r>
              <a:rPr lang="es-US" smtClean="0"/>
              <a:t>Equipos Multimedia - H.264 vs HEVC - Escuela de Ingeniería de Telecomunicación y Electrónica</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pl-PL" dirty="0" smtClean="0"/>
              <a:t>Kliknij ikonę, aby dodać obraz</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a:xfrm>
            <a:off x="6553200" y="6248402"/>
            <a:ext cx="2209800" cy="365125"/>
          </a:xfrm>
        </p:spPr>
        <p:txBody>
          <a:bodyPr/>
          <a:lstStyle/>
          <a:p>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es-US" smtClean="0"/>
              <a:t>Equipos Multimedia - H.264 vs HEVC - Escuela de Ingeniería de Telecomunicación y Electrónica</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lajd tytułowy">
    <p:bg>
      <p:bgRef idx="1001">
        <a:schemeClr val="bg2"/>
      </p:bgRef>
    </p:bg>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r>
              <a:rPr lang="es-US" smtClean="0">
                <a:solidFill>
                  <a:schemeClr val="tx2"/>
                </a:solidFill>
              </a:rPr>
              <a:t>Equipos Multimedia - H.264 vs HEVC - Escuela de Ingeniería de Telecomunicación y Electrónica</a:t>
            </a:r>
            <a:endParaRPr lang="en-US" dirty="0">
              <a:solidFill>
                <a:schemeClr val="tx2"/>
              </a:solidFill>
            </a:endParaRPr>
          </a:p>
        </p:txBody>
      </p:sp>
      <p:sp>
        <p:nvSpPr>
          <p:cNvPr id="29" name="Slide Number Placeholder 28"/>
          <p:cNvSpPr>
            <a:spLocks noGrp="1"/>
          </p:cNvSpPr>
          <p:nvPr>
            <p:ph type="sldNum" sz="quarter" idx="12"/>
          </p:nvPr>
        </p:nvSpPr>
        <p:spPr>
          <a:xfrm>
            <a:off x="7952793" y="62484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extLst>
      <p:ext uri="{BB962C8B-B14F-4D97-AF65-F5344CB8AC3E}">
        <p14:creationId xmlns:p14="http://schemas.microsoft.com/office/powerpoint/2010/main" xmlns="" val="20316966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0752" cy="838200"/>
          </a:xfrm>
        </p:spPr>
        <p:txBody>
          <a:bodyPr/>
          <a:lstStyle/>
          <a:p>
            <a:r>
              <a:rPr lang="pl-PL" smtClean="0"/>
              <a:t>Kliknij, aby edytować styl</a:t>
            </a:r>
            <a:endParaRPr lang="en-US" dirty="0"/>
          </a:p>
        </p:txBody>
      </p:sp>
      <p:sp>
        <p:nvSpPr>
          <p:cNvPr id="5" name="Footer Placeholder 4"/>
          <p:cNvSpPr>
            <a:spLocks noGrp="1"/>
          </p:cNvSpPr>
          <p:nvPr>
            <p:ph type="ftr" sz="quarter" idx="11"/>
          </p:nvPr>
        </p:nvSpPr>
        <p:spPr>
          <a:xfrm>
            <a:off x="0" y="6545790"/>
            <a:ext cx="7162800" cy="365125"/>
          </a:xfrm>
        </p:spPr>
        <p:txBody>
          <a:bodyPr/>
          <a:lstStyle/>
          <a:p>
            <a:r>
              <a:rPr lang="es-US" smtClean="0"/>
              <a:t>Equipos Multimedia - H.264 vs HEVC - Escuela de Ingeniería de Telecomunicación y Electrónica</a:t>
            </a:r>
            <a:endParaRPr lang="en-US" dirty="0"/>
          </a:p>
        </p:txBody>
      </p:sp>
      <p:sp>
        <p:nvSpPr>
          <p:cNvPr id="6" name="Slide Number Placeholder 5"/>
          <p:cNvSpPr>
            <a:spLocks noGrp="1"/>
          </p:cNvSpPr>
          <p:nvPr>
            <p:ph type="sldNum" sz="quarter" idx="12"/>
          </p:nvPr>
        </p:nvSpPr>
        <p:spPr>
          <a:xfrm>
            <a:off x="8382000" y="6606114"/>
            <a:ext cx="533400" cy="244476"/>
          </a:xfrm>
        </p:spPr>
        <p:txBody>
          <a:bodyPr/>
          <a:lstStyle>
            <a:lvl1pPr>
              <a:defRPr>
                <a:solidFill>
                  <a:schemeClr val="tx1"/>
                </a:solidFill>
              </a:defRPr>
            </a:lvl1pPr>
          </a:lstStyle>
          <a:p>
            <a:fld id="{1AD93096-5B34-4342-9326-69289CEAE4C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pl-PL" smtClean="0"/>
              <a:t>Kliknij, aby edytować styl</a:t>
            </a:r>
            <a:endParaRPr lang="en-US" dirty="0"/>
          </a:p>
        </p:txBody>
      </p:sp>
      <p:sp>
        <p:nvSpPr>
          <p:cNvPr id="4" name="Symbol zastępczy daty 3"/>
          <p:cNvSpPr>
            <a:spLocks noGrp="1"/>
          </p:cNvSpPr>
          <p:nvPr>
            <p:ph type="dt" sz="half" idx="10"/>
          </p:nvPr>
        </p:nvSpPr>
        <p:spPr/>
        <p:txBody>
          <a:bodyPr/>
          <a:lstStyle/>
          <a:p>
            <a:endParaRPr lang="en-US" sz="1400" dirty="0">
              <a:solidFill>
                <a:schemeClr val="tx2"/>
              </a:solidFill>
            </a:endParaRPr>
          </a:p>
        </p:txBody>
      </p:sp>
      <p:sp>
        <p:nvSpPr>
          <p:cNvPr id="5" name="Symbol zastępczy stopki 4"/>
          <p:cNvSpPr>
            <a:spLocks noGrp="1"/>
          </p:cNvSpPr>
          <p:nvPr>
            <p:ph type="ftr" sz="quarter" idx="11"/>
          </p:nvPr>
        </p:nvSpPr>
        <p:spPr/>
        <p:txBody>
          <a:bodyPr/>
          <a:lstStyle/>
          <a:p>
            <a:pPr algn="r"/>
            <a:r>
              <a:rPr lang="es-US" sz="1400" smtClean="0">
                <a:solidFill>
                  <a:schemeClr val="tx2"/>
                </a:solidFill>
              </a:rPr>
              <a:t>Equipos Multimedia - H.264 vs HEVC - Escuela de Ingeniería de Telecomunicación y Electrónica</a:t>
            </a:r>
            <a:endParaRPr lang="en-US" sz="1400" dirty="0">
              <a:solidFill>
                <a:schemeClr val="tx2"/>
              </a:solidFill>
            </a:endParaRPr>
          </a:p>
        </p:txBody>
      </p:sp>
      <p:sp>
        <p:nvSpPr>
          <p:cNvPr id="6" name="Symbol zastępczy numeru slajdu 5"/>
          <p:cNvSpPr>
            <a:spLocks noGrp="1"/>
          </p:cNvSpPr>
          <p:nvPr>
            <p:ph type="sldNum" sz="quarter" idx="12"/>
          </p:nvPr>
        </p:nvSpPr>
        <p:spPr>
          <a:xfrm>
            <a:off x="8228013" y="6368855"/>
            <a:ext cx="533400" cy="244476"/>
          </a:xfrm>
        </p:spPr>
        <p:txBody>
          <a:bodyPr/>
          <a:lstStyle>
            <a:lvl1pPr>
              <a:defRPr>
                <a:solidFill>
                  <a:schemeClr val="tx1"/>
                </a:solidFill>
              </a:defRPr>
            </a:lvl1pPr>
          </a:lstStyle>
          <a:p>
            <a:fld id="{72AC53DF-4216-466D-99A7-94400E6C2A25}" type="slidenum">
              <a:rPr lang="en-US" sz="1200"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Date Placeholder 7"/>
          <p:cNvSpPr>
            <a:spLocks noGrp="1"/>
          </p:cNvSpPr>
          <p:nvPr>
            <p:ph type="dt" sz="half" idx="15"/>
          </p:nvPr>
        </p:nvSpPr>
        <p:spPr/>
        <p:txBody>
          <a:bodyPr rtlCol="0"/>
          <a:lstStyle/>
          <a:p>
            <a:endParaRPr lang="en-US" dirty="0"/>
          </a:p>
        </p:txBody>
      </p:sp>
      <p:sp>
        <p:nvSpPr>
          <p:cNvPr id="10" name="Slide Number Placeholder 9"/>
          <p:cNvSpPr>
            <a:spLocks noGrp="1"/>
          </p:cNvSpPr>
          <p:nvPr>
            <p:ph type="sldNum" sz="quarter" idx="16"/>
          </p:nvPr>
        </p:nvSpPr>
        <p:spPr>
          <a:xfrm>
            <a:off x="8229600" y="6368855"/>
            <a:ext cx="533400" cy="244476"/>
          </a:xfrm>
        </p:spPr>
        <p:txBody>
          <a:bodyPr rtlCol="0"/>
          <a:lstStyle>
            <a:lvl1pPr>
              <a:defRPr>
                <a:solidFill>
                  <a:schemeClr val="tx1"/>
                </a:solidFill>
              </a:defRPr>
            </a:lvl1pPr>
          </a:lstStyle>
          <a:p>
            <a:fld id="{1AD93096-5B34-4342-9326-69289CEAE4C2}" type="slidenum">
              <a:rPr lang="en-US" smtClean="0"/>
              <a:pPr/>
              <a:t>‹#›</a:t>
            </a:fld>
            <a:endParaRPr lang="en-US" dirty="0"/>
          </a:p>
        </p:txBody>
      </p:sp>
      <p:sp>
        <p:nvSpPr>
          <p:cNvPr id="12" name="Footer Placeholder 11"/>
          <p:cNvSpPr>
            <a:spLocks noGrp="1"/>
          </p:cNvSpPr>
          <p:nvPr>
            <p:ph type="ftr" sz="quarter" idx="17"/>
          </p:nvPr>
        </p:nvSpPr>
        <p:spPr>
          <a:xfrm>
            <a:off x="304800" y="6248206"/>
            <a:ext cx="5725883" cy="365125"/>
          </a:xfrm>
        </p:spPr>
        <p:txBody>
          <a:bodyPr rtlCol="0"/>
          <a:lstStyle/>
          <a:p>
            <a:r>
              <a:rPr lang="es-US" smtClean="0"/>
              <a:t>Equipos Multimedia - H.264 vs HEVC - Escuela de Ingeniería de Telecomunicación y Electrónica</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pl-PL" smtClean="0"/>
              <a:t>Kliknij, aby edytować styl</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0" name="Date Placeholder 9"/>
          <p:cNvSpPr>
            <a:spLocks noGrp="1"/>
          </p:cNvSpPr>
          <p:nvPr>
            <p:ph type="dt" sz="half" idx="15"/>
          </p:nvPr>
        </p:nvSpPr>
        <p:spPr/>
        <p:txBody>
          <a:bodyPr rtlCol="0"/>
          <a:lstStyle/>
          <a:p>
            <a:endParaRPr lang="en-US" dirty="0"/>
          </a:p>
        </p:txBody>
      </p:sp>
      <p:sp>
        <p:nvSpPr>
          <p:cNvPr id="12" name="Slide Number Placeholder 11"/>
          <p:cNvSpPr>
            <a:spLocks noGrp="1"/>
          </p:cNvSpPr>
          <p:nvPr>
            <p:ph type="sldNum" sz="quarter" idx="16"/>
          </p:nvPr>
        </p:nvSpPr>
        <p:spPr>
          <a:xfrm>
            <a:off x="8229600" y="6368855"/>
            <a:ext cx="533400" cy="244476"/>
          </a:xfrm>
        </p:spPr>
        <p:txBody>
          <a:bodyPr rtlCol="0"/>
          <a:lstStyle>
            <a:lvl1pPr>
              <a:defRPr>
                <a:solidFill>
                  <a:schemeClr val="tx1"/>
                </a:solidFill>
              </a:defRPr>
            </a:lvl1pPr>
          </a:lstStyle>
          <a:p>
            <a:fld id="{1AD93096-5B34-4342-9326-69289CEAE4C2}" type="slidenum">
              <a:rPr lang="en-US" smtClean="0"/>
              <a:pPr/>
              <a:t>‹#›</a:t>
            </a:fld>
            <a:endParaRPr lang="en-US" dirty="0"/>
          </a:p>
        </p:txBody>
      </p:sp>
      <p:sp>
        <p:nvSpPr>
          <p:cNvPr id="14" name="Footer Placeholder 13"/>
          <p:cNvSpPr>
            <a:spLocks noGrp="1"/>
          </p:cNvSpPr>
          <p:nvPr>
            <p:ph type="ftr" sz="quarter" idx="17"/>
          </p:nvPr>
        </p:nvSpPr>
        <p:spPr>
          <a:xfrm>
            <a:off x="304800" y="6248206"/>
            <a:ext cx="5725883" cy="365125"/>
          </a:xfrm>
        </p:spPr>
        <p:txBody>
          <a:bodyPr rtlCol="0"/>
          <a:lstStyle/>
          <a:p>
            <a:r>
              <a:rPr lang="es-US" smtClean="0"/>
              <a:t>Equipos Multimedia - H.264 vs HEVC - Escuela de Ingeniería de Telecomunicación y Electrónica</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pl-PL" smtClean="0"/>
              <a:t>Kliknij, aby edytować style wzorca tekstu</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pl-PL" smtClean="0"/>
              <a:t>Kliknij, aby edytować style wzorca tekstu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81000" y="6248206"/>
            <a:ext cx="5649683" cy="365125"/>
          </a:xfrm>
        </p:spPr>
        <p:txBody>
          <a:bodyPr/>
          <a:lstStyle/>
          <a:p>
            <a:r>
              <a:rPr lang="es-US" smtClean="0"/>
              <a:t>Equipos Multimedia - H.264 vs HEVC - Escuela de Ingeniería de Telecomunicación y Electrónica</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0" y="6248206"/>
            <a:ext cx="6934200" cy="365125"/>
          </a:xfrm>
        </p:spPr>
        <p:txBody>
          <a:bodyPr/>
          <a:lstStyle/>
          <a:p>
            <a:r>
              <a:rPr lang="es-US" smtClean="0"/>
              <a:t>Equipos Multimedia - H.264 vs HEVC - Escuela de Ingeniería de Telecomunicación y Electrónica</a:t>
            </a:r>
            <a:endParaRPr lang="en-US" dirty="0"/>
          </a:p>
        </p:txBody>
      </p:sp>
      <p:sp>
        <p:nvSpPr>
          <p:cNvPr id="4" name="Slide Number Placeholder 3"/>
          <p:cNvSpPr>
            <a:spLocks noGrp="1"/>
          </p:cNvSpPr>
          <p:nvPr>
            <p:ph type="sldNum" sz="quarter" idx="12"/>
          </p:nvPr>
        </p:nvSpPr>
        <p:spPr>
          <a:xfrm>
            <a:off x="822960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
        <p:nvSpPr>
          <p:cNvPr id="5" name="Content Placeholder 8"/>
          <p:cNvSpPr>
            <a:spLocks noGrp="1"/>
          </p:cNvSpPr>
          <p:nvPr>
            <p:ph sz="quarter" idx="1"/>
          </p:nvPr>
        </p:nvSpPr>
        <p:spPr>
          <a:xfrm>
            <a:off x="152400" y="152400"/>
            <a:ext cx="4343400" cy="562816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Content Placeholder 8"/>
          <p:cNvSpPr>
            <a:spLocks noGrp="1"/>
          </p:cNvSpPr>
          <p:nvPr>
            <p:ph sz="quarter" idx="13"/>
          </p:nvPr>
        </p:nvSpPr>
        <p:spPr>
          <a:xfrm>
            <a:off x="4572000" y="152400"/>
            <a:ext cx="4419600" cy="5638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pl-PL" smtClean="0"/>
              <a:t>Kliknij, aby edytować styl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4800" y="6248206"/>
            <a:ext cx="5725883" cy="365125"/>
          </a:xfrm>
        </p:spPr>
        <p:txBody>
          <a:bodyPr/>
          <a:lstStyle/>
          <a:p>
            <a:r>
              <a:rPr lang="es-US" smtClean="0"/>
              <a:t>Equipos Multimedia - H.264 vs HEVC - Escuela de Ingeniería de Telecomunicación y Electrónica</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9" name="Content Placeholder 8"/>
          <p:cNvSpPr>
            <a:spLocks noGrp="1"/>
          </p:cNvSpPr>
          <p:nvPr>
            <p:ph sz="quarter" idx="1"/>
          </p:nvPr>
        </p:nvSpPr>
        <p:spPr>
          <a:xfrm>
            <a:off x="2362200" y="1752600"/>
            <a:ext cx="6400800" cy="44196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pl-PL" smtClean="0"/>
              <a:t>Kliknij, aby edytować styl</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r>
              <a:rPr lang="es-US" sz="1400" smtClean="0">
                <a:solidFill>
                  <a:schemeClr val="tx2"/>
                </a:solidFill>
              </a:rPr>
              <a:t>Equipos Multimedia - H.264 vs HEVC - Escuela de Ingeniería de Telecomunicación y Electrónica</a:t>
            </a: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endParaRPr lang="en-US" dirty="0" smtClean="0"/>
          </a:p>
          <a:p>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706"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iming>
    <p:tnLst>
      <p:par>
        <p:cTn id="1" dur="indefinite" restart="never" nodeType="tmRoot"/>
      </p:par>
    </p:tnLst>
  </p:timing>
  <p:hf hd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Discrete_cosine_transform"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ITU-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en.wikipedia.org/wiki/ISO/IEC_JTC1"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ISDB-T" TargetMode="External"/><Relationship Id="rId13" Type="http://schemas.openxmlformats.org/officeDocument/2006/relationships/hyperlink" Target="http://en.wikipedia.org/wiki/DVB-S2" TargetMode="External"/><Relationship Id="rId3" Type="http://schemas.openxmlformats.org/officeDocument/2006/relationships/hyperlink" Target="http://en.wikipedia.org/wiki/YouTube" TargetMode="External"/><Relationship Id="rId7" Type="http://schemas.openxmlformats.org/officeDocument/2006/relationships/hyperlink" Target="http://en.wikipedia.org/wiki/ATSC" TargetMode="External"/><Relationship Id="rId12" Type="http://schemas.openxmlformats.org/officeDocument/2006/relationships/hyperlink" Target="http://en.wikipedia.org/wiki/DVB-S" TargetMode="External"/><Relationship Id="rId2" Type="http://schemas.openxmlformats.org/officeDocument/2006/relationships/hyperlink" Target="http://en.wikipedia.org/wiki/Vimeo" TargetMode="External"/><Relationship Id="rId16" Type="http://schemas.openxmlformats.org/officeDocument/2006/relationships/hyperlink" Target="http://en.wikipedia.org/wiki/DSLR" TargetMode="External"/><Relationship Id="rId1" Type="http://schemas.openxmlformats.org/officeDocument/2006/relationships/slideLayout" Target="../slideLayouts/slideLayout3.xml"/><Relationship Id="rId6" Type="http://schemas.openxmlformats.org/officeDocument/2006/relationships/hyperlink" Target="http://en.wikipedia.org/wiki/Microsoft_Silverlight" TargetMode="External"/><Relationship Id="rId11" Type="http://schemas.openxmlformats.org/officeDocument/2006/relationships/hyperlink" Target="http://en.wikipedia.org/wiki/DVB-C" TargetMode="External"/><Relationship Id="rId5" Type="http://schemas.openxmlformats.org/officeDocument/2006/relationships/hyperlink" Target="http://en.wikipedia.org/wiki/Adobe_Flash_Player" TargetMode="External"/><Relationship Id="rId15" Type="http://schemas.openxmlformats.org/officeDocument/2006/relationships/hyperlink" Target="http://en.wikipedia.org/wiki/Nikon" TargetMode="External"/><Relationship Id="rId10" Type="http://schemas.openxmlformats.org/officeDocument/2006/relationships/hyperlink" Target="http://en.wikipedia.org/wiki/DVB-T2" TargetMode="External"/><Relationship Id="rId4" Type="http://schemas.openxmlformats.org/officeDocument/2006/relationships/hyperlink" Target="http://en.wikipedia.org/wiki/ITunes_Store" TargetMode="External"/><Relationship Id="rId9" Type="http://schemas.openxmlformats.org/officeDocument/2006/relationships/hyperlink" Target="http://en.wikipedia.org/wiki/DVB-T" TargetMode="External"/><Relationship Id="rId14" Type="http://schemas.openxmlformats.org/officeDocument/2006/relationships/hyperlink" Target="http://en.wikipedia.org/wiki/Canon_(company)" TargetMode="External"/></Relationships>
</file>

<file path=ppt/slides/_rels/slide6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www.itu.int/rec/T-REC-H.264-201201-S/en" TargetMode="External"/><Relationship Id="rId2" Type="http://schemas.openxmlformats.org/officeDocument/2006/relationships/hyperlink" Target="http://en.wikipedia.org/wiki/H.264/MPEG-4_AVC" TargetMode="External"/><Relationship Id="rId1" Type="http://schemas.openxmlformats.org/officeDocument/2006/relationships/slideLayout" Target="../slideLayouts/slideLayout3.xml"/><Relationship Id="rId4" Type="http://schemas.openxmlformats.org/officeDocument/2006/relationships/hyperlink" Target="http://www.worldbroadcastingunions.org/wbuarea/library/docs/isog/presentations/2012B/2.4%20Vieron%20ATEME.pdf"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83820" y="6050037"/>
            <a:ext cx="2057400" cy="563637"/>
          </a:xfrm>
        </p:spPr>
        <p:txBody>
          <a:bodyPr>
            <a:normAutofit/>
          </a:bodyPr>
          <a:lstStyle/>
          <a:p>
            <a:pPr algn="ctr"/>
            <a:r>
              <a:rPr lang="es-US" sz="2000" dirty="0" smtClean="0"/>
              <a:t>Authors</a:t>
            </a:r>
            <a:r>
              <a:rPr lang="es-US" sz="1800" dirty="0" smtClean="0"/>
              <a:t>:</a:t>
            </a:r>
            <a:endParaRPr lang="pl-PL" sz="1800" noProof="0" dirty="0"/>
          </a:p>
        </p:txBody>
      </p:sp>
      <p:sp>
        <p:nvSpPr>
          <p:cNvPr id="3" name="Rectangle 2"/>
          <p:cNvSpPr>
            <a:spLocks noGrp="1"/>
          </p:cNvSpPr>
          <p:nvPr>
            <p:ph type="subTitle" idx="1"/>
          </p:nvPr>
        </p:nvSpPr>
        <p:spPr/>
        <p:txBody>
          <a:bodyPr>
            <a:normAutofit/>
          </a:bodyPr>
          <a:lstStyle/>
          <a:p>
            <a:r>
              <a:rPr lang="es-US" sz="2000" b="1" kern="1200" noProof="0" dirty="0" smtClean="0">
                <a:solidFill>
                  <a:srgbClr val="FFFFFF"/>
                </a:solidFill>
              </a:rPr>
              <a:t>Marcin Walendowski, Jakub Drynkowski, </a:t>
            </a:r>
            <a:r>
              <a:rPr lang="es-US" sz="2000" b="1" dirty="0" smtClean="0"/>
              <a:t>Weronika Woronicz</a:t>
            </a:r>
            <a:endParaRPr lang="pl-PL" sz="2000" b="1" noProof="0" dirty="0"/>
          </a:p>
        </p:txBody>
      </p:sp>
      <p:sp>
        <p:nvSpPr>
          <p:cNvPr id="6" name="Rectangle 1"/>
          <p:cNvSpPr txBox="1">
            <a:spLocks/>
          </p:cNvSpPr>
          <p:nvPr/>
        </p:nvSpPr>
        <p:spPr>
          <a:xfrm>
            <a:off x="533400" y="1992520"/>
            <a:ext cx="8001000" cy="1600200"/>
          </a:xfrm>
          <a:prstGeom prst="rect">
            <a:avLst/>
          </a:prstGeom>
        </p:spPr>
        <p:txBody>
          <a:bodyPr vert="horz" anchor="b">
            <a:normAutofit fontScale="97500"/>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n-US" b="1" dirty="0" smtClean="0">
                <a:solidFill>
                  <a:srgbClr val="DD8047"/>
                </a:solidFill>
              </a:rPr>
              <a:t>wide</a:t>
            </a:r>
            <a:r>
              <a:rPr lang="pl-PL" b="1" dirty="0" smtClean="0">
                <a:solidFill>
                  <a:srgbClr val="DD8047"/>
                </a:solidFill>
              </a:rPr>
              <a:t> comparison</a:t>
            </a:r>
            <a:r>
              <a:rPr lang="es-US" b="1" dirty="0" smtClean="0">
                <a:solidFill>
                  <a:srgbClr val="DD8047"/>
                </a:solidFill>
              </a:rPr>
              <a:t> BETWEEN</a:t>
            </a:r>
            <a:br>
              <a:rPr lang="es-US" b="1" dirty="0" smtClean="0">
                <a:solidFill>
                  <a:srgbClr val="DD8047"/>
                </a:solidFill>
              </a:rPr>
            </a:br>
            <a:r>
              <a:rPr lang="es-US" b="1" dirty="0" smtClean="0">
                <a:solidFill>
                  <a:srgbClr val="DD8047"/>
                </a:solidFill>
              </a:rPr>
              <a:t>H.264 AND HEVC</a:t>
            </a:r>
            <a:endParaRPr lang="pl-PL" b="1" dirty="0">
              <a:solidFill>
                <a:srgbClr val="DD8047"/>
              </a:solidFill>
            </a:endParaRPr>
          </a:p>
        </p:txBody>
      </p:sp>
      <p:sp>
        <p:nvSpPr>
          <p:cNvPr id="7" name="Rectangle 1"/>
          <p:cNvSpPr txBox="1">
            <a:spLocks/>
          </p:cNvSpPr>
          <p:nvPr/>
        </p:nvSpPr>
        <p:spPr>
          <a:xfrm>
            <a:off x="228600" y="4572000"/>
            <a:ext cx="3962400" cy="1272492"/>
          </a:xfrm>
          <a:prstGeom prst="rect">
            <a:avLst/>
          </a:prstGeom>
        </p:spPr>
        <p:txBody>
          <a:bodyPr vert="horz" anchor="b">
            <a:normAutofit fontScale="97500"/>
          </a:bodyPr>
          <a:lstStyle>
            <a:lvl1pPr algn="l" rtl="0" eaLnBrk="1" latinLnBrk="0" hangingPunct="1">
              <a:spcBef>
                <a:spcPct val="0"/>
              </a:spcBef>
              <a:buNone/>
              <a:defRPr sz="4400" kern="1200" cap="all" baseline="0">
                <a:solidFill>
                  <a:schemeClr val="tx2"/>
                </a:solidFill>
                <a:latin typeface="+mj-lt"/>
                <a:ea typeface="+mj-ea"/>
                <a:cs typeface="+mj-cs"/>
              </a:defRPr>
            </a:lvl1pPr>
          </a:lstStyle>
          <a:p>
            <a:r>
              <a:rPr lang="en-US" sz="1400" dirty="0"/>
              <a:t>under the academic supervision </a:t>
            </a:r>
            <a:r>
              <a:rPr lang="en-US" sz="1400" dirty="0" smtClean="0"/>
              <a:t>of:</a:t>
            </a:r>
          </a:p>
          <a:p>
            <a:r>
              <a:rPr lang="en-US" sz="2400" b="1" dirty="0" smtClean="0"/>
              <a:t>Gustavo</a:t>
            </a:r>
            <a:r>
              <a:rPr lang="pl-PL" sz="2400" b="1" dirty="0" smtClean="0"/>
              <a:t> </a:t>
            </a:r>
            <a:r>
              <a:rPr lang="en-HK" sz="2400" b="1" dirty="0" smtClean="0"/>
              <a:t>Marrero</a:t>
            </a:r>
            <a:r>
              <a:rPr lang="pl-PL" sz="2400" b="1" dirty="0" smtClean="0"/>
              <a:t> </a:t>
            </a:r>
            <a:r>
              <a:rPr lang="en-CA" sz="2400" b="1" dirty="0" smtClean="0"/>
              <a:t>Callicó</a:t>
            </a:r>
          </a:p>
          <a:p>
            <a:r>
              <a:rPr lang="pl-PL" sz="2400" b="1" dirty="0" smtClean="0"/>
              <a:t>Sebastián </a:t>
            </a:r>
            <a:r>
              <a:rPr lang="pl-PL" sz="2400" b="1" dirty="0"/>
              <a:t>López Suárez</a:t>
            </a:r>
          </a:p>
        </p:txBody>
      </p:sp>
      <p:sp>
        <p:nvSpPr>
          <p:cNvPr id="8" name="Rectangle 1"/>
          <p:cNvSpPr txBox="1">
            <a:spLocks/>
          </p:cNvSpPr>
          <p:nvPr/>
        </p:nvSpPr>
        <p:spPr>
          <a:xfrm>
            <a:off x="3048000" y="825477"/>
            <a:ext cx="3048000" cy="774308"/>
          </a:xfrm>
          <a:prstGeom prst="rect">
            <a:avLst/>
          </a:prstGeom>
        </p:spPr>
        <p:txBody>
          <a:bodyPr vert="horz" anchor="b">
            <a:norm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s-US" sz="2800" dirty="0" smtClean="0"/>
              <a:t>Term project</a:t>
            </a:r>
            <a:endParaRPr lang="pl-PL"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s-US" dirty="0" smtClean="0"/>
              <a:t>Multi-picture</a:t>
            </a:r>
            <a:r>
              <a:rPr lang="es-US" dirty="0"/>
              <a:t> inter-picture prediction</a:t>
            </a:r>
            <a:endParaRPr lang="es-US" dirty="0">
              <a:solidFill>
                <a:schemeClr val="tx1"/>
              </a:solidFill>
            </a:endParaRPr>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10</a:t>
            </a:fld>
            <a:endParaRPr lang="en-US" dirty="0"/>
          </a:p>
        </p:txBody>
      </p:sp>
      <p:sp>
        <p:nvSpPr>
          <p:cNvPr id="5" name="Symbol zastępczy zawartości 4"/>
          <p:cNvSpPr>
            <a:spLocks noGrp="1"/>
          </p:cNvSpPr>
          <p:nvPr>
            <p:ph sz="quarter" idx="4294967295"/>
          </p:nvPr>
        </p:nvSpPr>
        <p:spPr>
          <a:xfrm>
            <a:off x="612648" y="1600200"/>
            <a:ext cx="8378952" cy="4495800"/>
          </a:xfrm>
        </p:spPr>
        <p:txBody>
          <a:bodyPr>
            <a:normAutofit/>
          </a:bodyPr>
          <a:lstStyle/>
          <a:p>
            <a:r>
              <a:rPr lang="en-US" dirty="0"/>
              <a:t>A</a:t>
            </a:r>
            <a:r>
              <a:rPr lang="en-US" dirty="0" smtClean="0"/>
              <a:t>llowing </a:t>
            </a:r>
            <a:r>
              <a:rPr lang="en-US" dirty="0"/>
              <a:t>up to </a:t>
            </a:r>
            <a:r>
              <a:rPr lang="en-US" b="1" dirty="0">
                <a:solidFill>
                  <a:srgbClr val="DD8047"/>
                </a:solidFill>
              </a:rPr>
              <a:t>16 reference </a:t>
            </a:r>
            <a:r>
              <a:rPr lang="en-US" b="1" dirty="0" smtClean="0">
                <a:solidFill>
                  <a:srgbClr val="DD8047"/>
                </a:solidFill>
              </a:rPr>
              <a:t>frames</a:t>
            </a:r>
            <a:r>
              <a:rPr lang="en-US" dirty="0" smtClean="0"/>
              <a:t>, in comparison with 1</a:t>
            </a:r>
            <a:r>
              <a:rPr lang="es-US" dirty="0"/>
              <a:t>/</a:t>
            </a:r>
            <a:r>
              <a:rPr lang="es-US" dirty="0" smtClean="0"/>
              <a:t>2 for P/B frames in previous standard</a:t>
            </a:r>
          </a:p>
          <a:p>
            <a:pPr marL="514350" indent="-514350">
              <a:buFont typeface="+mj-lt"/>
              <a:buAutoNum type="arabicPeriod"/>
            </a:pPr>
            <a:endParaRPr lang="es-US" dirty="0" smtClean="0"/>
          </a:p>
          <a:p>
            <a:r>
              <a:rPr lang="es-US" b="1" dirty="0">
                <a:solidFill>
                  <a:srgbClr val="DD8047"/>
                </a:solidFill>
              </a:rPr>
              <a:t>Variable block-size</a:t>
            </a:r>
            <a:r>
              <a:rPr lang="es-US" dirty="0"/>
              <a:t> motion compensation (VBSMC</a:t>
            </a:r>
            <a:r>
              <a:rPr lang="es-US" dirty="0" smtClean="0"/>
              <a:t>)</a:t>
            </a:r>
          </a:p>
          <a:p>
            <a:pPr marL="834390" lvl="1" indent="-514350"/>
            <a:r>
              <a:rPr lang="en-US" sz="2900" dirty="0"/>
              <a:t>block sizes include 16×16, 16×8, 8×16, 8×8, 8×4, 4×8, and 4×4</a:t>
            </a:r>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a:solidFill>
                  <a:srgbClr val="AF988F"/>
                </a:solidFill>
              </a:rPr>
              <a:t>- </a:t>
            </a:r>
            <a:r>
              <a:rPr lang="es-US" sz="1600" b="1" dirty="0">
                <a:solidFill>
                  <a:srgbClr val="AF988F"/>
                </a:solidFill>
              </a:rPr>
              <a:t>n</a:t>
            </a:r>
            <a:r>
              <a:rPr lang="es-US" sz="1600" b="1" dirty="0" smtClean="0">
                <a:solidFill>
                  <a:srgbClr val="AF988F"/>
                </a:solidFill>
              </a:rPr>
              <a:t>ew </a:t>
            </a:r>
            <a:r>
              <a:rPr lang="es-US" sz="1600" b="1" dirty="0">
                <a:solidFill>
                  <a:srgbClr val="AF988F"/>
                </a:solidFill>
              </a:rPr>
              <a:t>key features </a:t>
            </a:r>
            <a:endParaRPr lang="en-US" sz="1600" b="1" dirty="0">
              <a:solidFill>
                <a:srgbClr val="AF988F"/>
              </a:solidFill>
            </a:endParaRPr>
          </a:p>
        </p:txBody>
      </p:sp>
    </p:spTree>
    <p:extLst>
      <p:ext uri="{BB962C8B-B14F-4D97-AF65-F5344CB8AC3E}">
        <p14:creationId xmlns:p14="http://schemas.microsoft.com/office/powerpoint/2010/main" xmlns="" val="386279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s-US" dirty="0"/>
              <a:t>Multi-picture inter-picture prediction</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11</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lstStyle/>
          <a:p>
            <a:r>
              <a:rPr lang="es-US" dirty="0"/>
              <a:t>Variable </a:t>
            </a:r>
            <a:r>
              <a:rPr lang="es-US" dirty="0" smtClean="0"/>
              <a:t>block-size</a:t>
            </a:r>
          </a:p>
          <a:p>
            <a:endParaRPr lang="en-US"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a:solidFill>
                  <a:srgbClr val="AF988F"/>
                </a:solidFill>
              </a:rPr>
              <a:t>- </a:t>
            </a:r>
            <a:r>
              <a:rPr lang="es-US" sz="1600" b="1" dirty="0">
                <a:solidFill>
                  <a:srgbClr val="AF988F"/>
                </a:solidFill>
              </a:rPr>
              <a:t>n</a:t>
            </a:r>
            <a:r>
              <a:rPr lang="es-US" sz="1600" b="1" dirty="0" smtClean="0">
                <a:solidFill>
                  <a:srgbClr val="AF988F"/>
                </a:solidFill>
              </a:rPr>
              <a:t>ew </a:t>
            </a:r>
            <a:r>
              <a:rPr lang="es-US" sz="1600" b="1" dirty="0">
                <a:solidFill>
                  <a:srgbClr val="AF988F"/>
                </a:solidFill>
              </a:rPr>
              <a:t>key features </a:t>
            </a:r>
            <a:endParaRPr lang="en-US" sz="1600" b="1" dirty="0">
              <a:solidFill>
                <a:srgbClr val="AF988F"/>
              </a:solidFill>
            </a:endParaRPr>
          </a:p>
        </p:txBody>
      </p:sp>
      <p:pic>
        <p:nvPicPr>
          <p:cNvPr id="8" name="Obraz 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40" y="2209800"/>
            <a:ext cx="8046720" cy="4153428"/>
          </a:xfrm>
          <a:prstGeom prst="rect">
            <a:avLst/>
          </a:prstGeom>
          <a:noFill/>
          <a:ln>
            <a:noFill/>
          </a:ln>
        </p:spPr>
      </p:pic>
    </p:spTree>
    <p:extLst>
      <p:ext uri="{BB962C8B-B14F-4D97-AF65-F5344CB8AC3E}">
        <p14:creationId xmlns:p14="http://schemas.microsoft.com/office/powerpoint/2010/main" xmlns="" val="3540360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s-US" dirty="0"/>
              <a:t>Multi-picture inter-picture prediction</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12</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lstStyle/>
          <a:p>
            <a:r>
              <a:rPr lang="en-US" dirty="0"/>
              <a:t>The ability to use </a:t>
            </a:r>
            <a:r>
              <a:rPr lang="en-US" b="1" dirty="0">
                <a:solidFill>
                  <a:srgbClr val="DD8047"/>
                </a:solidFill>
              </a:rPr>
              <a:t>multiple motion vectors </a:t>
            </a:r>
            <a:r>
              <a:rPr lang="en-US" dirty="0"/>
              <a:t>per </a:t>
            </a:r>
            <a:r>
              <a:rPr lang="en-US" dirty="0" err="1" smtClean="0"/>
              <a:t>macroblock</a:t>
            </a:r>
            <a:r>
              <a:rPr lang="en-US" dirty="0" smtClean="0"/>
              <a:t>. Up to 32 </a:t>
            </a:r>
            <a:r>
              <a:rPr lang="en-US" dirty="0"/>
              <a:t>in the case of a B </a:t>
            </a:r>
            <a:r>
              <a:rPr lang="en-US" dirty="0" err="1"/>
              <a:t>macroblock</a:t>
            </a:r>
            <a:r>
              <a:rPr lang="en-US" dirty="0"/>
              <a:t> constructed of 16 4×4 </a:t>
            </a:r>
            <a:r>
              <a:rPr lang="en-US" dirty="0" smtClean="0"/>
              <a:t>partitions</a:t>
            </a:r>
            <a:r>
              <a:rPr lang="en-US" dirty="0"/>
              <a:t>. </a:t>
            </a:r>
            <a:endParaRPr lang="en-US" dirty="0" smtClean="0"/>
          </a:p>
          <a:p>
            <a:r>
              <a:rPr lang="en-US" b="1" dirty="0" smtClean="0">
                <a:solidFill>
                  <a:srgbClr val="DD8047"/>
                </a:solidFill>
              </a:rPr>
              <a:t>Quarter-pixel</a:t>
            </a:r>
            <a:r>
              <a:rPr lang="en-US" dirty="0" smtClean="0"/>
              <a:t> or even </a:t>
            </a:r>
            <a:r>
              <a:rPr lang="en-US" b="1" dirty="0" smtClean="0">
                <a:solidFill>
                  <a:srgbClr val="DD8047"/>
                </a:solidFill>
              </a:rPr>
              <a:t>1/8 pixel</a:t>
            </a:r>
            <a:r>
              <a:rPr lang="en-US" b="1" dirty="0">
                <a:solidFill>
                  <a:srgbClr val="DD8047"/>
                </a:solidFill>
              </a:rPr>
              <a:t> </a:t>
            </a:r>
            <a:r>
              <a:rPr lang="en-US" dirty="0" smtClean="0"/>
              <a:t>precision </a:t>
            </a:r>
            <a:r>
              <a:rPr lang="en-US" dirty="0"/>
              <a:t>for motion compensation, enabling precise description of the displacements of moving areas.</a:t>
            </a:r>
            <a:endParaRPr lang="es-US"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a:solidFill>
                  <a:srgbClr val="AF988F"/>
                </a:solidFill>
              </a:rPr>
              <a:t>- </a:t>
            </a:r>
            <a:r>
              <a:rPr lang="es-US" sz="1600" b="1" dirty="0">
                <a:solidFill>
                  <a:srgbClr val="AF988F"/>
                </a:solidFill>
              </a:rPr>
              <a:t>n</a:t>
            </a:r>
            <a:r>
              <a:rPr lang="es-US" sz="1600" b="1" dirty="0" smtClean="0">
                <a:solidFill>
                  <a:srgbClr val="AF988F"/>
                </a:solidFill>
              </a:rPr>
              <a:t>ew </a:t>
            </a:r>
            <a:r>
              <a:rPr lang="es-US" sz="1600" b="1" dirty="0">
                <a:solidFill>
                  <a:srgbClr val="AF988F"/>
                </a:solidFill>
              </a:rPr>
              <a:t>key features </a:t>
            </a:r>
            <a:endParaRPr lang="en-US" sz="1600" b="1" dirty="0">
              <a:solidFill>
                <a:srgbClr val="AF988F"/>
              </a:solidFill>
            </a:endParaRPr>
          </a:p>
        </p:txBody>
      </p:sp>
    </p:spTree>
    <p:extLst>
      <p:ext uri="{BB962C8B-B14F-4D97-AF65-F5344CB8AC3E}">
        <p14:creationId xmlns:p14="http://schemas.microsoft.com/office/powerpoint/2010/main" xmlns="" val="2155219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s-US" dirty="0" smtClean="0"/>
              <a:t>Loop filter</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13</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lstStyle/>
          <a:p>
            <a:r>
              <a:rPr lang="en-US" dirty="0"/>
              <a:t>An in-loop </a:t>
            </a:r>
            <a:r>
              <a:rPr lang="en-US" b="1" dirty="0" err="1">
                <a:solidFill>
                  <a:srgbClr val="DD8047"/>
                </a:solidFill>
              </a:rPr>
              <a:t>deblocking</a:t>
            </a:r>
            <a:r>
              <a:rPr lang="en-US" b="1" dirty="0">
                <a:solidFill>
                  <a:srgbClr val="DD8047"/>
                </a:solidFill>
              </a:rPr>
              <a:t> filter</a:t>
            </a:r>
            <a:r>
              <a:rPr lang="en-US" dirty="0"/>
              <a:t> that helps prevent the blocking artifacts common to other </a:t>
            </a:r>
            <a:r>
              <a:rPr lang="en-US" b="1" dirty="0">
                <a:solidFill>
                  <a:srgbClr val="DD8047"/>
                </a:solidFill>
                <a:hlinkClick r:id="rId2" tooltip="Discrete cosine transform"/>
              </a:rPr>
              <a:t>DCT</a:t>
            </a:r>
            <a:r>
              <a:rPr lang="en-US" dirty="0"/>
              <a:t>-based image compression </a:t>
            </a:r>
            <a:r>
              <a:rPr lang="en-US" dirty="0" smtClean="0"/>
              <a:t>techniques.</a:t>
            </a:r>
          </a:p>
          <a:p>
            <a:r>
              <a:rPr lang="en-US" dirty="0"/>
              <a:t>A filter is applied to every decoded </a:t>
            </a:r>
            <a:r>
              <a:rPr lang="en-US" dirty="0" err="1"/>
              <a:t>macroblock</a:t>
            </a:r>
            <a:r>
              <a:rPr lang="en-US" dirty="0"/>
              <a:t> to </a:t>
            </a:r>
            <a:r>
              <a:rPr lang="en-US" b="1" dirty="0">
                <a:solidFill>
                  <a:srgbClr val="DD8047"/>
                </a:solidFill>
              </a:rPr>
              <a:t>reduce blocking </a:t>
            </a:r>
            <a:r>
              <a:rPr lang="en-US" b="1" dirty="0" smtClean="0">
                <a:solidFill>
                  <a:srgbClr val="DD8047"/>
                </a:solidFill>
              </a:rPr>
              <a:t>distortion</a:t>
            </a:r>
          </a:p>
          <a:p>
            <a:r>
              <a:rPr lang="en-US" dirty="0" smtClean="0"/>
              <a:t> It results </a:t>
            </a:r>
            <a:r>
              <a:rPr lang="en-US" dirty="0"/>
              <a:t>in better visual appearance and compression efficiency</a:t>
            </a:r>
          </a:p>
          <a:p>
            <a:endParaRPr lang="en-US"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a:solidFill>
                  <a:srgbClr val="AF988F"/>
                </a:solidFill>
              </a:rPr>
              <a:t>- </a:t>
            </a:r>
            <a:r>
              <a:rPr lang="es-US" sz="1600" b="1" dirty="0">
                <a:solidFill>
                  <a:srgbClr val="AF988F"/>
                </a:solidFill>
              </a:rPr>
              <a:t>n</a:t>
            </a:r>
            <a:r>
              <a:rPr lang="es-US" sz="1600" b="1" dirty="0" smtClean="0">
                <a:solidFill>
                  <a:srgbClr val="AF988F"/>
                </a:solidFill>
              </a:rPr>
              <a:t>ew </a:t>
            </a:r>
            <a:r>
              <a:rPr lang="es-US" sz="1600" b="1" dirty="0">
                <a:solidFill>
                  <a:srgbClr val="AF988F"/>
                </a:solidFill>
              </a:rPr>
              <a:t>key features </a:t>
            </a:r>
            <a:endParaRPr lang="en-US" sz="1600" b="1" dirty="0">
              <a:solidFill>
                <a:srgbClr val="AF988F"/>
              </a:solidFill>
            </a:endParaRPr>
          </a:p>
        </p:txBody>
      </p:sp>
    </p:spTree>
    <p:extLst>
      <p:ext uri="{BB962C8B-B14F-4D97-AF65-F5344CB8AC3E}">
        <p14:creationId xmlns:p14="http://schemas.microsoft.com/office/powerpoint/2010/main" xmlns="" val="3880170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s-US" dirty="0" smtClean="0"/>
              <a:t>Loop filter - example</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14</a:t>
            </a:fld>
            <a:endParaRPr lang="en-US" dirty="0"/>
          </a:p>
        </p:txBody>
      </p:sp>
      <p:pic>
        <p:nvPicPr>
          <p:cNvPr id="7" name="Symbol zastępczy zawartości 6"/>
          <p:cNvPicPr>
            <a:picLocks noGrp="1" noChangeAspect="1"/>
          </p:cNvPicPr>
          <p:nvPr>
            <p:ph sz="quarter" idx="4294967295"/>
          </p:nvPr>
        </p:nvPicPr>
        <p:blipFill>
          <a:blip r:embed="rId2" cstate="print"/>
          <a:stretch>
            <a:fillRect/>
          </a:stretch>
        </p:blipFill>
        <p:spPr>
          <a:xfrm>
            <a:off x="2035023" y="1543314"/>
            <a:ext cx="5073954" cy="4495800"/>
          </a:xfrm>
          <a:prstGeom prst="rect">
            <a:avLst/>
          </a:prstGeom>
        </p:spPr>
      </p:pic>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a:solidFill>
                  <a:srgbClr val="AF988F"/>
                </a:solidFill>
              </a:rPr>
              <a:t>- </a:t>
            </a:r>
            <a:r>
              <a:rPr lang="es-US" sz="1600" b="1" dirty="0">
                <a:solidFill>
                  <a:srgbClr val="AF988F"/>
                </a:solidFill>
              </a:rPr>
              <a:t>n</a:t>
            </a:r>
            <a:r>
              <a:rPr lang="es-US" sz="1600" b="1" dirty="0" smtClean="0">
                <a:solidFill>
                  <a:srgbClr val="AF988F"/>
                </a:solidFill>
              </a:rPr>
              <a:t>ew </a:t>
            </a:r>
            <a:r>
              <a:rPr lang="es-US" sz="1600" b="1" dirty="0">
                <a:solidFill>
                  <a:srgbClr val="AF988F"/>
                </a:solidFill>
              </a:rPr>
              <a:t>key features </a:t>
            </a:r>
            <a:endParaRPr lang="en-US" sz="1600" b="1" dirty="0">
              <a:solidFill>
                <a:srgbClr val="AF988F"/>
              </a:solidFill>
            </a:endParaRPr>
          </a:p>
        </p:txBody>
      </p:sp>
    </p:spTree>
    <p:extLst>
      <p:ext uri="{BB962C8B-B14F-4D97-AF65-F5344CB8AC3E}">
        <p14:creationId xmlns:p14="http://schemas.microsoft.com/office/powerpoint/2010/main" xmlns="" val="1819448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s-US" dirty="0" smtClean="0"/>
              <a:t>Loop filter - example</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15</a:t>
            </a:fld>
            <a:endParaRPr lang="en-US" dirty="0"/>
          </a:p>
        </p:txBody>
      </p:sp>
      <p:pic>
        <p:nvPicPr>
          <p:cNvPr id="7" name="Symbol zastępczy zawartości 6"/>
          <p:cNvPicPr>
            <a:picLocks noGrp="1" noChangeAspect="1"/>
          </p:cNvPicPr>
          <p:nvPr>
            <p:ph sz="quarter" idx="4294967295"/>
          </p:nvPr>
        </p:nvPicPr>
        <p:blipFill>
          <a:blip r:embed="rId2" cstate="print"/>
          <a:stretch>
            <a:fillRect/>
          </a:stretch>
        </p:blipFill>
        <p:spPr>
          <a:xfrm>
            <a:off x="-344376" y="1774560"/>
            <a:ext cx="5033724" cy="4304348"/>
          </a:xfrm>
          <a:prstGeom prst="rect">
            <a:avLst/>
          </a:prstGeom>
        </p:spPr>
      </p:pic>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a:solidFill>
                  <a:srgbClr val="AF988F"/>
                </a:solidFill>
              </a:rPr>
              <a:t>- </a:t>
            </a:r>
            <a:r>
              <a:rPr lang="es-US" sz="1600" b="1" dirty="0">
                <a:solidFill>
                  <a:srgbClr val="AF988F"/>
                </a:solidFill>
              </a:rPr>
              <a:t>n</a:t>
            </a:r>
            <a:r>
              <a:rPr lang="es-US" sz="1600" b="1" dirty="0" smtClean="0">
                <a:solidFill>
                  <a:srgbClr val="AF988F"/>
                </a:solidFill>
              </a:rPr>
              <a:t>ew </a:t>
            </a:r>
            <a:r>
              <a:rPr lang="es-US" sz="1600" b="1" dirty="0">
                <a:solidFill>
                  <a:srgbClr val="AF988F"/>
                </a:solidFill>
              </a:rPr>
              <a:t>key features </a:t>
            </a:r>
            <a:endParaRPr lang="en-US" sz="1600" b="1" dirty="0">
              <a:solidFill>
                <a:srgbClr val="AF988F"/>
              </a:solidFill>
            </a:endParaRPr>
          </a:p>
        </p:txBody>
      </p:sp>
      <p:pic>
        <p:nvPicPr>
          <p:cNvPr id="8" name="Obraz 7"/>
          <p:cNvPicPr>
            <a:picLocks noChangeAspect="1"/>
          </p:cNvPicPr>
          <p:nvPr/>
        </p:nvPicPr>
        <p:blipFill>
          <a:blip r:embed="rId3" cstate="print"/>
          <a:stretch>
            <a:fillRect/>
          </a:stretch>
        </p:blipFill>
        <p:spPr>
          <a:xfrm>
            <a:off x="4576524" y="1847426"/>
            <a:ext cx="4721598" cy="4305247"/>
          </a:xfrm>
          <a:prstGeom prst="rect">
            <a:avLst/>
          </a:prstGeom>
        </p:spPr>
      </p:pic>
    </p:spTree>
    <p:extLst>
      <p:ext uri="{BB962C8B-B14F-4D97-AF65-F5344CB8AC3E}">
        <p14:creationId xmlns:p14="http://schemas.microsoft.com/office/powerpoint/2010/main" xmlns="" val="987495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s-US" dirty="0"/>
              <a:t>E</a:t>
            </a:r>
            <a:r>
              <a:rPr lang="es-US" dirty="0" smtClean="0"/>
              <a:t>ntropy coding</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16</a:t>
            </a:fld>
            <a:endParaRPr lang="en-US" dirty="0"/>
          </a:p>
        </p:txBody>
      </p:sp>
      <p:sp>
        <p:nvSpPr>
          <p:cNvPr id="5" name="Symbol zastępczy zawartości 4"/>
          <p:cNvSpPr>
            <a:spLocks noGrp="1"/>
          </p:cNvSpPr>
          <p:nvPr>
            <p:ph sz="quarter" idx="4294967295"/>
          </p:nvPr>
        </p:nvSpPr>
        <p:spPr>
          <a:xfrm>
            <a:off x="381000" y="1600200"/>
            <a:ext cx="8385048" cy="4495800"/>
          </a:xfrm>
        </p:spPr>
        <p:txBody>
          <a:bodyPr>
            <a:normAutofit lnSpcReduction="10000"/>
          </a:bodyPr>
          <a:lstStyle/>
          <a:p>
            <a:r>
              <a:rPr lang="en-US" b="1" dirty="0">
                <a:solidFill>
                  <a:srgbClr val="DD8047"/>
                </a:solidFill>
              </a:rPr>
              <a:t>Context-adaptive </a:t>
            </a:r>
            <a:r>
              <a:rPr lang="en-US" b="1" dirty="0" smtClean="0">
                <a:solidFill>
                  <a:srgbClr val="DD8047"/>
                </a:solidFill>
              </a:rPr>
              <a:t>binary </a:t>
            </a:r>
            <a:r>
              <a:rPr lang="en-US" b="1" dirty="0" err="1" smtClean="0">
                <a:solidFill>
                  <a:srgbClr val="DD8047"/>
                </a:solidFill>
              </a:rPr>
              <a:t>arithmeticcoding</a:t>
            </a:r>
            <a:r>
              <a:rPr lang="en-US" dirty="0"/>
              <a:t> (CABAC</a:t>
            </a:r>
            <a:r>
              <a:rPr lang="en-US" dirty="0" smtClean="0"/>
              <a:t>) a </a:t>
            </a:r>
            <a:r>
              <a:rPr lang="en-US" dirty="0"/>
              <a:t>method of </a:t>
            </a:r>
            <a:r>
              <a:rPr lang="en-US" dirty="0" smtClean="0"/>
              <a:t>arithmetic coding </a:t>
            </a:r>
            <a:r>
              <a:rPr lang="en-US" dirty="0"/>
              <a:t>in which the probability models are updated based on previous </a:t>
            </a:r>
            <a:r>
              <a:rPr lang="en-US" dirty="0" smtClean="0"/>
              <a:t>coding statistics</a:t>
            </a:r>
            <a:r>
              <a:rPr lang="en-US" dirty="0"/>
              <a:t>.</a:t>
            </a:r>
            <a:endParaRPr lang="en-US" dirty="0" smtClean="0"/>
          </a:p>
          <a:p>
            <a:pPr marL="0" indent="0">
              <a:buNone/>
            </a:pPr>
            <a:endParaRPr lang="es-US" dirty="0" smtClean="0"/>
          </a:p>
          <a:p>
            <a:r>
              <a:rPr lang="en-US" dirty="0"/>
              <a:t>A common simple and highly structured </a:t>
            </a:r>
            <a:r>
              <a:rPr lang="en-US" dirty="0">
                <a:solidFill>
                  <a:srgbClr val="DD8047"/>
                </a:solidFill>
              </a:rPr>
              <a:t>variable length coding</a:t>
            </a:r>
            <a:r>
              <a:rPr lang="en-US" dirty="0"/>
              <a:t> (VLC) technique for many of the syntax elements not coded by CABAC or </a:t>
            </a:r>
            <a:r>
              <a:rPr lang="en-US" dirty="0" smtClean="0"/>
              <a:t>CAVLC. A </a:t>
            </a:r>
            <a:r>
              <a:rPr lang="en-US" dirty="0"/>
              <a:t>symbol is converted into a binary code with a </a:t>
            </a:r>
            <a:r>
              <a:rPr lang="en-US" dirty="0" smtClean="0"/>
              <a:t>specified length </a:t>
            </a:r>
            <a:r>
              <a:rPr lang="en-US" dirty="0"/>
              <a:t>(</a:t>
            </a:r>
            <a:r>
              <a:rPr lang="en-US" i="1" dirty="0"/>
              <a:t>n </a:t>
            </a:r>
            <a:r>
              <a:rPr lang="en-US" dirty="0"/>
              <a:t>bits).</a:t>
            </a:r>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a:solidFill>
                  <a:srgbClr val="AF988F"/>
                </a:solidFill>
              </a:rPr>
              <a:t>- </a:t>
            </a:r>
            <a:r>
              <a:rPr lang="es-US" sz="1600" b="1" dirty="0">
                <a:solidFill>
                  <a:srgbClr val="AF988F"/>
                </a:solidFill>
              </a:rPr>
              <a:t>n</a:t>
            </a:r>
            <a:r>
              <a:rPr lang="es-US" sz="1600" b="1" dirty="0" smtClean="0">
                <a:solidFill>
                  <a:srgbClr val="AF988F"/>
                </a:solidFill>
              </a:rPr>
              <a:t>ew </a:t>
            </a:r>
            <a:r>
              <a:rPr lang="es-US" sz="1600" b="1" dirty="0">
                <a:solidFill>
                  <a:srgbClr val="AF988F"/>
                </a:solidFill>
              </a:rPr>
              <a:t>key features </a:t>
            </a:r>
            <a:endParaRPr lang="en-US" sz="1600" b="1" dirty="0">
              <a:solidFill>
                <a:srgbClr val="AF988F"/>
              </a:solidFill>
            </a:endParaRPr>
          </a:p>
        </p:txBody>
      </p:sp>
    </p:spTree>
    <p:extLst>
      <p:ext uri="{BB962C8B-B14F-4D97-AF65-F5344CB8AC3E}">
        <p14:creationId xmlns:p14="http://schemas.microsoft.com/office/powerpoint/2010/main" xmlns="" val="4234368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0" y="1600200"/>
            <a:ext cx="6934200" cy="4939748"/>
          </a:xfrm>
          <a:prstGeom prst="rect">
            <a:avLst/>
          </a:prstGeom>
          <a:noFill/>
          <a:ln w="9525">
            <a:noFill/>
            <a:miter lim="800000"/>
            <a:headEnd/>
            <a:tailEnd/>
          </a:ln>
        </p:spPr>
      </p:pic>
      <p:sp>
        <p:nvSpPr>
          <p:cNvPr id="2" name="Tytuł 1"/>
          <p:cNvSpPr>
            <a:spLocks noGrp="1"/>
          </p:cNvSpPr>
          <p:nvPr>
            <p:ph type="title"/>
          </p:nvPr>
        </p:nvSpPr>
        <p:spPr/>
        <p:txBody>
          <a:bodyPr/>
          <a:lstStyle/>
          <a:p>
            <a:r>
              <a:rPr lang="pl-PL" dirty="0" smtClean="0"/>
              <a:t>Block </a:t>
            </a:r>
            <a:r>
              <a:rPr lang="pl-PL" dirty="0" err="1" smtClean="0"/>
              <a:t>schema</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17</a:t>
            </a:fld>
            <a:endParaRPr lang="en-US"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a:solidFill>
                  <a:srgbClr val="AF988F"/>
                </a:solidFill>
              </a:rPr>
              <a:t>- </a:t>
            </a:r>
            <a:r>
              <a:rPr lang="es-US" sz="1600" b="1" dirty="0">
                <a:solidFill>
                  <a:srgbClr val="AF988F"/>
                </a:solidFill>
              </a:rPr>
              <a:t>n</a:t>
            </a:r>
            <a:r>
              <a:rPr lang="es-US" sz="1600" b="1" dirty="0" smtClean="0">
                <a:solidFill>
                  <a:srgbClr val="AF988F"/>
                </a:solidFill>
              </a:rPr>
              <a:t>ew </a:t>
            </a:r>
            <a:r>
              <a:rPr lang="es-US" sz="1600" b="1" dirty="0">
                <a:solidFill>
                  <a:srgbClr val="AF988F"/>
                </a:solidFill>
              </a:rPr>
              <a:t>key features </a:t>
            </a:r>
            <a:endParaRPr lang="en-US" sz="1600" b="1" dirty="0">
              <a:solidFill>
                <a:srgbClr val="AF988F"/>
              </a:solidFill>
            </a:endParaRPr>
          </a:p>
        </p:txBody>
      </p:sp>
      <p:sp>
        <p:nvSpPr>
          <p:cNvPr id="5" name="pole tekstowe 4"/>
          <p:cNvSpPr txBox="1"/>
          <p:nvPr/>
        </p:nvSpPr>
        <p:spPr>
          <a:xfrm>
            <a:off x="7591053" y="1594358"/>
            <a:ext cx="1640577" cy="461665"/>
          </a:xfrm>
          <a:prstGeom prst="rect">
            <a:avLst/>
          </a:prstGeom>
          <a:noFill/>
        </p:spPr>
        <p:txBody>
          <a:bodyPr wrap="none" rtlCol="0">
            <a:spAutoFit/>
          </a:bodyPr>
          <a:lstStyle/>
          <a:p>
            <a:r>
              <a:rPr lang="en-US" sz="2400" dirty="0" smtClean="0">
                <a:solidFill>
                  <a:srgbClr val="FF0000"/>
                </a:solidFill>
              </a:rPr>
              <a:t>Intra frame </a:t>
            </a:r>
            <a:endParaRPr lang="en-US" sz="2400" dirty="0">
              <a:solidFill>
                <a:srgbClr val="FF0000"/>
              </a:solidFill>
            </a:endParaRPr>
          </a:p>
        </p:txBody>
      </p:sp>
      <p:sp>
        <p:nvSpPr>
          <p:cNvPr id="7" name="pole tekstowe 6"/>
          <p:cNvSpPr txBox="1"/>
          <p:nvPr/>
        </p:nvSpPr>
        <p:spPr>
          <a:xfrm>
            <a:off x="304800" y="2514600"/>
            <a:ext cx="990600" cy="338554"/>
          </a:xfrm>
          <a:prstGeom prst="rect">
            <a:avLst/>
          </a:prstGeom>
          <a:solidFill>
            <a:schemeClr val="accent1">
              <a:lumMod val="20000"/>
              <a:lumOff val="80000"/>
            </a:schemeClr>
          </a:solidFill>
        </p:spPr>
        <p:txBody>
          <a:bodyPr wrap="square" rtlCol="0">
            <a:spAutoFit/>
          </a:bodyPr>
          <a:lstStyle/>
          <a:p>
            <a:r>
              <a:rPr lang="en-US" sz="1600" b="1" dirty="0" smtClean="0">
                <a:solidFill>
                  <a:srgbClr val="FF0000"/>
                </a:solidFill>
                <a:latin typeface="Comic Sans MS" panose="030F0702030302020204" pitchFamily="66" charset="0"/>
              </a:rPr>
              <a:t>I(</a:t>
            </a:r>
            <a:r>
              <a:rPr lang="en-US" sz="1600" b="1" dirty="0" err="1" smtClean="0">
                <a:solidFill>
                  <a:srgbClr val="FF0000"/>
                </a:solidFill>
                <a:latin typeface="Comic Sans MS" panose="030F0702030302020204" pitchFamily="66" charset="0"/>
              </a:rPr>
              <a:t>x,y,t</a:t>
            </a:r>
            <a:r>
              <a:rPr lang="en-US" sz="1600" b="1" dirty="0" smtClean="0">
                <a:solidFill>
                  <a:srgbClr val="FF0000"/>
                </a:solidFill>
                <a:latin typeface="Comic Sans MS" panose="030F0702030302020204" pitchFamily="66" charset="0"/>
              </a:rPr>
              <a:t>)</a:t>
            </a:r>
            <a:endParaRPr lang="en-US" sz="1600" b="1" dirty="0">
              <a:solidFill>
                <a:srgbClr val="FF0000"/>
              </a:solidFill>
              <a:latin typeface="Comic Sans MS" panose="030F0702030302020204" pitchFamily="66" charset="0"/>
            </a:endParaRPr>
          </a:p>
        </p:txBody>
      </p:sp>
      <p:sp>
        <p:nvSpPr>
          <p:cNvPr id="12" name="pole tekstowe 11"/>
          <p:cNvSpPr txBox="1"/>
          <p:nvPr/>
        </p:nvSpPr>
        <p:spPr>
          <a:xfrm>
            <a:off x="7591053" y="1973124"/>
            <a:ext cx="1627561" cy="461665"/>
          </a:xfrm>
          <a:prstGeom prst="rect">
            <a:avLst/>
          </a:prstGeom>
          <a:noFill/>
        </p:spPr>
        <p:txBody>
          <a:bodyPr wrap="none" rtlCol="0">
            <a:spAutoFit/>
          </a:bodyPr>
          <a:lstStyle/>
          <a:p>
            <a:r>
              <a:rPr lang="en-US" sz="2400" dirty="0" smtClean="0">
                <a:solidFill>
                  <a:srgbClr val="0070C0"/>
                </a:solidFill>
              </a:rPr>
              <a:t>Inter frame </a:t>
            </a:r>
            <a:endParaRPr lang="en-US" sz="2400" dirty="0">
              <a:solidFill>
                <a:srgbClr val="0070C0"/>
              </a:solidFill>
            </a:endParaRPr>
          </a:p>
        </p:txBody>
      </p:sp>
      <p:sp>
        <p:nvSpPr>
          <p:cNvPr id="13" name="pole tekstowe 12"/>
          <p:cNvSpPr txBox="1"/>
          <p:nvPr/>
        </p:nvSpPr>
        <p:spPr>
          <a:xfrm>
            <a:off x="5181600" y="5486400"/>
            <a:ext cx="1219200" cy="338554"/>
          </a:xfrm>
          <a:prstGeom prst="rect">
            <a:avLst/>
          </a:prstGeom>
          <a:solidFill>
            <a:schemeClr val="accent1">
              <a:lumMod val="20000"/>
              <a:lumOff val="80000"/>
            </a:schemeClr>
          </a:solidFill>
        </p:spPr>
        <p:txBody>
          <a:bodyPr wrap="square" rtlCol="0">
            <a:spAutoFit/>
          </a:bodyPr>
          <a:lstStyle/>
          <a:p>
            <a:r>
              <a:rPr lang="en-US" sz="1600" b="1" dirty="0" smtClean="0">
                <a:solidFill>
                  <a:srgbClr val="FF0000"/>
                </a:solidFill>
                <a:latin typeface="Comic Sans MS" panose="030F0702030302020204" pitchFamily="66" charset="0"/>
              </a:rPr>
              <a:t>I(x,y,t-1)</a:t>
            </a:r>
            <a:endParaRPr lang="en-US" sz="1600" b="1" dirty="0">
              <a:solidFill>
                <a:srgbClr val="FF0000"/>
              </a:solidFill>
              <a:latin typeface="Comic Sans MS" panose="030F0702030302020204" pitchFamily="66" charset="0"/>
            </a:endParaRPr>
          </a:p>
        </p:txBody>
      </p:sp>
      <p:sp>
        <p:nvSpPr>
          <p:cNvPr id="14" name="pole tekstowe 13"/>
          <p:cNvSpPr txBox="1"/>
          <p:nvPr/>
        </p:nvSpPr>
        <p:spPr>
          <a:xfrm>
            <a:off x="204216" y="2571643"/>
            <a:ext cx="1005840" cy="338554"/>
          </a:xfrm>
          <a:prstGeom prst="rect">
            <a:avLst/>
          </a:prstGeom>
          <a:solidFill>
            <a:schemeClr val="accent1">
              <a:lumMod val="20000"/>
              <a:lumOff val="80000"/>
            </a:schemeClr>
          </a:solidFill>
        </p:spPr>
        <p:txBody>
          <a:bodyPr wrap="square" rtlCol="0">
            <a:spAutoFit/>
          </a:bodyPr>
          <a:lstStyle/>
          <a:p>
            <a:r>
              <a:rPr lang="en-US" sz="1600" b="1" dirty="0" smtClean="0">
                <a:solidFill>
                  <a:srgbClr val="0070C0"/>
                </a:solidFill>
                <a:latin typeface="Comic Sans MS" panose="030F0702030302020204" pitchFamily="66" charset="0"/>
              </a:rPr>
              <a:t>I(</a:t>
            </a:r>
            <a:r>
              <a:rPr lang="en-US" sz="1600" b="1" dirty="0" err="1" smtClean="0">
                <a:solidFill>
                  <a:srgbClr val="0070C0"/>
                </a:solidFill>
                <a:latin typeface="Comic Sans MS" panose="030F0702030302020204" pitchFamily="66" charset="0"/>
              </a:rPr>
              <a:t>x,y,t</a:t>
            </a:r>
            <a:r>
              <a:rPr lang="en-US" sz="1600" b="1" dirty="0" smtClean="0">
                <a:solidFill>
                  <a:srgbClr val="0070C0"/>
                </a:solidFill>
                <a:latin typeface="Comic Sans MS" panose="030F0702030302020204" pitchFamily="66" charset="0"/>
              </a:rPr>
              <a:t>)</a:t>
            </a:r>
            <a:endParaRPr lang="en-US" sz="1600" b="1" dirty="0">
              <a:solidFill>
                <a:srgbClr val="0070C0"/>
              </a:solidFill>
              <a:latin typeface="Comic Sans MS" panose="030F0702030302020204" pitchFamily="66" charset="0"/>
            </a:endParaRPr>
          </a:p>
        </p:txBody>
      </p:sp>
      <p:sp>
        <p:nvSpPr>
          <p:cNvPr id="15" name="pole tekstowe 14"/>
          <p:cNvSpPr txBox="1"/>
          <p:nvPr/>
        </p:nvSpPr>
        <p:spPr>
          <a:xfrm>
            <a:off x="6969279" y="1594358"/>
            <a:ext cx="2304477" cy="461665"/>
          </a:xfrm>
          <a:prstGeom prst="rect">
            <a:avLst/>
          </a:prstGeom>
          <a:noFill/>
        </p:spPr>
        <p:txBody>
          <a:bodyPr wrap="none" rtlCol="0">
            <a:spAutoFit/>
          </a:bodyPr>
          <a:lstStyle/>
          <a:p>
            <a:r>
              <a:rPr lang="en-US" sz="2400" dirty="0">
                <a:solidFill>
                  <a:srgbClr val="FF0000"/>
                </a:solidFill>
              </a:rPr>
              <a:t>R</a:t>
            </a:r>
            <a:r>
              <a:rPr lang="en-US" sz="2400" dirty="0" smtClean="0">
                <a:solidFill>
                  <a:srgbClr val="FF0000"/>
                </a:solidFill>
              </a:rPr>
              <a:t>eference frame </a:t>
            </a:r>
            <a:endParaRPr lang="en-US" sz="2400" dirty="0">
              <a:solidFill>
                <a:srgbClr val="FF0000"/>
              </a:solidFill>
            </a:endParaRPr>
          </a:p>
        </p:txBody>
      </p:sp>
      <p:sp>
        <p:nvSpPr>
          <p:cNvPr id="8" name="pole tekstowe 7"/>
          <p:cNvSpPr txBox="1"/>
          <p:nvPr/>
        </p:nvSpPr>
        <p:spPr>
          <a:xfrm>
            <a:off x="3683476" y="6355282"/>
            <a:ext cx="489236" cy="369332"/>
          </a:xfrm>
          <a:prstGeom prst="rect">
            <a:avLst/>
          </a:prstGeom>
          <a:solidFill>
            <a:schemeClr val="accent1">
              <a:lumMod val="20000"/>
              <a:lumOff val="80000"/>
            </a:schemeClr>
          </a:solidFill>
        </p:spPr>
        <p:txBody>
          <a:bodyPr wrap="none" rtlCol="0">
            <a:spAutoFit/>
          </a:bodyPr>
          <a:lstStyle/>
          <a:p>
            <a:r>
              <a:rPr lang="en-US" b="1" dirty="0" smtClean="0">
                <a:solidFill>
                  <a:srgbClr val="00B050"/>
                </a:solidFill>
              </a:rPr>
              <a:t>mv</a:t>
            </a:r>
            <a:endParaRPr lang="en-US" b="1" dirty="0">
              <a:solidFill>
                <a:srgbClr val="00B050"/>
              </a:solidFill>
            </a:endParaRPr>
          </a:p>
        </p:txBody>
      </p:sp>
      <p:sp>
        <p:nvSpPr>
          <p:cNvPr id="17" name="pole tekstowe 16"/>
          <p:cNvSpPr txBox="1"/>
          <p:nvPr/>
        </p:nvSpPr>
        <p:spPr>
          <a:xfrm>
            <a:off x="5115275" y="5486400"/>
            <a:ext cx="1219200" cy="338554"/>
          </a:xfrm>
          <a:prstGeom prst="rect">
            <a:avLst/>
          </a:prstGeom>
          <a:solidFill>
            <a:schemeClr val="accent1">
              <a:lumMod val="20000"/>
              <a:lumOff val="80000"/>
            </a:schemeClr>
          </a:solidFill>
        </p:spPr>
        <p:txBody>
          <a:bodyPr wrap="square" rtlCol="0">
            <a:spAutoFit/>
          </a:bodyPr>
          <a:lstStyle/>
          <a:p>
            <a:r>
              <a:rPr lang="en-US" sz="1600" b="1" dirty="0" smtClean="0">
                <a:solidFill>
                  <a:srgbClr val="FF0000"/>
                </a:solidFill>
                <a:latin typeface="Comic Sans MS" panose="030F0702030302020204" pitchFamily="66" charset="0"/>
              </a:rPr>
              <a:t>I(x,y,t-1)</a:t>
            </a:r>
            <a:endParaRPr lang="en-US" sz="1600" b="1" dirty="0">
              <a:solidFill>
                <a:srgbClr val="FF0000"/>
              </a:solidFill>
              <a:latin typeface="Comic Sans MS" panose="030F0702030302020204" pitchFamily="66" charset="0"/>
            </a:endParaRPr>
          </a:p>
        </p:txBody>
      </p:sp>
      <p:sp>
        <p:nvSpPr>
          <p:cNvPr id="18" name="pole tekstowe 17"/>
          <p:cNvSpPr txBox="1"/>
          <p:nvPr/>
        </p:nvSpPr>
        <p:spPr>
          <a:xfrm>
            <a:off x="1600200" y="4953000"/>
            <a:ext cx="1676400" cy="338554"/>
          </a:xfrm>
          <a:prstGeom prst="rect">
            <a:avLst/>
          </a:prstGeom>
          <a:solidFill>
            <a:schemeClr val="accent1">
              <a:lumMod val="20000"/>
              <a:lumOff val="80000"/>
            </a:schemeClr>
          </a:solidFill>
        </p:spPr>
        <p:txBody>
          <a:bodyPr wrap="square" rtlCol="0">
            <a:spAutoFit/>
          </a:bodyPr>
          <a:lstStyle/>
          <a:p>
            <a:r>
              <a:rPr lang="en-US" sz="1600" b="1" dirty="0" smtClean="0">
                <a:solidFill>
                  <a:srgbClr val="00B050"/>
                </a:solidFill>
                <a:latin typeface="Comic Sans MS" panose="030F0702030302020204" pitchFamily="66" charset="0"/>
              </a:rPr>
              <a:t>I(x+u,y+v,t-1)</a:t>
            </a:r>
            <a:endParaRPr lang="en-US" sz="1600" b="1" dirty="0">
              <a:solidFill>
                <a:srgbClr val="00B050"/>
              </a:solidFill>
              <a:latin typeface="Comic Sans MS" panose="030F0702030302020204" pitchFamily="66" charset="0"/>
            </a:endParaRPr>
          </a:p>
        </p:txBody>
      </p:sp>
      <p:sp>
        <p:nvSpPr>
          <p:cNvPr id="19" name="pole tekstowe 18"/>
          <p:cNvSpPr txBox="1"/>
          <p:nvPr/>
        </p:nvSpPr>
        <p:spPr>
          <a:xfrm>
            <a:off x="234696" y="2540294"/>
            <a:ext cx="1005840" cy="338554"/>
          </a:xfrm>
          <a:prstGeom prst="rect">
            <a:avLst/>
          </a:prstGeom>
          <a:solidFill>
            <a:schemeClr val="accent1">
              <a:lumMod val="20000"/>
              <a:lumOff val="80000"/>
            </a:schemeClr>
          </a:solidFill>
        </p:spPr>
        <p:txBody>
          <a:bodyPr wrap="square" rtlCol="0">
            <a:spAutoFit/>
          </a:bodyPr>
          <a:lstStyle/>
          <a:p>
            <a:r>
              <a:rPr lang="en-US" sz="1600" b="1" dirty="0" smtClean="0">
                <a:solidFill>
                  <a:srgbClr val="0070C0"/>
                </a:solidFill>
                <a:latin typeface="Comic Sans MS" panose="030F0702030302020204" pitchFamily="66" charset="0"/>
              </a:rPr>
              <a:t>I(</a:t>
            </a:r>
            <a:r>
              <a:rPr lang="en-US" sz="1600" b="1" dirty="0" err="1" smtClean="0">
                <a:solidFill>
                  <a:srgbClr val="0070C0"/>
                </a:solidFill>
                <a:latin typeface="Comic Sans MS" panose="030F0702030302020204" pitchFamily="66" charset="0"/>
              </a:rPr>
              <a:t>x,y,t</a:t>
            </a:r>
            <a:r>
              <a:rPr lang="en-US" sz="1600" b="1" dirty="0" smtClean="0">
                <a:solidFill>
                  <a:srgbClr val="0070C0"/>
                </a:solidFill>
                <a:latin typeface="Comic Sans MS" panose="030F0702030302020204" pitchFamily="66" charset="0"/>
              </a:rPr>
              <a:t>)</a:t>
            </a:r>
            <a:endParaRPr lang="en-US" sz="1600" b="1" dirty="0">
              <a:solidFill>
                <a:srgbClr val="0070C0"/>
              </a:solidFill>
              <a:latin typeface="Comic Sans MS" panose="030F0702030302020204" pitchFamily="66" charset="0"/>
            </a:endParaRPr>
          </a:p>
        </p:txBody>
      </p:sp>
      <p:sp>
        <p:nvSpPr>
          <p:cNvPr id="20" name="pole tekstowe 19"/>
          <p:cNvSpPr txBox="1"/>
          <p:nvPr/>
        </p:nvSpPr>
        <p:spPr>
          <a:xfrm>
            <a:off x="2677636" y="2137169"/>
            <a:ext cx="1005840" cy="338554"/>
          </a:xfrm>
          <a:prstGeom prst="rect">
            <a:avLst/>
          </a:prstGeom>
          <a:solidFill>
            <a:schemeClr val="accent1">
              <a:lumMod val="20000"/>
              <a:lumOff val="80000"/>
            </a:schemeClr>
          </a:solidFill>
        </p:spPr>
        <p:txBody>
          <a:bodyPr wrap="square" rtlCol="0">
            <a:spAutoFit/>
          </a:bodyPr>
          <a:lstStyle/>
          <a:p>
            <a:r>
              <a:rPr lang="en-US" sz="1600" b="1" dirty="0">
                <a:solidFill>
                  <a:srgbClr val="DD8047"/>
                </a:solidFill>
                <a:latin typeface="Comic Sans MS" panose="030F0702030302020204" pitchFamily="66" charset="0"/>
              </a:rPr>
              <a:t>e</a:t>
            </a:r>
            <a:r>
              <a:rPr lang="en-US" sz="1600" b="1" dirty="0" smtClean="0">
                <a:solidFill>
                  <a:srgbClr val="DD8047"/>
                </a:solidFill>
                <a:latin typeface="Comic Sans MS" panose="030F0702030302020204" pitchFamily="66" charset="0"/>
              </a:rPr>
              <a:t>(</a:t>
            </a:r>
            <a:r>
              <a:rPr lang="en-US" sz="1600" b="1" dirty="0" err="1" smtClean="0">
                <a:solidFill>
                  <a:srgbClr val="DD8047"/>
                </a:solidFill>
                <a:latin typeface="Comic Sans MS" panose="030F0702030302020204" pitchFamily="66" charset="0"/>
              </a:rPr>
              <a:t>x,y,t</a:t>
            </a:r>
            <a:r>
              <a:rPr lang="en-US" sz="1600" b="1" dirty="0" smtClean="0">
                <a:solidFill>
                  <a:srgbClr val="DD8047"/>
                </a:solidFill>
                <a:latin typeface="Comic Sans MS" panose="030F0702030302020204" pitchFamily="66" charset="0"/>
              </a:rPr>
              <a:t>)</a:t>
            </a:r>
            <a:endParaRPr lang="en-US" sz="1600" b="1" dirty="0">
              <a:solidFill>
                <a:srgbClr val="DD8047"/>
              </a:solidFill>
              <a:latin typeface="Comic Sans MS" panose="030F0702030302020204" pitchFamily="66" charset="0"/>
            </a:endParaRPr>
          </a:p>
        </p:txBody>
      </p:sp>
      <p:sp>
        <p:nvSpPr>
          <p:cNvPr id="21" name="pole tekstowe 20"/>
          <p:cNvSpPr txBox="1"/>
          <p:nvPr/>
        </p:nvSpPr>
        <p:spPr>
          <a:xfrm>
            <a:off x="4719035" y="3900797"/>
            <a:ext cx="1005840" cy="338554"/>
          </a:xfrm>
          <a:prstGeom prst="rect">
            <a:avLst/>
          </a:prstGeom>
          <a:solidFill>
            <a:schemeClr val="accent1">
              <a:lumMod val="20000"/>
              <a:lumOff val="80000"/>
            </a:schemeClr>
          </a:solidFill>
        </p:spPr>
        <p:txBody>
          <a:bodyPr wrap="square" rtlCol="0">
            <a:spAutoFit/>
          </a:bodyPr>
          <a:lstStyle/>
          <a:p>
            <a:r>
              <a:rPr lang="en-US" sz="1600" b="1" dirty="0" smtClean="0">
                <a:solidFill>
                  <a:srgbClr val="0070C0"/>
                </a:solidFill>
                <a:latin typeface="Comic Sans MS" panose="030F0702030302020204" pitchFamily="66" charset="0"/>
              </a:rPr>
              <a:t>I(</a:t>
            </a:r>
            <a:r>
              <a:rPr lang="en-US" sz="1600" b="1" dirty="0" err="1" smtClean="0">
                <a:solidFill>
                  <a:srgbClr val="0070C0"/>
                </a:solidFill>
                <a:latin typeface="Comic Sans MS" panose="030F0702030302020204" pitchFamily="66" charset="0"/>
              </a:rPr>
              <a:t>x,y,t</a:t>
            </a:r>
            <a:r>
              <a:rPr lang="en-US" sz="1600" b="1" dirty="0" smtClean="0">
                <a:solidFill>
                  <a:srgbClr val="0070C0"/>
                </a:solidFill>
                <a:latin typeface="Comic Sans MS" panose="030F0702030302020204" pitchFamily="66" charset="0"/>
              </a:rPr>
              <a:t>)</a:t>
            </a:r>
            <a:endParaRPr lang="en-US" sz="1600" b="1" dirty="0">
              <a:solidFill>
                <a:srgbClr val="0070C0"/>
              </a:solidFill>
              <a:latin typeface="Comic Sans MS" panose="030F0702030302020204" pitchFamily="66" charset="0"/>
            </a:endParaRPr>
          </a:p>
        </p:txBody>
      </p:sp>
      <p:sp>
        <p:nvSpPr>
          <p:cNvPr id="16" name="pole tekstowe 15"/>
          <p:cNvSpPr txBox="1"/>
          <p:nvPr/>
        </p:nvSpPr>
        <p:spPr>
          <a:xfrm>
            <a:off x="6969279" y="4953000"/>
            <a:ext cx="2046705" cy="1477328"/>
          </a:xfrm>
          <a:prstGeom prst="rect">
            <a:avLst/>
          </a:prstGeom>
          <a:noFill/>
        </p:spPr>
        <p:txBody>
          <a:bodyPr wrap="square" rtlCol="0">
            <a:spAutoFit/>
          </a:bodyPr>
          <a:lstStyle/>
          <a:p>
            <a:r>
              <a:rPr lang="en-US" dirty="0" smtClean="0">
                <a:solidFill>
                  <a:srgbClr val="0070C0"/>
                </a:solidFill>
              </a:rPr>
              <a:t>We have a reconstructed frame which could be a reference for a the next one.</a:t>
            </a:r>
            <a:endParaRPr lang="en-US" dirty="0">
              <a:solidFill>
                <a:srgbClr val="0070C0"/>
              </a:solidFill>
            </a:endParaRPr>
          </a:p>
        </p:txBody>
      </p:sp>
      <p:sp>
        <p:nvSpPr>
          <p:cNvPr id="22" name="pole tekstowe 21"/>
          <p:cNvSpPr txBox="1"/>
          <p:nvPr/>
        </p:nvSpPr>
        <p:spPr>
          <a:xfrm>
            <a:off x="3581400" y="961247"/>
            <a:ext cx="1905000" cy="369332"/>
          </a:xfrm>
          <a:prstGeom prst="rect">
            <a:avLst/>
          </a:prstGeom>
          <a:noFill/>
        </p:spPr>
        <p:txBody>
          <a:bodyPr wrap="square" rtlCol="0">
            <a:spAutoFit/>
          </a:bodyPr>
          <a:lstStyle/>
          <a:p>
            <a:r>
              <a:rPr lang="en-US" dirty="0" smtClean="0"/>
              <a:t>First frame - intra</a:t>
            </a:r>
            <a:endParaRPr lang="en-US" dirty="0"/>
          </a:p>
        </p:txBody>
      </p:sp>
      <p:sp>
        <p:nvSpPr>
          <p:cNvPr id="23" name="pole tekstowe 22"/>
          <p:cNvSpPr txBox="1"/>
          <p:nvPr/>
        </p:nvSpPr>
        <p:spPr>
          <a:xfrm>
            <a:off x="3581400" y="955405"/>
            <a:ext cx="1849096" cy="369332"/>
          </a:xfrm>
          <a:prstGeom prst="rect">
            <a:avLst/>
          </a:prstGeom>
          <a:noFill/>
        </p:spPr>
        <p:txBody>
          <a:bodyPr wrap="none" rtlCol="0">
            <a:spAutoFit/>
          </a:bodyPr>
          <a:lstStyle/>
          <a:p>
            <a:r>
              <a:rPr lang="en-US" dirty="0" smtClean="0"/>
              <a:t>Next frame - inter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3"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1.38778E-17 -3.7037E-6 L 0.46424 0.00186 L 0.46806 0.4375 L 0.46667 0.43311 " pathEditMode="relative" rAng="0" ptsTypes="AAAA">
                                      <p:cBhvr>
                                        <p:cTn id="21" dur="10000" fill="hold"/>
                                        <p:tgtEl>
                                          <p:spTgt spid="7"/>
                                        </p:tgtEl>
                                        <p:attrNameLst>
                                          <p:attrName>ppt_x</p:attrName>
                                          <p:attrName>ppt_y</p:attrName>
                                        </p:attrNameLst>
                                      </p:cBhvr>
                                      <p:rCtr x="23403" y="21875"/>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
                                            <p:txEl>
                                              <p:pRg st="0" end="0"/>
                                            </p:txEl>
                                          </p:spTgt>
                                        </p:tgtEl>
                                      </p:cBhvr>
                                    </p:animEffect>
                                    <p:set>
                                      <p:cBhvr>
                                        <p:cTn id="29" dur="1" fill="hold">
                                          <p:stCondLst>
                                            <p:cond delay="499"/>
                                          </p:stCondLst>
                                        </p:cTn>
                                        <p:tgtEl>
                                          <p:spTgt spid="5">
                                            <p:txEl>
                                              <p:pRg st="0" end="0"/>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2">
                                            <p:txEl>
                                              <p:pRg st="0" end="0"/>
                                            </p:txEl>
                                          </p:spTgt>
                                        </p:tgtEl>
                                      </p:cBhvr>
                                    </p:animEffect>
                                    <p:set>
                                      <p:cBhvr>
                                        <p:cTn id="3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wipe(down)">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3.05556E-6 2.96296E-6 L 0.14114 0.0081 L 0.14236 0.54467 L 0.23125 0.54467 L 0.22986 0.54305 " pathEditMode="relative" rAng="0" ptsTypes="AAAAA">
                                      <p:cBhvr>
                                        <p:cTn id="56" dur="5000" fill="hold"/>
                                        <p:tgtEl>
                                          <p:spTgt spid="14"/>
                                        </p:tgtEl>
                                        <p:attrNameLst>
                                          <p:attrName>ppt_x</p:attrName>
                                          <p:attrName>ppt_y</p:attrName>
                                        </p:attrNameLst>
                                      </p:cBhvr>
                                      <p:rCtr x="11563" y="27222"/>
                                    </p:animMotion>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0" presetClass="path" presetSubtype="0" accel="50000" decel="50000" fill="hold" grpId="1" nodeType="withEffect">
                                  <p:stCondLst>
                                    <p:cond delay="0"/>
                                  </p:stCondLst>
                                  <p:childTnLst>
                                    <p:animMotion origin="layout" path="M 5.83333E-6 -7.03704E-6 L 0.00279 0.09236 L -0.0651 0.09236 L -0.06388 0.0905 " pathEditMode="relative" ptsTypes="AAAA">
                                      <p:cBhvr>
                                        <p:cTn id="61" dur="2000" fill="hold"/>
                                        <p:tgtEl>
                                          <p:spTgt spid="13"/>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1"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2" nodeType="click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2" nodeType="clickEffect">
                                  <p:stCondLst>
                                    <p:cond delay="0"/>
                                  </p:stCondLst>
                                  <p:childTnLst>
                                    <p:animEffect transition="out" filter="fade">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0" presetClass="path" presetSubtype="0" accel="50000" decel="50000" fill="hold" grpId="2" nodeType="clickEffect">
                                  <p:stCondLst>
                                    <p:cond delay="0"/>
                                  </p:stCondLst>
                                  <p:childTnLst>
                                    <p:animMotion origin="layout" path="M -0.00017 0.00116 L 0.00382 -0.15347 " pathEditMode="relative" ptsTypes="AA">
                                      <p:cBhvr>
                                        <p:cTn id="83" dur="2000" fill="hold"/>
                                        <p:tgtEl>
                                          <p:spTgt spid="8"/>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2.5E-6 -5.55556E-6 L -0.06406 0.00184 L -0.06145 -0.07107 L -0.0934 -0.0764 L -0.09861 -0.07478 " pathEditMode="relative" ptsTypes="AAAAA">
                                      <p:cBhvr>
                                        <p:cTn id="85" dur="2000" fill="hold"/>
                                        <p:tgtEl>
                                          <p:spTgt spid="17"/>
                                        </p:tgtEl>
                                        <p:attrNameLst>
                                          <p:attrName>ppt_x</p:attrName>
                                          <p:attrName>ppt_y</p:attrName>
                                        </p:attrNameLst>
                                      </p:cBhvr>
                                    </p:animMotion>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par>
                                <p:cTn id="96" presetID="10" presetClass="exit" presetSubtype="0" fill="hold" grpId="2"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1"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0" presetClass="path" presetSubtype="0" accel="50000" decel="50000" fill="hold" grpId="2" nodeType="clickEffect">
                                  <p:stCondLst>
                                    <p:cond delay="0"/>
                                  </p:stCondLst>
                                  <p:childTnLst>
                                    <p:animMotion origin="layout" path="M 4.44444E-6 -3.7037E-7 L 0.1434 -0.0088 L 0.1434 -0.00625 " pathEditMode="relative" rAng="0" ptsTypes="AAA">
                                      <p:cBhvr>
                                        <p:cTn id="107" dur="2000" fill="hold"/>
                                        <p:tgtEl>
                                          <p:spTgt spid="19"/>
                                        </p:tgtEl>
                                        <p:attrNameLst>
                                          <p:attrName>ppt_x</p:attrName>
                                          <p:attrName>ppt_y</p:attrName>
                                        </p:attrNameLst>
                                      </p:cBhvr>
                                      <p:rCtr x="7170" y="-440"/>
                                    </p:animMotion>
                                  </p:childTnLst>
                                </p:cTn>
                              </p:par>
                              <p:par>
                                <p:cTn id="108" presetID="0" presetClass="path" presetSubtype="0" accel="50000" decel="50000" fill="hold" grpId="1" nodeType="withEffect">
                                  <p:stCondLst>
                                    <p:cond delay="0"/>
                                  </p:stCondLst>
                                  <p:childTnLst>
                                    <p:animMotion origin="layout" path="M 3.33333E-6 7.40741E-7 L 0.00503 -0.28796 L 0.00503 -0.2912 " pathEditMode="relative" rAng="0" ptsTypes="AAA">
                                      <p:cBhvr>
                                        <p:cTn id="109" dur="2000" fill="hold"/>
                                        <p:tgtEl>
                                          <p:spTgt spid="18"/>
                                        </p:tgtEl>
                                        <p:attrNameLst>
                                          <p:attrName>ppt_x</p:attrName>
                                          <p:attrName>ppt_y</p:attrName>
                                        </p:attrNameLst>
                                      </p:cBhvr>
                                      <p:rCtr x="243" y="-14560"/>
                                    </p:animMotion>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500"/>
                                        <p:tgtEl>
                                          <p:spTgt spid="2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3" nodeType="clickEffect">
                                  <p:stCondLst>
                                    <p:cond delay="0"/>
                                  </p:stCondLst>
                                  <p:childTnLst>
                                    <p:animEffect transition="out" filter="fade">
                                      <p:cBhvr>
                                        <p:cTn id="118" dur="500"/>
                                        <p:tgtEl>
                                          <p:spTgt spid="19"/>
                                        </p:tgtEl>
                                      </p:cBhvr>
                                    </p:animEffect>
                                    <p:set>
                                      <p:cBhvr>
                                        <p:cTn id="119" dur="1" fill="hold">
                                          <p:stCondLst>
                                            <p:cond delay="499"/>
                                          </p:stCondLst>
                                        </p:cTn>
                                        <p:tgtEl>
                                          <p:spTgt spid="19"/>
                                        </p:tgtEl>
                                        <p:attrNameLst>
                                          <p:attrName>style.visibility</p:attrName>
                                        </p:attrNameLst>
                                      </p:cBhvr>
                                      <p:to>
                                        <p:strVal val="hidden"/>
                                      </p:to>
                                    </p:set>
                                  </p:childTnLst>
                                </p:cTn>
                              </p:par>
                              <p:par>
                                <p:cTn id="120" presetID="10" presetClass="exit" presetSubtype="0" fill="hold" grpId="2" nodeType="withEffect">
                                  <p:stCondLst>
                                    <p:cond delay="0"/>
                                  </p:stCondLst>
                                  <p:childTnLst>
                                    <p:animEffect transition="out" filter="fade">
                                      <p:cBhvr>
                                        <p:cTn id="121" dur="500"/>
                                        <p:tgtEl>
                                          <p:spTgt spid="18"/>
                                        </p:tgtEl>
                                      </p:cBhvr>
                                    </p:animEffect>
                                    <p:set>
                                      <p:cBhvr>
                                        <p:cTn id="122" dur="1" fill="hold">
                                          <p:stCondLst>
                                            <p:cond delay="499"/>
                                          </p:stCondLst>
                                        </p:cTn>
                                        <p:tgtEl>
                                          <p:spTgt spid="1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0" presetClass="path" presetSubtype="0" accel="50000" decel="50000" fill="hold" grpId="4" nodeType="clickEffect">
                                  <p:stCondLst>
                                    <p:cond delay="0"/>
                                  </p:stCondLst>
                                  <p:childTnLst>
                                    <p:animMotion origin="layout" path="M -5.83333E-6 1.85185E-6 L 0.00121 -0.19051 L 0.18801 -0.19213 L 0.18385 -0.18681 " pathEditMode="relative" ptsTypes="AAAA">
                                      <p:cBhvr>
                                        <p:cTn id="126" dur="2000" fill="hold"/>
                                        <p:tgtEl>
                                          <p:spTgt spid="18"/>
                                        </p:tgtEl>
                                        <p:attrNameLst>
                                          <p:attrName>ppt_x</p:attrName>
                                          <p:attrName>ppt_y</p:attrName>
                                        </p:attrNameLst>
                                      </p:cBhvr>
                                    </p:animMotion>
                                  </p:childTnLst>
                                </p:cTn>
                              </p:par>
                              <p:par>
                                <p:cTn id="127" presetID="10" presetClass="entr" presetSubtype="0" fill="hold" grpId="3" nodeType="withEffect">
                                  <p:stCondLst>
                                    <p:cond delay="0"/>
                                  </p:stCondLst>
                                  <p:childTnLst>
                                    <p:set>
                                      <p:cBhvr>
                                        <p:cTn id="128" dur="1" fill="hold">
                                          <p:stCondLst>
                                            <p:cond delay="0"/>
                                          </p:stCondLst>
                                        </p:cTn>
                                        <p:tgtEl>
                                          <p:spTgt spid="18"/>
                                        </p:tgtEl>
                                        <p:attrNameLst>
                                          <p:attrName>style.visibility</p:attrName>
                                        </p:attrNameLst>
                                      </p:cBhvr>
                                      <p:to>
                                        <p:strVal val="visible"/>
                                      </p:to>
                                    </p:set>
                                    <p:animEffect transition="in" filter="fade">
                                      <p:cBhvr>
                                        <p:cTn id="129" dur="500"/>
                                        <p:tgtEl>
                                          <p:spTgt spid="18"/>
                                        </p:tgtEl>
                                      </p:cBhvr>
                                    </p:animEffect>
                                  </p:childTnLst>
                                </p:cTn>
                              </p:par>
                              <p:par>
                                <p:cTn id="130" presetID="0" presetClass="path" presetSubtype="0" accel="50000" decel="50000" fill="hold" grpId="1" nodeType="withEffect">
                                  <p:stCondLst>
                                    <p:cond delay="0"/>
                                  </p:stCondLst>
                                  <p:childTnLst>
                                    <p:animMotion origin="layout" path="M 0.00018 -0.00023 L 0.21354 0.0051 L 0.21493 0.1544 L 0.21493 0.1544 " pathEditMode="relative" ptsTypes="AAAA">
                                      <p:cBhvr>
                                        <p:cTn id="131" dur="2000" fill="hold"/>
                                        <p:tgtEl>
                                          <p:spTgt spid="20"/>
                                        </p:tgtEl>
                                        <p:attrNameLst>
                                          <p:attrName>ppt_x</p:attrName>
                                          <p:attrName>ppt_y</p:attrName>
                                        </p:attrNameLst>
                                      </p:cBhvr>
                                    </p:animMotion>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fade">
                                      <p:cBhvr>
                                        <p:cTn id="136" dur="500"/>
                                        <p:tgtEl>
                                          <p:spTgt spid="21"/>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2" nodeType="clickEffect">
                                  <p:stCondLst>
                                    <p:cond delay="0"/>
                                  </p:stCondLst>
                                  <p:childTnLst>
                                    <p:animEffect transition="out" filter="fade">
                                      <p:cBhvr>
                                        <p:cTn id="140" dur="500"/>
                                        <p:tgtEl>
                                          <p:spTgt spid="20"/>
                                        </p:tgtEl>
                                      </p:cBhvr>
                                    </p:animEffect>
                                    <p:set>
                                      <p:cBhvr>
                                        <p:cTn id="141" dur="1" fill="hold">
                                          <p:stCondLst>
                                            <p:cond delay="499"/>
                                          </p:stCondLst>
                                        </p:cTn>
                                        <p:tgtEl>
                                          <p:spTgt spid="20"/>
                                        </p:tgtEl>
                                        <p:attrNameLst>
                                          <p:attrName>style.visibility</p:attrName>
                                        </p:attrNameLst>
                                      </p:cBhvr>
                                      <p:to>
                                        <p:strVal val="hidden"/>
                                      </p:to>
                                    </p:set>
                                  </p:childTnLst>
                                </p:cTn>
                              </p:par>
                              <p:par>
                                <p:cTn id="142" presetID="10" presetClass="exit" presetSubtype="0" fill="hold" grpId="5" nodeType="withEffect">
                                  <p:stCondLst>
                                    <p:cond delay="0"/>
                                  </p:stCondLst>
                                  <p:childTnLst>
                                    <p:animEffect transition="out" filter="fade">
                                      <p:cBhvr>
                                        <p:cTn id="143" dur="500"/>
                                        <p:tgtEl>
                                          <p:spTgt spid="18"/>
                                        </p:tgtEl>
                                      </p:cBhvr>
                                    </p:animEffect>
                                    <p:set>
                                      <p:cBhvr>
                                        <p:cTn id="144" dur="1" fill="hold">
                                          <p:stCondLst>
                                            <p:cond delay="499"/>
                                          </p:stCondLst>
                                        </p:cTn>
                                        <p:tgtEl>
                                          <p:spTgt spid="18"/>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0" presetClass="path" presetSubtype="0" accel="50000" decel="50000" fill="hold" grpId="1" nodeType="clickEffect">
                                  <p:stCondLst>
                                    <p:cond delay="0"/>
                                  </p:stCondLst>
                                  <p:childTnLst>
                                    <p:animMotion origin="layout" path="M -5.55556E-6 -7.40741E-7 L -0.004 0.22384 L -0.00279 0.22754 " pathEditMode="relative" ptsTypes="AAA">
                                      <p:cBhvr>
                                        <p:cTn id="148" dur="2000" fill="hold"/>
                                        <p:tgtEl>
                                          <p:spTgt spid="21"/>
                                        </p:tgtEl>
                                        <p:attrNameLst>
                                          <p:attrName>ppt_x</p:attrName>
                                          <p:attrName>ppt_y</p:attrName>
                                        </p:attrNameLst>
                                      </p:cBhvr>
                                    </p:animMotion>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fade">
                                      <p:cBhvr>
                                        <p:cTn id="153" dur="500"/>
                                        <p:tgtEl>
                                          <p:spTgt spid="1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3" nodeType="clickEffect">
                                  <p:stCondLst>
                                    <p:cond delay="0"/>
                                  </p:stCondLst>
                                  <p:childTnLst>
                                    <p:set>
                                      <p:cBhvr>
                                        <p:cTn id="157" dur="1" fill="hold">
                                          <p:stCondLst>
                                            <p:cond delay="0"/>
                                          </p:stCondLst>
                                        </p:cTn>
                                        <p:tgtEl>
                                          <p:spTgt spid="8"/>
                                        </p:tgtEl>
                                        <p:attrNameLst>
                                          <p:attrName>style.visibility</p:attrName>
                                        </p:attrNameLst>
                                      </p:cBhvr>
                                      <p:to>
                                        <p:strVal val="visible"/>
                                      </p:to>
                                    </p:set>
                                    <p:animEffect transition="in" filter="fade">
                                      <p:cBhvr>
                                        <p:cTn id="158" dur="500"/>
                                        <p:tgtEl>
                                          <p:spTgt spid="8"/>
                                        </p:tgtEl>
                                      </p:cBhvr>
                                    </p:animEffect>
                                  </p:childTnLst>
                                </p:cTn>
                              </p:par>
                            </p:childTnLst>
                          </p:cTn>
                        </p:par>
                      </p:childTnLst>
                    </p:cTn>
                  </p:par>
                  <p:par>
                    <p:cTn id="159" fill="hold">
                      <p:stCondLst>
                        <p:cond delay="indefinite"/>
                      </p:stCondLst>
                      <p:childTnLst>
                        <p:par>
                          <p:cTn id="160" fill="hold">
                            <p:stCondLst>
                              <p:cond delay="0"/>
                            </p:stCondLst>
                            <p:childTnLst>
                              <p:par>
                                <p:cTn id="161" presetID="0" presetClass="path" presetSubtype="0" accel="50000" decel="50000" fill="hold" grpId="4" nodeType="clickEffect">
                                  <p:stCondLst>
                                    <p:cond delay="0"/>
                                  </p:stCondLst>
                                  <p:childTnLst>
                                    <p:animMotion origin="layout" path="M 1.66667E-6 1.11111E-6 L 0.33993 0.00533 L 0.44132 0.21505 L 0.44132 0.21505 " pathEditMode="relative" ptsTypes="AAAA">
                                      <p:cBhvr>
                                        <p:cTn id="162" dur="3900" fill="hold"/>
                                        <p:tgtEl>
                                          <p:spTgt spid="20"/>
                                        </p:tgtEl>
                                        <p:attrNameLst>
                                          <p:attrName>ppt_x</p:attrName>
                                          <p:attrName>ppt_y</p:attrName>
                                        </p:attrNameLst>
                                      </p:cBhvr>
                                    </p:animMotion>
                                  </p:childTnLst>
                                </p:cTn>
                              </p:par>
                              <p:par>
                                <p:cTn id="163" presetID="10" presetClass="entr" presetSubtype="0" fill="hold" grpId="3" nodeType="withEffect">
                                  <p:stCondLst>
                                    <p:cond delay="0"/>
                                  </p:stCondLst>
                                  <p:childTnLst>
                                    <p:set>
                                      <p:cBhvr>
                                        <p:cTn id="164" dur="1" fill="hold">
                                          <p:stCondLst>
                                            <p:cond delay="0"/>
                                          </p:stCondLst>
                                        </p:cTn>
                                        <p:tgtEl>
                                          <p:spTgt spid="20"/>
                                        </p:tgtEl>
                                        <p:attrNameLst>
                                          <p:attrName>style.visibility</p:attrName>
                                        </p:attrNameLst>
                                      </p:cBhvr>
                                      <p:to>
                                        <p:strVal val="visible"/>
                                      </p:to>
                                    </p:set>
                                    <p:animEffect transition="in" filter="fade">
                                      <p:cBhvr>
                                        <p:cTn id="165" dur="500"/>
                                        <p:tgtEl>
                                          <p:spTgt spid="20"/>
                                        </p:tgtEl>
                                      </p:cBhvr>
                                    </p:animEffect>
                                  </p:childTnLst>
                                </p:cTn>
                              </p:par>
                              <p:par>
                                <p:cTn id="166" presetID="0" presetClass="path" presetSubtype="0" accel="50000" decel="50000" fill="hold" grpId="4" nodeType="withEffect">
                                  <p:stCondLst>
                                    <p:cond delay="0"/>
                                  </p:stCondLst>
                                  <p:childTnLst>
                                    <p:animMotion origin="layout" path="M 4.16667E-6 2.96296E-6 L -0.00122 -0.08912 L 0.28142 -0.08727 L 0.36024 -0.33611 L 0.36024 -0.33611 " pathEditMode="relative" ptsTypes="AAAAA">
                                      <p:cBhvr>
                                        <p:cTn id="167" dur="39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animBg="1"/>
      <p:bldP spid="7" grpId="1" animBg="1"/>
      <p:bldP spid="7" grpId="3" animBg="1"/>
      <p:bldP spid="13" grpId="0" animBg="1"/>
      <p:bldP spid="13" grpId="1" animBg="1"/>
      <p:bldP spid="13" grpId="2" animBg="1"/>
      <p:bldP spid="14" grpId="0" animBg="1"/>
      <p:bldP spid="14" grpId="1" animBg="1"/>
      <p:bldP spid="14" grpId="2" animBg="1"/>
      <p:bldP spid="15" grpId="0" build="allAtOnce"/>
      <p:bldP spid="8" grpId="0" animBg="1"/>
      <p:bldP spid="8" grpId="1" animBg="1"/>
      <p:bldP spid="8" grpId="2" animBg="1"/>
      <p:bldP spid="8" grpId="3" animBg="1"/>
      <p:bldP spid="8" grpId="4" animBg="1"/>
      <p:bldP spid="17" grpId="0" animBg="1"/>
      <p:bldP spid="17" grpId="1" animBg="1"/>
      <p:bldP spid="17" grpId="2" animBg="1"/>
      <p:bldP spid="18" grpId="0" animBg="1"/>
      <p:bldP spid="18" grpId="1" animBg="1"/>
      <p:bldP spid="18" grpId="2" animBg="1"/>
      <p:bldP spid="18" grpId="3" animBg="1"/>
      <p:bldP spid="18" grpId="4" animBg="1"/>
      <p:bldP spid="18" grpId="5" animBg="1"/>
      <p:bldP spid="19" grpId="1" animBg="1"/>
      <p:bldP spid="19" grpId="2" animBg="1"/>
      <p:bldP spid="19" grpId="3" animBg="1"/>
      <p:bldP spid="20" grpId="0" animBg="1"/>
      <p:bldP spid="20" grpId="1" animBg="1"/>
      <p:bldP spid="20" grpId="2" animBg="1"/>
      <p:bldP spid="20" grpId="3" animBg="1"/>
      <p:bldP spid="20" grpId="4" animBg="1"/>
      <p:bldP spid="21" grpId="0" animBg="1"/>
      <p:bldP spid="21" grpId="1" animBg="1"/>
      <p:bldP spid="16"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s-US" dirty="0" smtClean="0"/>
              <a:t>Why it so important?</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18</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fontScale="92500"/>
          </a:bodyPr>
          <a:lstStyle/>
          <a:p>
            <a:r>
              <a:rPr lang="en-US" dirty="0"/>
              <a:t>H</a:t>
            </a:r>
            <a:r>
              <a:rPr lang="en-US" dirty="0" smtClean="0"/>
              <a:t>as </a:t>
            </a:r>
            <a:r>
              <a:rPr lang="en-US" b="1" dirty="0">
                <a:solidFill>
                  <a:srgbClr val="DD8047"/>
                </a:solidFill>
              </a:rPr>
              <a:t>huge significance </a:t>
            </a:r>
            <a:r>
              <a:rPr lang="en-US" dirty="0"/>
              <a:t>to the broadcast, internet, </a:t>
            </a:r>
            <a:r>
              <a:rPr lang="en-US" dirty="0" smtClean="0"/>
              <a:t>consumer electronics</a:t>
            </a:r>
            <a:r>
              <a:rPr lang="en-US" dirty="0"/>
              <a:t>, mobile and security industries, amongst </a:t>
            </a:r>
            <a:r>
              <a:rPr lang="en-US" dirty="0" smtClean="0"/>
              <a:t>others standards. </a:t>
            </a:r>
          </a:p>
          <a:p>
            <a:r>
              <a:rPr lang="en-US" dirty="0" smtClean="0"/>
              <a:t>It </a:t>
            </a:r>
            <a:r>
              <a:rPr lang="en-US" dirty="0"/>
              <a:t>describes and defines a method of coding </a:t>
            </a:r>
            <a:r>
              <a:rPr lang="en-US" dirty="0" smtClean="0"/>
              <a:t>video that </a:t>
            </a:r>
            <a:r>
              <a:rPr lang="en-US" dirty="0"/>
              <a:t>can give </a:t>
            </a:r>
            <a:r>
              <a:rPr lang="en-US" b="1" dirty="0">
                <a:solidFill>
                  <a:srgbClr val="DD8047"/>
                </a:solidFill>
              </a:rPr>
              <a:t>better performance </a:t>
            </a:r>
            <a:r>
              <a:rPr lang="en-US" dirty="0"/>
              <a:t>than any of the preceding </a:t>
            </a:r>
            <a:r>
              <a:rPr lang="en-US" dirty="0" smtClean="0"/>
              <a:t>standards(without H.265)</a:t>
            </a:r>
          </a:p>
          <a:p>
            <a:r>
              <a:rPr lang="en-US" dirty="0" smtClean="0"/>
              <a:t>H.264 </a:t>
            </a:r>
            <a:r>
              <a:rPr lang="en-US" dirty="0"/>
              <a:t>makes it </a:t>
            </a:r>
            <a:r>
              <a:rPr lang="en-US" dirty="0" smtClean="0"/>
              <a:t>possible to </a:t>
            </a:r>
            <a:r>
              <a:rPr lang="en-US" dirty="0"/>
              <a:t>compress video into a </a:t>
            </a:r>
            <a:r>
              <a:rPr lang="en-US" b="1" dirty="0">
                <a:solidFill>
                  <a:srgbClr val="DD8047"/>
                </a:solidFill>
              </a:rPr>
              <a:t>smaller space</a:t>
            </a:r>
            <a:r>
              <a:rPr lang="en-US" dirty="0"/>
              <a:t>, which means that a compressed video clip takes up </a:t>
            </a:r>
            <a:r>
              <a:rPr lang="en-US" b="1" dirty="0" smtClean="0">
                <a:solidFill>
                  <a:srgbClr val="DD8047"/>
                </a:solidFill>
              </a:rPr>
              <a:t>less transmission </a:t>
            </a:r>
            <a:r>
              <a:rPr lang="en-US" b="1" dirty="0">
                <a:solidFill>
                  <a:srgbClr val="DD8047"/>
                </a:solidFill>
              </a:rPr>
              <a:t>bandwidth </a:t>
            </a:r>
            <a:r>
              <a:rPr lang="en-US" dirty="0"/>
              <a:t>and/or less storage space compared to older codecs</a:t>
            </a:r>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b="1" dirty="0" smtClean="0">
                <a:solidFill>
                  <a:srgbClr val="AF988F"/>
                </a:solidFill>
              </a:rPr>
              <a:t> </a:t>
            </a:r>
            <a:endParaRPr lang="en-US" sz="1600" b="1" dirty="0">
              <a:solidFill>
                <a:srgbClr val="AF988F"/>
              </a:solidFill>
            </a:endParaRPr>
          </a:p>
        </p:txBody>
      </p:sp>
    </p:spTree>
    <p:extLst>
      <p:ext uri="{BB962C8B-B14F-4D97-AF65-F5344CB8AC3E}">
        <p14:creationId xmlns:p14="http://schemas.microsoft.com/office/powerpoint/2010/main" xmlns="" val="222935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72AC53DF-4216-466D-99A7-94400E6C2A25}" type="slidenum">
              <a:rPr lang="en-US" smtClean="0"/>
              <a:pPr/>
              <a:t>19</a:t>
            </a:fld>
            <a:endParaRPr lang="en-US" dirty="0">
              <a:solidFill>
                <a:schemeClr val="tx2"/>
              </a:solidFill>
            </a:endParaRPr>
          </a:p>
        </p:txBody>
      </p:sp>
      <p:sp>
        <p:nvSpPr>
          <p:cNvPr id="4" name="Symbol zastępczy stopki 5"/>
          <p:cNvSpPr>
            <a:spLocks noGrp="1"/>
          </p:cNvSpPr>
          <p:nvPr>
            <p:ph type="ftr" sz="quarter" idx="11"/>
          </p:nvPr>
        </p:nvSpPr>
        <p:spPr>
          <a:xfrm>
            <a:off x="152400" y="6248399"/>
            <a:ext cx="7162800" cy="365125"/>
          </a:xfrm>
        </p:spPr>
        <p:txBody>
          <a:bodyPr/>
          <a:lstStyle/>
          <a:p>
            <a:r>
              <a:rPr lang="es-US" dirty="0" smtClean="0"/>
              <a:t>Equipos Multimedia - H.264 vs HEVC - Escuela de Ingeniería de Telecomunicación y Electrónica</a:t>
            </a:r>
            <a:endParaRPr lang="en-US" dirty="0"/>
          </a:p>
        </p:txBody>
      </p:sp>
      <p:sp>
        <p:nvSpPr>
          <p:cNvPr id="5" name="Rectangle 1"/>
          <p:cNvSpPr txBox="1">
            <a:spLocks/>
          </p:cNvSpPr>
          <p:nvPr/>
        </p:nvSpPr>
        <p:spPr>
          <a:xfrm>
            <a:off x="114300" y="2781300"/>
            <a:ext cx="8915400" cy="1295400"/>
          </a:xfrm>
          <a:prstGeom prst="rect">
            <a:avLst/>
          </a:prstGeom>
        </p:spPr>
        <p:txBody>
          <a:bodyPr vert="horz" anchor="b">
            <a:normAutofit fontScale="97500" lnSpcReduction="10000"/>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s-US" b="1" dirty="0" smtClean="0">
                <a:solidFill>
                  <a:srgbClr val="DD8047"/>
                </a:solidFill>
              </a:rPr>
              <a:t>HEVC</a:t>
            </a:r>
            <a:endParaRPr lang="en-US" b="1" dirty="0">
              <a:solidFill>
                <a:srgbClr val="DD8047"/>
              </a:solidFill>
            </a:endParaRPr>
          </a:p>
          <a:p>
            <a:pPr algn="ctr"/>
            <a:r>
              <a:rPr lang="en-US" b="1" dirty="0" smtClean="0">
                <a:solidFill>
                  <a:srgbClr val="DD8047"/>
                </a:solidFill>
              </a:rPr>
              <a:t>High </a:t>
            </a:r>
            <a:r>
              <a:rPr lang="en-US" b="1" dirty="0">
                <a:solidFill>
                  <a:srgbClr val="DD8047"/>
                </a:solidFill>
              </a:rPr>
              <a:t>Efficiency Video </a:t>
            </a:r>
            <a:r>
              <a:rPr lang="en-US" b="1" dirty="0" smtClean="0">
                <a:solidFill>
                  <a:srgbClr val="DD8047"/>
                </a:solidFill>
              </a:rPr>
              <a:t>Coding</a:t>
            </a:r>
            <a:r>
              <a:rPr lang="en-US" dirty="0"/>
              <a:t> </a:t>
            </a:r>
            <a:endParaRPr lang="en-US" dirty="0" smtClean="0"/>
          </a:p>
        </p:txBody>
      </p:sp>
      <p:sp>
        <p:nvSpPr>
          <p:cNvPr id="7" name="Rectangle 1"/>
          <p:cNvSpPr txBox="1">
            <a:spLocks/>
          </p:cNvSpPr>
          <p:nvPr/>
        </p:nvSpPr>
        <p:spPr>
          <a:xfrm>
            <a:off x="3048000" y="1051663"/>
            <a:ext cx="3048000" cy="774308"/>
          </a:xfrm>
          <a:prstGeom prst="rect">
            <a:avLst/>
          </a:prstGeom>
        </p:spPr>
        <p:txBody>
          <a:bodyPr vert="horz" anchor="b">
            <a:norm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s-US" dirty="0" smtClean="0"/>
              <a:t>1</a:t>
            </a:r>
            <a:r>
              <a:rPr lang="pl-PL" dirty="0" smtClean="0"/>
              <a:t>.2</a:t>
            </a:r>
            <a:endParaRPr lang="pl-PL" cap="none" dirty="0">
              <a:solidFill>
                <a:srgbClr val="94B6D2"/>
              </a:solidFill>
            </a:endParaRPr>
          </a:p>
        </p:txBody>
      </p:sp>
    </p:spTree>
    <p:extLst>
      <p:ext uri="{BB962C8B-B14F-4D97-AF65-F5344CB8AC3E}">
        <p14:creationId xmlns:p14="http://schemas.microsoft.com/office/powerpoint/2010/main" xmlns="" val="755386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6458" y="381000"/>
            <a:ext cx="8153400" cy="990600"/>
          </a:xfrm>
        </p:spPr>
        <p:txBody>
          <a:bodyPr/>
          <a:lstStyle/>
          <a:p>
            <a:r>
              <a:rPr lang="es-US" sz="4400" kern="1200" noProof="0" dirty="0" smtClean="0">
                <a:solidFill>
                  <a:schemeClr val="tx2"/>
                </a:solidFill>
                <a:latin typeface="+mj-lt"/>
                <a:ea typeface="+mj-ea"/>
                <a:cs typeface="+mj-cs"/>
              </a:rPr>
              <a:t>Index</a:t>
            </a:r>
            <a:endParaRPr lang="pl-PL" noProof="0" dirty="0"/>
          </a:p>
        </p:txBody>
      </p:sp>
      <p:sp>
        <p:nvSpPr>
          <p:cNvPr id="3" name="Rectangle 2"/>
          <p:cNvSpPr>
            <a:spLocks noGrp="1"/>
          </p:cNvSpPr>
          <p:nvPr>
            <p:ph sz="quarter" idx="4294967295"/>
          </p:nvPr>
        </p:nvSpPr>
        <p:spPr>
          <a:xfrm>
            <a:off x="612648" y="1600200"/>
            <a:ext cx="8153400" cy="4495800"/>
          </a:xfrm>
        </p:spPr>
        <p:txBody>
          <a:bodyPr>
            <a:normAutofit lnSpcReduction="10000"/>
          </a:bodyPr>
          <a:lstStyle/>
          <a:p>
            <a:pPr marL="914400" indent="-914400">
              <a:buSzPct val="100000"/>
              <a:buFont typeface="+mj-lt"/>
              <a:buAutoNum type="arabicPeriod"/>
            </a:pPr>
            <a:r>
              <a:rPr lang="es-US" sz="3000" noProof="0" dirty="0" smtClean="0">
                <a:solidFill>
                  <a:srgbClr val="DD8047"/>
                </a:solidFill>
              </a:rPr>
              <a:t>Description and introduction </a:t>
            </a:r>
            <a:r>
              <a:rPr lang="en-US" sz="3000" noProof="0" dirty="0" smtClean="0">
                <a:solidFill>
                  <a:srgbClr val="DD8047"/>
                </a:solidFill>
              </a:rPr>
              <a:t>to</a:t>
            </a:r>
            <a:r>
              <a:rPr lang="en-US" sz="3000" dirty="0" smtClean="0">
                <a:solidFill>
                  <a:srgbClr val="DD8047"/>
                </a:solidFill>
              </a:rPr>
              <a:t> standards</a:t>
            </a:r>
            <a:endParaRPr lang="en-US" sz="3000" dirty="0">
              <a:solidFill>
                <a:srgbClr val="DD8047"/>
              </a:solidFill>
            </a:endParaRPr>
          </a:p>
          <a:p>
            <a:pPr marL="1234440" lvl="1" indent="-914400">
              <a:buSzPct val="100000"/>
              <a:buFont typeface="+mj-lt"/>
              <a:buAutoNum type="arabicPeriod"/>
            </a:pPr>
            <a:r>
              <a:rPr lang="en-US" sz="3000" noProof="0" dirty="0" smtClean="0">
                <a:solidFill>
                  <a:srgbClr val="DD8047"/>
                </a:solidFill>
              </a:rPr>
              <a:t>H.264</a:t>
            </a:r>
          </a:p>
          <a:p>
            <a:pPr marL="1234440" lvl="1" indent="-914400">
              <a:buSzPct val="100000"/>
              <a:buFont typeface="+mj-lt"/>
              <a:buAutoNum type="arabicPeriod"/>
            </a:pPr>
            <a:r>
              <a:rPr lang="en-US" sz="3000" dirty="0" smtClean="0">
                <a:solidFill>
                  <a:srgbClr val="DD8047"/>
                </a:solidFill>
              </a:rPr>
              <a:t>HEVC</a:t>
            </a:r>
          </a:p>
          <a:p>
            <a:pPr marL="914400" indent="-914400">
              <a:buSzPct val="100000"/>
              <a:buFont typeface="+mj-lt"/>
              <a:buAutoNum type="arabicPeriod"/>
            </a:pPr>
            <a:r>
              <a:rPr lang="en-US" sz="3000" dirty="0" smtClean="0">
                <a:solidFill>
                  <a:srgbClr val="DD8047"/>
                </a:solidFill>
              </a:rPr>
              <a:t>Comparison in</a:t>
            </a:r>
            <a:r>
              <a:rPr lang="en-US" sz="3000" dirty="0">
                <a:solidFill>
                  <a:srgbClr val="DD8047"/>
                </a:solidFill>
              </a:rPr>
              <a:t> terms of theoretical </a:t>
            </a:r>
            <a:r>
              <a:rPr lang="en-US" sz="3000" dirty="0" smtClean="0">
                <a:solidFill>
                  <a:srgbClr val="DD8047"/>
                </a:solidFill>
              </a:rPr>
              <a:t>features</a:t>
            </a:r>
          </a:p>
          <a:p>
            <a:pPr marL="914400" indent="-914400">
              <a:buSzPct val="100000"/>
              <a:buFont typeface="+mj-lt"/>
              <a:buAutoNum type="arabicPeriod"/>
            </a:pPr>
            <a:r>
              <a:rPr lang="en-US" sz="3000" dirty="0">
                <a:solidFill>
                  <a:srgbClr val="DD8047"/>
                </a:solidFill>
              </a:rPr>
              <a:t>Simulation data </a:t>
            </a:r>
            <a:endParaRPr lang="en-US" sz="3000" dirty="0" smtClean="0">
              <a:solidFill>
                <a:srgbClr val="DD8047"/>
              </a:solidFill>
            </a:endParaRPr>
          </a:p>
          <a:p>
            <a:pPr marL="1234440" lvl="1" indent="-914400">
              <a:buSzPct val="100000"/>
              <a:buFont typeface="+mj-lt"/>
              <a:buAutoNum type="arabicPeriod"/>
            </a:pPr>
            <a:r>
              <a:rPr lang="en-US" sz="2700" dirty="0" smtClean="0">
                <a:solidFill>
                  <a:srgbClr val="DD8047"/>
                </a:solidFill>
              </a:rPr>
              <a:t>H.264 and HEVC</a:t>
            </a:r>
          </a:p>
          <a:p>
            <a:pPr marL="1234440" lvl="1" indent="-914400">
              <a:buSzPct val="100000"/>
              <a:buFont typeface="+mj-lt"/>
              <a:buAutoNum type="arabicPeriod"/>
            </a:pPr>
            <a:r>
              <a:rPr lang="en-US" sz="2700" dirty="0" smtClean="0">
                <a:solidFill>
                  <a:srgbClr val="DD8047"/>
                </a:solidFill>
              </a:rPr>
              <a:t>Comparison</a:t>
            </a:r>
            <a:r>
              <a:rPr lang="en-US" sz="2700" dirty="0">
                <a:solidFill>
                  <a:srgbClr val="DD8047"/>
                </a:solidFill>
              </a:rPr>
              <a:t> </a:t>
            </a:r>
            <a:r>
              <a:rPr lang="en-US" sz="2700" dirty="0" smtClean="0">
                <a:solidFill>
                  <a:srgbClr val="DD8047"/>
                </a:solidFill>
              </a:rPr>
              <a:t>between</a:t>
            </a:r>
            <a:r>
              <a:rPr lang="en-US" sz="2700" dirty="0">
                <a:solidFill>
                  <a:srgbClr val="DD8047"/>
                </a:solidFill>
              </a:rPr>
              <a:t> </a:t>
            </a:r>
            <a:r>
              <a:rPr lang="en-US" sz="2700" dirty="0" smtClean="0">
                <a:solidFill>
                  <a:srgbClr val="DD8047"/>
                </a:solidFill>
              </a:rPr>
              <a:t>simulations data</a:t>
            </a:r>
          </a:p>
          <a:p>
            <a:pPr marL="914400" indent="-914400">
              <a:buSzPct val="100000"/>
              <a:buFont typeface="+mj-lt"/>
              <a:buAutoNum type="arabicPeriod"/>
            </a:pPr>
            <a:r>
              <a:rPr lang="en-US" sz="3000" dirty="0" smtClean="0">
                <a:solidFill>
                  <a:srgbClr val="DD8047"/>
                </a:solidFill>
              </a:rPr>
              <a:t>Conclusions</a:t>
            </a:r>
          </a:p>
          <a:p>
            <a:pPr marL="914400" indent="-914400">
              <a:buSzPct val="100000"/>
              <a:buFont typeface="+mj-lt"/>
              <a:buAutoNum type="arabicPeriod"/>
            </a:pPr>
            <a:r>
              <a:rPr lang="en-US" sz="3000" dirty="0" smtClean="0">
                <a:solidFill>
                  <a:srgbClr val="DD8047"/>
                </a:solidFill>
              </a:rPr>
              <a:t>Bibliography</a:t>
            </a:r>
          </a:p>
          <a:p>
            <a:pPr marL="914400" indent="-914400">
              <a:buSzPct val="100000"/>
              <a:buFont typeface="+mj-lt"/>
              <a:buAutoNum type="arabicPeriod"/>
            </a:pPr>
            <a:endParaRPr lang="en-US" sz="3000" dirty="0" smtClean="0">
              <a:solidFill>
                <a:srgbClr val="FFC000"/>
              </a:solidFill>
            </a:endParaRPr>
          </a:p>
        </p:txBody>
      </p:sp>
      <p:sp>
        <p:nvSpPr>
          <p:cNvPr id="6" name="Symbol zastępczy stopki 5"/>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8" name="Symbol zastępczy numeru slajdu 7"/>
          <p:cNvSpPr>
            <a:spLocks noGrp="1"/>
          </p:cNvSpPr>
          <p:nvPr>
            <p:ph type="sldNum" sz="quarter" idx="12"/>
          </p:nvPr>
        </p:nvSpPr>
        <p:spPr/>
        <p:txBody>
          <a:bodyPr>
            <a:normAutofit fontScale="85000" lnSpcReduction="20000"/>
          </a:bodyPr>
          <a:lstStyle/>
          <a:p>
            <a:fld id="{1AD93096-5B34-4342-9326-69289CEAE4C2}" type="slidenum">
              <a:rPr lang="en-US" smtClean="0"/>
              <a:pPr/>
              <a:t>2</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s-US" dirty="0" smtClean="0"/>
              <a:t>Introduction</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20</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a:bodyPr>
          <a:lstStyle/>
          <a:p>
            <a:r>
              <a:rPr lang="es-US" dirty="0"/>
              <a:t>V</a:t>
            </a:r>
            <a:r>
              <a:rPr lang="es-US" dirty="0" smtClean="0"/>
              <a:t>ideo </a:t>
            </a:r>
            <a:r>
              <a:rPr lang="es-US" dirty="0"/>
              <a:t>compression format, a </a:t>
            </a:r>
            <a:r>
              <a:rPr lang="es-US" b="1" dirty="0" smtClean="0">
                <a:solidFill>
                  <a:srgbClr val="DD8047"/>
                </a:solidFill>
              </a:rPr>
              <a:t>successor</a:t>
            </a:r>
            <a:r>
              <a:rPr lang="es-US" dirty="0" smtClean="0"/>
              <a:t> to</a:t>
            </a:r>
            <a:r>
              <a:rPr lang="es-US" dirty="0"/>
              <a:t> </a:t>
            </a:r>
            <a:r>
              <a:rPr lang="es-US" dirty="0" smtClean="0"/>
              <a:t>H.264/MPEG-4 AVC</a:t>
            </a:r>
          </a:p>
          <a:p>
            <a:r>
              <a:rPr lang="en-US" dirty="0"/>
              <a:t>J</a:t>
            </a:r>
            <a:r>
              <a:rPr lang="en-US" dirty="0" smtClean="0"/>
              <a:t>ointly </a:t>
            </a:r>
            <a:r>
              <a:rPr lang="en-US" dirty="0"/>
              <a:t>developed by the </a:t>
            </a:r>
            <a:r>
              <a:rPr lang="en-US" dirty="0" smtClean="0"/>
              <a:t>ISO/IEC Moving </a:t>
            </a:r>
            <a:r>
              <a:rPr lang="en-US" dirty="0"/>
              <a:t>Picture Experts </a:t>
            </a:r>
            <a:r>
              <a:rPr lang="en-US" dirty="0" smtClean="0"/>
              <a:t>Group</a:t>
            </a:r>
            <a:r>
              <a:rPr lang="en-US" dirty="0"/>
              <a:t> </a:t>
            </a:r>
            <a:r>
              <a:rPr lang="en-US" dirty="0" smtClean="0"/>
              <a:t>(</a:t>
            </a:r>
            <a:r>
              <a:rPr lang="en-US" b="1" dirty="0" smtClean="0">
                <a:solidFill>
                  <a:srgbClr val="DD8047"/>
                </a:solidFill>
              </a:rPr>
              <a:t>MPEG</a:t>
            </a:r>
            <a:r>
              <a:rPr lang="en-US" dirty="0"/>
              <a:t>) and ITU-T Video </a:t>
            </a:r>
            <a:r>
              <a:rPr lang="en-US" dirty="0" smtClean="0"/>
              <a:t>Coding Experts </a:t>
            </a:r>
            <a:r>
              <a:rPr lang="en-US" dirty="0"/>
              <a:t>Group (</a:t>
            </a:r>
            <a:r>
              <a:rPr lang="en-US" b="1" dirty="0">
                <a:solidFill>
                  <a:srgbClr val="DD8047"/>
                </a:solidFill>
              </a:rPr>
              <a:t>VCEG</a:t>
            </a:r>
            <a:r>
              <a:rPr lang="en-US" dirty="0" smtClean="0"/>
              <a:t>)</a:t>
            </a:r>
          </a:p>
          <a:p>
            <a:r>
              <a:rPr lang="en-US" dirty="0" smtClean="0"/>
              <a:t>Known as </a:t>
            </a:r>
            <a:r>
              <a:rPr lang="en-US" b="1" dirty="0">
                <a:solidFill>
                  <a:srgbClr val="DD8047"/>
                </a:solidFill>
              </a:rPr>
              <a:t>MPEG-H Part 2</a:t>
            </a:r>
            <a:r>
              <a:rPr lang="en-US" dirty="0"/>
              <a:t> and </a:t>
            </a:r>
            <a:r>
              <a:rPr lang="en-US" dirty="0" smtClean="0"/>
              <a:t>I</a:t>
            </a:r>
            <a:r>
              <a:rPr lang="en-US" dirty="0"/>
              <a:t> </a:t>
            </a:r>
            <a:r>
              <a:rPr lang="en-US" b="1" i="1" dirty="0" smtClean="0">
                <a:solidFill>
                  <a:srgbClr val="DD8047"/>
                </a:solidFill>
              </a:rPr>
              <a:t>H.265</a:t>
            </a:r>
          </a:p>
          <a:p>
            <a:r>
              <a:rPr lang="es-US" dirty="0"/>
              <a:t>February </a:t>
            </a:r>
            <a:r>
              <a:rPr lang="es-US" dirty="0" smtClean="0"/>
              <a:t>2012 - </a:t>
            </a:r>
            <a:r>
              <a:rPr lang="en-US" dirty="0" smtClean="0"/>
              <a:t>complete </a:t>
            </a:r>
            <a:r>
              <a:rPr lang="en-US" dirty="0"/>
              <a:t>draft of standard</a:t>
            </a:r>
            <a:endParaRPr lang="en-US" dirty="0" smtClean="0"/>
          </a:p>
          <a:p>
            <a:r>
              <a:rPr lang="en-US" dirty="0" smtClean="0"/>
              <a:t>On </a:t>
            </a:r>
            <a:r>
              <a:rPr lang="en-US" dirty="0"/>
              <a:t>November </a:t>
            </a:r>
            <a:r>
              <a:rPr lang="en-US" dirty="0" smtClean="0"/>
              <a:t>25 2013 - </a:t>
            </a:r>
            <a:r>
              <a:rPr lang="en-US" dirty="0"/>
              <a:t>the HEVC standard was formally published by the ISO/IEC.</a:t>
            </a:r>
            <a:endParaRPr lang="en-US" b="1"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Tree>
    <p:extLst>
      <p:ext uri="{BB962C8B-B14F-4D97-AF65-F5344CB8AC3E}">
        <p14:creationId xmlns:p14="http://schemas.microsoft.com/office/powerpoint/2010/main" xmlns="" val="663640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s-US" dirty="0"/>
              <a:t>Standardization status</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21</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a:bodyPr>
          <a:lstStyle/>
          <a:p>
            <a:r>
              <a:rPr lang="en-US" b="1" dirty="0"/>
              <a:t>Strong industrial and academic </a:t>
            </a:r>
            <a:r>
              <a:rPr lang="en-US" b="1" dirty="0" smtClean="0"/>
              <a:t>interests</a:t>
            </a:r>
            <a:endParaRPr lang="en-US" b="1"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pic>
        <p:nvPicPr>
          <p:cNvPr id="7" name="Obraz 6"/>
          <p:cNvPicPr>
            <a:picLocks noChangeAspect="1"/>
          </p:cNvPicPr>
          <p:nvPr/>
        </p:nvPicPr>
        <p:blipFill>
          <a:blip r:embed="rId2" cstate="print"/>
          <a:stretch>
            <a:fillRect/>
          </a:stretch>
        </p:blipFill>
        <p:spPr>
          <a:xfrm>
            <a:off x="1219200" y="2057400"/>
            <a:ext cx="6629400" cy="3876940"/>
          </a:xfrm>
          <a:prstGeom prst="rect">
            <a:avLst/>
          </a:prstGeom>
        </p:spPr>
      </p:pic>
      <p:sp>
        <p:nvSpPr>
          <p:cNvPr id="8" name="Symbol zastępczy stopki 2"/>
          <p:cNvSpPr txBox="1">
            <a:spLocks/>
          </p:cNvSpPr>
          <p:nvPr/>
        </p:nvSpPr>
        <p:spPr>
          <a:xfrm>
            <a:off x="611124" y="5934340"/>
            <a:ext cx="7847076" cy="365125"/>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s-US" sz="1200" dirty="0">
                <a:solidFill>
                  <a:schemeClr val="tx1"/>
                </a:solidFill>
              </a:rPr>
              <a:t>http://www.worldbroadcastingunions.org/wbuarea/library/docs/isog/presentations/2012B/2.4%20Vieron%20ATEME.pdf</a:t>
            </a:r>
            <a:endParaRPr lang="en-US" sz="1200" dirty="0">
              <a:solidFill>
                <a:schemeClr val="tx1"/>
              </a:solidFill>
            </a:endParaRPr>
          </a:p>
        </p:txBody>
      </p:sp>
    </p:spTree>
    <p:extLst>
      <p:ext uri="{BB962C8B-B14F-4D97-AF65-F5344CB8AC3E}">
        <p14:creationId xmlns:p14="http://schemas.microsoft.com/office/powerpoint/2010/main" xmlns="" val="1153428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s-US" dirty="0" smtClean="0"/>
              <a:t>General assumptions</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22</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fontScale="92500"/>
          </a:bodyPr>
          <a:lstStyle/>
          <a:p>
            <a:r>
              <a:rPr lang="en-US" dirty="0" smtClean="0"/>
              <a:t>“</a:t>
            </a:r>
            <a:r>
              <a:rPr lang="en-US" i="1" dirty="0" smtClean="0"/>
              <a:t>The </a:t>
            </a:r>
            <a:r>
              <a:rPr lang="en-US" i="1" dirty="0"/>
              <a:t>main goal of the HEVC </a:t>
            </a:r>
            <a:r>
              <a:rPr lang="en-US" i="1" dirty="0" smtClean="0"/>
              <a:t>standardization effort </a:t>
            </a:r>
            <a:r>
              <a:rPr lang="en-US" i="1" dirty="0"/>
              <a:t>is to enable significantly improved </a:t>
            </a:r>
            <a:r>
              <a:rPr lang="en-US" i="1" dirty="0" smtClean="0"/>
              <a:t>compression performance </a:t>
            </a:r>
            <a:r>
              <a:rPr lang="en-US" i="1" dirty="0"/>
              <a:t>relative to existing standards—in the range of </a:t>
            </a:r>
            <a:r>
              <a:rPr lang="en-US" b="1" i="1" dirty="0" smtClean="0">
                <a:solidFill>
                  <a:srgbClr val="DD8047"/>
                </a:solidFill>
              </a:rPr>
              <a:t>50% bit-rate </a:t>
            </a:r>
            <a:r>
              <a:rPr lang="en-US" b="1" i="1" dirty="0">
                <a:solidFill>
                  <a:srgbClr val="DD8047"/>
                </a:solidFill>
              </a:rPr>
              <a:t>reduction for equal perceptual video quality</a:t>
            </a:r>
            <a:r>
              <a:rPr lang="en-US" b="1" i="1" dirty="0"/>
              <a:t>. </a:t>
            </a:r>
            <a:r>
              <a:rPr lang="en-US" dirty="0" smtClean="0"/>
              <a:t>“</a:t>
            </a:r>
          </a:p>
          <a:p>
            <a:r>
              <a:rPr lang="en-US" dirty="0" smtClean="0"/>
              <a:t>Moreover HEVC </a:t>
            </a:r>
            <a:r>
              <a:rPr lang="en-US" dirty="0"/>
              <a:t>has been designed to address essentially all </a:t>
            </a:r>
            <a:r>
              <a:rPr lang="en-US" dirty="0" smtClean="0"/>
              <a:t>existing applications </a:t>
            </a:r>
            <a:r>
              <a:rPr lang="en-US" dirty="0"/>
              <a:t>of H.264/MPEG-4 AVC and to particularly </a:t>
            </a:r>
            <a:r>
              <a:rPr lang="en-US" dirty="0" smtClean="0"/>
              <a:t>focus on </a:t>
            </a:r>
            <a:r>
              <a:rPr lang="en-US" dirty="0"/>
              <a:t>two key issues: </a:t>
            </a:r>
            <a:endParaRPr lang="en-US" dirty="0" smtClean="0"/>
          </a:p>
          <a:p>
            <a:pPr lvl="1"/>
            <a:r>
              <a:rPr lang="en-US" b="1" dirty="0" smtClean="0">
                <a:solidFill>
                  <a:srgbClr val="DD8047"/>
                </a:solidFill>
              </a:rPr>
              <a:t>increased </a:t>
            </a:r>
            <a:r>
              <a:rPr lang="en-US" b="1" dirty="0">
                <a:solidFill>
                  <a:srgbClr val="DD8047"/>
                </a:solidFill>
              </a:rPr>
              <a:t>video resolution </a:t>
            </a:r>
          </a:p>
          <a:p>
            <a:pPr lvl="1"/>
            <a:r>
              <a:rPr lang="en-US" dirty="0" smtClean="0"/>
              <a:t>Increased use </a:t>
            </a:r>
            <a:r>
              <a:rPr lang="en-US" dirty="0"/>
              <a:t>of </a:t>
            </a:r>
            <a:r>
              <a:rPr lang="en-US" b="1" dirty="0">
                <a:solidFill>
                  <a:srgbClr val="DD8047"/>
                </a:solidFill>
              </a:rPr>
              <a:t>parallel processing </a:t>
            </a:r>
            <a:r>
              <a:rPr lang="en-US" dirty="0"/>
              <a:t>architectures</a:t>
            </a:r>
            <a:r>
              <a:rPr lang="en-US" dirty="0" smtClean="0"/>
              <a:t>.</a:t>
            </a:r>
          </a:p>
          <a:p>
            <a:pPr lvl="1"/>
            <a:endParaRPr lang="en-US" b="1"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Tree>
    <p:extLst>
      <p:ext uri="{BB962C8B-B14F-4D97-AF65-F5344CB8AC3E}">
        <p14:creationId xmlns:p14="http://schemas.microsoft.com/office/powerpoint/2010/main" xmlns="" val="2738733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s-US" dirty="0"/>
              <a:t>Potential applications</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23</a:t>
            </a:fld>
            <a:endParaRPr lang="en-US" dirty="0"/>
          </a:p>
        </p:txBody>
      </p:sp>
      <p:sp>
        <p:nvSpPr>
          <p:cNvPr id="5" name="Symbol zastępczy zawartości 4"/>
          <p:cNvSpPr>
            <a:spLocks noGrp="1"/>
          </p:cNvSpPr>
          <p:nvPr>
            <p:ph sz="quarter" idx="4294967295"/>
          </p:nvPr>
        </p:nvSpPr>
        <p:spPr>
          <a:xfrm>
            <a:off x="304800" y="1600200"/>
            <a:ext cx="8461248" cy="4495800"/>
          </a:xfrm>
        </p:spPr>
        <p:txBody>
          <a:bodyPr>
            <a:normAutofit fontScale="85000" lnSpcReduction="20000"/>
          </a:bodyPr>
          <a:lstStyle/>
          <a:p>
            <a:pPr marL="0" indent="0">
              <a:buNone/>
            </a:pPr>
            <a:r>
              <a:rPr lang="en-US" b="1" dirty="0"/>
              <a:t>What becomes possible with 50% video rate reduction</a:t>
            </a:r>
            <a:r>
              <a:rPr lang="en-US" b="1" dirty="0" smtClean="0"/>
              <a:t>?</a:t>
            </a:r>
          </a:p>
          <a:p>
            <a:r>
              <a:rPr lang="en-US" b="1" dirty="0"/>
              <a:t>Existing applications and usage scenarios</a:t>
            </a:r>
          </a:p>
          <a:p>
            <a:pPr lvl="1"/>
            <a:r>
              <a:rPr lang="en-US" dirty="0" smtClean="0"/>
              <a:t>IPTV </a:t>
            </a:r>
            <a:r>
              <a:rPr lang="en-US" dirty="0"/>
              <a:t>over DSL : Large shift in IPTV eligibility</a:t>
            </a:r>
          </a:p>
          <a:p>
            <a:pPr lvl="1"/>
            <a:r>
              <a:rPr lang="en-US" dirty="0" smtClean="0"/>
              <a:t>Facilitated </a:t>
            </a:r>
            <a:r>
              <a:rPr lang="en-US" dirty="0"/>
              <a:t>deployment of OTT and multi-screen services</a:t>
            </a:r>
          </a:p>
          <a:p>
            <a:pPr lvl="1"/>
            <a:r>
              <a:rPr lang="en-US" dirty="0" smtClean="0"/>
              <a:t>More </a:t>
            </a:r>
            <a:r>
              <a:rPr lang="en-US" dirty="0"/>
              <a:t>customers on the same infrastructure: most IP traffic is video</a:t>
            </a:r>
          </a:p>
          <a:p>
            <a:pPr lvl="1"/>
            <a:r>
              <a:rPr lang="en-US" dirty="0" smtClean="0"/>
              <a:t>More </a:t>
            </a:r>
            <a:r>
              <a:rPr lang="en-US" dirty="0"/>
              <a:t>archiving </a:t>
            </a:r>
            <a:r>
              <a:rPr lang="en-US" dirty="0" smtClean="0"/>
              <a:t>facilities</a:t>
            </a:r>
          </a:p>
          <a:p>
            <a:r>
              <a:rPr lang="en-US" b="1" dirty="0"/>
              <a:t>Future </a:t>
            </a:r>
            <a:r>
              <a:rPr lang="en-US" b="1" dirty="0" smtClean="0"/>
              <a:t>services</a:t>
            </a:r>
          </a:p>
          <a:p>
            <a:pPr lvl="1"/>
            <a:r>
              <a:rPr lang="en-US" dirty="0"/>
              <a:t>1080p60/50 with bitrates comparable to 1080i</a:t>
            </a:r>
          </a:p>
          <a:p>
            <a:pPr lvl="1"/>
            <a:r>
              <a:rPr lang="en-US" dirty="0" smtClean="0"/>
              <a:t> </a:t>
            </a:r>
            <a:r>
              <a:rPr lang="en-US" dirty="0"/>
              <a:t>Immersive viewing experience: Ultra-HD (4K, 8K)</a:t>
            </a:r>
          </a:p>
          <a:p>
            <a:pPr lvl="1"/>
            <a:r>
              <a:rPr lang="en-US" dirty="0" smtClean="0"/>
              <a:t>Premium </a:t>
            </a:r>
            <a:r>
              <a:rPr lang="en-US" dirty="0"/>
              <a:t>services (sports, live music, live events,…): home theater</a:t>
            </a:r>
            <a:r>
              <a:rPr lang="en-US" dirty="0" smtClean="0"/>
              <a:t>, mobile</a:t>
            </a:r>
            <a:endParaRPr lang="en-US" dirty="0"/>
          </a:p>
          <a:p>
            <a:pPr lvl="1"/>
            <a:r>
              <a:rPr lang="en-US" dirty="0" smtClean="0"/>
              <a:t> </a:t>
            </a:r>
            <a:r>
              <a:rPr lang="en-US" dirty="0"/>
              <a:t>HD 3DTV Full frame per view at </a:t>
            </a:r>
            <a:r>
              <a:rPr lang="en-US" dirty="0" smtClean="0"/>
              <a:t>today’s HD delivery rates</a:t>
            </a:r>
            <a:endParaRPr lang="en-US" b="1" dirty="0" smtClean="0"/>
          </a:p>
          <a:p>
            <a:pPr lvl="1"/>
            <a:endParaRPr lang="en-US" dirty="0" smtClean="0"/>
          </a:p>
          <a:p>
            <a:endParaRPr lang="en-US" b="1"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Tree>
    <p:extLst>
      <p:ext uri="{BB962C8B-B14F-4D97-AF65-F5344CB8AC3E}">
        <p14:creationId xmlns:p14="http://schemas.microsoft.com/office/powerpoint/2010/main" xmlns="" val="294872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How </a:t>
            </a:r>
            <a:r>
              <a:rPr lang="en-US" dirty="0"/>
              <a:t>to achieve the </a:t>
            </a:r>
            <a:r>
              <a:rPr lang="en-US" dirty="0" smtClean="0"/>
              <a:t>assumptions?</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24</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a:bodyPr>
          <a:lstStyle/>
          <a:p>
            <a:r>
              <a:rPr lang="en-US" dirty="0"/>
              <a:t>The design of most video coding </a:t>
            </a:r>
            <a:r>
              <a:rPr lang="en-US" dirty="0" smtClean="0"/>
              <a:t>standards and also of HEVC </a:t>
            </a:r>
            <a:r>
              <a:rPr lang="en-US" dirty="0"/>
              <a:t>is primarily aimed at having the </a:t>
            </a:r>
            <a:r>
              <a:rPr lang="en-US" b="1" dirty="0">
                <a:solidFill>
                  <a:srgbClr val="DD8047"/>
                </a:solidFill>
              </a:rPr>
              <a:t>highest coding efficiency</a:t>
            </a:r>
            <a:r>
              <a:rPr lang="en-US" dirty="0" smtClean="0"/>
              <a:t>.</a:t>
            </a:r>
            <a:endParaRPr lang="en-US" dirty="0"/>
          </a:p>
          <a:p>
            <a:r>
              <a:rPr lang="en-US" dirty="0" smtClean="0"/>
              <a:t>Coding </a:t>
            </a:r>
            <a:r>
              <a:rPr lang="en-US" dirty="0"/>
              <a:t>efficiency is the ability to encode video at </a:t>
            </a:r>
            <a:r>
              <a:rPr lang="en-US" b="1" dirty="0">
                <a:solidFill>
                  <a:srgbClr val="DD8047"/>
                </a:solidFill>
              </a:rPr>
              <a:t>the lowest possible bit rate </a:t>
            </a:r>
            <a:r>
              <a:rPr lang="en-US" dirty="0"/>
              <a:t>while maintaining a certain level of video quality</a:t>
            </a:r>
            <a:endParaRPr lang="en-US" b="1"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Tree>
    <p:extLst>
      <p:ext uri="{BB962C8B-B14F-4D97-AF65-F5344CB8AC3E}">
        <p14:creationId xmlns:p14="http://schemas.microsoft.com/office/powerpoint/2010/main" xmlns="" val="1949158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Coding structure</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25</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fontScale="92500" lnSpcReduction="20000"/>
          </a:bodyPr>
          <a:lstStyle/>
          <a:p>
            <a:r>
              <a:rPr lang="en-US" dirty="0"/>
              <a:t>HEVC replaces </a:t>
            </a:r>
            <a:r>
              <a:rPr lang="en-US" dirty="0" err="1"/>
              <a:t>macroblocks</a:t>
            </a:r>
            <a:r>
              <a:rPr lang="en-US" dirty="0"/>
              <a:t>, which were used with previous standards, with </a:t>
            </a:r>
            <a:r>
              <a:rPr lang="en-US" b="1" dirty="0">
                <a:solidFill>
                  <a:srgbClr val="DD8047"/>
                </a:solidFill>
              </a:rPr>
              <a:t>Coding Tree Units </a:t>
            </a:r>
            <a:r>
              <a:rPr lang="en-US" dirty="0"/>
              <a:t>(CTUs</a:t>
            </a:r>
            <a:r>
              <a:rPr lang="en-US" dirty="0" smtClean="0"/>
              <a:t>) and </a:t>
            </a:r>
            <a:r>
              <a:rPr lang="en-US" b="1" dirty="0">
                <a:solidFill>
                  <a:srgbClr val="DD8047"/>
                </a:solidFill>
              </a:rPr>
              <a:t>coding tree block </a:t>
            </a:r>
            <a:r>
              <a:rPr lang="en-US" dirty="0"/>
              <a:t>(CTB) </a:t>
            </a:r>
            <a:r>
              <a:rPr lang="en-US" dirty="0" smtClean="0"/>
              <a:t>structure</a:t>
            </a:r>
          </a:p>
          <a:p>
            <a:r>
              <a:rPr lang="en-US" b="1" dirty="0" smtClean="0">
                <a:solidFill>
                  <a:srgbClr val="DD8047"/>
                </a:solidFill>
              </a:rPr>
              <a:t>CTU</a:t>
            </a:r>
            <a:r>
              <a:rPr lang="en-US" b="1" dirty="0" smtClean="0"/>
              <a:t> </a:t>
            </a:r>
            <a:r>
              <a:rPr lang="es-US" dirty="0" smtClean="0"/>
              <a:t>increases coding efficiency.</a:t>
            </a:r>
            <a:endParaRPr lang="en-US" dirty="0" smtClean="0"/>
          </a:p>
          <a:p>
            <a:r>
              <a:rPr lang="en-US" dirty="0" smtClean="0"/>
              <a:t>HEVC </a:t>
            </a:r>
            <a:r>
              <a:rPr lang="en-US" dirty="0"/>
              <a:t>initially divides the picture into </a:t>
            </a:r>
            <a:r>
              <a:rPr lang="en-US" dirty="0" smtClean="0"/>
              <a:t>3 CTB:</a:t>
            </a:r>
          </a:p>
          <a:p>
            <a:pPr lvl="1"/>
            <a:r>
              <a:rPr lang="en-US" dirty="0" smtClean="0"/>
              <a:t>1 </a:t>
            </a:r>
            <a:r>
              <a:rPr lang="en-US" dirty="0" err="1" smtClean="0"/>
              <a:t>luma</a:t>
            </a:r>
            <a:r>
              <a:rPr lang="en-US" dirty="0" smtClean="0"/>
              <a:t> CTB</a:t>
            </a:r>
          </a:p>
          <a:p>
            <a:pPr lvl="1"/>
            <a:r>
              <a:rPr lang="en-US" dirty="0" smtClean="0"/>
              <a:t>2 </a:t>
            </a:r>
            <a:r>
              <a:rPr lang="en-US" dirty="0" err="1" smtClean="0"/>
              <a:t>chroma</a:t>
            </a:r>
            <a:r>
              <a:rPr lang="en-US" dirty="0" smtClean="0"/>
              <a:t> CTB</a:t>
            </a:r>
          </a:p>
          <a:p>
            <a:r>
              <a:rPr lang="en-US" dirty="0"/>
              <a:t>The size </a:t>
            </a:r>
            <a:r>
              <a:rPr lang="en-US" b="1" i="1" dirty="0">
                <a:solidFill>
                  <a:srgbClr val="DD8047"/>
                </a:solidFill>
              </a:rPr>
              <a:t>L</a:t>
            </a:r>
            <a:r>
              <a:rPr lang="en-US" b="1" dirty="0">
                <a:solidFill>
                  <a:srgbClr val="DD8047"/>
                </a:solidFill>
              </a:rPr>
              <a:t>×</a:t>
            </a:r>
            <a:r>
              <a:rPr lang="en-US" b="1" i="1" dirty="0">
                <a:solidFill>
                  <a:srgbClr val="DD8047"/>
                </a:solidFill>
              </a:rPr>
              <a:t>L</a:t>
            </a:r>
            <a:r>
              <a:rPr lang="en-US" i="1" dirty="0"/>
              <a:t> </a:t>
            </a:r>
            <a:r>
              <a:rPr lang="en-US" dirty="0"/>
              <a:t>of a </a:t>
            </a:r>
            <a:r>
              <a:rPr lang="en-US" dirty="0" err="1" smtClean="0"/>
              <a:t>luma</a:t>
            </a:r>
            <a:r>
              <a:rPr lang="en-US" dirty="0"/>
              <a:t> </a:t>
            </a:r>
            <a:r>
              <a:rPr lang="en-US" dirty="0" smtClean="0"/>
              <a:t>CTB </a:t>
            </a:r>
            <a:r>
              <a:rPr lang="en-US" dirty="0"/>
              <a:t>can be chosen as </a:t>
            </a:r>
            <a:r>
              <a:rPr lang="en-US" i="1" dirty="0"/>
              <a:t>L </a:t>
            </a:r>
            <a:r>
              <a:rPr lang="en-US" b="1" dirty="0">
                <a:solidFill>
                  <a:srgbClr val="DD8047"/>
                </a:solidFill>
              </a:rPr>
              <a:t>= 16, 32, or 64 samples,</a:t>
            </a:r>
            <a:r>
              <a:rPr lang="en-US" dirty="0"/>
              <a:t> </a:t>
            </a:r>
            <a:r>
              <a:rPr lang="en-US" dirty="0" smtClean="0"/>
              <a:t>with the </a:t>
            </a:r>
            <a:r>
              <a:rPr lang="en-US" dirty="0"/>
              <a:t>larger sizes typically enabling better </a:t>
            </a:r>
            <a:r>
              <a:rPr lang="en-US" dirty="0" smtClean="0"/>
              <a:t>compression</a:t>
            </a:r>
          </a:p>
          <a:p>
            <a:r>
              <a:rPr lang="en-US" dirty="0" smtClean="0"/>
              <a:t>Supports </a:t>
            </a:r>
            <a:r>
              <a:rPr lang="en-US" dirty="0"/>
              <a:t>partitioning of the CTBs </a:t>
            </a:r>
            <a:r>
              <a:rPr lang="en-US" dirty="0" smtClean="0"/>
              <a:t>into smaller </a:t>
            </a:r>
            <a:r>
              <a:rPr lang="en-US" dirty="0"/>
              <a:t>blocks</a:t>
            </a:r>
            <a:endParaRPr lang="en-US" dirty="0" smtClean="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Tree>
    <p:extLst>
      <p:ext uri="{BB962C8B-B14F-4D97-AF65-F5344CB8AC3E}">
        <p14:creationId xmlns:p14="http://schemas.microsoft.com/office/powerpoint/2010/main" xmlns="" val="2926397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Coding structure</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26</a:t>
            </a:fld>
            <a:endParaRPr lang="en-US"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pic>
        <p:nvPicPr>
          <p:cNvPr id="7" name="Obraz 6"/>
          <p:cNvPicPr>
            <a:picLocks noChangeAspect="1"/>
          </p:cNvPicPr>
          <p:nvPr/>
        </p:nvPicPr>
        <p:blipFill>
          <a:blip r:embed="rId2" cstate="print"/>
          <a:stretch>
            <a:fillRect/>
          </a:stretch>
        </p:blipFill>
        <p:spPr>
          <a:xfrm>
            <a:off x="1143000" y="2524125"/>
            <a:ext cx="6905625" cy="2962275"/>
          </a:xfrm>
          <a:prstGeom prst="rect">
            <a:avLst/>
          </a:prstGeom>
        </p:spPr>
      </p:pic>
      <p:sp>
        <p:nvSpPr>
          <p:cNvPr id="9" name="Symbol zastępczy zawartości 4"/>
          <p:cNvSpPr txBox="1">
            <a:spLocks/>
          </p:cNvSpPr>
          <p:nvPr/>
        </p:nvSpPr>
        <p:spPr>
          <a:xfrm>
            <a:off x="609600" y="1905000"/>
            <a:ext cx="8153400" cy="4495800"/>
          </a:xfrm>
          <a:prstGeom prst="rect">
            <a:avLst/>
          </a:prstGeom>
        </p:spPr>
        <p:txBody>
          <a:bodyPr vert="horz">
            <a:normAutofit fontScale="92500" lnSpcReduction="1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smtClean="0">
                <a:ln>
                  <a:noFill/>
                </a:ln>
                <a:solidFill>
                  <a:srgbClr val="DD8047"/>
                </a:solidFill>
                <a:effectLst/>
                <a:uLnTx/>
                <a:uFillTx/>
                <a:latin typeface="+mn-lt"/>
                <a:ea typeface="+mn-ea"/>
                <a:cs typeface="+mn-cs"/>
              </a:rPr>
              <a:t>Quadtree</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pl-PL" sz="2900" b="1"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pl-PL" sz="2900" b="1"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pl-PL" sz="2900" b="1"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pl-PL" sz="2900" b="1"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pl-PL" sz="2900" b="1"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pl-PL" sz="2400" b="1"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pl-PL" sz="2400" b="0"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CUs are the basic unit of prediction in HEVC</a:t>
            </a:r>
            <a:r>
              <a:rPr kumimoji="0" lang="pl-PL" sz="2400" b="0" i="0" u="none" strike="noStrike" kern="1200" cap="none" spc="0" normalizeH="0" baseline="0" noProof="0" smtClean="0">
                <a:ln>
                  <a:noFill/>
                </a:ln>
                <a:solidFill>
                  <a:schemeClr val="tx1"/>
                </a:solidFill>
                <a:effectLst/>
                <a:uLnTx/>
                <a:uFillTx/>
                <a:latin typeface="+mn-lt"/>
                <a:ea typeface="+mn-ea"/>
                <a:cs typeface="+mn-cs"/>
              </a:rPr>
              <a:t>.</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CUs can be 64x64, 32x32, 16x16 or 8x8</a:t>
            </a:r>
            <a:r>
              <a:rPr kumimoji="0" lang="pl-PL" sz="2400" b="0" i="0" u="none" strike="noStrike" kern="1200" cap="none" spc="0" normalizeH="0" baseline="0" noProof="0" smtClean="0">
                <a:ln>
                  <a:noFill/>
                </a:ln>
                <a:solidFill>
                  <a:schemeClr val="tx1"/>
                </a:solidFill>
                <a:effectLst/>
                <a:uLnTx/>
                <a:uFillTx/>
                <a:latin typeface="+mn-lt"/>
                <a:ea typeface="+mn-ea"/>
                <a:cs typeface="+mn-cs"/>
              </a:rPr>
              <a:t>.</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994007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Prediction </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27</a:t>
            </a:fld>
            <a:endParaRPr lang="en-US"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
        <p:nvSpPr>
          <p:cNvPr id="7" name="Symbol zastępczy zawartości 4"/>
          <p:cNvSpPr txBox="1">
            <a:spLocks/>
          </p:cNvSpPr>
          <p:nvPr/>
        </p:nvSpPr>
        <p:spPr>
          <a:xfrm>
            <a:off x="612648" y="1600200"/>
            <a:ext cx="8153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smtClean="0">
                <a:ln>
                  <a:noFill/>
                </a:ln>
                <a:solidFill>
                  <a:srgbClr val="DD8047"/>
                </a:solidFill>
                <a:effectLst/>
                <a:uLnTx/>
                <a:uFillTx/>
                <a:latin typeface="+mn-lt"/>
                <a:ea typeface="+mn-ea"/>
                <a:cs typeface="+mn-cs"/>
              </a:rPr>
              <a:t>The decision </a:t>
            </a:r>
            <a:r>
              <a:rPr kumimoji="0" lang="en-US" sz="2900" b="0" i="0" u="none" strike="noStrike" kern="1200" cap="none" spc="0" normalizeH="0" baseline="0" noProof="0" smtClean="0">
                <a:ln>
                  <a:noFill/>
                </a:ln>
                <a:solidFill>
                  <a:schemeClr val="tx1"/>
                </a:solidFill>
                <a:effectLst/>
                <a:uLnTx/>
                <a:uFillTx/>
                <a:latin typeface="+mn-lt"/>
                <a:ea typeface="+mn-ea"/>
                <a:cs typeface="+mn-cs"/>
              </a:rPr>
              <a:t>whether to code a picture area using interpicture or intrapicture prediction is made at the </a:t>
            </a:r>
            <a:r>
              <a:rPr kumimoji="0" lang="en-US" sz="2900" b="1" i="0" u="none" strike="noStrike" kern="1200" cap="none" spc="0" normalizeH="0" baseline="0" noProof="0" smtClean="0">
                <a:ln>
                  <a:noFill/>
                </a:ln>
                <a:solidFill>
                  <a:srgbClr val="DD8047"/>
                </a:solidFill>
                <a:effectLst/>
                <a:uLnTx/>
                <a:uFillTx/>
                <a:latin typeface="+mn-lt"/>
                <a:ea typeface="+mn-ea"/>
                <a:cs typeface="+mn-cs"/>
              </a:rPr>
              <a:t>CU level</a:t>
            </a:r>
            <a:r>
              <a:rPr kumimoji="0" lang="en-US" sz="2900" b="0" i="0" u="none" strike="noStrike" kern="1200" cap="none" spc="0" normalizeH="0" baseline="0" noProof="0" smtClean="0">
                <a:ln>
                  <a:noFill/>
                </a:ln>
                <a:solidFill>
                  <a:schemeClr val="tx1"/>
                </a:solidFill>
                <a:effectLst/>
                <a:uLnTx/>
                <a:uFillTx/>
                <a:latin typeface="+mn-lt"/>
                <a:ea typeface="+mn-ea"/>
                <a:cs typeface="+mn-cs"/>
              </a:rPr>
              <a:t>.</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C</a:t>
            </a:r>
            <a:r>
              <a:rPr kumimoji="0" lang="pl-PL" sz="2900" b="0" i="0" u="none" strike="noStrike" kern="1200" cap="none" spc="0" normalizeH="0" baseline="0" noProof="0" smtClean="0">
                <a:ln>
                  <a:noFill/>
                </a:ln>
                <a:solidFill>
                  <a:schemeClr val="tx1"/>
                </a:solidFill>
                <a:effectLst/>
                <a:uLnTx/>
                <a:uFillTx/>
                <a:latin typeface="+mn-lt"/>
                <a:ea typeface="+mn-ea"/>
                <a:cs typeface="+mn-cs"/>
              </a:rPr>
              <a:t>U</a:t>
            </a:r>
            <a:r>
              <a:rPr kumimoji="0" lang="en-US" sz="2900" b="0" i="0" u="none" strike="noStrike" kern="1200" cap="none" spc="0" normalizeH="0" baseline="0" noProof="0" smtClean="0">
                <a:ln>
                  <a:noFill/>
                </a:ln>
                <a:solidFill>
                  <a:schemeClr val="tx1"/>
                </a:solidFill>
                <a:effectLst/>
                <a:uLnTx/>
                <a:uFillTx/>
                <a:latin typeface="+mn-lt"/>
                <a:ea typeface="+mn-ea"/>
                <a:cs typeface="+mn-cs"/>
              </a:rPr>
              <a:t>s can then be further split in size </a:t>
            </a:r>
            <a:r>
              <a:rPr kumimoji="0" lang="pl-PL" sz="2900" b="0" i="0" u="none" strike="noStrike" kern="1200" cap="none" spc="0" normalizeH="0" baseline="0" noProof="0" smtClean="0">
                <a:ln>
                  <a:noFill/>
                </a:ln>
                <a:solidFill>
                  <a:schemeClr val="tx1"/>
                </a:solidFill>
                <a:effectLst/>
                <a:uLnTx/>
                <a:uFillTx/>
                <a:latin typeface="+mn-lt"/>
                <a:ea typeface="+mn-ea"/>
                <a:cs typeface="+mn-cs"/>
              </a:rPr>
              <a:t>into </a:t>
            </a:r>
            <a:r>
              <a:rPr kumimoji="0" lang="en-US" sz="2900" b="0" i="0" u="none" strike="noStrike" kern="1200" cap="none" spc="0" normalizeH="0" baseline="0" noProof="0" smtClean="0">
                <a:ln>
                  <a:noFill/>
                </a:ln>
                <a:solidFill>
                  <a:schemeClr val="tx1"/>
                </a:solidFill>
                <a:effectLst/>
                <a:uLnTx/>
                <a:uFillTx/>
                <a:latin typeface="+mn-lt"/>
                <a:ea typeface="+mn-ea"/>
                <a:cs typeface="+mn-cs"/>
              </a:rPr>
              <a:t>prediction blocks (PBs).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HEVC supports variable PB </a:t>
            </a:r>
            <a:r>
              <a:rPr kumimoji="0" lang="en-US" sz="2900" b="1" i="0" u="none" strike="noStrike" kern="1200" cap="none" spc="0" normalizeH="0" baseline="0" noProof="0" smtClean="0">
                <a:ln>
                  <a:noFill/>
                </a:ln>
                <a:solidFill>
                  <a:srgbClr val="DD8047"/>
                </a:solidFill>
                <a:effectLst/>
                <a:uLnTx/>
                <a:uFillTx/>
                <a:latin typeface="+mn-lt"/>
                <a:ea typeface="+mn-ea"/>
                <a:cs typeface="+mn-cs"/>
              </a:rPr>
              <a:t>sizes from 64×64down to 4×4 samples</a:t>
            </a:r>
            <a:r>
              <a:rPr kumimoji="0" lang="en-US" sz="2900" b="0" i="0" u="none" strike="noStrike" kern="1200" cap="none" spc="0" normalizeH="0" baseline="0" noProof="0" smtClean="0">
                <a:ln>
                  <a:noFill/>
                </a:ln>
                <a:solidFill>
                  <a:schemeClr val="tx1"/>
                </a:solidFill>
                <a:effectLst/>
                <a:uLnTx/>
                <a:uFillTx/>
                <a:latin typeface="+mn-lt"/>
                <a:ea typeface="+mn-ea"/>
                <a:cs typeface="+mn-cs"/>
              </a:rPr>
              <a:t>.</a:t>
            </a:r>
            <a:endParaRPr kumimoji="0" lang="en-US" sz="29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127575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Prediction</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28</a:t>
            </a:fld>
            <a:endParaRPr lang="en-US" dirty="0"/>
          </a:p>
        </p:txBody>
      </p:sp>
      <p:pic>
        <p:nvPicPr>
          <p:cNvPr id="6" name="Symbol zastępczy zawartości 5"/>
          <p:cNvPicPr>
            <a:picLocks noGrp="1" noChangeAspect="1"/>
          </p:cNvPicPr>
          <p:nvPr>
            <p:ph sz="quarter" idx="4294967295"/>
          </p:nvPr>
        </p:nvPicPr>
        <p:blipFill>
          <a:blip r:embed="rId2" cstate="print"/>
          <a:stretch>
            <a:fillRect/>
          </a:stretch>
        </p:blipFill>
        <p:spPr>
          <a:xfrm>
            <a:off x="1259630" y="1600200"/>
            <a:ext cx="6475387" cy="3936973"/>
          </a:xfrm>
          <a:prstGeom prst="rect">
            <a:avLst/>
          </a:prstGeom>
        </p:spPr>
      </p:pic>
      <p:sp>
        <p:nvSpPr>
          <p:cNvPr id="7" name="Symbol zastępczy zawartości 4"/>
          <p:cNvSpPr txBox="1">
            <a:spLocks/>
          </p:cNvSpPr>
          <p:nvPr/>
        </p:nvSpPr>
        <p:spPr>
          <a:xfrm>
            <a:off x="463296" y="5705977"/>
            <a:ext cx="8302752" cy="83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600" dirty="0"/>
              <a:t>Modes for splitting a CB into PBs, subject to certain size </a:t>
            </a:r>
            <a:r>
              <a:rPr lang="en-US" sz="1600" dirty="0" smtClean="0"/>
              <a:t>constraints. For </a:t>
            </a:r>
            <a:r>
              <a:rPr lang="en-US" sz="1600" dirty="0" err="1"/>
              <a:t>intrapicture</a:t>
            </a:r>
            <a:r>
              <a:rPr lang="en-US" sz="1600" dirty="0"/>
              <a:t>-predicted CBs, only </a:t>
            </a:r>
            <a:r>
              <a:rPr lang="en-US" sz="1600" i="1" dirty="0"/>
              <a:t>M </a:t>
            </a:r>
            <a:r>
              <a:rPr lang="en-US" sz="1600" dirty="0"/>
              <a:t>× </a:t>
            </a:r>
            <a:r>
              <a:rPr lang="en-US" sz="1600" i="1" dirty="0"/>
              <a:t>M </a:t>
            </a:r>
            <a:r>
              <a:rPr lang="en-US" sz="1600" dirty="0"/>
              <a:t>and </a:t>
            </a:r>
            <a:r>
              <a:rPr lang="en-US" sz="1600" i="1" dirty="0"/>
              <a:t>M</a:t>
            </a:r>
            <a:r>
              <a:rPr lang="en-US" sz="1600" dirty="0"/>
              <a:t>/2×</a:t>
            </a:r>
            <a:r>
              <a:rPr lang="en-US" sz="1600" i="1" dirty="0"/>
              <a:t>M</a:t>
            </a:r>
            <a:r>
              <a:rPr lang="en-US" sz="1600" dirty="0"/>
              <a:t>/2 are supported.</a:t>
            </a:r>
            <a:endParaRPr lang="en-US" sz="1600" b="1" dirty="0" smtClean="0"/>
          </a:p>
        </p:txBody>
      </p:sp>
      <p:sp>
        <p:nvSpPr>
          <p:cNvPr id="8"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Tree>
    <p:extLst>
      <p:ext uri="{BB962C8B-B14F-4D97-AF65-F5344CB8AC3E}">
        <p14:creationId xmlns:p14="http://schemas.microsoft.com/office/powerpoint/2010/main" xmlns="" val="3564125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Intra predicting </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29</a:t>
            </a:fld>
            <a:endParaRPr lang="en-US" dirty="0"/>
          </a:p>
        </p:txBody>
      </p:sp>
      <p:sp>
        <p:nvSpPr>
          <p:cNvPr id="5" name="Symbol zastępczy zawartości 4"/>
          <p:cNvSpPr>
            <a:spLocks noGrp="1"/>
          </p:cNvSpPr>
          <p:nvPr>
            <p:ph sz="quarter" idx="4294967295"/>
          </p:nvPr>
        </p:nvSpPr>
        <p:spPr>
          <a:xfrm>
            <a:off x="612648" y="1600200"/>
            <a:ext cx="8455152" cy="2057400"/>
          </a:xfrm>
        </p:spPr>
        <p:txBody>
          <a:bodyPr>
            <a:normAutofit fontScale="85000" lnSpcReduction="10000"/>
          </a:bodyPr>
          <a:lstStyle/>
          <a:p>
            <a:r>
              <a:rPr lang="en-US" dirty="0"/>
              <a:t>S</a:t>
            </a:r>
            <a:r>
              <a:rPr lang="en-US" dirty="0" smtClean="0"/>
              <a:t>upports </a:t>
            </a:r>
            <a:r>
              <a:rPr lang="en-US" b="1" dirty="0" smtClean="0">
                <a:solidFill>
                  <a:srgbClr val="DD8047"/>
                </a:solidFill>
              </a:rPr>
              <a:t>33 directional modes </a:t>
            </a:r>
            <a:r>
              <a:rPr lang="en-US" dirty="0" smtClean="0"/>
              <a:t>+ Planar </a:t>
            </a:r>
            <a:r>
              <a:rPr lang="en-US" dirty="0"/>
              <a:t>(surface </a:t>
            </a:r>
            <a:r>
              <a:rPr lang="en-US" dirty="0" smtClean="0"/>
              <a:t>fitting)</a:t>
            </a:r>
            <a:r>
              <a:rPr lang="en-US" dirty="0"/>
              <a:t> </a:t>
            </a:r>
            <a:r>
              <a:rPr lang="en-US" dirty="0" smtClean="0"/>
              <a:t>+ DC </a:t>
            </a:r>
            <a:r>
              <a:rPr lang="en-US" dirty="0"/>
              <a:t>(flat) prediction modes</a:t>
            </a:r>
            <a:endParaRPr lang="en-US" dirty="0" smtClean="0"/>
          </a:p>
          <a:p>
            <a:r>
              <a:rPr lang="en-US" dirty="0"/>
              <a:t>The selected </a:t>
            </a:r>
            <a:r>
              <a:rPr lang="en-US" dirty="0" smtClean="0"/>
              <a:t>intra picture prediction </a:t>
            </a:r>
            <a:r>
              <a:rPr lang="en-US" dirty="0"/>
              <a:t>modes are encoded by deriving most </a:t>
            </a:r>
            <a:r>
              <a:rPr lang="en-US" dirty="0" smtClean="0"/>
              <a:t>probable modes </a:t>
            </a:r>
            <a:r>
              <a:rPr lang="en-US" dirty="0"/>
              <a:t>(e.g., prediction directions) based on those </a:t>
            </a:r>
            <a:r>
              <a:rPr lang="en-US" dirty="0" smtClean="0"/>
              <a:t>of previously </a:t>
            </a:r>
            <a:r>
              <a:rPr lang="en-US" dirty="0"/>
              <a:t>decoded neighboring PBs.</a:t>
            </a:r>
            <a:endParaRPr lang="en-US" b="1" dirty="0" smtClean="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pic>
        <p:nvPicPr>
          <p:cNvPr id="11" name="Obraz 10"/>
          <p:cNvPicPr>
            <a:picLocks noChangeAspect="1"/>
          </p:cNvPicPr>
          <p:nvPr/>
        </p:nvPicPr>
        <p:blipFill>
          <a:blip r:embed="rId2" cstate="print"/>
          <a:stretch>
            <a:fillRect/>
          </a:stretch>
        </p:blipFill>
        <p:spPr>
          <a:xfrm>
            <a:off x="1507998" y="3579457"/>
            <a:ext cx="6265926" cy="2747085"/>
          </a:xfrm>
          <a:prstGeom prst="rect">
            <a:avLst/>
          </a:prstGeom>
        </p:spPr>
      </p:pic>
    </p:spTree>
    <p:extLst>
      <p:ext uri="{BB962C8B-B14F-4D97-AF65-F5344CB8AC3E}">
        <p14:creationId xmlns:p14="http://schemas.microsoft.com/office/powerpoint/2010/main" xmlns="" val="166074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72AC53DF-4216-466D-99A7-94400E6C2A25}" type="slidenum">
              <a:rPr lang="en-US" smtClean="0"/>
              <a:pPr/>
              <a:t>3</a:t>
            </a:fld>
            <a:endParaRPr lang="en-US" dirty="0">
              <a:solidFill>
                <a:schemeClr val="tx2"/>
              </a:solidFill>
            </a:endParaRPr>
          </a:p>
        </p:txBody>
      </p:sp>
      <p:sp>
        <p:nvSpPr>
          <p:cNvPr id="4" name="Symbol zastępczy stopki 5"/>
          <p:cNvSpPr>
            <a:spLocks noGrp="1"/>
          </p:cNvSpPr>
          <p:nvPr>
            <p:ph type="ftr" sz="quarter" idx="11"/>
          </p:nvPr>
        </p:nvSpPr>
        <p:spPr>
          <a:xfrm>
            <a:off x="152400" y="6248399"/>
            <a:ext cx="7162800" cy="365125"/>
          </a:xfrm>
        </p:spPr>
        <p:txBody>
          <a:bodyPr/>
          <a:lstStyle/>
          <a:p>
            <a:r>
              <a:rPr lang="es-US" dirty="0" smtClean="0"/>
              <a:t>Equipos Multimedia - H.264 vs HEVC - Escuela de Ingeniería de Telecomunicación y Electrónica</a:t>
            </a:r>
            <a:endParaRPr lang="en-US" dirty="0"/>
          </a:p>
        </p:txBody>
      </p:sp>
      <p:sp>
        <p:nvSpPr>
          <p:cNvPr id="5" name="Rectangle 1"/>
          <p:cNvSpPr txBox="1">
            <a:spLocks/>
          </p:cNvSpPr>
          <p:nvPr/>
        </p:nvSpPr>
        <p:spPr>
          <a:xfrm>
            <a:off x="571500" y="3042340"/>
            <a:ext cx="8001000" cy="773320"/>
          </a:xfrm>
          <a:prstGeom prst="rect">
            <a:avLst/>
          </a:prstGeom>
        </p:spPr>
        <p:txBody>
          <a:bodyPr vert="horz" anchor="b">
            <a:normAutofit fontScale="97500"/>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s-US" b="1" dirty="0" smtClean="0">
                <a:solidFill>
                  <a:srgbClr val="DD8047"/>
                </a:solidFill>
              </a:rPr>
              <a:t>H.264/MPEG-4 AVC</a:t>
            </a:r>
            <a:endParaRPr lang="es-US" b="1" dirty="0">
              <a:solidFill>
                <a:srgbClr val="DD8047"/>
              </a:solidFill>
            </a:endParaRPr>
          </a:p>
        </p:txBody>
      </p:sp>
      <p:sp>
        <p:nvSpPr>
          <p:cNvPr id="6" name="Rectangle 1"/>
          <p:cNvSpPr txBox="1">
            <a:spLocks/>
          </p:cNvSpPr>
          <p:nvPr/>
        </p:nvSpPr>
        <p:spPr>
          <a:xfrm>
            <a:off x="3048000" y="1051663"/>
            <a:ext cx="3048000" cy="774308"/>
          </a:xfrm>
          <a:prstGeom prst="rect">
            <a:avLst/>
          </a:prstGeom>
        </p:spPr>
        <p:txBody>
          <a:bodyPr vert="horz" anchor="b">
            <a:norm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s-US" dirty="0" smtClean="0"/>
              <a:t>1</a:t>
            </a:r>
            <a:r>
              <a:rPr lang="pl-PL" dirty="0" smtClean="0"/>
              <a:t>.1</a:t>
            </a:r>
            <a:endParaRPr lang="pl-PL" cap="none" dirty="0">
              <a:solidFill>
                <a:srgbClr val="94B6D2"/>
              </a:solidFill>
            </a:endParaRPr>
          </a:p>
        </p:txBody>
      </p:sp>
    </p:spTree>
    <p:extLst>
      <p:ext uri="{BB962C8B-B14F-4D97-AF65-F5344CB8AC3E}">
        <p14:creationId xmlns:p14="http://schemas.microsoft.com/office/powerpoint/2010/main" xmlns="" val="97160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Transform design</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30</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fontScale="92500" lnSpcReduction="10000"/>
          </a:bodyPr>
          <a:lstStyle/>
          <a:p>
            <a:r>
              <a:rPr lang="en-US" b="1" dirty="0">
                <a:solidFill>
                  <a:srgbClr val="DD8047"/>
                </a:solidFill>
              </a:rPr>
              <a:t>Transform Unit </a:t>
            </a:r>
            <a:r>
              <a:rPr lang="en-US" b="1" dirty="0"/>
              <a:t>(TU)</a:t>
            </a:r>
          </a:p>
          <a:p>
            <a:pPr lvl="1"/>
            <a:r>
              <a:rPr lang="en-US" dirty="0"/>
              <a:t>• DCT (Discrete Cosine </a:t>
            </a:r>
            <a:r>
              <a:rPr lang="en-US" dirty="0" err="1"/>
              <a:t>Tranform</a:t>
            </a:r>
            <a:r>
              <a:rPr lang="en-US" dirty="0"/>
              <a:t>)</a:t>
            </a:r>
          </a:p>
          <a:p>
            <a:pPr lvl="1"/>
            <a:r>
              <a:rPr lang="en-US" dirty="0"/>
              <a:t>• Various </a:t>
            </a:r>
            <a:r>
              <a:rPr lang="en-US" b="1" dirty="0">
                <a:solidFill>
                  <a:srgbClr val="DD8047"/>
                </a:solidFill>
              </a:rPr>
              <a:t>sizes</a:t>
            </a:r>
            <a:r>
              <a:rPr lang="en-US" dirty="0"/>
              <a:t> from </a:t>
            </a:r>
            <a:r>
              <a:rPr lang="en-US" b="1" dirty="0">
                <a:solidFill>
                  <a:srgbClr val="DD8047"/>
                </a:solidFill>
              </a:rPr>
              <a:t>4x4 to 32x32</a:t>
            </a:r>
          </a:p>
          <a:p>
            <a:pPr lvl="1"/>
            <a:r>
              <a:rPr lang="en-US" dirty="0"/>
              <a:t>• To adapt the transform to the signal frequency characteristics</a:t>
            </a:r>
          </a:p>
          <a:p>
            <a:pPr lvl="1"/>
            <a:r>
              <a:rPr lang="en-US" dirty="0"/>
              <a:t>• TU can overlap PU</a:t>
            </a:r>
            <a:endParaRPr lang="en-US" dirty="0" smtClean="0"/>
          </a:p>
          <a:p>
            <a:r>
              <a:rPr lang="en-US" dirty="0" smtClean="0"/>
              <a:t>Intra</a:t>
            </a:r>
          </a:p>
          <a:p>
            <a:pPr lvl="1"/>
            <a:r>
              <a:rPr lang="fr-FR" dirty="0" smtClean="0"/>
              <a:t> </a:t>
            </a:r>
            <a:r>
              <a:rPr lang="fr-FR" b="1" dirty="0">
                <a:solidFill>
                  <a:srgbClr val="DD8047"/>
                </a:solidFill>
              </a:rPr>
              <a:t>DCT+ DST </a:t>
            </a:r>
            <a:r>
              <a:rPr lang="fr-FR" dirty="0"/>
              <a:t>(Discrete Sine Transform) on Luma intra 4x4</a:t>
            </a:r>
            <a:r>
              <a:rPr lang="en-US" dirty="0"/>
              <a:t> </a:t>
            </a:r>
            <a:endParaRPr lang="en-US" dirty="0" smtClean="0"/>
          </a:p>
          <a:p>
            <a:pPr lvl="2"/>
            <a:r>
              <a:rPr lang="en-US" dirty="0" smtClean="0"/>
              <a:t>1</a:t>
            </a:r>
            <a:r>
              <a:rPr lang="en-US" dirty="0"/>
              <a:t>% bit rate reduction </a:t>
            </a:r>
            <a:endParaRPr lang="en-US" dirty="0" smtClean="0"/>
          </a:p>
          <a:p>
            <a:r>
              <a:rPr lang="en-US" dirty="0" smtClean="0"/>
              <a:t>Inter</a:t>
            </a:r>
          </a:p>
          <a:p>
            <a:pPr lvl="1"/>
            <a:r>
              <a:rPr lang="fr-FR" sz="2100" dirty="0" smtClean="0"/>
              <a:t>- </a:t>
            </a:r>
            <a:r>
              <a:rPr lang="en-US" dirty="0"/>
              <a:t>DCT </a:t>
            </a:r>
            <a:r>
              <a:rPr lang="en-US" dirty="0" smtClean="0"/>
              <a:t>only</a:t>
            </a:r>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Tree>
    <p:extLst>
      <p:ext uri="{BB962C8B-B14F-4D97-AF65-F5344CB8AC3E}">
        <p14:creationId xmlns:p14="http://schemas.microsoft.com/office/powerpoint/2010/main" xmlns="" val="3233236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err="1" smtClean="0"/>
              <a:t>Quantisation</a:t>
            </a:r>
            <a:r>
              <a:rPr lang="en-US" dirty="0" smtClean="0"/>
              <a:t> design</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31</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a:bodyPr>
          <a:lstStyle/>
          <a:p>
            <a:r>
              <a:rPr lang="en-US" sz="3200" b="1" dirty="0" err="1" smtClean="0">
                <a:solidFill>
                  <a:srgbClr val="DD8047"/>
                </a:solidFill>
              </a:rPr>
              <a:t>Quantisation</a:t>
            </a:r>
            <a:r>
              <a:rPr lang="en-US" sz="3200" b="1" dirty="0" smtClean="0"/>
              <a:t> – </a:t>
            </a:r>
            <a:r>
              <a:rPr lang="en-US" dirty="0" smtClean="0"/>
              <a:t>as in H.26</a:t>
            </a:r>
            <a:r>
              <a:rPr lang="pl-PL" dirty="0" smtClean="0"/>
              <a:t>4, but </a:t>
            </a:r>
            <a:r>
              <a:rPr lang="en-US" dirty="0" smtClean="0"/>
              <a:t>with </a:t>
            </a:r>
            <a:r>
              <a:rPr lang="en-US" b="1" dirty="0" smtClean="0">
                <a:solidFill>
                  <a:srgbClr val="DD8047"/>
                </a:solidFill>
              </a:rPr>
              <a:t>scaling </a:t>
            </a:r>
            <a:r>
              <a:rPr lang="en-US" b="1" dirty="0">
                <a:solidFill>
                  <a:srgbClr val="DD8047"/>
                </a:solidFill>
              </a:rPr>
              <a:t>matrices </a:t>
            </a:r>
            <a:r>
              <a:rPr lang="en-US" dirty="0"/>
              <a:t>supported </a:t>
            </a:r>
            <a:r>
              <a:rPr lang="en-US" dirty="0" smtClean="0"/>
              <a:t>for the </a:t>
            </a:r>
            <a:r>
              <a:rPr lang="en-US" dirty="0"/>
              <a:t>various transform block sizes.</a:t>
            </a:r>
            <a:endParaRPr lang="en-US" b="1" dirty="0" smtClean="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Tree>
    <p:extLst>
      <p:ext uri="{BB962C8B-B14F-4D97-AF65-F5344CB8AC3E}">
        <p14:creationId xmlns:p14="http://schemas.microsoft.com/office/powerpoint/2010/main" xmlns="" val="2553102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Motion Vectors</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32</a:t>
            </a:fld>
            <a:endParaRPr lang="en-US"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
        <p:nvSpPr>
          <p:cNvPr id="7" name="Symbol zastępczy zawartości 4"/>
          <p:cNvSpPr txBox="1">
            <a:spLocks/>
          </p:cNvSpPr>
          <p:nvPr/>
        </p:nvSpPr>
        <p:spPr>
          <a:xfrm>
            <a:off x="612648" y="1600200"/>
            <a:ext cx="8153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Uses signed </a:t>
            </a:r>
            <a:r>
              <a:rPr kumimoji="0" lang="en-US" sz="2900" b="1" i="0" u="none" strike="noStrike" kern="1200" cap="none" spc="0" normalizeH="0" baseline="0" noProof="0" smtClean="0">
                <a:ln>
                  <a:noFill/>
                </a:ln>
                <a:solidFill>
                  <a:srgbClr val="DD8047"/>
                </a:solidFill>
                <a:effectLst/>
                <a:uLnTx/>
                <a:uFillTx/>
                <a:latin typeface="+mn-lt"/>
                <a:ea typeface="+mn-ea"/>
                <a:cs typeface="+mn-cs"/>
              </a:rPr>
              <a:t>16-bit range </a:t>
            </a:r>
            <a:r>
              <a:rPr kumimoji="0" lang="en-US" sz="2900" b="0" i="0" u="none" strike="noStrike" kern="1200" cap="none" spc="0" normalizeH="0" baseline="0" noProof="0" smtClean="0">
                <a:ln>
                  <a:noFill/>
                </a:ln>
                <a:solidFill>
                  <a:schemeClr val="tx1"/>
                </a:solidFill>
                <a:effectLst/>
                <a:uLnTx/>
                <a:uFillTx/>
                <a:latin typeface="+mn-lt"/>
                <a:ea typeface="+mn-ea"/>
                <a:cs typeface="+mn-cs"/>
              </a:rPr>
              <a:t>for both horizontal and vertical motion vectors (MVs)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2 modes of motion vector prediction </a:t>
            </a:r>
            <a:r>
              <a:rPr kumimoji="0" lang="es-US" sz="2900" b="0" i="0" u="none" strike="noStrike" kern="1200" cap="none" spc="0" normalizeH="0" baseline="0" noProof="0" smtClean="0">
                <a:ln>
                  <a:noFill/>
                </a:ln>
                <a:solidFill>
                  <a:schemeClr val="tx1"/>
                </a:solidFill>
                <a:effectLst/>
                <a:uLnTx/>
                <a:uFillTx/>
                <a:latin typeface="+mn-lt"/>
                <a:ea typeface="+mn-ea"/>
                <a:cs typeface="+mn-cs"/>
              </a:rPr>
              <a:t>:</a:t>
            </a:r>
            <a:endParaRPr kumimoji="0" lang="en-US" sz="2900" b="0" i="0" u="none" strike="noStrike" kern="1200" cap="none" spc="0" normalizeH="0" baseline="0" noProof="0" smtClean="0">
              <a:ln>
                <a:noFill/>
              </a:ln>
              <a:solidFill>
                <a:schemeClr val="tx1"/>
              </a:solidFill>
              <a:effectLst/>
              <a:uLnTx/>
              <a:uFillTx/>
              <a:latin typeface="+mn-lt"/>
              <a:ea typeface="+mn-ea"/>
              <a:cs typeface="+mn-cs"/>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1" i="0" u="none" strike="noStrike" kern="1200" cap="none" spc="0" normalizeH="0" baseline="0" noProof="0" smtClean="0">
                <a:ln>
                  <a:noFill/>
                </a:ln>
                <a:solidFill>
                  <a:srgbClr val="DD8047"/>
                </a:solidFill>
                <a:effectLst/>
                <a:uLnTx/>
                <a:uFillTx/>
                <a:latin typeface="+mn-lt"/>
                <a:ea typeface="+mn-ea"/>
                <a:cs typeface="+mn-cs"/>
              </a:rPr>
              <a:t>Advanced motion vector prediction </a:t>
            </a:r>
            <a:r>
              <a:rPr kumimoji="0" lang="en-US" sz="2600" b="0" i="0" u="none" strike="noStrike" kern="1200" cap="none" spc="0" normalizeH="0" baseline="0" noProof="0" smtClean="0">
                <a:ln>
                  <a:noFill/>
                </a:ln>
                <a:solidFill>
                  <a:schemeClr val="tx1"/>
                </a:solidFill>
                <a:effectLst/>
                <a:uLnTx/>
                <a:uFillTx/>
                <a:latin typeface="+mn-lt"/>
                <a:ea typeface="+mn-ea"/>
                <a:cs typeface="+mn-cs"/>
              </a:rPr>
              <a:t>(AMVP) - uses data from the reference picture and can also use data from neighboring prediction blocks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fr-FR" sz="2600" b="1" i="0" u="none" strike="noStrike" kern="1200" cap="none" spc="0" normalizeH="0" baseline="0" noProof="0" smtClean="0">
                <a:ln>
                  <a:noFill/>
                </a:ln>
                <a:solidFill>
                  <a:srgbClr val="DD8047"/>
                </a:solidFill>
                <a:effectLst/>
                <a:uLnTx/>
                <a:uFillTx/>
                <a:latin typeface="+mn-lt"/>
                <a:ea typeface="+mn-ea"/>
                <a:cs typeface="+mn-cs"/>
              </a:rPr>
              <a:t>A merge mode </a:t>
            </a:r>
            <a:r>
              <a:rPr kumimoji="0" lang="fr-FR" sz="2600" b="0" i="0" u="none" strike="noStrike" kern="1200" cap="none" spc="0" normalizeH="0" baseline="0" noProof="0" smtClean="0">
                <a:ln>
                  <a:noFill/>
                </a:ln>
                <a:solidFill>
                  <a:schemeClr val="tx1"/>
                </a:solidFill>
                <a:effectLst/>
                <a:uLnTx/>
                <a:uFillTx/>
                <a:latin typeface="+mn-lt"/>
                <a:ea typeface="+mn-ea"/>
                <a:cs typeface="+mn-cs"/>
              </a:rPr>
              <a:t>- </a:t>
            </a:r>
            <a:r>
              <a:rPr kumimoji="0" lang="en-US" sz="2600" b="0" i="0" u="none" strike="noStrike" kern="1200" cap="none" spc="0" normalizeH="0" baseline="0" noProof="0" smtClean="0">
                <a:ln>
                  <a:noFill/>
                </a:ln>
                <a:solidFill>
                  <a:schemeClr val="tx1"/>
                </a:solidFill>
                <a:effectLst/>
                <a:uLnTx/>
                <a:uFillTx/>
                <a:latin typeface="+mn-lt"/>
                <a:ea typeface="+mn-ea"/>
                <a:cs typeface="+mn-cs"/>
              </a:rPr>
              <a:t>allowing the inheritance of MVs from temporally or spatially neighboring PBs.</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939768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Motion compensation</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33</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a:bodyPr>
          <a:lstStyle/>
          <a:p>
            <a:r>
              <a:rPr lang="en-US" b="1" dirty="0">
                <a:solidFill>
                  <a:srgbClr val="DD8047"/>
                </a:solidFill>
              </a:rPr>
              <a:t>M</a:t>
            </a:r>
            <a:r>
              <a:rPr lang="en-US" b="1" dirty="0" smtClean="0">
                <a:solidFill>
                  <a:srgbClr val="DD8047"/>
                </a:solidFill>
              </a:rPr>
              <a:t>ultiple </a:t>
            </a:r>
            <a:r>
              <a:rPr lang="en-US" b="1" dirty="0">
                <a:solidFill>
                  <a:srgbClr val="DD8047"/>
                </a:solidFill>
              </a:rPr>
              <a:t>reference </a:t>
            </a:r>
            <a:r>
              <a:rPr lang="en-US" dirty="0"/>
              <a:t>pictures are used</a:t>
            </a:r>
            <a:endParaRPr lang="en-US" dirty="0" smtClean="0"/>
          </a:p>
          <a:p>
            <a:r>
              <a:rPr lang="en-US" dirty="0" smtClean="0"/>
              <a:t>For </a:t>
            </a:r>
            <a:r>
              <a:rPr lang="en-US" dirty="0"/>
              <a:t>each PB, </a:t>
            </a:r>
            <a:r>
              <a:rPr lang="en-US" dirty="0" smtClean="0"/>
              <a:t>either one </a:t>
            </a:r>
            <a:r>
              <a:rPr lang="en-US" dirty="0"/>
              <a:t>or two motion vectors can be transmitted, </a:t>
            </a:r>
            <a:r>
              <a:rPr lang="en-US" dirty="0" smtClean="0"/>
              <a:t>resulting either </a:t>
            </a:r>
            <a:r>
              <a:rPr lang="en-US" dirty="0"/>
              <a:t>in </a:t>
            </a:r>
            <a:r>
              <a:rPr lang="en-US" dirty="0" err="1">
                <a:solidFill>
                  <a:srgbClr val="DD8047"/>
                </a:solidFill>
              </a:rPr>
              <a:t>unipredictive</a:t>
            </a:r>
            <a:r>
              <a:rPr lang="en-US" dirty="0"/>
              <a:t> or </a:t>
            </a:r>
            <a:r>
              <a:rPr lang="en-US" dirty="0" err="1">
                <a:solidFill>
                  <a:srgbClr val="DD8047"/>
                </a:solidFill>
              </a:rPr>
              <a:t>bipredictive</a:t>
            </a:r>
            <a:r>
              <a:rPr lang="en-US" dirty="0"/>
              <a:t> </a:t>
            </a:r>
            <a:r>
              <a:rPr lang="en-US" dirty="0" smtClean="0"/>
              <a:t>coding.</a:t>
            </a:r>
          </a:p>
          <a:p>
            <a:r>
              <a:rPr lang="en-US" dirty="0" smtClean="0"/>
              <a:t>Interpolation </a:t>
            </a:r>
            <a:r>
              <a:rPr lang="en-US" dirty="0"/>
              <a:t>of fractional </a:t>
            </a:r>
            <a:r>
              <a:rPr lang="en-US" dirty="0" err="1"/>
              <a:t>luma</a:t>
            </a:r>
            <a:r>
              <a:rPr lang="en-US" dirty="0"/>
              <a:t> sample positions</a:t>
            </a:r>
            <a:endParaRPr lang="en-US" dirty="0" smtClean="0"/>
          </a:p>
          <a:p>
            <a:pPr lvl="1"/>
            <a:r>
              <a:rPr lang="en-US" dirty="0" smtClean="0"/>
              <a:t>It uses separable </a:t>
            </a:r>
            <a:r>
              <a:rPr lang="en-US" dirty="0"/>
              <a:t>application of one-dimensional half-sample interpolation with an 8-tap filter or quarter-sample interpolation with a 7-tap</a:t>
            </a:r>
            <a:endParaRPr lang="en-US" b="1" dirty="0" smtClean="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Tree>
    <p:extLst>
      <p:ext uri="{BB962C8B-B14F-4D97-AF65-F5344CB8AC3E}">
        <p14:creationId xmlns:p14="http://schemas.microsoft.com/office/powerpoint/2010/main" xmlns="" val="603942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Entropy coding</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34</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a:bodyPr>
          <a:lstStyle/>
          <a:p>
            <a:r>
              <a:rPr lang="en-US" dirty="0"/>
              <a:t>Context adaptive binary arithmetic </a:t>
            </a:r>
            <a:r>
              <a:rPr lang="en-US" dirty="0" smtClean="0"/>
              <a:t>coding (</a:t>
            </a:r>
            <a:r>
              <a:rPr lang="en-US" b="1" dirty="0" smtClean="0">
                <a:solidFill>
                  <a:srgbClr val="DD8047"/>
                </a:solidFill>
              </a:rPr>
              <a:t>CABAC</a:t>
            </a:r>
            <a:r>
              <a:rPr lang="en-US" dirty="0"/>
              <a:t>) is used for </a:t>
            </a:r>
            <a:r>
              <a:rPr lang="en-US" b="1" dirty="0">
                <a:solidFill>
                  <a:srgbClr val="DD8047"/>
                </a:solidFill>
              </a:rPr>
              <a:t>entropy </a:t>
            </a:r>
            <a:r>
              <a:rPr lang="en-US" b="1" dirty="0" smtClean="0">
                <a:solidFill>
                  <a:srgbClr val="DD8047"/>
                </a:solidFill>
              </a:rPr>
              <a:t>coding</a:t>
            </a:r>
          </a:p>
          <a:p>
            <a:r>
              <a:rPr lang="en-US" b="1" dirty="0" smtClean="0">
                <a:solidFill>
                  <a:srgbClr val="DD8047"/>
                </a:solidFill>
              </a:rPr>
              <a:t>Improve</a:t>
            </a:r>
            <a:r>
              <a:rPr lang="en-US" b="1" dirty="0" smtClean="0"/>
              <a:t> </a:t>
            </a:r>
            <a:r>
              <a:rPr lang="en-US" b="1" dirty="0">
                <a:solidFill>
                  <a:srgbClr val="DD8047"/>
                </a:solidFill>
              </a:rPr>
              <a:t>throughput </a:t>
            </a:r>
            <a:r>
              <a:rPr lang="en-US" b="1" dirty="0" smtClean="0">
                <a:solidFill>
                  <a:srgbClr val="DD8047"/>
                </a:solidFill>
              </a:rPr>
              <a:t>speed </a:t>
            </a:r>
            <a:r>
              <a:rPr lang="en-US" dirty="0" smtClean="0"/>
              <a:t>by</a:t>
            </a:r>
            <a:r>
              <a:rPr lang="en-US" b="1" dirty="0" smtClean="0"/>
              <a:t> </a:t>
            </a:r>
            <a:r>
              <a:rPr lang="en-US" dirty="0" smtClean="0"/>
              <a:t>parallel-processing architectures and </a:t>
            </a:r>
            <a:r>
              <a:rPr lang="en-US" dirty="0"/>
              <a:t>compression performance</a:t>
            </a:r>
            <a:endParaRPr lang="en-US" b="1" dirty="0" smtClean="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Tree>
    <p:extLst>
      <p:ext uri="{BB962C8B-B14F-4D97-AF65-F5344CB8AC3E}">
        <p14:creationId xmlns:p14="http://schemas.microsoft.com/office/powerpoint/2010/main" xmlns="" val="1869169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What’s more</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35</a:t>
            </a:fld>
            <a:endParaRPr lang="en-US"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smtClean="0">
                <a:solidFill>
                  <a:srgbClr val="AF988F"/>
                </a:solidFill>
              </a:rPr>
              <a:t>H.265 </a:t>
            </a:r>
            <a:r>
              <a:rPr lang="en-US" sz="1600" dirty="0">
                <a:solidFill>
                  <a:srgbClr val="AF988F"/>
                </a:solidFill>
              </a:rPr>
              <a:t>| </a:t>
            </a:r>
            <a:r>
              <a:rPr lang="es-US" sz="1600" dirty="0" smtClean="0">
                <a:solidFill>
                  <a:srgbClr val="AF988F"/>
                </a:solidFill>
              </a:rPr>
              <a:t>HEVC</a:t>
            </a:r>
            <a:r>
              <a:rPr lang="es-US" sz="1600" b="1" dirty="0" smtClean="0">
                <a:solidFill>
                  <a:srgbClr val="AF988F"/>
                </a:solidFill>
              </a:rPr>
              <a:t> </a:t>
            </a:r>
            <a:endParaRPr lang="en-US" sz="1600" b="1" dirty="0">
              <a:solidFill>
                <a:srgbClr val="AF988F"/>
              </a:solidFill>
            </a:endParaRPr>
          </a:p>
        </p:txBody>
      </p:sp>
      <p:sp>
        <p:nvSpPr>
          <p:cNvPr id="7" name="Symbol zastępczy zawartości 4"/>
          <p:cNvSpPr txBox="1">
            <a:spLocks/>
          </p:cNvSpPr>
          <p:nvPr/>
        </p:nvSpPr>
        <p:spPr>
          <a:xfrm>
            <a:off x="612648" y="1600200"/>
            <a:ext cx="8153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smtClean="0">
                <a:ln>
                  <a:noFill/>
                </a:ln>
                <a:solidFill>
                  <a:srgbClr val="DD8047"/>
                </a:solidFill>
                <a:effectLst/>
                <a:uLnTx/>
                <a:uFillTx/>
                <a:latin typeface="+mn-lt"/>
                <a:ea typeface="+mn-ea"/>
                <a:cs typeface="+mn-cs"/>
              </a:rPr>
              <a:t>Deblocking filter </a:t>
            </a:r>
            <a:r>
              <a:rPr kumimoji="0" lang="en-US" sz="2900" b="0" i="0" u="none" strike="noStrike" kern="1200" cap="none" spc="0" normalizeH="0" baseline="0" noProof="0" smtClean="0">
                <a:ln>
                  <a:noFill/>
                </a:ln>
                <a:solidFill>
                  <a:schemeClr val="tx1"/>
                </a:solidFill>
                <a:effectLst/>
                <a:uLnTx/>
                <a:uFillTx/>
                <a:latin typeface="+mn-lt"/>
                <a:ea typeface="+mn-ea"/>
                <a:cs typeface="+mn-cs"/>
              </a:rPr>
              <a:t>similar to the one used in H.264/MPEG-4 AVC</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1" u="none" strike="noStrike" kern="1200" cap="none" spc="0" normalizeH="0" baseline="0" noProof="0" smtClean="0">
                <a:ln>
                  <a:noFill/>
                </a:ln>
                <a:solidFill>
                  <a:srgbClr val="DD8047"/>
                </a:solidFill>
                <a:effectLst/>
                <a:uLnTx/>
                <a:uFillTx/>
                <a:latin typeface="+mn-lt"/>
                <a:ea typeface="+mn-ea"/>
                <a:cs typeface="+mn-cs"/>
              </a:rPr>
              <a:t>Sample adaptive offset </a:t>
            </a:r>
            <a:r>
              <a:rPr kumimoji="0" lang="en-US" sz="2900" b="0" i="1" u="none" strike="noStrike" kern="1200" cap="none" spc="0" normalizeH="0" baseline="0" noProof="0" smtClean="0">
                <a:ln>
                  <a:noFill/>
                </a:ln>
                <a:solidFill>
                  <a:schemeClr val="tx1"/>
                </a:solidFill>
                <a:effectLst/>
                <a:uLnTx/>
                <a:uFillTx/>
                <a:latin typeface="+mn-lt"/>
                <a:ea typeface="+mn-ea"/>
                <a:cs typeface="+mn-cs"/>
              </a:rPr>
              <a:t>(SAO):</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Its goal is to better reconstruct the original signal amplitudes, to increase picture quality, reduce banding artifacts, and reduce ringing artifacts by using a look-up table.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971050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72AC53DF-4216-466D-99A7-94400E6C2A25}" type="slidenum">
              <a:rPr lang="en-US" smtClean="0"/>
              <a:pPr/>
              <a:t>36</a:t>
            </a:fld>
            <a:endParaRPr lang="en-US" dirty="0">
              <a:solidFill>
                <a:schemeClr val="tx2"/>
              </a:solidFill>
            </a:endParaRPr>
          </a:p>
        </p:txBody>
      </p:sp>
      <p:sp>
        <p:nvSpPr>
          <p:cNvPr id="4" name="Symbol zastępczy stopki 5"/>
          <p:cNvSpPr>
            <a:spLocks noGrp="1"/>
          </p:cNvSpPr>
          <p:nvPr>
            <p:ph type="ftr" sz="quarter" idx="11"/>
          </p:nvPr>
        </p:nvSpPr>
        <p:spPr>
          <a:xfrm>
            <a:off x="152400" y="6248399"/>
            <a:ext cx="7162800" cy="365125"/>
          </a:xfrm>
        </p:spPr>
        <p:txBody>
          <a:bodyPr/>
          <a:lstStyle/>
          <a:p>
            <a:r>
              <a:rPr lang="es-US" dirty="0" smtClean="0"/>
              <a:t>Equipos Multimedia - H.264 vs HEVC - Escuela de Ingeniería de Telecomunicación y Electrónica</a:t>
            </a:r>
            <a:endParaRPr lang="en-US" dirty="0"/>
          </a:p>
        </p:txBody>
      </p:sp>
      <p:sp>
        <p:nvSpPr>
          <p:cNvPr id="5" name="Rectangle 1"/>
          <p:cNvSpPr txBox="1">
            <a:spLocks/>
          </p:cNvSpPr>
          <p:nvPr/>
        </p:nvSpPr>
        <p:spPr>
          <a:xfrm>
            <a:off x="533400" y="2971800"/>
            <a:ext cx="8001000" cy="1485900"/>
          </a:xfrm>
          <a:prstGeom prst="rect">
            <a:avLst/>
          </a:prstGeom>
        </p:spPr>
        <p:txBody>
          <a:bodyPr vert="horz" anchor="b">
            <a:normAutofit fontScale="97500"/>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s-US" b="1" dirty="0" smtClean="0">
                <a:solidFill>
                  <a:srgbClr val="DD8047"/>
                </a:solidFill>
              </a:rPr>
              <a:t>Comparison</a:t>
            </a:r>
            <a:br>
              <a:rPr lang="es-US" b="1" dirty="0" smtClean="0">
                <a:solidFill>
                  <a:srgbClr val="DD8047"/>
                </a:solidFill>
              </a:rPr>
            </a:br>
            <a:r>
              <a:rPr lang="es-US" b="1" dirty="0" smtClean="0">
                <a:solidFill>
                  <a:srgbClr val="DD8047"/>
                </a:solidFill>
              </a:rPr>
              <a:t>H.264 </a:t>
            </a:r>
            <a:r>
              <a:rPr lang="es-US" b="1" dirty="0" smtClean="0">
                <a:solidFill>
                  <a:schemeClr val="tx1"/>
                </a:solidFill>
              </a:rPr>
              <a:t>vs</a:t>
            </a:r>
            <a:r>
              <a:rPr lang="es-US" b="1" dirty="0" smtClean="0">
                <a:solidFill>
                  <a:srgbClr val="DD8047"/>
                </a:solidFill>
              </a:rPr>
              <a:t> H.265</a:t>
            </a:r>
            <a:endParaRPr lang="es-US" b="1" dirty="0">
              <a:solidFill>
                <a:srgbClr val="DD8047"/>
              </a:solidFill>
            </a:endParaRPr>
          </a:p>
        </p:txBody>
      </p:sp>
      <p:sp>
        <p:nvSpPr>
          <p:cNvPr id="6" name="Rectangle 1"/>
          <p:cNvSpPr txBox="1">
            <a:spLocks/>
          </p:cNvSpPr>
          <p:nvPr/>
        </p:nvSpPr>
        <p:spPr>
          <a:xfrm>
            <a:off x="3048000" y="1051663"/>
            <a:ext cx="3048000" cy="774308"/>
          </a:xfrm>
          <a:prstGeom prst="rect">
            <a:avLst/>
          </a:prstGeom>
        </p:spPr>
        <p:txBody>
          <a:bodyPr vert="horz" anchor="b">
            <a:norm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endParaRPr lang="pl-PL" dirty="0"/>
          </a:p>
        </p:txBody>
      </p:sp>
      <p:sp>
        <p:nvSpPr>
          <p:cNvPr id="7" name="Rectangle 1"/>
          <p:cNvSpPr txBox="1">
            <a:spLocks/>
          </p:cNvSpPr>
          <p:nvPr/>
        </p:nvSpPr>
        <p:spPr>
          <a:xfrm>
            <a:off x="3200400" y="1204063"/>
            <a:ext cx="3048000" cy="774308"/>
          </a:xfrm>
          <a:prstGeom prst="rect">
            <a:avLst/>
          </a:prstGeom>
        </p:spPr>
        <p:txBody>
          <a:bodyPr vert="horz" anchor="b">
            <a:norm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s-US" dirty="0"/>
              <a:t>2</a:t>
            </a:r>
            <a:endParaRPr lang="pl-PL" cap="none" dirty="0">
              <a:solidFill>
                <a:srgbClr val="94B6D2"/>
              </a:solidFill>
            </a:endParaRPr>
          </a:p>
        </p:txBody>
      </p:sp>
    </p:spTree>
    <p:extLst>
      <p:ext uri="{BB962C8B-B14F-4D97-AF65-F5344CB8AC3E}">
        <p14:creationId xmlns:p14="http://schemas.microsoft.com/office/powerpoint/2010/main" xmlns="" val="1546174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For what it all?</a:t>
            </a:r>
            <a:endParaRPr lang="en-US" dirty="0"/>
          </a:p>
        </p:txBody>
      </p:sp>
      <p:sp>
        <p:nvSpPr>
          <p:cNvPr id="3" name="Symbol zastępczy stopki 2"/>
          <p:cNvSpPr>
            <a:spLocks noGrp="1"/>
          </p:cNvSpPr>
          <p:nvPr>
            <p:ph type="ftr" sz="quarter" idx="11"/>
          </p:nvPr>
        </p:nvSpPr>
        <p:spPr>
          <a:xfrm>
            <a:off x="76200" y="6513015"/>
            <a:ext cx="7162800" cy="365125"/>
          </a:xfrm>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37</a:t>
            </a:fld>
            <a:endParaRPr lang="en-US" dirty="0"/>
          </a:p>
        </p:txBody>
      </p:sp>
      <p:pic>
        <p:nvPicPr>
          <p:cNvPr id="7" name="Symbol zastępczy zawartości 6"/>
          <p:cNvPicPr>
            <a:picLocks noGrp="1" noChangeAspect="1"/>
          </p:cNvPicPr>
          <p:nvPr>
            <p:ph sz="quarter" idx="4294967295"/>
          </p:nvPr>
        </p:nvPicPr>
        <p:blipFill>
          <a:blip r:embed="rId2" cstate="print"/>
          <a:stretch>
            <a:fillRect/>
          </a:stretch>
        </p:blipFill>
        <p:spPr>
          <a:xfrm>
            <a:off x="555498" y="1196949"/>
            <a:ext cx="8210550" cy="4941443"/>
          </a:xfrm>
          <a:prstGeom prst="rect">
            <a:avLst/>
          </a:prstGeom>
        </p:spPr>
      </p:pic>
      <p:sp>
        <p:nvSpPr>
          <p:cNvPr id="6"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smtClean="0">
                <a:solidFill>
                  <a:srgbClr val="FFC000"/>
                </a:solidFill>
              </a:rPr>
              <a:t>VS </a:t>
            </a:r>
            <a:r>
              <a:rPr lang="pl-PL" sz="1600" dirty="0">
                <a:solidFill>
                  <a:srgbClr val="AF988F"/>
                </a:solidFill>
              </a:rPr>
              <a:t> </a:t>
            </a:r>
            <a:r>
              <a:rPr lang="es-US" sz="1600" dirty="0" smtClean="0">
                <a:solidFill>
                  <a:srgbClr val="AF988F"/>
                </a:solidFill>
              </a:rPr>
              <a:t>H.265 | HEVC </a:t>
            </a:r>
            <a:r>
              <a:rPr lang="es-US" sz="1600" dirty="0" smtClean="0">
                <a:solidFill>
                  <a:srgbClr val="FFC000"/>
                </a:solidFill>
              </a:rPr>
              <a:t> </a:t>
            </a:r>
            <a:endParaRPr lang="en-US" sz="1600" dirty="0">
              <a:solidFill>
                <a:srgbClr val="FFC000"/>
              </a:solidFill>
            </a:endParaRPr>
          </a:p>
        </p:txBody>
      </p:sp>
      <p:sp>
        <p:nvSpPr>
          <p:cNvPr id="8" name="Symbol zastępczy stopki 2"/>
          <p:cNvSpPr txBox="1">
            <a:spLocks/>
          </p:cNvSpPr>
          <p:nvPr/>
        </p:nvSpPr>
        <p:spPr>
          <a:xfrm>
            <a:off x="133182" y="6035472"/>
            <a:ext cx="8385048" cy="365125"/>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s-US" sz="1200" dirty="0"/>
              <a:t>http://www.worldbroadcastingunions.org/wbuarea/library/docs/isog/presentations/2012B/2.4%20Vieron%20ATEME.pdf</a:t>
            </a:r>
            <a:endParaRPr lang="en-US" sz="1200" dirty="0"/>
          </a:p>
        </p:txBody>
      </p:sp>
    </p:spTree>
    <p:extLst>
      <p:ext uri="{BB962C8B-B14F-4D97-AF65-F5344CB8AC3E}">
        <p14:creationId xmlns:p14="http://schemas.microsoft.com/office/powerpoint/2010/main" xmlns="" val="220124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Main differences</a:t>
            </a:r>
            <a:endParaRPr lang="en-US" dirty="0"/>
          </a:p>
        </p:txBody>
      </p:sp>
      <p:sp>
        <p:nvSpPr>
          <p:cNvPr id="3" name="Symbol zastępczy stopki 2"/>
          <p:cNvSpPr>
            <a:spLocks noGrp="1"/>
          </p:cNvSpPr>
          <p:nvPr>
            <p:ph type="ftr" sz="quarter" idx="11"/>
          </p:nvPr>
        </p:nvSpPr>
        <p:spPr>
          <a:xfrm>
            <a:off x="76200" y="6513015"/>
            <a:ext cx="7162800" cy="365125"/>
          </a:xfrm>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38</a:t>
            </a:fld>
            <a:endParaRPr lang="en-US" dirty="0"/>
          </a:p>
        </p:txBody>
      </p:sp>
      <p:sp>
        <p:nvSpPr>
          <p:cNvPr id="6"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smtClean="0">
                <a:solidFill>
                  <a:srgbClr val="FFC000"/>
                </a:solidFill>
              </a:rPr>
              <a:t>VS </a:t>
            </a:r>
            <a:r>
              <a:rPr lang="pl-PL" sz="1600" dirty="0">
                <a:solidFill>
                  <a:srgbClr val="AF988F"/>
                </a:solidFill>
              </a:rPr>
              <a:t> </a:t>
            </a:r>
            <a:r>
              <a:rPr lang="es-US" sz="1600" dirty="0" smtClean="0">
                <a:solidFill>
                  <a:srgbClr val="AF988F"/>
                </a:solidFill>
              </a:rPr>
              <a:t>H.265 | HEVC </a:t>
            </a:r>
            <a:r>
              <a:rPr lang="es-US" sz="1600" dirty="0" smtClean="0">
                <a:solidFill>
                  <a:srgbClr val="FFC000"/>
                </a:solidFill>
              </a:rPr>
              <a:t> </a:t>
            </a:r>
            <a:endParaRPr lang="en-US" sz="1600" dirty="0">
              <a:solidFill>
                <a:srgbClr val="FFC000"/>
              </a:solidFill>
            </a:endParaRPr>
          </a:p>
        </p:txBody>
      </p:sp>
      <p:graphicFrame>
        <p:nvGraphicFramePr>
          <p:cNvPr id="12" name="Symbol zastępczy zawartości 11"/>
          <p:cNvGraphicFramePr>
            <a:graphicFrameLocks noGrp="1"/>
          </p:cNvGraphicFramePr>
          <p:nvPr>
            <p:ph sz="quarter" idx="4294967295"/>
            <p:extLst>
              <p:ext uri="{D42A27DB-BD31-4B8C-83A1-F6EECF244321}">
                <p14:modId xmlns:p14="http://schemas.microsoft.com/office/powerpoint/2010/main" xmlns="" val="1637236715"/>
              </p:ext>
            </p:extLst>
          </p:nvPr>
        </p:nvGraphicFramePr>
        <p:xfrm>
          <a:off x="612773" y="1600200"/>
          <a:ext cx="8153274" cy="4572000"/>
        </p:xfrm>
        <a:graphic>
          <a:graphicData uri="http://schemas.openxmlformats.org/drawingml/2006/table">
            <a:tbl>
              <a:tblPr firstRow="1" bandRow="1">
                <a:tableStyleId>{5C22544A-7EE6-4342-B048-85BDC9FD1C3A}</a:tableStyleId>
              </a:tblPr>
              <a:tblGrid>
                <a:gridCol w="2717758"/>
                <a:gridCol w="2717758"/>
                <a:gridCol w="2717758"/>
              </a:tblGrid>
              <a:tr h="446049">
                <a:tc>
                  <a:txBody>
                    <a:bodyPr/>
                    <a:lstStyle/>
                    <a:p>
                      <a:endParaRPr lang="en-US" dirty="0"/>
                    </a:p>
                  </a:txBody>
                  <a:tcPr/>
                </a:tc>
                <a:tc>
                  <a:txBody>
                    <a:bodyPr/>
                    <a:lstStyle/>
                    <a:p>
                      <a:r>
                        <a:rPr lang="en-US" sz="1800" u="none" strike="noStrike" kern="1200" baseline="0" dirty="0" smtClean="0"/>
                        <a:t>H.264/AVC</a:t>
                      </a:r>
                      <a:endParaRPr lang="en-US" dirty="0"/>
                    </a:p>
                  </a:txBody>
                  <a:tcPr/>
                </a:tc>
                <a:tc>
                  <a:txBody>
                    <a:bodyPr/>
                    <a:lstStyle/>
                    <a:p>
                      <a:r>
                        <a:rPr lang="en-US" sz="1800" u="none" strike="noStrike" kern="1200" baseline="0" dirty="0" smtClean="0"/>
                        <a:t>HEVC</a:t>
                      </a:r>
                      <a:endParaRPr lang="en-US" dirty="0"/>
                    </a:p>
                  </a:txBody>
                  <a:tcPr/>
                </a:tc>
              </a:tr>
              <a:tr h="780585">
                <a:tc>
                  <a:txBody>
                    <a:bodyPr/>
                    <a:lstStyle/>
                    <a:p>
                      <a:r>
                        <a:rPr lang="en-US" sz="1800" b="1" u="none" strike="noStrike" kern="1200" baseline="0" dirty="0" smtClean="0"/>
                        <a:t>Partition size</a:t>
                      </a:r>
                      <a:endParaRPr lang="en-US" b="1" dirty="0"/>
                    </a:p>
                  </a:txBody>
                  <a:tcPr/>
                </a:tc>
                <a:tc>
                  <a:txBody>
                    <a:bodyPr/>
                    <a:lstStyle/>
                    <a:p>
                      <a:r>
                        <a:rPr lang="en-US" sz="1800" u="none" strike="noStrike" kern="1200" baseline="0" dirty="0" err="1" smtClean="0"/>
                        <a:t>Macroblock</a:t>
                      </a:r>
                      <a:r>
                        <a:rPr lang="en-US" sz="1800" u="none" strike="noStrike" kern="1200" baseline="0" dirty="0" smtClean="0"/>
                        <a:t> 16x16</a:t>
                      </a:r>
                      <a:endParaRPr lang="en-US" dirty="0"/>
                    </a:p>
                  </a:txBody>
                  <a:tcPr/>
                </a:tc>
                <a:tc>
                  <a:txBody>
                    <a:bodyPr/>
                    <a:lstStyle/>
                    <a:p>
                      <a:r>
                        <a:rPr lang="en-US" sz="1800" u="none" strike="noStrike" kern="1200" baseline="0" dirty="0" smtClean="0"/>
                        <a:t>(Large) Coding Unit</a:t>
                      </a:r>
                    </a:p>
                    <a:p>
                      <a:r>
                        <a:rPr lang="en-US" sz="1800" u="none" strike="noStrike" kern="1200" baseline="0" dirty="0" smtClean="0"/>
                        <a:t>8x8 to 64x64</a:t>
                      </a:r>
                      <a:endParaRPr lang="en-US" dirty="0"/>
                    </a:p>
                  </a:txBody>
                  <a:tcPr/>
                </a:tc>
              </a:tr>
              <a:tr h="1784195">
                <a:tc>
                  <a:txBody>
                    <a:bodyPr/>
                    <a:lstStyle/>
                    <a:p>
                      <a:r>
                        <a:rPr lang="en-US" sz="1800" b="1" u="none" strike="noStrike" kern="1200" baseline="0" dirty="0" smtClean="0"/>
                        <a:t>Partitioning</a:t>
                      </a:r>
                      <a:endParaRPr lang="en-US" b="1" dirty="0"/>
                    </a:p>
                  </a:txBody>
                  <a:tcPr/>
                </a:tc>
                <a:tc>
                  <a:txBody>
                    <a:bodyPr/>
                    <a:lstStyle/>
                    <a:p>
                      <a:r>
                        <a:rPr lang="en-US" sz="1800" u="none" strike="noStrike" kern="1200" baseline="0" dirty="0" smtClean="0"/>
                        <a:t>Sub-block down to</a:t>
                      </a:r>
                    </a:p>
                    <a:p>
                      <a:r>
                        <a:rPr lang="en-US" sz="1800" u="none" strike="noStrike" kern="1200" baseline="0" dirty="0" smtClean="0"/>
                        <a:t>4x4</a:t>
                      </a:r>
                      <a:endParaRPr lang="en-US" dirty="0"/>
                    </a:p>
                  </a:txBody>
                  <a:tcPr/>
                </a:tc>
                <a:tc>
                  <a:txBody>
                    <a:bodyPr/>
                    <a:lstStyle/>
                    <a:p>
                      <a:r>
                        <a:rPr lang="en-US" sz="1800" u="none" strike="noStrike" kern="1200" baseline="0" dirty="0" smtClean="0"/>
                        <a:t>Prediction Unit</a:t>
                      </a:r>
                    </a:p>
                    <a:p>
                      <a:r>
                        <a:rPr lang="en-US" sz="1800" u="none" strike="noStrike" kern="1200" baseline="0" dirty="0" err="1" smtClean="0"/>
                        <a:t>Quadtree</a:t>
                      </a:r>
                      <a:r>
                        <a:rPr lang="en-US" sz="1800" u="none" strike="noStrike" kern="1200" baseline="0" dirty="0" smtClean="0"/>
                        <a:t> down to 4x4</a:t>
                      </a:r>
                    </a:p>
                    <a:p>
                      <a:r>
                        <a:rPr lang="en-US" sz="1800" u="none" strike="noStrike" kern="1200" baseline="0" dirty="0" smtClean="0"/>
                        <a:t>Square, symmetric and</a:t>
                      </a:r>
                    </a:p>
                    <a:p>
                      <a:r>
                        <a:rPr lang="en-US" sz="1800" u="none" strike="noStrike" kern="1200" baseline="0" dirty="0" smtClean="0"/>
                        <a:t>asymmetric</a:t>
                      </a:r>
                    </a:p>
                    <a:p>
                      <a:r>
                        <a:rPr lang="en-US" sz="1800" u="none" strike="noStrike" kern="1200" baseline="0" dirty="0" smtClean="0"/>
                        <a:t>(only square for intra)</a:t>
                      </a:r>
                      <a:endParaRPr lang="en-US" dirty="0"/>
                    </a:p>
                  </a:txBody>
                  <a:tcPr/>
                </a:tc>
              </a:tr>
              <a:tr h="1115122">
                <a:tc>
                  <a:txBody>
                    <a:bodyPr/>
                    <a:lstStyle/>
                    <a:p>
                      <a:r>
                        <a:rPr lang="en-US" sz="1800" b="1" u="none" strike="noStrike" kern="1200" baseline="0" dirty="0" smtClean="0"/>
                        <a:t>Transform</a:t>
                      </a:r>
                      <a:endParaRPr lang="en-US" b="1" dirty="0"/>
                    </a:p>
                  </a:txBody>
                  <a:tcPr/>
                </a:tc>
                <a:tc>
                  <a:txBody>
                    <a:bodyPr/>
                    <a:lstStyle/>
                    <a:p>
                      <a:r>
                        <a:rPr lang="en-US" sz="1800" u="none" strike="noStrike" kern="1200" baseline="0" dirty="0" smtClean="0"/>
                        <a:t>Integer DCT 8x8, 4x4</a:t>
                      </a:r>
                      <a:endParaRPr lang="en-US" dirty="0"/>
                    </a:p>
                  </a:txBody>
                  <a:tcPr/>
                </a:tc>
                <a:tc>
                  <a:txBody>
                    <a:bodyPr/>
                    <a:lstStyle/>
                    <a:p>
                      <a:r>
                        <a:rPr lang="en-US" sz="1800" u="none" strike="noStrike" kern="1200" baseline="0" dirty="0" smtClean="0"/>
                        <a:t>Transform Unit square</a:t>
                      </a:r>
                    </a:p>
                    <a:p>
                      <a:r>
                        <a:rPr lang="en-US" sz="1800" u="none" strike="noStrike" kern="1200" baseline="0" dirty="0" smtClean="0"/>
                        <a:t>IDCT from 32x32 to 4x4</a:t>
                      </a:r>
                    </a:p>
                    <a:p>
                      <a:r>
                        <a:rPr lang="en-US" sz="1800" u="none" strike="noStrike" kern="1200" baseline="0" dirty="0" smtClean="0"/>
                        <a:t>+ DST </a:t>
                      </a:r>
                      <a:r>
                        <a:rPr lang="en-US" sz="1800" u="none" strike="noStrike" kern="1200" baseline="0" dirty="0" err="1" smtClean="0"/>
                        <a:t>Luma</a:t>
                      </a:r>
                      <a:r>
                        <a:rPr lang="en-US" sz="1800" u="none" strike="noStrike" kern="1200" baseline="0" dirty="0" smtClean="0"/>
                        <a:t> Intra 4x4</a:t>
                      </a:r>
                      <a:endParaRPr lang="en-US" dirty="0"/>
                    </a:p>
                  </a:txBody>
                  <a:tcPr/>
                </a:tc>
              </a:tr>
              <a:tr h="446049">
                <a:tc>
                  <a:txBody>
                    <a:bodyPr/>
                    <a:lstStyle/>
                    <a:p>
                      <a:r>
                        <a:rPr lang="en-US" sz="1800" b="1" u="none" strike="noStrike" kern="1200" baseline="0" dirty="0" smtClean="0"/>
                        <a:t>Intra prediction</a:t>
                      </a:r>
                      <a:endParaRPr lang="en-US" b="1" dirty="0"/>
                    </a:p>
                  </a:txBody>
                  <a:tcPr/>
                </a:tc>
                <a:tc>
                  <a:txBody>
                    <a:bodyPr/>
                    <a:lstStyle/>
                    <a:p>
                      <a:r>
                        <a:rPr lang="en-US" sz="1800" u="none" strike="noStrike" kern="1200" baseline="0" dirty="0" smtClean="0"/>
                        <a:t>Up to 9 predictors</a:t>
                      </a:r>
                      <a:endParaRPr lang="en-US" dirty="0"/>
                    </a:p>
                  </a:txBody>
                  <a:tcPr/>
                </a:tc>
                <a:tc>
                  <a:txBody>
                    <a:bodyPr/>
                    <a:lstStyle/>
                    <a:p>
                      <a:r>
                        <a:rPr lang="en-US" sz="1800" u="none" strike="noStrike" kern="1200" baseline="0" dirty="0" smtClean="0"/>
                        <a:t>35 predictors</a:t>
                      </a:r>
                      <a:endParaRPr lang="en-US" dirty="0"/>
                    </a:p>
                  </a:txBody>
                  <a:tcPr/>
                </a:tc>
              </a:tr>
            </a:tbl>
          </a:graphicData>
        </a:graphic>
      </p:graphicFrame>
    </p:spTree>
    <p:extLst>
      <p:ext uri="{BB962C8B-B14F-4D97-AF65-F5344CB8AC3E}">
        <p14:creationId xmlns:p14="http://schemas.microsoft.com/office/powerpoint/2010/main" xmlns="" val="4120652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Main differences</a:t>
            </a:r>
            <a:endParaRPr lang="en-US" dirty="0"/>
          </a:p>
        </p:txBody>
      </p:sp>
      <p:sp>
        <p:nvSpPr>
          <p:cNvPr id="3" name="Symbol zastępczy stopki 2"/>
          <p:cNvSpPr>
            <a:spLocks noGrp="1"/>
          </p:cNvSpPr>
          <p:nvPr>
            <p:ph type="ftr" sz="quarter" idx="11"/>
          </p:nvPr>
        </p:nvSpPr>
        <p:spPr>
          <a:xfrm>
            <a:off x="76200" y="6513015"/>
            <a:ext cx="7162800" cy="365125"/>
          </a:xfrm>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39</a:t>
            </a:fld>
            <a:endParaRPr lang="en-US" dirty="0"/>
          </a:p>
        </p:txBody>
      </p:sp>
      <p:sp>
        <p:nvSpPr>
          <p:cNvPr id="6"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smtClean="0">
                <a:solidFill>
                  <a:srgbClr val="FFC000"/>
                </a:solidFill>
              </a:rPr>
              <a:t>VS </a:t>
            </a:r>
            <a:r>
              <a:rPr lang="pl-PL" sz="1600" dirty="0">
                <a:solidFill>
                  <a:srgbClr val="AF988F"/>
                </a:solidFill>
              </a:rPr>
              <a:t> </a:t>
            </a:r>
            <a:r>
              <a:rPr lang="es-US" sz="1600" dirty="0" smtClean="0">
                <a:solidFill>
                  <a:srgbClr val="AF988F"/>
                </a:solidFill>
              </a:rPr>
              <a:t>H.265 | HEVC </a:t>
            </a:r>
            <a:r>
              <a:rPr lang="es-US" sz="1600" dirty="0" smtClean="0">
                <a:solidFill>
                  <a:srgbClr val="FFC000"/>
                </a:solidFill>
              </a:rPr>
              <a:t> </a:t>
            </a:r>
            <a:endParaRPr lang="en-US" sz="1600" dirty="0">
              <a:solidFill>
                <a:srgbClr val="FFC000"/>
              </a:solidFill>
            </a:endParaRPr>
          </a:p>
        </p:txBody>
      </p:sp>
      <p:graphicFrame>
        <p:nvGraphicFramePr>
          <p:cNvPr id="12" name="Symbol zastępczy zawartości 11"/>
          <p:cNvGraphicFramePr>
            <a:graphicFrameLocks noGrp="1"/>
          </p:cNvGraphicFramePr>
          <p:nvPr>
            <p:ph sz="quarter" idx="4294967295"/>
            <p:extLst>
              <p:ext uri="{D42A27DB-BD31-4B8C-83A1-F6EECF244321}">
                <p14:modId xmlns:p14="http://schemas.microsoft.com/office/powerpoint/2010/main" xmlns="" val="3618259762"/>
              </p:ext>
            </p:extLst>
          </p:nvPr>
        </p:nvGraphicFramePr>
        <p:xfrm>
          <a:off x="612773" y="1600200"/>
          <a:ext cx="7921626" cy="4763029"/>
        </p:xfrm>
        <a:graphic>
          <a:graphicData uri="http://schemas.openxmlformats.org/drawingml/2006/table">
            <a:tbl>
              <a:tblPr firstRow="1" bandRow="1">
                <a:tableStyleId>{5C22544A-7EE6-4342-B048-85BDC9FD1C3A}</a:tableStyleId>
              </a:tblPr>
              <a:tblGrid>
                <a:gridCol w="2640542"/>
                <a:gridCol w="2640542"/>
                <a:gridCol w="2640542"/>
              </a:tblGrid>
              <a:tr h="453622">
                <a:tc>
                  <a:txBody>
                    <a:bodyPr/>
                    <a:lstStyle/>
                    <a:p>
                      <a:endParaRPr lang="en-US" dirty="0"/>
                    </a:p>
                  </a:txBody>
                  <a:tcPr/>
                </a:tc>
                <a:tc>
                  <a:txBody>
                    <a:bodyPr/>
                    <a:lstStyle/>
                    <a:p>
                      <a:r>
                        <a:rPr lang="en-US" sz="1800" b="1" i="0" u="none" strike="noStrike" kern="1200" baseline="0" dirty="0" smtClean="0">
                          <a:solidFill>
                            <a:schemeClr val="lt1"/>
                          </a:solidFill>
                          <a:latin typeface="+mn-lt"/>
                          <a:ea typeface="+mn-ea"/>
                          <a:cs typeface="+mn-cs"/>
                        </a:rPr>
                        <a:t>H.264/AVC</a:t>
                      </a:r>
                      <a:endParaRPr lang="en-US" dirty="0"/>
                    </a:p>
                  </a:txBody>
                  <a:tcPr/>
                </a:tc>
                <a:tc>
                  <a:txBody>
                    <a:bodyPr/>
                    <a:lstStyle/>
                    <a:p>
                      <a:r>
                        <a:rPr lang="en-US" sz="1800" b="1" i="0" u="none" strike="noStrike" kern="1200" baseline="0" dirty="0" smtClean="0">
                          <a:solidFill>
                            <a:schemeClr val="lt1"/>
                          </a:solidFill>
                          <a:latin typeface="+mn-lt"/>
                          <a:ea typeface="+mn-ea"/>
                          <a:cs typeface="+mn-cs"/>
                        </a:rPr>
                        <a:t>HEVC</a:t>
                      </a:r>
                      <a:endParaRPr lang="en-US" dirty="0"/>
                    </a:p>
                  </a:txBody>
                  <a:tcPr/>
                </a:tc>
              </a:tr>
              <a:tr h="1474271">
                <a:tc>
                  <a:txBody>
                    <a:bodyPr/>
                    <a:lstStyle/>
                    <a:p>
                      <a:r>
                        <a:rPr lang="en-US" sz="1800" b="1" i="0" u="none" strike="noStrike" kern="1200" baseline="0" dirty="0" smtClean="0">
                          <a:solidFill>
                            <a:schemeClr val="dk1"/>
                          </a:solidFill>
                          <a:latin typeface="+mn-lt"/>
                          <a:ea typeface="+mn-ea"/>
                          <a:cs typeface="+mn-cs"/>
                        </a:rPr>
                        <a:t>Motion prediction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Spatial Median (3 blocks)</a:t>
                      </a:r>
                      <a:endParaRPr lang="en-US" dirty="0"/>
                    </a:p>
                  </a:txBody>
                  <a:tcPr/>
                </a:tc>
                <a:tc>
                  <a:txBody>
                    <a:bodyPr/>
                    <a:lstStyle/>
                    <a:p>
                      <a:r>
                        <a:rPr lang="en-US" sz="1800" b="0" i="0" u="none" strike="noStrike" kern="1200" baseline="0" dirty="0" smtClean="0">
                          <a:solidFill>
                            <a:schemeClr val="dk1"/>
                          </a:solidFill>
                          <a:latin typeface="+mn-lt"/>
                          <a:ea typeface="+mn-ea"/>
                          <a:cs typeface="+mn-cs"/>
                        </a:rPr>
                        <a:t>Advanced Motion</a:t>
                      </a:r>
                    </a:p>
                    <a:p>
                      <a:r>
                        <a:rPr lang="en-US" sz="1800" b="0" i="0" u="none" strike="noStrike" kern="1200" baseline="0" dirty="0" smtClean="0">
                          <a:solidFill>
                            <a:schemeClr val="dk1"/>
                          </a:solidFill>
                          <a:latin typeface="+mn-lt"/>
                          <a:ea typeface="+mn-ea"/>
                          <a:cs typeface="+mn-cs"/>
                        </a:rPr>
                        <a:t>Neighbor (3 blocks) Vector Prediction AMVP</a:t>
                      </a:r>
                    </a:p>
                    <a:p>
                      <a:r>
                        <a:rPr lang="en-US" sz="1800" b="0" i="0" u="none" strike="noStrike" kern="1200" baseline="0" dirty="0" smtClean="0">
                          <a:solidFill>
                            <a:schemeClr val="dk1"/>
                          </a:solidFill>
                          <a:latin typeface="+mn-lt"/>
                          <a:ea typeface="+mn-ea"/>
                          <a:cs typeface="+mn-cs"/>
                        </a:rPr>
                        <a:t>(spatial + temporal)</a:t>
                      </a:r>
                      <a:endParaRPr lang="en-US" dirty="0"/>
                    </a:p>
                  </a:txBody>
                  <a:tcPr/>
                </a:tc>
              </a:tr>
              <a:tr h="793838">
                <a:tc>
                  <a:txBody>
                    <a:bodyPr/>
                    <a:lstStyle/>
                    <a:p>
                      <a:r>
                        <a:rPr lang="en-US" sz="1800" b="1" i="0" u="none" strike="noStrike" kern="1200" baseline="0" dirty="0" smtClean="0">
                          <a:solidFill>
                            <a:schemeClr val="dk1"/>
                          </a:solidFill>
                          <a:latin typeface="+mn-lt"/>
                          <a:ea typeface="+mn-ea"/>
                          <a:cs typeface="+mn-cs"/>
                        </a:rPr>
                        <a:t>Motion-copy mode</a:t>
                      </a:r>
                      <a:endParaRPr lang="en-US" dirty="0"/>
                    </a:p>
                  </a:txBody>
                  <a:tcPr/>
                </a:tc>
                <a:tc>
                  <a:txBody>
                    <a:bodyPr/>
                    <a:lstStyle/>
                    <a:p>
                      <a:r>
                        <a:rPr lang="en-US" sz="1800" b="0" i="0" u="none" strike="noStrike" kern="1200" baseline="0" dirty="0" smtClean="0">
                          <a:solidFill>
                            <a:schemeClr val="dk1"/>
                          </a:solidFill>
                          <a:latin typeface="+mn-lt"/>
                          <a:ea typeface="+mn-ea"/>
                          <a:cs typeface="+mn-cs"/>
                        </a:rPr>
                        <a:t>Direct mode</a:t>
                      </a:r>
                      <a:endParaRPr lang="en-US" dirty="0"/>
                    </a:p>
                  </a:txBody>
                  <a:tcPr/>
                </a:tc>
                <a:tc>
                  <a:txBody>
                    <a:bodyPr/>
                    <a:lstStyle/>
                    <a:p>
                      <a:r>
                        <a:rPr lang="en-US" sz="1800" b="0" i="0" u="none" strike="noStrike" kern="1200" baseline="0" dirty="0" smtClean="0">
                          <a:solidFill>
                            <a:schemeClr val="dk1"/>
                          </a:solidFill>
                          <a:latin typeface="+mn-lt"/>
                          <a:ea typeface="+mn-ea"/>
                          <a:cs typeface="+mn-cs"/>
                        </a:rPr>
                        <a:t>Merge mode</a:t>
                      </a:r>
                      <a:endParaRPr lang="en-US" dirty="0"/>
                    </a:p>
                  </a:txBody>
                  <a:tcPr/>
                </a:tc>
              </a:tr>
              <a:tr h="793838">
                <a:tc>
                  <a:txBody>
                    <a:bodyPr/>
                    <a:lstStyle/>
                    <a:p>
                      <a:r>
                        <a:rPr lang="en-US" sz="1800" b="1" i="0" u="none" strike="noStrike" kern="1200" baseline="0" dirty="0" smtClean="0">
                          <a:solidFill>
                            <a:schemeClr val="dk1"/>
                          </a:solidFill>
                          <a:latin typeface="+mn-lt"/>
                          <a:ea typeface="+mn-ea"/>
                          <a:cs typeface="+mn-cs"/>
                        </a:rPr>
                        <a:t>Motion precision</a:t>
                      </a:r>
                      <a:endParaRPr lang="en-US" dirty="0"/>
                    </a:p>
                  </a:txBody>
                  <a:tcPr/>
                </a:tc>
                <a:tc>
                  <a:txBody>
                    <a:bodyPr/>
                    <a:lstStyle/>
                    <a:p>
                      <a:r>
                        <a:rPr lang="en-US" sz="1800" b="0" i="0" u="none" strike="noStrike" kern="1200" baseline="0" dirty="0" smtClean="0">
                          <a:solidFill>
                            <a:schemeClr val="dk1"/>
                          </a:solidFill>
                          <a:latin typeface="+mn-lt"/>
                          <a:ea typeface="+mn-ea"/>
                          <a:cs typeface="+mn-cs"/>
                        </a:rPr>
                        <a:t>½ Pixel 6-tap,</a:t>
                      </a:r>
                    </a:p>
                    <a:p>
                      <a:r>
                        <a:rPr lang="en-US" sz="1800" b="0" i="0" u="none" strike="noStrike" kern="1200" baseline="0" dirty="0" smtClean="0">
                          <a:solidFill>
                            <a:schemeClr val="dk1"/>
                          </a:solidFill>
                          <a:latin typeface="+mn-lt"/>
                          <a:ea typeface="+mn-ea"/>
                          <a:cs typeface="+mn-cs"/>
                        </a:rPr>
                        <a:t>¼ Pixel bi-linear</a:t>
                      </a:r>
                      <a:endParaRPr lang="en-US" dirty="0"/>
                    </a:p>
                  </a:txBody>
                  <a:tcPr/>
                </a:tc>
                <a:tc>
                  <a:txBody>
                    <a:bodyPr/>
                    <a:lstStyle/>
                    <a:p>
                      <a:r>
                        <a:rPr lang="en-US" sz="1800" b="0" i="0" u="none" strike="noStrike" kern="1200" baseline="0" dirty="0" smtClean="0">
                          <a:solidFill>
                            <a:schemeClr val="dk1"/>
                          </a:solidFill>
                          <a:latin typeface="+mn-lt"/>
                          <a:ea typeface="+mn-ea"/>
                          <a:cs typeface="+mn-cs"/>
                        </a:rPr>
                        <a:t>¼ Pixel 7or 8 tap</a:t>
                      </a:r>
                      <a:endParaRPr lang="en-US" dirty="0" smtClean="0"/>
                    </a:p>
                    <a:p>
                      <a:r>
                        <a:rPr lang="en-US" sz="1800" b="0" i="0" u="none" strike="noStrike" kern="1200" baseline="0" dirty="0" smtClean="0">
                          <a:solidFill>
                            <a:schemeClr val="dk1"/>
                          </a:solidFill>
                          <a:latin typeface="+mn-lt"/>
                          <a:ea typeface="+mn-ea"/>
                          <a:cs typeface="+mn-cs"/>
                        </a:rPr>
                        <a:t>1/8 Pixel 4-tap </a:t>
                      </a:r>
                      <a:r>
                        <a:rPr lang="en-US" sz="1800" b="0" i="0" u="none" strike="noStrike" kern="1200" baseline="0" dirty="0" err="1" smtClean="0">
                          <a:solidFill>
                            <a:schemeClr val="dk1"/>
                          </a:solidFill>
                          <a:latin typeface="+mn-lt"/>
                          <a:ea typeface="+mn-ea"/>
                          <a:cs typeface="+mn-cs"/>
                        </a:rPr>
                        <a:t>chroma</a:t>
                      </a:r>
                      <a:endParaRPr lang="en-US" dirty="0"/>
                    </a:p>
                  </a:txBody>
                  <a:tcPr/>
                </a:tc>
              </a:tr>
              <a:tr h="453622">
                <a:tc>
                  <a:txBody>
                    <a:bodyPr/>
                    <a:lstStyle/>
                    <a:p>
                      <a:r>
                        <a:rPr lang="en-US" sz="1800" b="1" i="0" u="none" strike="noStrike" kern="1200" baseline="0" dirty="0" smtClean="0">
                          <a:solidFill>
                            <a:schemeClr val="dk1"/>
                          </a:solidFill>
                          <a:latin typeface="+mn-lt"/>
                          <a:ea typeface="+mn-ea"/>
                          <a:cs typeface="+mn-cs"/>
                        </a:rPr>
                        <a:t>Entropy coding</a:t>
                      </a:r>
                      <a:endParaRPr lang="en-US" dirty="0"/>
                    </a:p>
                  </a:txBody>
                  <a:tcPr/>
                </a:tc>
                <a:tc>
                  <a:txBody>
                    <a:bodyPr/>
                    <a:lstStyle/>
                    <a:p>
                      <a:r>
                        <a:rPr lang="en-US" sz="1800" b="0" i="0" u="none" strike="noStrike" kern="1200" baseline="0" dirty="0" smtClean="0">
                          <a:solidFill>
                            <a:schemeClr val="dk1"/>
                          </a:solidFill>
                          <a:latin typeface="+mn-lt"/>
                          <a:ea typeface="+mn-ea"/>
                          <a:cs typeface="+mn-cs"/>
                        </a:rPr>
                        <a:t>CABAC, CAVLC</a:t>
                      </a:r>
                      <a:endParaRPr lang="en-US" dirty="0"/>
                    </a:p>
                  </a:txBody>
                  <a:tcPr/>
                </a:tc>
                <a:tc>
                  <a:txBody>
                    <a:bodyPr/>
                    <a:lstStyle/>
                    <a:p>
                      <a:r>
                        <a:rPr lang="en-US" sz="1800" b="0" i="0" u="none" strike="noStrike" kern="1200" baseline="0" dirty="0" smtClean="0">
                          <a:solidFill>
                            <a:schemeClr val="dk1"/>
                          </a:solidFill>
                          <a:latin typeface="+mn-lt"/>
                          <a:ea typeface="+mn-ea"/>
                          <a:cs typeface="+mn-cs"/>
                        </a:rPr>
                        <a:t>CABAC</a:t>
                      </a:r>
                      <a:endParaRPr lang="en-US" dirty="0"/>
                    </a:p>
                  </a:txBody>
                  <a:tcPr/>
                </a:tc>
              </a:tr>
              <a:tr h="793838">
                <a:tc>
                  <a:txBody>
                    <a:bodyPr/>
                    <a:lstStyle/>
                    <a:p>
                      <a:r>
                        <a:rPr lang="en-US" sz="1800" b="1" i="0" u="none" strike="noStrike" kern="1200" baseline="0" dirty="0" smtClean="0">
                          <a:solidFill>
                            <a:schemeClr val="dk1"/>
                          </a:solidFill>
                          <a:latin typeface="+mn-lt"/>
                          <a:ea typeface="+mn-ea"/>
                          <a:cs typeface="+mn-cs"/>
                        </a:rPr>
                        <a:t>Filters</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Deblocking</a:t>
                      </a:r>
                      <a:r>
                        <a:rPr lang="en-US" sz="1800" b="0" i="0" u="none" strike="noStrike" kern="1200" baseline="0" dirty="0" smtClean="0">
                          <a:solidFill>
                            <a:schemeClr val="dk1"/>
                          </a:solidFill>
                          <a:latin typeface="+mn-lt"/>
                          <a:ea typeface="+mn-ea"/>
                          <a:cs typeface="+mn-cs"/>
                        </a:rPr>
                        <a:t> Filter</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Deblocking</a:t>
                      </a:r>
                      <a:r>
                        <a:rPr lang="en-US" sz="1800" b="0" i="0" u="none" strike="noStrike" kern="1200" baseline="0" dirty="0" smtClean="0">
                          <a:solidFill>
                            <a:schemeClr val="dk1"/>
                          </a:solidFill>
                          <a:latin typeface="+mn-lt"/>
                          <a:ea typeface="+mn-ea"/>
                          <a:cs typeface="+mn-cs"/>
                        </a:rPr>
                        <a:t> Filter</a:t>
                      </a:r>
                    </a:p>
                    <a:p>
                      <a:r>
                        <a:rPr lang="en-US" sz="1800" b="0" i="0" u="none" strike="noStrike" kern="1200" baseline="0" dirty="0" smtClean="0">
                          <a:solidFill>
                            <a:schemeClr val="dk1"/>
                          </a:solidFill>
                          <a:latin typeface="+mn-lt"/>
                          <a:ea typeface="+mn-ea"/>
                          <a:cs typeface="+mn-cs"/>
                        </a:rPr>
                        <a:t>Sample Adaptive Offset</a:t>
                      </a:r>
                      <a:endParaRPr lang="en-US" dirty="0"/>
                    </a:p>
                  </a:txBody>
                  <a:tcPr/>
                </a:tc>
              </a:tr>
            </a:tbl>
          </a:graphicData>
        </a:graphic>
      </p:graphicFrame>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s-US" dirty="0" smtClean="0"/>
              <a:t>Introduction</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zawartości 3"/>
          <p:cNvSpPr>
            <a:spLocks noGrp="1"/>
          </p:cNvSpPr>
          <p:nvPr>
            <p:ph sz="quarter" idx="4294967295"/>
          </p:nvPr>
        </p:nvSpPr>
        <p:spPr>
          <a:xfrm>
            <a:off x="0" y="1600200"/>
            <a:ext cx="9220200" cy="4495800"/>
          </a:xfrm>
        </p:spPr>
        <p:txBody>
          <a:bodyPr>
            <a:normAutofit/>
          </a:bodyPr>
          <a:lstStyle/>
          <a:p>
            <a:r>
              <a:rPr lang="es-US" b="1" dirty="0">
                <a:solidFill>
                  <a:srgbClr val="DD8047"/>
                </a:solidFill>
              </a:rPr>
              <a:t>H.264/MPEG-4 </a:t>
            </a:r>
            <a:r>
              <a:rPr lang="es-US" b="1" dirty="0" smtClean="0">
                <a:solidFill>
                  <a:srgbClr val="DD8047"/>
                </a:solidFill>
              </a:rPr>
              <a:t>AVC</a:t>
            </a:r>
            <a:r>
              <a:rPr lang="pl-PL" dirty="0"/>
              <a:t> (</a:t>
            </a:r>
            <a:r>
              <a:rPr lang="pl-PL" u="sng" dirty="0"/>
              <a:t>ang.</a:t>
            </a:r>
            <a:r>
              <a:rPr lang="pl-PL" dirty="0"/>
              <a:t> </a:t>
            </a:r>
            <a:r>
              <a:rPr lang="pl-PL" i="1" dirty="0"/>
              <a:t>Advanced </a:t>
            </a:r>
            <a:r>
              <a:rPr lang="pl-PL" i="1" dirty="0" smtClean="0"/>
              <a:t>Video</a:t>
            </a:r>
            <a:r>
              <a:rPr lang="es-US" i="1" dirty="0" smtClean="0"/>
              <a:t> </a:t>
            </a:r>
            <a:r>
              <a:rPr lang="pl-PL" i="1" dirty="0" err="1" smtClean="0"/>
              <a:t>Coding</a:t>
            </a:r>
            <a:r>
              <a:rPr lang="pl-PL" dirty="0" smtClean="0"/>
              <a:t>)</a:t>
            </a:r>
            <a:endParaRPr lang="es-US" dirty="0" smtClean="0"/>
          </a:p>
          <a:p>
            <a:pPr lvl="1"/>
            <a:r>
              <a:rPr lang="en-US" dirty="0"/>
              <a:t> block-oriented motion-compensation-based video </a:t>
            </a:r>
            <a:r>
              <a:rPr lang="en-US" dirty="0" err="1" smtClean="0"/>
              <a:t>lossy</a:t>
            </a:r>
            <a:r>
              <a:rPr lang="en-US" dirty="0" smtClean="0"/>
              <a:t> compression standard</a:t>
            </a:r>
          </a:p>
          <a:p>
            <a:pPr marL="320040" lvl="1" indent="-320040">
              <a:spcBef>
                <a:spcPts val="700"/>
              </a:spcBef>
              <a:buClr>
                <a:schemeClr val="accent2"/>
              </a:buClr>
              <a:buSzPct val="60000"/>
              <a:buFont typeface="Wingdings"/>
              <a:buChar char=""/>
            </a:pPr>
            <a:r>
              <a:rPr lang="en-US" sz="2900" dirty="0" smtClean="0"/>
              <a:t>Developed </a:t>
            </a:r>
            <a:r>
              <a:rPr lang="en-US" sz="2900" dirty="0"/>
              <a:t>by the </a:t>
            </a:r>
            <a:r>
              <a:rPr lang="en-US" sz="2900" b="1" dirty="0">
                <a:solidFill>
                  <a:srgbClr val="DD8047"/>
                </a:solidFill>
                <a:hlinkClick r:id="rId3" tooltip="ITU-T"/>
              </a:rPr>
              <a:t>ITU-T</a:t>
            </a:r>
            <a:r>
              <a:rPr lang="pl-PL" sz="2900" dirty="0"/>
              <a:t> </a:t>
            </a:r>
            <a:r>
              <a:rPr lang="es-US" sz="2900" dirty="0" smtClean="0"/>
              <a:t>VCEG and </a:t>
            </a:r>
            <a:r>
              <a:rPr lang="es-US" sz="2900" b="1" dirty="0" smtClean="0">
                <a:solidFill>
                  <a:srgbClr val="DD8047"/>
                </a:solidFill>
                <a:hlinkClick r:id="rId4" tooltip="ISO/IEC JTC1"/>
              </a:rPr>
              <a:t>ISO/IEC</a:t>
            </a:r>
            <a:r>
              <a:rPr lang="es-US" sz="2900" dirty="0" smtClean="0"/>
              <a:t> MPEG</a:t>
            </a:r>
          </a:p>
          <a:p>
            <a:pPr marL="320040" lvl="1" indent="-320040">
              <a:spcBef>
                <a:spcPts val="700"/>
              </a:spcBef>
              <a:buClr>
                <a:schemeClr val="accent2"/>
              </a:buClr>
              <a:buSzPct val="60000"/>
              <a:buFont typeface="Wingdings"/>
              <a:buChar char=""/>
            </a:pPr>
            <a:r>
              <a:rPr lang="en-US" sz="2900" dirty="0"/>
              <a:t>The project partnership effort is known as the </a:t>
            </a:r>
            <a:r>
              <a:rPr lang="en-US" sz="2900" b="1" dirty="0">
                <a:solidFill>
                  <a:srgbClr val="DD8047"/>
                </a:solidFill>
              </a:rPr>
              <a:t>Joint Video Team (JVT)</a:t>
            </a:r>
            <a:r>
              <a:rPr lang="es-US" sz="2900" b="1" dirty="0" smtClean="0">
                <a:solidFill>
                  <a:srgbClr val="DD8047"/>
                </a:solidFill>
              </a:rPr>
              <a:t> </a:t>
            </a:r>
          </a:p>
          <a:p>
            <a:pPr marL="320040" lvl="1" indent="-320040">
              <a:spcBef>
                <a:spcPts val="700"/>
              </a:spcBef>
              <a:buClr>
                <a:schemeClr val="accent2"/>
              </a:buClr>
              <a:buSzPct val="60000"/>
              <a:buFont typeface="Wingdings"/>
              <a:buChar char=""/>
            </a:pPr>
            <a:r>
              <a:rPr lang="en-US" sz="2900" dirty="0" smtClean="0"/>
              <a:t>The </a:t>
            </a:r>
            <a:r>
              <a:rPr lang="en-US" sz="2900" dirty="0"/>
              <a:t>standardization of the first version </a:t>
            </a:r>
            <a:r>
              <a:rPr lang="en-US" sz="2900" dirty="0" smtClean="0"/>
              <a:t>was </a:t>
            </a:r>
            <a:r>
              <a:rPr lang="en-US" sz="2900" dirty="0"/>
              <a:t>completed in May 2003</a:t>
            </a:r>
          </a:p>
          <a:p>
            <a:endParaRPr lang="en-US" dirty="0"/>
          </a:p>
        </p:txBody>
      </p:sp>
      <p:sp>
        <p:nvSpPr>
          <p:cNvPr id="5" name="Symbol zastępczy numeru slajdu 4"/>
          <p:cNvSpPr>
            <a:spLocks noGrp="1"/>
          </p:cNvSpPr>
          <p:nvPr>
            <p:ph type="sldNum" sz="quarter" idx="12"/>
          </p:nvPr>
        </p:nvSpPr>
        <p:spPr/>
        <p:txBody>
          <a:bodyPr>
            <a:normAutofit fontScale="85000" lnSpcReduction="20000"/>
          </a:bodyPr>
          <a:lstStyle/>
          <a:p>
            <a:fld id="{1AD93096-5B34-4342-9326-69289CEAE4C2}" type="slidenum">
              <a:rPr lang="en-US" smtClean="0"/>
              <a:pPr/>
              <a:t>4</a:t>
            </a:fld>
            <a:endParaRPr lang="en-US" dirty="0">
              <a:solidFill>
                <a:srgbClr val="FFFFFF"/>
              </a:solidFill>
            </a:endParaRPr>
          </a:p>
        </p:txBody>
      </p:sp>
      <p:sp>
        <p:nvSpPr>
          <p:cNvPr id="6" name="Symbol zastępczy stopki 2"/>
          <p:cNvSpPr txBox="1">
            <a:spLocks/>
          </p:cNvSpPr>
          <p:nvPr/>
        </p:nvSpPr>
        <p:spPr>
          <a:xfrm>
            <a:off x="6256020" y="76201"/>
            <a:ext cx="251764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AVC</a:t>
            </a:r>
            <a:endParaRPr lang="en-US" sz="1600" dirty="0">
              <a:solidFill>
                <a:srgbClr val="AF988F"/>
              </a:solidFill>
            </a:endParaRPr>
          </a:p>
        </p:txBody>
      </p:sp>
    </p:spTree>
    <p:extLst>
      <p:ext uri="{BB962C8B-B14F-4D97-AF65-F5344CB8AC3E}">
        <p14:creationId xmlns:p14="http://schemas.microsoft.com/office/powerpoint/2010/main" xmlns="" val="2698010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2"/>
          <p:cNvSpPr>
            <a:spLocks noGrp="1"/>
          </p:cNvSpPr>
          <p:nvPr>
            <p:ph type="ftr" sz="quarter" idx="11"/>
          </p:nvPr>
        </p:nvSpPr>
        <p:spPr>
          <a:xfrm>
            <a:off x="-152400" y="6328370"/>
            <a:ext cx="7239000" cy="365125"/>
          </a:xfrm>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a:xfrm>
            <a:off x="8360950" y="6240268"/>
            <a:ext cx="533400" cy="381000"/>
          </a:xfrm>
        </p:spPr>
        <p:txBody>
          <a:bodyPr>
            <a:normAutofit/>
          </a:bodyPr>
          <a:lstStyle/>
          <a:p>
            <a:fld id="{1AD93096-5B34-4342-9326-69289CEAE4C2}" type="slidenum">
              <a:rPr lang="en-US" smtClean="0"/>
              <a:pPr/>
              <a:t>40</a:t>
            </a:fld>
            <a:endParaRPr lang="en-US" dirty="0"/>
          </a:p>
        </p:txBody>
      </p:sp>
      <p:pic>
        <p:nvPicPr>
          <p:cNvPr id="6" name="Obraz 5"/>
          <p:cNvPicPr>
            <a:picLocks noChangeAspect="1"/>
          </p:cNvPicPr>
          <p:nvPr/>
        </p:nvPicPr>
        <p:blipFill>
          <a:blip r:embed="rId2" cstate="print"/>
          <a:stretch>
            <a:fillRect/>
          </a:stretch>
        </p:blipFill>
        <p:spPr>
          <a:xfrm>
            <a:off x="304800" y="685800"/>
            <a:ext cx="8597338" cy="5410200"/>
          </a:xfrm>
          <a:prstGeom prst="rect">
            <a:avLst/>
          </a:prstGeom>
        </p:spPr>
      </p:pic>
      <p:sp>
        <p:nvSpPr>
          <p:cNvPr id="7"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smtClean="0">
                <a:solidFill>
                  <a:srgbClr val="FFC000"/>
                </a:solidFill>
              </a:rPr>
              <a:t>VS </a:t>
            </a:r>
            <a:r>
              <a:rPr lang="pl-PL" sz="1600" dirty="0">
                <a:solidFill>
                  <a:srgbClr val="AF988F"/>
                </a:solidFill>
              </a:rPr>
              <a:t> </a:t>
            </a:r>
            <a:r>
              <a:rPr lang="es-US" sz="1600" dirty="0" smtClean="0">
                <a:solidFill>
                  <a:srgbClr val="AF988F"/>
                </a:solidFill>
              </a:rPr>
              <a:t>H.265 | HEVC </a:t>
            </a:r>
            <a:r>
              <a:rPr lang="es-US" sz="1600" dirty="0" smtClean="0">
                <a:solidFill>
                  <a:srgbClr val="FFC000"/>
                </a:solidFill>
              </a:rPr>
              <a:t> </a:t>
            </a:r>
            <a:endParaRPr lang="en-US" sz="1600" dirty="0">
              <a:solidFill>
                <a:srgbClr val="FFC000"/>
              </a:solidFill>
            </a:endParaRPr>
          </a:p>
        </p:txBody>
      </p:sp>
      <p:sp>
        <p:nvSpPr>
          <p:cNvPr id="8" name="Symbol zastępczy stopki 2"/>
          <p:cNvSpPr txBox="1">
            <a:spLocks/>
          </p:cNvSpPr>
          <p:nvPr/>
        </p:nvSpPr>
        <p:spPr>
          <a:xfrm>
            <a:off x="133182" y="6035472"/>
            <a:ext cx="8385048" cy="365125"/>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s-US" sz="1200" dirty="0"/>
              <a:t>http://www.worldbroadcastingunions.org/wbuarea/library/docs/isog/presentations/2012B/2.4%20Vieron%20ATEME.pdf</a:t>
            </a:r>
            <a:endParaRPr lang="en-US" sz="1200" dirty="0"/>
          </a:p>
        </p:txBody>
      </p:sp>
    </p:spTree>
    <p:extLst>
      <p:ext uri="{BB962C8B-B14F-4D97-AF65-F5344CB8AC3E}">
        <p14:creationId xmlns:p14="http://schemas.microsoft.com/office/powerpoint/2010/main" xmlns="" val="97530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72AC53DF-4216-466D-99A7-94400E6C2A25}" type="slidenum">
              <a:rPr lang="en-US" smtClean="0"/>
              <a:pPr/>
              <a:t>41</a:t>
            </a:fld>
            <a:endParaRPr lang="en-US" dirty="0">
              <a:solidFill>
                <a:schemeClr val="tx2"/>
              </a:solidFill>
            </a:endParaRPr>
          </a:p>
        </p:txBody>
      </p:sp>
      <p:sp>
        <p:nvSpPr>
          <p:cNvPr id="4" name="Symbol zastępczy stopki 5"/>
          <p:cNvSpPr>
            <a:spLocks noGrp="1"/>
          </p:cNvSpPr>
          <p:nvPr>
            <p:ph type="ftr" sz="quarter" idx="11"/>
          </p:nvPr>
        </p:nvSpPr>
        <p:spPr>
          <a:xfrm>
            <a:off x="152400" y="6248399"/>
            <a:ext cx="7162800" cy="365125"/>
          </a:xfrm>
        </p:spPr>
        <p:txBody>
          <a:bodyPr/>
          <a:lstStyle/>
          <a:p>
            <a:r>
              <a:rPr lang="es-US" dirty="0" smtClean="0"/>
              <a:t>Equipos Multimedia - H.264 vs HEVC - Escuela de Ingeniería de Telecomunicación y Electrónica</a:t>
            </a:r>
            <a:endParaRPr lang="en-US" dirty="0"/>
          </a:p>
        </p:txBody>
      </p:sp>
      <p:sp>
        <p:nvSpPr>
          <p:cNvPr id="5" name="Rectangle 1"/>
          <p:cNvSpPr txBox="1">
            <a:spLocks/>
          </p:cNvSpPr>
          <p:nvPr/>
        </p:nvSpPr>
        <p:spPr>
          <a:xfrm>
            <a:off x="533400" y="3053660"/>
            <a:ext cx="8001000" cy="750680"/>
          </a:xfrm>
          <a:prstGeom prst="rect">
            <a:avLst/>
          </a:prstGeom>
        </p:spPr>
        <p:txBody>
          <a:bodyPr vert="horz" anchor="b">
            <a:normAutofit fontScale="97500"/>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n-US" b="1" dirty="0">
                <a:solidFill>
                  <a:srgbClr val="DD8047"/>
                </a:solidFill>
              </a:rPr>
              <a:t>Simulation data</a:t>
            </a:r>
            <a:endParaRPr lang="es-US" b="1" dirty="0">
              <a:solidFill>
                <a:srgbClr val="DD8047"/>
              </a:solidFill>
            </a:endParaRPr>
          </a:p>
        </p:txBody>
      </p:sp>
      <p:sp>
        <p:nvSpPr>
          <p:cNvPr id="6" name="Rectangle 1"/>
          <p:cNvSpPr txBox="1">
            <a:spLocks/>
          </p:cNvSpPr>
          <p:nvPr/>
        </p:nvSpPr>
        <p:spPr>
          <a:xfrm>
            <a:off x="3048000" y="1051663"/>
            <a:ext cx="3048000" cy="774308"/>
          </a:xfrm>
          <a:prstGeom prst="rect">
            <a:avLst/>
          </a:prstGeom>
        </p:spPr>
        <p:txBody>
          <a:bodyPr vert="horz" anchor="b">
            <a:norm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s-US" dirty="0"/>
              <a:t>3</a:t>
            </a:r>
            <a:endParaRPr lang="pl-PL" dirty="0"/>
          </a:p>
        </p:txBody>
      </p:sp>
    </p:spTree>
    <p:extLst>
      <p:ext uri="{BB962C8B-B14F-4D97-AF65-F5344CB8AC3E}">
        <p14:creationId xmlns:p14="http://schemas.microsoft.com/office/powerpoint/2010/main" xmlns="" val="2805050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Introduction</a:t>
            </a:r>
            <a:r>
              <a:rPr lang="pl-PL" dirty="0" smtClean="0"/>
              <a:t> to </a:t>
            </a:r>
            <a:r>
              <a:rPr lang="pl-PL" dirty="0" err="1" smtClean="0"/>
              <a:t>sequences</a:t>
            </a:r>
            <a:endParaRPr lang="en-US" dirty="0"/>
          </a:p>
        </p:txBody>
      </p:sp>
      <p:sp>
        <p:nvSpPr>
          <p:cNvPr id="3" name="Symbol zastępczy stopki 2"/>
          <p:cNvSpPr>
            <a:spLocks noGrp="1"/>
          </p:cNvSpPr>
          <p:nvPr>
            <p:ph type="ftr" sz="quarter" idx="11"/>
          </p:nvPr>
        </p:nvSpPr>
        <p:spPr>
          <a:xfrm>
            <a:off x="76200" y="6513015"/>
            <a:ext cx="7162800" cy="365125"/>
          </a:xfrm>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42</a:t>
            </a:fld>
            <a:endParaRPr lang="en-US" dirty="0"/>
          </a:p>
        </p:txBody>
      </p:sp>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s-US" sz="1600" b="1" dirty="0" smtClean="0">
                <a:solidFill>
                  <a:srgbClr val="FFC000"/>
                </a:solidFill>
              </a:rPr>
              <a:t>– SIMULATION DATA</a:t>
            </a:r>
            <a:endParaRPr lang="en-US" sz="1600" b="1" dirty="0">
              <a:solidFill>
                <a:srgbClr val="FFC000"/>
              </a:solidFill>
            </a:endParaRPr>
          </a:p>
        </p:txBody>
      </p:sp>
      <p:pic>
        <p:nvPicPr>
          <p:cNvPr id="1026" name="Picture 2"/>
          <p:cNvPicPr>
            <a:picLocks noGrp="1" noChangeAspect="1" noChangeArrowheads="1"/>
          </p:cNvPicPr>
          <p:nvPr>
            <p:ph sz="quarter" idx="4294967295"/>
          </p:nvPr>
        </p:nvPicPr>
        <p:blipFill>
          <a:blip r:embed="rId2" cstate="print"/>
          <a:srcRect/>
          <a:stretch>
            <a:fillRect/>
          </a:stretch>
        </p:blipFill>
        <p:spPr bwMode="auto">
          <a:xfrm>
            <a:off x="1905000" y="1530131"/>
            <a:ext cx="2366601" cy="192307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518873" y="1523698"/>
            <a:ext cx="2360888" cy="1929508"/>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1907219" y="3792957"/>
            <a:ext cx="2399216" cy="1958059"/>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4518873" y="3783169"/>
            <a:ext cx="2370900" cy="1967847"/>
          </a:xfrm>
          <a:prstGeom prst="rect">
            <a:avLst/>
          </a:prstGeom>
          <a:noFill/>
          <a:ln w="9525">
            <a:noFill/>
            <a:miter lim="800000"/>
            <a:headEnd/>
            <a:tailEnd/>
          </a:ln>
        </p:spPr>
      </p:pic>
      <p:sp>
        <p:nvSpPr>
          <p:cNvPr id="10" name="Symbol zastępczy zawartości 4"/>
          <p:cNvSpPr txBox="1">
            <a:spLocks/>
          </p:cNvSpPr>
          <p:nvPr/>
        </p:nvSpPr>
        <p:spPr>
          <a:xfrm>
            <a:off x="76201" y="1751430"/>
            <a:ext cx="2286000" cy="1372769"/>
          </a:xfrm>
          <a:prstGeom prst="rect">
            <a:avLst/>
          </a:prstGeom>
        </p:spPr>
        <p:txBody>
          <a:bodyPr vert="horz">
            <a:noAutofit/>
          </a:bodyPr>
          <a:lstStyle/>
          <a:p>
            <a:pPr marR="0" lvl="0" algn="l" defTabSz="914400" rtl="0" eaLnBrk="1" fontAlgn="auto" latinLnBrk="0" hangingPunct="1">
              <a:lnSpc>
                <a:spcPct val="100000"/>
              </a:lnSpc>
              <a:spcBef>
                <a:spcPts val="700"/>
              </a:spcBef>
              <a:spcAft>
                <a:spcPts val="0"/>
              </a:spcAft>
              <a:buClr>
                <a:schemeClr val="accent2"/>
              </a:buClr>
              <a:buSzPct val="60000"/>
              <a:tabLst/>
              <a:defRPr/>
            </a:pPr>
            <a:r>
              <a:rPr lang="es-US" b="1" dirty="0" smtClean="0"/>
              <a:t>Coastguard</a:t>
            </a:r>
          </a:p>
          <a:p>
            <a:pPr lvl="0">
              <a:spcBef>
                <a:spcPts val="700"/>
              </a:spcBef>
              <a:buClr>
                <a:schemeClr val="accent2"/>
              </a:buClr>
              <a:buSzPct val="60000"/>
              <a:defRPr/>
            </a:pPr>
            <a:r>
              <a:rPr lang="en-US" dirty="0"/>
              <a:t>lots of movement, normal spatial redundancy </a:t>
            </a:r>
            <a:endParaRPr kumimoji="0" lang="en-US" i="0" u="none" strike="noStrike" kern="1200" cap="none" spc="0" normalizeH="0" baseline="0" noProof="0" dirty="0" smtClean="0">
              <a:ln>
                <a:noFill/>
              </a:ln>
              <a:solidFill>
                <a:schemeClr val="tx1"/>
              </a:solidFill>
              <a:effectLst/>
              <a:uLnTx/>
              <a:uFillTx/>
            </a:endParaRPr>
          </a:p>
        </p:txBody>
      </p:sp>
      <p:sp>
        <p:nvSpPr>
          <p:cNvPr id="11" name="Symbol zastępczy zawartości 4"/>
          <p:cNvSpPr txBox="1">
            <a:spLocks/>
          </p:cNvSpPr>
          <p:nvPr/>
        </p:nvSpPr>
        <p:spPr>
          <a:xfrm>
            <a:off x="6903710" y="1688296"/>
            <a:ext cx="2240290" cy="1851614"/>
          </a:xfrm>
          <a:prstGeom prst="rect">
            <a:avLst/>
          </a:prstGeom>
        </p:spPr>
        <p:txBody>
          <a:bodyPr vert="horz">
            <a:normAutofit/>
          </a:bodyPr>
          <a:lstStyle/>
          <a:p>
            <a:pPr marR="0" lvl="0" algn="l" defTabSz="914400" rtl="0" eaLnBrk="1" fontAlgn="auto" latinLnBrk="0" hangingPunct="1">
              <a:lnSpc>
                <a:spcPct val="100000"/>
              </a:lnSpc>
              <a:spcBef>
                <a:spcPts val="700"/>
              </a:spcBef>
              <a:spcAft>
                <a:spcPts val="0"/>
              </a:spcAft>
              <a:buClr>
                <a:schemeClr val="accent2"/>
              </a:buClr>
              <a:buSzPct val="60000"/>
              <a:tabLst/>
              <a:defRPr/>
            </a:pPr>
            <a:r>
              <a:rPr lang="es-US" b="1" dirty="0" smtClean="0"/>
              <a:t>Foreman</a:t>
            </a:r>
          </a:p>
          <a:p>
            <a:pPr lvl="0">
              <a:spcBef>
                <a:spcPts val="700"/>
              </a:spcBef>
              <a:buClr>
                <a:schemeClr val="accent2"/>
              </a:buClr>
              <a:buSzPct val="60000"/>
              <a:defRPr/>
            </a:pPr>
            <a:r>
              <a:rPr lang="en-US" sz="2000" dirty="0"/>
              <a:t>high spatial redundancy, low movement</a:t>
            </a:r>
            <a:endParaRPr kumimoji="0" lang="en-US" i="0" u="none" strike="noStrike" kern="1200" cap="none" spc="0" normalizeH="0" baseline="0" noProof="0" dirty="0" smtClean="0">
              <a:ln>
                <a:noFill/>
              </a:ln>
              <a:solidFill>
                <a:schemeClr val="tx1"/>
              </a:solidFill>
              <a:effectLst/>
              <a:uLnTx/>
              <a:uFillTx/>
            </a:endParaRPr>
          </a:p>
        </p:txBody>
      </p:sp>
      <p:sp>
        <p:nvSpPr>
          <p:cNvPr id="12" name="Symbol zastępczy zawartości 4"/>
          <p:cNvSpPr txBox="1">
            <a:spLocks/>
          </p:cNvSpPr>
          <p:nvPr/>
        </p:nvSpPr>
        <p:spPr>
          <a:xfrm>
            <a:off x="58523" y="3783169"/>
            <a:ext cx="1846477" cy="1855631"/>
          </a:xfrm>
          <a:prstGeom prst="rect">
            <a:avLst/>
          </a:prstGeom>
        </p:spPr>
        <p:txBody>
          <a:bodyPr vert="horz">
            <a:noAutofit/>
          </a:bodyPr>
          <a:lstStyle/>
          <a:p>
            <a:pPr marR="0" lvl="0" algn="l" defTabSz="914400" rtl="0" eaLnBrk="1" fontAlgn="auto" latinLnBrk="0" hangingPunct="1">
              <a:lnSpc>
                <a:spcPct val="100000"/>
              </a:lnSpc>
              <a:spcBef>
                <a:spcPts val="700"/>
              </a:spcBef>
              <a:spcAft>
                <a:spcPts val="0"/>
              </a:spcAft>
              <a:buClr>
                <a:schemeClr val="accent2"/>
              </a:buClr>
              <a:buSzPct val="60000"/>
              <a:tabLst/>
              <a:defRPr/>
            </a:pPr>
            <a:r>
              <a:rPr lang="es-US" b="1" dirty="0" smtClean="0"/>
              <a:t>Mobile</a:t>
            </a:r>
          </a:p>
          <a:p>
            <a:pPr lvl="0">
              <a:spcBef>
                <a:spcPts val="700"/>
              </a:spcBef>
              <a:buClr>
                <a:schemeClr val="accent2"/>
              </a:buClr>
              <a:buSzPct val="60000"/>
              <a:defRPr/>
            </a:pPr>
            <a:r>
              <a:rPr lang="en-US" sz="2000" dirty="0"/>
              <a:t>low redundancy, </a:t>
            </a:r>
            <a:r>
              <a:rPr lang="pl-PL" sz="2000" smtClean="0"/>
              <a:t>lot of </a:t>
            </a:r>
            <a:r>
              <a:rPr lang="en-US" sz="2000" smtClean="0"/>
              <a:t>movement</a:t>
            </a:r>
            <a:endParaRPr kumimoji="0" lang="en-US" i="0" u="none" strike="noStrike" kern="1200" cap="none" spc="0" normalizeH="0" baseline="0" noProof="0" dirty="0" smtClean="0">
              <a:ln>
                <a:noFill/>
              </a:ln>
              <a:solidFill>
                <a:schemeClr val="tx1"/>
              </a:solidFill>
              <a:effectLst/>
              <a:uLnTx/>
              <a:uFillTx/>
            </a:endParaRPr>
          </a:p>
        </p:txBody>
      </p:sp>
      <p:sp>
        <p:nvSpPr>
          <p:cNvPr id="13" name="Symbol zastępczy zawartości 4"/>
          <p:cNvSpPr txBox="1">
            <a:spLocks/>
          </p:cNvSpPr>
          <p:nvPr/>
        </p:nvSpPr>
        <p:spPr>
          <a:xfrm>
            <a:off x="6950515" y="3846016"/>
            <a:ext cx="1964885" cy="1904999"/>
          </a:xfrm>
          <a:prstGeom prst="rect">
            <a:avLst/>
          </a:prstGeom>
        </p:spPr>
        <p:txBody>
          <a:bodyPr vert="horz">
            <a:noAutofit/>
          </a:bodyPr>
          <a:lstStyle/>
          <a:p>
            <a:pPr marR="0" lvl="0" algn="l" defTabSz="914400" rtl="0" eaLnBrk="1" fontAlgn="auto" latinLnBrk="0" hangingPunct="1">
              <a:lnSpc>
                <a:spcPct val="100000"/>
              </a:lnSpc>
              <a:spcBef>
                <a:spcPts val="700"/>
              </a:spcBef>
              <a:spcAft>
                <a:spcPts val="0"/>
              </a:spcAft>
              <a:buClr>
                <a:schemeClr val="accent2"/>
              </a:buClr>
              <a:buSzPct val="60000"/>
              <a:tabLst/>
              <a:defRPr/>
            </a:pPr>
            <a:r>
              <a:rPr lang="es-US" b="1" dirty="0" smtClean="0"/>
              <a:t>News</a:t>
            </a:r>
          </a:p>
          <a:p>
            <a:pPr lvl="0">
              <a:spcBef>
                <a:spcPts val="700"/>
              </a:spcBef>
              <a:buClr>
                <a:schemeClr val="accent2"/>
              </a:buClr>
              <a:buSzPct val="60000"/>
              <a:defRPr/>
            </a:pPr>
            <a:r>
              <a:rPr lang="en-US" sz="2000" dirty="0"/>
              <a:t>l</a:t>
            </a:r>
            <a:r>
              <a:rPr lang="en-US" sz="2000" dirty="0" smtClean="0"/>
              <a:t>ow </a:t>
            </a:r>
            <a:r>
              <a:rPr lang="en-US" sz="2000" dirty="0"/>
              <a:t>movement, high redundancy</a:t>
            </a:r>
            <a:endParaRPr kumimoji="0" lang="en-US" i="0" u="none" strike="noStrike" kern="1200" cap="none" spc="0" normalizeH="0" baseline="0" noProof="0" dirty="0" smtClean="0">
              <a:ln>
                <a:noFill/>
              </a:ln>
              <a:solidFill>
                <a:schemeClr val="tx1"/>
              </a:solidFill>
              <a:effectLst/>
              <a:uLnTx/>
              <a:uFillTx/>
            </a:endParaRPr>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All</a:t>
            </a:r>
            <a:r>
              <a:rPr lang="pl-PL" dirty="0" smtClean="0"/>
              <a:t> </a:t>
            </a:r>
            <a:r>
              <a:rPr lang="pl-PL" dirty="0" err="1" smtClean="0"/>
              <a:t>sequences</a:t>
            </a:r>
            <a:r>
              <a:rPr lang="es-US" dirty="0" smtClean="0"/>
              <a:t> </a:t>
            </a:r>
            <a:r>
              <a:rPr lang="en-US" dirty="0" smtClean="0"/>
              <a:t>– H.264</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43</a:t>
            </a:fld>
            <a:endParaRPr lang="en-US" dirty="0"/>
          </a:p>
        </p:txBody>
      </p:sp>
      <p:graphicFrame>
        <p:nvGraphicFramePr>
          <p:cNvPr id="9" name="Symbol zastępczy zawartości 8"/>
          <p:cNvGraphicFramePr>
            <a:graphicFrameLocks noGrp="1"/>
          </p:cNvGraphicFramePr>
          <p:nvPr>
            <p:ph sz="quarter" idx="4294967295"/>
            <p:extLst>
              <p:ext uri="{D42A27DB-BD31-4B8C-83A1-F6EECF244321}">
                <p14:modId xmlns:p14="http://schemas.microsoft.com/office/powerpoint/2010/main" xmlns="" val="1849820863"/>
              </p:ext>
            </p:extLst>
          </p:nvPr>
        </p:nvGraphicFramePr>
        <p:xfrm>
          <a:off x="0" y="990600"/>
          <a:ext cx="8839200" cy="466725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b="1" dirty="0">
                <a:solidFill>
                  <a:srgbClr val="AF988F"/>
                </a:solidFill>
              </a:rPr>
              <a:t>H.264 | </a:t>
            </a:r>
            <a:r>
              <a:rPr lang="pl-PL" sz="1600" b="1" dirty="0">
                <a:solidFill>
                  <a:srgbClr val="AF988F"/>
                </a:solidFill>
              </a:rPr>
              <a:t>MPEG-4 </a:t>
            </a:r>
            <a:r>
              <a:rPr lang="pl-PL" sz="1600" b="1" dirty="0" smtClean="0">
                <a:solidFill>
                  <a:srgbClr val="AF988F"/>
                </a:solidFill>
              </a:rPr>
              <a:t>AVC</a:t>
            </a:r>
            <a:r>
              <a:rPr lang="es-US" sz="1600" b="1" dirty="0" smtClean="0">
                <a:solidFill>
                  <a:srgbClr val="AF988F"/>
                </a:solidFill>
              </a:rPr>
              <a:t> </a:t>
            </a:r>
            <a:r>
              <a:rPr lang="es-US" sz="1600" b="1" dirty="0" smtClean="0">
                <a:solidFill>
                  <a:srgbClr val="FFC000"/>
                </a:solidFill>
              </a:rPr>
              <a:t>– SIMULATION DATA</a:t>
            </a:r>
            <a:endParaRPr lang="en-US" sz="1600" b="1" dirty="0">
              <a:solidFill>
                <a:srgbClr val="FFC000"/>
              </a:solidFill>
            </a:endParaRPr>
          </a:p>
        </p:txBody>
      </p:sp>
      <p:sp>
        <p:nvSpPr>
          <p:cNvPr id="10" name="Symbol zastępczy zawartości 4"/>
          <p:cNvSpPr txBox="1">
            <a:spLocks/>
          </p:cNvSpPr>
          <p:nvPr/>
        </p:nvSpPr>
        <p:spPr>
          <a:xfrm>
            <a:off x="228600" y="5638800"/>
            <a:ext cx="8537448" cy="9906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Symbol zastępczy zawartości 4"/>
          <p:cNvSpPr txBox="1">
            <a:spLocks/>
          </p:cNvSpPr>
          <p:nvPr/>
        </p:nvSpPr>
        <p:spPr>
          <a:xfrm>
            <a:off x="152400" y="5545529"/>
            <a:ext cx="8991599" cy="9862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a:t>The best compression ratio to quality has sequence news, because of it's low movement and high redundancy. The </a:t>
            </a:r>
            <a:r>
              <a:rPr lang="en-US" sz="1800" dirty="0" smtClean="0"/>
              <a:t>worse </a:t>
            </a:r>
            <a:r>
              <a:rPr lang="en-US" sz="1800" dirty="0"/>
              <a:t>is mobile, because of it's high movement, movement of object and the background.</a:t>
            </a:r>
            <a:endParaRPr lang="es-US"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44</a:t>
            </a:fld>
            <a:endParaRPr lang="en-US" dirty="0"/>
          </a:p>
        </p:txBody>
      </p:sp>
      <p:graphicFrame>
        <p:nvGraphicFramePr>
          <p:cNvPr id="11" name="Symbol zastępczy zawartości 10"/>
          <p:cNvGraphicFramePr>
            <a:graphicFrameLocks noGrp="1"/>
          </p:cNvGraphicFramePr>
          <p:nvPr>
            <p:ph sz="quarter" idx="4294967295"/>
            <p:extLst>
              <p:ext uri="{D42A27DB-BD31-4B8C-83A1-F6EECF244321}">
                <p14:modId xmlns:p14="http://schemas.microsoft.com/office/powerpoint/2010/main" xmlns="" val="987249618"/>
              </p:ext>
            </p:extLst>
          </p:nvPr>
        </p:nvGraphicFramePr>
        <p:xfrm>
          <a:off x="0" y="990600"/>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b="1" dirty="0">
                <a:solidFill>
                  <a:srgbClr val="AF988F"/>
                </a:solidFill>
              </a:rPr>
              <a:t>H.264 | </a:t>
            </a:r>
            <a:r>
              <a:rPr lang="pl-PL" sz="1600" b="1" dirty="0">
                <a:solidFill>
                  <a:srgbClr val="AF988F"/>
                </a:solidFill>
              </a:rPr>
              <a:t>MPEG-4 </a:t>
            </a:r>
            <a:r>
              <a:rPr lang="pl-PL" sz="1600" b="1" dirty="0" smtClean="0">
                <a:solidFill>
                  <a:srgbClr val="AF988F"/>
                </a:solidFill>
              </a:rPr>
              <a:t>AVC</a:t>
            </a:r>
            <a:r>
              <a:rPr lang="es-US" sz="1600" b="1" dirty="0" smtClean="0">
                <a:solidFill>
                  <a:srgbClr val="AF988F"/>
                </a:solidFill>
              </a:rPr>
              <a:t> </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5545529"/>
            <a:ext cx="8991599" cy="9862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a:t>For the same reasons as we told before to encode news sequence we don't need a lot of bit rate, because following frames are really similar to each other.</a:t>
            </a:r>
            <a:endParaRPr lang="es-US" sz="1800" dirty="0"/>
          </a:p>
        </p:txBody>
      </p:sp>
      <p:sp>
        <p:nvSpPr>
          <p:cNvPr id="9" name="Tytuł 1"/>
          <p:cNvSpPr>
            <a:spLocks noGrp="1"/>
          </p:cNvSpPr>
          <p:nvPr>
            <p:ph type="title"/>
          </p:nvPr>
        </p:nvSpPr>
        <p:spPr>
          <a:xfrm>
            <a:off x="457200" y="228600"/>
            <a:ext cx="7540752" cy="838200"/>
          </a:xfrm>
        </p:spPr>
        <p:txBody>
          <a:bodyPr/>
          <a:lstStyle/>
          <a:p>
            <a:r>
              <a:rPr lang="pl-PL" dirty="0" err="1" smtClean="0"/>
              <a:t>All</a:t>
            </a:r>
            <a:r>
              <a:rPr lang="pl-PL" dirty="0" smtClean="0"/>
              <a:t> </a:t>
            </a:r>
            <a:r>
              <a:rPr lang="pl-PL" dirty="0" err="1" smtClean="0"/>
              <a:t>sequences</a:t>
            </a:r>
            <a:r>
              <a:rPr lang="es-US" dirty="0" smtClean="0"/>
              <a:t> </a:t>
            </a:r>
            <a:r>
              <a:rPr lang="en-US" dirty="0" smtClean="0"/>
              <a:t>– H.264</a:t>
            </a:r>
            <a:endParaRPr lang="en-US"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Search</a:t>
            </a:r>
            <a:r>
              <a:rPr lang="pl-PL" dirty="0" smtClean="0"/>
              <a:t> </a:t>
            </a:r>
            <a:r>
              <a:rPr lang="pl-PL" dirty="0" err="1" smtClean="0"/>
              <a:t>range</a:t>
            </a:r>
            <a:r>
              <a:rPr lang="pl-PL" dirty="0" smtClean="0"/>
              <a:t> </a:t>
            </a:r>
            <a:r>
              <a:rPr lang="pl-PL" dirty="0" err="1" smtClean="0"/>
              <a:t>gain</a:t>
            </a:r>
            <a:r>
              <a:rPr lang="es-US" dirty="0" smtClean="0"/>
              <a:t> - foreman</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45</a:t>
            </a:fld>
            <a:endParaRPr lang="en-US" dirty="0"/>
          </a:p>
        </p:txBody>
      </p:sp>
      <p:graphicFrame>
        <p:nvGraphicFramePr>
          <p:cNvPr id="10" name="Symbol zastępczy zawartości 9"/>
          <p:cNvGraphicFramePr>
            <a:graphicFrameLocks noGrp="1"/>
          </p:cNvGraphicFramePr>
          <p:nvPr>
            <p:ph sz="quarter" idx="4294967295"/>
            <p:extLst>
              <p:ext uri="{D42A27DB-BD31-4B8C-83A1-F6EECF244321}">
                <p14:modId xmlns:p14="http://schemas.microsoft.com/office/powerpoint/2010/main" xmlns="" val="874681913"/>
              </p:ext>
            </p:extLst>
          </p:nvPr>
        </p:nvGraphicFramePr>
        <p:xfrm>
          <a:off x="0" y="914400"/>
          <a:ext cx="9144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b="1" dirty="0">
                <a:solidFill>
                  <a:srgbClr val="AF988F"/>
                </a:solidFill>
              </a:rPr>
              <a:t>H.264 | </a:t>
            </a:r>
            <a:r>
              <a:rPr lang="pl-PL" sz="1600" b="1" dirty="0">
                <a:solidFill>
                  <a:srgbClr val="AF988F"/>
                </a:solidFill>
              </a:rPr>
              <a:t>MPEG-4 </a:t>
            </a:r>
            <a:r>
              <a:rPr lang="pl-PL" sz="1600" b="1" dirty="0" smtClean="0">
                <a:solidFill>
                  <a:srgbClr val="AF988F"/>
                </a:solidFill>
              </a:rPr>
              <a:t>AVC</a:t>
            </a:r>
            <a:r>
              <a:rPr lang="es-US" sz="1600" b="1" dirty="0" smtClean="0">
                <a:solidFill>
                  <a:srgbClr val="AF988F"/>
                </a:solidFill>
              </a:rPr>
              <a:t> </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5545529"/>
            <a:ext cx="8991599" cy="9862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a:t>We checked all sequences for changing Search rage and we didn't see any high gain in quality, it's probably, because in our sequences there is no high speed moving object so search range of 32 it's enough to notice all movement.</a:t>
            </a:r>
            <a:endParaRPr lang="es-US"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Search</a:t>
            </a:r>
            <a:r>
              <a:rPr lang="pl-PL" dirty="0" smtClean="0"/>
              <a:t> </a:t>
            </a:r>
            <a:r>
              <a:rPr lang="pl-PL" dirty="0" err="1" smtClean="0"/>
              <a:t>range</a:t>
            </a:r>
            <a:r>
              <a:rPr lang="pl-PL" dirty="0" smtClean="0"/>
              <a:t> </a:t>
            </a:r>
            <a:r>
              <a:rPr lang="pl-PL" dirty="0" err="1" smtClean="0"/>
              <a:t>gain</a:t>
            </a:r>
            <a:r>
              <a:rPr lang="es-US" dirty="0" smtClean="0"/>
              <a:t> - coastguard</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46</a:t>
            </a:fld>
            <a:endParaRPr lang="en-US" dirty="0"/>
          </a:p>
        </p:txBody>
      </p:sp>
      <p:graphicFrame>
        <p:nvGraphicFramePr>
          <p:cNvPr id="11" name="Symbol zastępczy zawartości 10"/>
          <p:cNvGraphicFramePr>
            <a:graphicFrameLocks noGrp="1"/>
          </p:cNvGraphicFramePr>
          <p:nvPr>
            <p:ph sz="quarter" idx="4294967295"/>
            <p:extLst>
              <p:ext uri="{D42A27DB-BD31-4B8C-83A1-F6EECF244321}">
                <p14:modId xmlns:p14="http://schemas.microsoft.com/office/powerpoint/2010/main" xmlns="" val="2217077640"/>
              </p:ext>
            </p:extLst>
          </p:nvPr>
        </p:nvGraphicFramePr>
        <p:xfrm>
          <a:off x="0" y="914400"/>
          <a:ext cx="8991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b="1" dirty="0">
                <a:solidFill>
                  <a:srgbClr val="AF988F"/>
                </a:solidFill>
              </a:rPr>
              <a:t>H.264 | </a:t>
            </a:r>
            <a:r>
              <a:rPr lang="pl-PL" sz="1600" b="1" dirty="0">
                <a:solidFill>
                  <a:srgbClr val="AF988F"/>
                </a:solidFill>
              </a:rPr>
              <a:t>MPEG-4 </a:t>
            </a:r>
            <a:r>
              <a:rPr lang="pl-PL" sz="1600" b="1" dirty="0" smtClean="0">
                <a:solidFill>
                  <a:srgbClr val="AF988F"/>
                </a:solidFill>
              </a:rPr>
              <a:t>AVC</a:t>
            </a:r>
            <a:r>
              <a:rPr lang="es-US" sz="1600" b="1" dirty="0" smtClean="0">
                <a:solidFill>
                  <a:srgbClr val="AF988F"/>
                </a:solidFill>
              </a:rPr>
              <a:t> </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5545529"/>
            <a:ext cx="8991599" cy="9862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a:t>The same goes for coastguard and all other sequences.</a:t>
            </a:r>
            <a:endParaRPr lang="es-US"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All</a:t>
            </a:r>
            <a:r>
              <a:rPr lang="pl-PL" dirty="0" smtClean="0"/>
              <a:t> </a:t>
            </a:r>
            <a:r>
              <a:rPr lang="pl-PL" dirty="0" err="1" smtClean="0"/>
              <a:t>sequences</a:t>
            </a:r>
            <a:r>
              <a:rPr lang="en-US" dirty="0" smtClean="0"/>
              <a:t> - HEVC</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47</a:t>
            </a:fld>
            <a:endParaRPr lang="en-US" dirty="0"/>
          </a:p>
        </p:txBody>
      </p:sp>
      <p:graphicFrame>
        <p:nvGraphicFramePr>
          <p:cNvPr id="10" name="Symbol zastępczy zawartości 9"/>
          <p:cNvGraphicFramePr>
            <a:graphicFrameLocks noGrp="1"/>
          </p:cNvGraphicFramePr>
          <p:nvPr>
            <p:ph sz="quarter" idx="4294967295"/>
            <p:extLst>
              <p:ext uri="{D42A27DB-BD31-4B8C-83A1-F6EECF244321}">
                <p14:modId xmlns:p14="http://schemas.microsoft.com/office/powerpoint/2010/main" xmlns="" val="891062172"/>
              </p:ext>
            </p:extLst>
          </p:nvPr>
        </p:nvGraphicFramePr>
        <p:xfrm>
          <a:off x="82730" y="914400"/>
          <a:ext cx="883267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5545529"/>
            <a:ext cx="8991599" cy="9862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a:t>The same as in h.264 encoder we also get the best compression to quality for sequence with the highest redundancy and lowest movement.</a:t>
            </a:r>
            <a:endParaRPr lang="es-US"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48</a:t>
            </a:fld>
            <a:endParaRPr lang="en-US" dirty="0"/>
          </a:p>
        </p:txBody>
      </p:sp>
      <p:graphicFrame>
        <p:nvGraphicFramePr>
          <p:cNvPr id="9" name="Symbol zastępczy zawartości 8"/>
          <p:cNvGraphicFramePr>
            <a:graphicFrameLocks noGrp="1"/>
          </p:cNvGraphicFramePr>
          <p:nvPr>
            <p:ph sz="quarter" idx="4294967295"/>
            <p:extLst>
              <p:ext uri="{D42A27DB-BD31-4B8C-83A1-F6EECF244321}">
                <p14:modId xmlns:p14="http://schemas.microsoft.com/office/powerpoint/2010/main" xmlns="" val="248391049"/>
              </p:ext>
            </p:extLst>
          </p:nvPr>
        </p:nvGraphicFramePr>
        <p:xfrm>
          <a:off x="152400" y="838200"/>
          <a:ext cx="8763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5545529"/>
            <a:ext cx="8991599" cy="9862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a:t>Here we can see that differences in times are much bigger than in </a:t>
            </a:r>
            <a:r>
              <a:rPr lang="en-US" sz="1800" dirty="0" smtClean="0"/>
              <a:t>h.264. </a:t>
            </a:r>
            <a:r>
              <a:rPr lang="en-US" sz="1800" dirty="0"/>
              <a:t>HEVC </a:t>
            </a:r>
            <a:r>
              <a:rPr lang="en-US" sz="1800" dirty="0" smtClean="0"/>
              <a:t>is</a:t>
            </a:r>
            <a:r>
              <a:rPr lang="pl-PL" sz="1800" dirty="0" smtClean="0"/>
              <a:t> </a:t>
            </a:r>
            <a:r>
              <a:rPr lang="en-US" sz="1800" dirty="0" smtClean="0"/>
              <a:t>very</a:t>
            </a:r>
            <a:r>
              <a:rPr lang="pl-PL" sz="1800" dirty="0" smtClean="0"/>
              <a:t> </a:t>
            </a:r>
            <a:r>
              <a:rPr lang="en-US" sz="1800" dirty="0" smtClean="0"/>
              <a:t>complicated encoder and we didn’t notice any correlation between redundancy of the sequences and the times.</a:t>
            </a:r>
            <a:endParaRPr lang="es-US" sz="1800" dirty="0"/>
          </a:p>
        </p:txBody>
      </p:sp>
      <p:sp>
        <p:nvSpPr>
          <p:cNvPr id="10" name="Tytuł 1"/>
          <p:cNvSpPr>
            <a:spLocks noGrp="1"/>
          </p:cNvSpPr>
          <p:nvPr>
            <p:ph type="title"/>
          </p:nvPr>
        </p:nvSpPr>
        <p:spPr>
          <a:xfrm>
            <a:off x="457200" y="228600"/>
            <a:ext cx="7540752" cy="838200"/>
          </a:xfrm>
        </p:spPr>
        <p:txBody>
          <a:bodyPr/>
          <a:lstStyle/>
          <a:p>
            <a:r>
              <a:rPr lang="pl-PL" dirty="0" err="1" smtClean="0"/>
              <a:t>All</a:t>
            </a:r>
            <a:r>
              <a:rPr lang="pl-PL" dirty="0" smtClean="0"/>
              <a:t> </a:t>
            </a:r>
            <a:r>
              <a:rPr lang="pl-PL" dirty="0" err="1" smtClean="0"/>
              <a:t>sequences</a:t>
            </a:r>
            <a:r>
              <a:rPr lang="es-US" dirty="0" smtClean="0"/>
              <a:t> </a:t>
            </a:r>
            <a:r>
              <a:rPr lang="en-US" dirty="0" smtClean="0"/>
              <a:t>– H</a:t>
            </a:r>
            <a:r>
              <a:rPr lang="pl-PL" dirty="0" smtClean="0"/>
              <a:t>EVC</a:t>
            </a:r>
            <a:endParaRPr lang="en-US"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Intra period </a:t>
            </a:r>
            <a:r>
              <a:rPr lang="pl-PL" dirty="0" err="1" smtClean="0"/>
              <a:t>gain</a:t>
            </a:r>
            <a:r>
              <a:rPr lang="es-US" dirty="0" smtClean="0"/>
              <a:t> - foreman</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49</a:t>
            </a:fld>
            <a:endParaRPr lang="en-US" dirty="0"/>
          </a:p>
        </p:txBody>
      </p:sp>
      <p:graphicFrame>
        <p:nvGraphicFramePr>
          <p:cNvPr id="10" name="Symbol zastępczy zawartości 9"/>
          <p:cNvGraphicFramePr>
            <a:graphicFrameLocks noGrp="1"/>
          </p:cNvGraphicFramePr>
          <p:nvPr>
            <p:ph sz="quarter" idx="4294967295"/>
            <p:extLst>
              <p:ext uri="{D42A27DB-BD31-4B8C-83A1-F6EECF244321}">
                <p14:modId xmlns:p14="http://schemas.microsoft.com/office/powerpoint/2010/main" xmlns="" val="2025203910"/>
              </p:ext>
            </p:extLst>
          </p:nvPr>
        </p:nvGraphicFramePr>
        <p:xfrm>
          <a:off x="228600" y="914400"/>
          <a:ext cx="84582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5334000"/>
            <a:ext cx="8991599" cy="119777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a:t>Adding more reference Intra frames is lowering drastically our quality for the same bit rate, because Intra frames provide lower compression than for example B frames and our encoder needs to use higher quantization factors. It's lowering our transmission's resistance for channel errors, but in this simulation were done with use of no error channel.</a:t>
            </a:r>
            <a:endParaRPr lang="es-US"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smtClean="0"/>
              <a:t>General assumptions</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5</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lstStyle/>
          <a:p>
            <a:pPr marL="320040" lvl="1" indent="-320040">
              <a:spcBef>
                <a:spcPts val="700"/>
              </a:spcBef>
              <a:buClr>
                <a:schemeClr val="accent2"/>
              </a:buClr>
              <a:buSzPct val="60000"/>
              <a:buFont typeface="Wingdings"/>
              <a:buChar char=""/>
            </a:pPr>
            <a:r>
              <a:rPr lang="en-US" sz="2900" dirty="0"/>
              <a:t>The intent was to create a standard capable of </a:t>
            </a:r>
            <a:r>
              <a:rPr lang="en-US" sz="2900" b="1" dirty="0">
                <a:solidFill>
                  <a:srgbClr val="DD8047"/>
                </a:solidFill>
              </a:rPr>
              <a:t>providing good video quality at substantially lower bit rates </a:t>
            </a:r>
            <a:r>
              <a:rPr lang="en-US" sz="2900" dirty="0"/>
              <a:t>than previous standards( half or </a:t>
            </a:r>
            <a:r>
              <a:rPr lang="en-US" sz="2900" dirty="0" smtClean="0"/>
              <a:t>less in comparison with H.263)</a:t>
            </a:r>
            <a:endParaRPr lang="en-US" sz="2900" dirty="0"/>
          </a:p>
          <a:p>
            <a:r>
              <a:rPr lang="en-US" dirty="0"/>
              <a:t>P</a:t>
            </a:r>
            <a:r>
              <a:rPr lang="en-US" dirty="0" smtClean="0"/>
              <a:t>rovide </a:t>
            </a:r>
            <a:r>
              <a:rPr lang="en-US" dirty="0"/>
              <a:t>enough</a:t>
            </a:r>
            <a:r>
              <a:rPr lang="en-US" dirty="0">
                <a:solidFill>
                  <a:srgbClr val="FFC000"/>
                </a:solidFill>
              </a:rPr>
              <a:t> </a:t>
            </a:r>
            <a:r>
              <a:rPr lang="en-US" b="1" dirty="0">
                <a:solidFill>
                  <a:srgbClr val="DD8047"/>
                </a:solidFill>
              </a:rPr>
              <a:t>flexibility</a:t>
            </a:r>
            <a:r>
              <a:rPr lang="en-US" dirty="0">
                <a:solidFill>
                  <a:srgbClr val="FFC000"/>
                </a:solidFill>
              </a:rPr>
              <a:t> </a:t>
            </a:r>
            <a:r>
              <a:rPr lang="en-US" dirty="0"/>
              <a:t>to allow the standard to be applied to a wide variety of applications on a wide variety of networks and systems, including low and high bit rates, low and high resolution </a:t>
            </a:r>
            <a:r>
              <a:rPr lang="en-US" dirty="0" smtClean="0"/>
              <a:t>video</a:t>
            </a:r>
          </a:p>
          <a:p>
            <a:endParaRPr lang="en-US" dirty="0"/>
          </a:p>
        </p:txBody>
      </p:sp>
      <p:sp>
        <p:nvSpPr>
          <p:cNvPr id="6" name="Symbol zastępczy stopki 2"/>
          <p:cNvSpPr txBox="1">
            <a:spLocks/>
          </p:cNvSpPr>
          <p:nvPr/>
        </p:nvSpPr>
        <p:spPr>
          <a:xfrm>
            <a:off x="6259830" y="76201"/>
            <a:ext cx="251764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AVC</a:t>
            </a:r>
            <a:endParaRPr lang="en-US" sz="1600" dirty="0">
              <a:solidFill>
                <a:srgbClr val="AF988F"/>
              </a:solidFill>
            </a:endParaRPr>
          </a:p>
        </p:txBody>
      </p:sp>
    </p:spTree>
    <p:extLst>
      <p:ext uri="{BB962C8B-B14F-4D97-AF65-F5344CB8AC3E}">
        <p14:creationId xmlns:p14="http://schemas.microsoft.com/office/powerpoint/2010/main" xmlns="" val="6655445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Intra period </a:t>
            </a:r>
            <a:r>
              <a:rPr lang="pl-PL" dirty="0" err="1" smtClean="0"/>
              <a:t>gain</a:t>
            </a:r>
            <a:r>
              <a:rPr lang="es-US" dirty="0" smtClean="0"/>
              <a:t> - coastguard</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50</a:t>
            </a:fld>
            <a:endParaRPr lang="en-US" dirty="0"/>
          </a:p>
        </p:txBody>
      </p:sp>
      <p:graphicFrame>
        <p:nvGraphicFramePr>
          <p:cNvPr id="9" name="Symbol zastępczy zawartości 8"/>
          <p:cNvGraphicFramePr>
            <a:graphicFrameLocks noGrp="1"/>
          </p:cNvGraphicFramePr>
          <p:nvPr>
            <p:ph sz="quarter" idx="4294967295"/>
            <p:extLst>
              <p:ext uri="{D42A27DB-BD31-4B8C-83A1-F6EECF244321}">
                <p14:modId xmlns:p14="http://schemas.microsoft.com/office/powerpoint/2010/main" xmlns="" val="3305028814"/>
              </p:ext>
            </p:extLst>
          </p:nvPr>
        </p:nvGraphicFramePr>
        <p:xfrm>
          <a:off x="228600" y="914400"/>
          <a:ext cx="8686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5545529"/>
            <a:ext cx="8991599" cy="9862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a:t>We can see that this gain is huge it's about 5 dB, and that's is a lot.</a:t>
            </a:r>
            <a:endParaRPr lang="es-US"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Group of </a:t>
            </a:r>
            <a:r>
              <a:rPr lang="pl-PL" dirty="0" err="1" smtClean="0"/>
              <a:t>pictures</a:t>
            </a:r>
            <a:r>
              <a:rPr lang="es-US" dirty="0" smtClean="0"/>
              <a:t>  - foreman</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51</a:t>
            </a:fld>
            <a:endParaRPr lang="en-US" dirty="0"/>
          </a:p>
        </p:txBody>
      </p:sp>
      <p:graphicFrame>
        <p:nvGraphicFramePr>
          <p:cNvPr id="10" name="Symbol zastępczy zawartości 9"/>
          <p:cNvGraphicFramePr>
            <a:graphicFrameLocks noGrp="1"/>
          </p:cNvGraphicFramePr>
          <p:nvPr>
            <p:ph sz="quarter" idx="4294967295"/>
            <p:extLst>
              <p:ext uri="{D42A27DB-BD31-4B8C-83A1-F6EECF244321}">
                <p14:modId xmlns:p14="http://schemas.microsoft.com/office/powerpoint/2010/main" xmlns="" val="2108731909"/>
              </p:ext>
            </p:extLst>
          </p:nvPr>
        </p:nvGraphicFramePr>
        <p:xfrm>
          <a:off x="228600" y="762000"/>
          <a:ext cx="8686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5181600"/>
            <a:ext cx="8991599" cy="135017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a:t>Use of GOP structure of only B frames give us some gain in quality. It's thanks to that because B frames gives us better compression options, but it's lowering resistance for channel errors. In real transmission it would be better to use GOP structure with PBBB, because it will give us more resistance for channel errors, for not so much cost in bit rate.</a:t>
            </a:r>
            <a:endParaRPr lang="es-US"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Group of </a:t>
            </a:r>
            <a:r>
              <a:rPr lang="pl-PL" dirty="0" err="1" smtClean="0"/>
              <a:t>pictures</a:t>
            </a:r>
            <a:r>
              <a:rPr lang="es-US" dirty="0" smtClean="0"/>
              <a:t> - mobile</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52</a:t>
            </a:fld>
            <a:endParaRPr lang="en-US" dirty="0"/>
          </a:p>
        </p:txBody>
      </p:sp>
      <p:graphicFrame>
        <p:nvGraphicFramePr>
          <p:cNvPr id="11" name="Symbol zastępczy zawartości 10"/>
          <p:cNvGraphicFramePr>
            <a:graphicFrameLocks noGrp="1"/>
          </p:cNvGraphicFramePr>
          <p:nvPr>
            <p:ph sz="quarter" idx="4294967295"/>
            <p:extLst>
              <p:ext uri="{D42A27DB-BD31-4B8C-83A1-F6EECF244321}">
                <p14:modId xmlns:p14="http://schemas.microsoft.com/office/powerpoint/2010/main" xmlns="" val="927787196"/>
              </p:ext>
            </p:extLst>
          </p:nvPr>
        </p:nvGraphicFramePr>
        <p:xfrm>
          <a:off x="457200" y="1295400"/>
          <a:ext cx="8365998"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
        <p:nvSpPr>
          <p:cNvPr id="9" name="Symbol zastępczy zawartości 4"/>
          <p:cNvSpPr txBox="1">
            <a:spLocks/>
          </p:cNvSpPr>
          <p:nvPr/>
        </p:nvSpPr>
        <p:spPr>
          <a:xfrm>
            <a:off x="152400" y="5638800"/>
            <a:ext cx="8991599" cy="89297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endParaRPr lang="es-US"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Group of </a:t>
            </a:r>
            <a:r>
              <a:rPr lang="pl-PL" dirty="0" err="1" smtClean="0"/>
              <a:t>pictures</a:t>
            </a:r>
            <a:r>
              <a:rPr lang="es-US" dirty="0" smtClean="0"/>
              <a:t> - news</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53</a:t>
            </a:fld>
            <a:endParaRPr lang="en-US" dirty="0"/>
          </a:p>
        </p:txBody>
      </p:sp>
      <p:graphicFrame>
        <p:nvGraphicFramePr>
          <p:cNvPr id="11" name="Symbol zastępczy zawartości 10"/>
          <p:cNvGraphicFramePr>
            <a:graphicFrameLocks noGrp="1"/>
          </p:cNvGraphicFramePr>
          <p:nvPr>
            <p:ph sz="quarter" idx="4294967295"/>
            <p:extLst>
              <p:ext uri="{D42A27DB-BD31-4B8C-83A1-F6EECF244321}">
                <p14:modId xmlns:p14="http://schemas.microsoft.com/office/powerpoint/2010/main" xmlns="" val="593452301"/>
              </p:ext>
            </p:extLst>
          </p:nvPr>
        </p:nvGraphicFramePr>
        <p:xfrm>
          <a:off x="990600"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Group of </a:t>
            </a:r>
            <a:r>
              <a:rPr lang="pl-PL" dirty="0" err="1" smtClean="0"/>
              <a:t>pictures</a:t>
            </a:r>
            <a:r>
              <a:rPr lang="es-US" dirty="0" smtClean="0"/>
              <a:t> - coastguard</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54</a:t>
            </a:fld>
            <a:endParaRPr lang="en-US" dirty="0"/>
          </a:p>
        </p:txBody>
      </p:sp>
      <p:graphicFrame>
        <p:nvGraphicFramePr>
          <p:cNvPr id="9" name="Symbol zastępczy zawartości 8"/>
          <p:cNvGraphicFramePr>
            <a:graphicFrameLocks noGrp="1"/>
          </p:cNvGraphicFramePr>
          <p:nvPr>
            <p:ph sz="quarter" idx="4294967295"/>
            <p:extLst>
              <p:ext uri="{D42A27DB-BD31-4B8C-83A1-F6EECF244321}">
                <p14:modId xmlns:p14="http://schemas.microsoft.com/office/powerpoint/2010/main" xmlns="" val="1265167106"/>
              </p:ext>
            </p:extLst>
          </p:nvPr>
        </p:nvGraphicFramePr>
        <p:xfrm>
          <a:off x="990600"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dirty="0" smtClean="0">
                <a:solidFill>
                  <a:srgbClr val="AF988F"/>
                </a:solidFill>
              </a:rPr>
              <a:t>HEVC</a:t>
            </a:r>
            <a:r>
              <a:rPr lang="es-US" sz="1600" dirty="0" smtClean="0">
                <a:solidFill>
                  <a:srgbClr val="FFC000"/>
                </a:solidFill>
              </a:rPr>
              <a:t>– SIMULATION DATA</a:t>
            </a:r>
            <a:endParaRPr lang="en-US" sz="1600" dirty="0">
              <a:solidFill>
                <a:srgbClr val="FFC000"/>
              </a:solidFill>
            </a:endParaRPr>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Search</a:t>
            </a:r>
            <a:r>
              <a:rPr lang="pl-PL" dirty="0" smtClean="0"/>
              <a:t> </a:t>
            </a:r>
            <a:r>
              <a:rPr lang="pl-PL" dirty="0" err="1" smtClean="0"/>
              <a:t>range</a:t>
            </a:r>
            <a:r>
              <a:rPr lang="pl-PL" dirty="0" smtClean="0"/>
              <a:t> </a:t>
            </a:r>
            <a:r>
              <a:rPr lang="pl-PL" dirty="0" err="1" smtClean="0"/>
              <a:t>gain</a:t>
            </a:r>
            <a:r>
              <a:rPr lang="es-US" dirty="0" smtClean="0"/>
              <a:t> - mobile</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55</a:t>
            </a:fld>
            <a:endParaRPr lang="en-US" dirty="0"/>
          </a:p>
        </p:txBody>
      </p:sp>
      <p:graphicFrame>
        <p:nvGraphicFramePr>
          <p:cNvPr id="10" name="Symbol zastępczy zawartości 9"/>
          <p:cNvGraphicFramePr>
            <a:graphicFrameLocks noGrp="1"/>
          </p:cNvGraphicFramePr>
          <p:nvPr>
            <p:ph sz="quarter" idx="4294967295"/>
            <p:extLst>
              <p:ext uri="{D42A27DB-BD31-4B8C-83A1-F6EECF244321}">
                <p14:modId xmlns:p14="http://schemas.microsoft.com/office/powerpoint/2010/main" xmlns="" val="3110670217"/>
              </p:ext>
            </p:extLst>
          </p:nvPr>
        </p:nvGraphicFramePr>
        <p:xfrm>
          <a:off x="381000" y="990600"/>
          <a:ext cx="8534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5545529"/>
            <a:ext cx="8991599" cy="9862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smtClean="0"/>
              <a:t>We checked all sequences for changing Search </a:t>
            </a:r>
            <a:r>
              <a:rPr lang="en-US" sz="1800" dirty="0" err="1" smtClean="0"/>
              <a:t>ra</a:t>
            </a:r>
            <a:r>
              <a:rPr lang="pl-PL" sz="1800" dirty="0" smtClean="0"/>
              <a:t>n</a:t>
            </a:r>
            <a:r>
              <a:rPr lang="en-US" sz="1800" dirty="0" err="1" smtClean="0"/>
              <a:t>ge</a:t>
            </a:r>
            <a:r>
              <a:rPr lang="en-US" sz="1800" dirty="0" smtClean="0"/>
              <a:t> and we didn't see any high gain in quality, it's probably, because in our sequences there is no high speed moving object so search range of 32 it's enough to notice all movement.</a:t>
            </a:r>
            <a:endParaRPr lang="es-US"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Search</a:t>
            </a:r>
            <a:r>
              <a:rPr lang="pl-PL" dirty="0" smtClean="0"/>
              <a:t> </a:t>
            </a:r>
            <a:r>
              <a:rPr lang="pl-PL" dirty="0" err="1" smtClean="0"/>
              <a:t>range</a:t>
            </a:r>
            <a:r>
              <a:rPr lang="pl-PL" dirty="0" smtClean="0"/>
              <a:t> </a:t>
            </a:r>
            <a:r>
              <a:rPr lang="pl-PL" dirty="0" err="1" smtClean="0"/>
              <a:t>gain</a:t>
            </a:r>
            <a:r>
              <a:rPr lang="es-US" dirty="0" smtClean="0"/>
              <a:t> - mobile</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56</a:t>
            </a:fld>
            <a:endParaRPr lang="en-US" dirty="0"/>
          </a:p>
        </p:txBody>
      </p:sp>
      <p:graphicFrame>
        <p:nvGraphicFramePr>
          <p:cNvPr id="9" name="Symbol zastępczy zawartości 8"/>
          <p:cNvGraphicFramePr>
            <a:graphicFrameLocks noGrp="1"/>
          </p:cNvGraphicFramePr>
          <p:nvPr>
            <p:ph sz="quarter" idx="4294967295"/>
            <p:extLst>
              <p:ext uri="{D42A27DB-BD31-4B8C-83A1-F6EECF244321}">
                <p14:modId xmlns:p14="http://schemas.microsoft.com/office/powerpoint/2010/main" xmlns="" val="3387953097"/>
              </p:ext>
            </p:extLst>
          </p:nvPr>
        </p:nvGraphicFramePr>
        <p:xfrm>
          <a:off x="457200" y="990600"/>
          <a:ext cx="8382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5545529"/>
            <a:ext cx="8991599" cy="9862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smtClean="0"/>
              <a:t>We get no noticeable gain in quality by changing Search range, but the times get dramatically higher, up to even 400 seconds ! It's only good idea to use it for some sequences in which we have we big movements of object between following frames.</a:t>
            </a:r>
            <a:endParaRPr lang="pl-PL"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SR </a:t>
            </a:r>
            <a:r>
              <a:rPr lang="pl-PL" dirty="0" err="1" smtClean="0"/>
              <a:t>full</a:t>
            </a:r>
            <a:r>
              <a:rPr lang="pl-PL" dirty="0" smtClean="0"/>
              <a:t>, FDM, FEN and FS</a:t>
            </a:r>
            <a:r>
              <a:rPr lang="es-US" dirty="0" smtClean="0"/>
              <a:t> – mobile</a:t>
            </a:r>
            <a:r>
              <a:rPr lang="pl-PL" dirty="0" smtClean="0"/>
              <a:t> </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57</a:t>
            </a:fld>
            <a:endParaRPr lang="en-US" dirty="0"/>
          </a:p>
        </p:txBody>
      </p:sp>
      <p:graphicFrame>
        <p:nvGraphicFramePr>
          <p:cNvPr id="10" name="Symbol zastępczy zawartości 9"/>
          <p:cNvGraphicFramePr>
            <a:graphicFrameLocks noGrp="1"/>
          </p:cNvGraphicFramePr>
          <p:nvPr>
            <p:ph sz="quarter" idx="4294967295"/>
            <p:extLst>
              <p:ext uri="{D42A27DB-BD31-4B8C-83A1-F6EECF244321}">
                <p14:modId xmlns:p14="http://schemas.microsoft.com/office/powerpoint/2010/main" xmlns="" val="3469331973"/>
              </p:ext>
            </p:extLst>
          </p:nvPr>
        </p:nvGraphicFramePr>
        <p:xfrm>
          <a:off x="609600" y="9144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
        <p:nvSpPr>
          <p:cNvPr id="11" name="Symbol zastępczy zawartości 4"/>
          <p:cNvSpPr txBox="1">
            <a:spLocks/>
          </p:cNvSpPr>
          <p:nvPr/>
        </p:nvSpPr>
        <p:spPr>
          <a:xfrm>
            <a:off x="152400" y="5545529"/>
            <a:ext cx="8991599" cy="9862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smtClean="0"/>
              <a:t>From our practical tests, we concluded that fast search, fast encoder decision and Fast decision for Merge RD cost modules are very well implemented and it's not worth to turn them of</a:t>
            </a:r>
            <a:r>
              <a:rPr lang="pl-PL" sz="1800" dirty="0" smtClean="0"/>
              <a:t>f.</a:t>
            </a:r>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SR </a:t>
            </a:r>
            <a:r>
              <a:rPr lang="pl-PL" dirty="0" err="1" smtClean="0"/>
              <a:t>full</a:t>
            </a:r>
            <a:r>
              <a:rPr lang="pl-PL" dirty="0" smtClean="0"/>
              <a:t>, FDM, FEN and FS</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58</a:t>
            </a:fld>
            <a:endParaRPr lang="en-US" dirty="0"/>
          </a:p>
        </p:txBody>
      </p:sp>
      <p:graphicFrame>
        <p:nvGraphicFramePr>
          <p:cNvPr id="11" name="Symbol zastępczy zawartości 10"/>
          <p:cNvGraphicFramePr>
            <a:graphicFrameLocks noGrp="1"/>
          </p:cNvGraphicFramePr>
          <p:nvPr>
            <p:ph sz="quarter" idx="4294967295"/>
            <p:extLst>
              <p:ext uri="{D42A27DB-BD31-4B8C-83A1-F6EECF244321}">
                <p14:modId xmlns:p14="http://schemas.microsoft.com/office/powerpoint/2010/main" xmlns="" val="1800213537"/>
              </p:ext>
            </p:extLst>
          </p:nvPr>
        </p:nvGraphicFramePr>
        <p:xfrm>
          <a:off x="609600" y="9906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5545529"/>
            <a:ext cx="8991599" cy="9862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smtClean="0"/>
              <a:t>Turning them off makes encoding times highly increase.</a:t>
            </a:r>
            <a:endParaRPr lang="pl-PL" sz="1800" dirty="0" smtClean="0"/>
          </a:p>
          <a:p>
            <a:endParaRPr lang="pl-PL" sz="1800" dirty="0" smtClean="0"/>
          </a:p>
        </p:txBody>
      </p:sp>
    </p:spTree>
    <p:extLst>
      <p:ext uri="{BB962C8B-B14F-4D97-AF65-F5344CB8AC3E}">
        <p14:creationId xmlns:p14="http://schemas.microsoft.com/office/powerpoint/2010/main" xmlns="" val="25960966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Decoding</a:t>
            </a:r>
            <a:r>
              <a:rPr lang="pl-PL" dirty="0" smtClean="0"/>
              <a:t> </a:t>
            </a:r>
            <a:r>
              <a:rPr lang="pl-PL" dirty="0" err="1" smtClean="0"/>
              <a:t>Refresh</a:t>
            </a:r>
            <a:r>
              <a:rPr lang="pl-PL" dirty="0" smtClean="0"/>
              <a:t> </a:t>
            </a:r>
            <a:r>
              <a:rPr lang="pl-PL" dirty="0" err="1" smtClean="0"/>
              <a:t>Type</a:t>
            </a:r>
            <a:r>
              <a:rPr lang="es-US" dirty="0" smtClean="0"/>
              <a:t> - mobile</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59</a:t>
            </a:fld>
            <a:endParaRPr lang="en-US" dirty="0"/>
          </a:p>
        </p:txBody>
      </p:sp>
      <p:graphicFrame>
        <p:nvGraphicFramePr>
          <p:cNvPr id="10" name="Symbol zastępczy zawartości 9"/>
          <p:cNvGraphicFramePr>
            <a:graphicFrameLocks noGrp="1"/>
          </p:cNvGraphicFramePr>
          <p:nvPr>
            <p:ph sz="quarter" idx="4294967295"/>
            <p:extLst>
              <p:ext uri="{D42A27DB-BD31-4B8C-83A1-F6EECF244321}">
                <p14:modId xmlns:p14="http://schemas.microsoft.com/office/powerpoint/2010/main" xmlns="" val="1735660288"/>
              </p:ext>
            </p:extLst>
          </p:nvPr>
        </p:nvGraphicFramePr>
        <p:xfrm>
          <a:off x="304800" y="990600"/>
          <a:ext cx="86868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6019799"/>
            <a:ext cx="8991599" cy="51197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smtClean="0"/>
              <a:t>We didn't notice any significant gain, by changing Decoding Refresh Type</a:t>
            </a:r>
            <a:r>
              <a:rPr lang="pl-PL" sz="1800" dirty="0" smtClean="0"/>
              <a:t>.</a:t>
            </a:r>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s-US" dirty="0" smtClean="0"/>
              <a:t>Applications</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6</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fontScale="85000" lnSpcReduction="20000"/>
          </a:bodyPr>
          <a:lstStyle/>
          <a:p>
            <a:r>
              <a:rPr lang="es-US" dirty="0" smtClean="0"/>
              <a:t>Streaming </a:t>
            </a:r>
            <a:r>
              <a:rPr lang="es-US" dirty="0"/>
              <a:t>internet </a:t>
            </a:r>
            <a:r>
              <a:rPr lang="es-US" dirty="0" smtClean="0"/>
              <a:t>sources</a:t>
            </a:r>
          </a:p>
          <a:p>
            <a:pPr lvl="1"/>
            <a:r>
              <a:rPr lang="es-US" dirty="0">
                <a:solidFill>
                  <a:srgbClr val="DD8047"/>
                </a:solidFill>
              </a:rPr>
              <a:t> </a:t>
            </a:r>
            <a:r>
              <a:rPr lang="es-US" dirty="0">
                <a:solidFill>
                  <a:srgbClr val="DD8047"/>
                </a:solidFill>
                <a:hlinkClick r:id="rId2" tooltip="Vimeo"/>
              </a:rPr>
              <a:t>Vimeo</a:t>
            </a:r>
            <a:r>
              <a:rPr lang="es-US" dirty="0">
                <a:solidFill>
                  <a:srgbClr val="DD8047"/>
                </a:solidFill>
              </a:rPr>
              <a:t>, </a:t>
            </a:r>
            <a:r>
              <a:rPr lang="es-US" dirty="0" smtClean="0">
                <a:solidFill>
                  <a:srgbClr val="DD8047"/>
                </a:solidFill>
                <a:hlinkClick r:id="rId3" tooltip="YouTube"/>
              </a:rPr>
              <a:t>YouTube</a:t>
            </a:r>
            <a:r>
              <a:rPr lang="es-US" dirty="0">
                <a:solidFill>
                  <a:srgbClr val="DD8047"/>
                </a:solidFill>
              </a:rPr>
              <a:t> </a:t>
            </a:r>
            <a:r>
              <a:rPr lang="es-US" dirty="0" smtClean="0">
                <a:solidFill>
                  <a:srgbClr val="DD8047"/>
                </a:solidFill>
              </a:rPr>
              <a:t>and</a:t>
            </a:r>
            <a:r>
              <a:rPr lang="es-US" dirty="0">
                <a:solidFill>
                  <a:srgbClr val="DD8047"/>
                </a:solidFill>
              </a:rPr>
              <a:t> </a:t>
            </a:r>
            <a:r>
              <a:rPr lang="es-US" dirty="0">
                <a:solidFill>
                  <a:srgbClr val="DD8047"/>
                </a:solidFill>
                <a:hlinkClick r:id="rId4" tooltip="ITunes Store"/>
              </a:rPr>
              <a:t>iTunes </a:t>
            </a:r>
            <a:r>
              <a:rPr lang="es-US" dirty="0" smtClean="0">
                <a:solidFill>
                  <a:srgbClr val="DD8047"/>
                </a:solidFill>
                <a:hlinkClick r:id="rId4" tooltip="ITunes Store"/>
              </a:rPr>
              <a:t>Store</a:t>
            </a:r>
            <a:endParaRPr lang="es-US" dirty="0" smtClean="0">
              <a:solidFill>
                <a:srgbClr val="DD8047"/>
              </a:solidFill>
            </a:endParaRPr>
          </a:p>
          <a:p>
            <a:r>
              <a:rPr lang="es-US" dirty="0"/>
              <a:t>W</a:t>
            </a:r>
            <a:r>
              <a:rPr lang="es-US" dirty="0" smtClean="0"/>
              <a:t>eb software</a:t>
            </a:r>
          </a:p>
          <a:p>
            <a:pPr lvl="1"/>
            <a:r>
              <a:rPr lang="en-US" dirty="0">
                <a:solidFill>
                  <a:srgbClr val="DD8047"/>
                </a:solidFill>
                <a:hlinkClick r:id="rId5" tooltip="Adobe Flash Player"/>
              </a:rPr>
              <a:t>Adobe Flash Player</a:t>
            </a:r>
            <a:r>
              <a:rPr lang="en-US" dirty="0"/>
              <a:t> and </a:t>
            </a:r>
            <a:r>
              <a:rPr lang="en-US" dirty="0">
                <a:solidFill>
                  <a:srgbClr val="DD8047"/>
                </a:solidFill>
                <a:hlinkClick r:id="rId6" tooltip="Microsoft Silverlight"/>
              </a:rPr>
              <a:t>Microsoft </a:t>
            </a:r>
            <a:r>
              <a:rPr lang="en-US" dirty="0" smtClean="0">
                <a:solidFill>
                  <a:srgbClr val="DD8047"/>
                </a:solidFill>
                <a:hlinkClick r:id="rId6" tooltip="Microsoft Silverlight"/>
              </a:rPr>
              <a:t>Silverlight</a:t>
            </a:r>
            <a:endParaRPr lang="en-US" dirty="0" smtClean="0">
              <a:solidFill>
                <a:srgbClr val="DD8047"/>
              </a:solidFill>
            </a:endParaRPr>
          </a:p>
          <a:p>
            <a:r>
              <a:rPr lang="es-US" dirty="0"/>
              <a:t>HDTV </a:t>
            </a:r>
            <a:r>
              <a:rPr lang="es-US" dirty="0" smtClean="0"/>
              <a:t>broadcasts</a:t>
            </a:r>
          </a:p>
          <a:p>
            <a:pPr lvl="1"/>
            <a:r>
              <a:rPr lang="fr-FR" dirty="0">
                <a:solidFill>
                  <a:srgbClr val="DD8047"/>
                </a:solidFill>
                <a:hlinkClick r:id="rId7" tooltip="ATSC"/>
              </a:rPr>
              <a:t>ATSC</a:t>
            </a:r>
            <a:r>
              <a:rPr lang="fr-FR" dirty="0"/>
              <a:t>, </a:t>
            </a:r>
            <a:r>
              <a:rPr lang="fr-FR" dirty="0">
                <a:solidFill>
                  <a:srgbClr val="DD8047"/>
                </a:solidFill>
                <a:hlinkClick r:id="rId8" tooltip="ISDB-T"/>
              </a:rPr>
              <a:t>ISDB-T</a:t>
            </a:r>
            <a:r>
              <a:rPr lang="fr-FR" dirty="0"/>
              <a:t>, </a:t>
            </a:r>
            <a:r>
              <a:rPr lang="fr-FR" dirty="0" smtClean="0">
                <a:solidFill>
                  <a:srgbClr val="DD8047"/>
                </a:solidFill>
                <a:hlinkClick r:id="rId9" tooltip="DVB-T"/>
              </a:rPr>
              <a:t>DVB-T</a:t>
            </a:r>
            <a:r>
              <a:rPr lang="fr-FR" dirty="0" smtClean="0"/>
              <a:t>,</a:t>
            </a:r>
            <a:r>
              <a:rPr lang="fr-FR" dirty="0" smtClean="0">
                <a:solidFill>
                  <a:srgbClr val="DD8047"/>
                </a:solidFill>
                <a:hlinkClick r:id="rId10" tooltip="DVB-T2"/>
              </a:rPr>
              <a:t>DVB-T2</a:t>
            </a:r>
            <a:r>
              <a:rPr lang="fr-FR" dirty="0" smtClean="0"/>
              <a:t>, </a:t>
            </a:r>
            <a:r>
              <a:rPr lang="en-US" dirty="0" smtClean="0">
                <a:solidFill>
                  <a:srgbClr val="DD8047"/>
                </a:solidFill>
                <a:hlinkClick r:id="rId11" tooltip="DVB-C"/>
              </a:rPr>
              <a:t>DVB-C</a:t>
            </a:r>
            <a:r>
              <a:rPr lang="en-US" dirty="0" smtClean="0"/>
              <a:t>, </a:t>
            </a:r>
            <a:r>
              <a:rPr lang="en-US" dirty="0" smtClean="0">
                <a:solidFill>
                  <a:srgbClr val="DD8047"/>
                </a:solidFill>
                <a:hlinkClick r:id="rId12" tooltip="DVB-S"/>
              </a:rPr>
              <a:t>DVB-S</a:t>
            </a:r>
            <a:r>
              <a:rPr lang="en-US" dirty="0"/>
              <a:t> </a:t>
            </a:r>
            <a:r>
              <a:rPr lang="en-US" dirty="0" smtClean="0"/>
              <a:t>and</a:t>
            </a:r>
            <a:r>
              <a:rPr lang="en-US" dirty="0"/>
              <a:t> </a:t>
            </a:r>
            <a:r>
              <a:rPr lang="en-US" dirty="0" smtClean="0">
                <a:solidFill>
                  <a:srgbClr val="DD8047"/>
                </a:solidFill>
                <a:hlinkClick r:id="rId13" tooltip="DVB-S2"/>
              </a:rPr>
              <a:t>DVB-S2</a:t>
            </a:r>
            <a:endParaRPr lang="en-US" dirty="0" smtClean="0">
              <a:solidFill>
                <a:srgbClr val="DD8047"/>
              </a:solidFill>
            </a:endParaRPr>
          </a:p>
          <a:p>
            <a:r>
              <a:rPr lang="es-US" dirty="0"/>
              <a:t>Blu-ray </a:t>
            </a:r>
            <a:r>
              <a:rPr lang="es-US" dirty="0" smtClean="0"/>
              <a:t>Discs</a:t>
            </a:r>
          </a:p>
          <a:p>
            <a:r>
              <a:rPr lang="es-US" dirty="0" smtClean="0"/>
              <a:t>As a </a:t>
            </a:r>
            <a:r>
              <a:rPr lang="es-US" dirty="0"/>
              <a:t>recording </a:t>
            </a:r>
            <a:r>
              <a:rPr lang="es-US" dirty="0" smtClean="0"/>
              <a:t>format</a:t>
            </a:r>
          </a:p>
          <a:p>
            <a:pPr lvl="1"/>
            <a:r>
              <a:rPr lang="es-US" u="sng" dirty="0" smtClean="0">
                <a:solidFill>
                  <a:srgbClr val="DD8047"/>
                </a:solidFill>
              </a:rPr>
              <a:t>AVCDC</a:t>
            </a:r>
            <a:r>
              <a:rPr lang="es-US" dirty="0" smtClean="0"/>
              <a:t> - </a:t>
            </a:r>
            <a:r>
              <a:rPr lang="en-US" b="1" dirty="0" smtClean="0"/>
              <a:t>A</a:t>
            </a:r>
            <a:r>
              <a:rPr lang="en-US" dirty="0" smtClean="0"/>
              <a:t>dvanced</a:t>
            </a:r>
            <a:r>
              <a:rPr lang="en-US" dirty="0"/>
              <a:t> </a:t>
            </a:r>
            <a:r>
              <a:rPr lang="en-US" b="1" dirty="0"/>
              <a:t>V</a:t>
            </a:r>
            <a:r>
              <a:rPr lang="en-US" dirty="0"/>
              <a:t>ideo </a:t>
            </a:r>
            <a:r>
              <a:rPr lang="en-US" b="1" dirty="0"/>
              <a:t>C</a:t>
            </a:r>
            <a:r>
              <a:rPr lang="en-US" dirty="0"/>
              <a:t>oding </a:t>
            </a:r>
            <a:r>
              <a:rPr lang="en-US" b="1" dirty="0"/>
              <a:t>H</a:t>
            </a:r>
            <a:r>
              <a:rPr lang="en-US" dirty="0"/>
              <a:t>igh </a:t>
            </a:r>
            <a:r>
              <a:rPr lang="en-US" b="1" dirty="0" smtClean="0"/>
              <a:t>D</a:t>
            </a:r>
            <a:r>
              <a:rPr lang="en-US" dirty="0" smtClean="0"/>
              <a:t>efinition</a:t>
            </a:r>
            <a:r>
              <a:rPr lang="es-US" dirty="0" smtClean="0"/>
              <a:t> developed by Sony</a:t>
            </a:r>
            <a:r>
              <a:rPr lang="es-US" dirty="0"/>
              <a:t> and </a:t>
            </a:r>
            <a:r>
              <a:rPr lang="es-US" dirty="0" smtClean="0"/>
              <a:t>Panasonic</a:t>
            </a:r>
          </a:p>
          <a:p>
            <a:pPr lvl="1"/>
            <a:r>
              <a:rPr lang="es-US" dirty="0" smtClean="0">
                <a:solidFill>
                  <a:srgbClr val="DD8047"/>
                </a:solidFill>
                <a:hlinkClick r:id="rId14" tooltip="Canon (company)"/>
              </a:rPr>
              <a:t>Uses by Canon</a:t>
            </a:r>
            <a:r>
              <a:rPr lang="es-US" dirty="0"/>
              <a:t> and </a:t>
            </a:r>
            <a:r>
              <a:rPr lang="es-US" dirty="0">
                <a:solidFill>
                  <a:srgbClr val="DD8047"/>
                </a:solidFill>
                <a:hlinkClick r:id="rId15" tooltip="Nikon"/>
              </a:rPr>
              <a:t>Nikon</a:t>
            </a:r>
            <a:r>
              <a:rPr lang="es-US" dirty="0">
                <a:solidFill>
                  <a:srgbClr val="DD8047"/>
                </a:solidFill>
              </a:rPr>
              <a:t> </a:t>
            </a:r>
            <a:r>
              <a:rPr lang="es-US" dirty="0" smtClean="0">
                <a:solidFill>
                  <a:srgbClr val="DD8047"/>
                </a:solidFill>
                <a:hlinkClick r:id="rId16" tooltip="DSLR"/>
              </a:rPr>
              <a:t>DSLRs</a:t>
            </a:r>
            <a:endParaRPr lang="es-US" dirty="0">
              <a:solidFill>
                <a:srgbClr val="DD8047"/>
              </a:solidFill>
            </a:endParaRPr>
          </a:p>
          <a:p>
            <a:r>
              <a:rPr lang="es-US" dirty="0" smtClean="0"/>
              <a:t>and more !</a:t>
            </a:r>
            <a:endParaRPr lang="en-US" dirty="0"/>
          </a:p>
        </p:txBody>
      </p:sp>
      <p:sp>
        <p:nvSpPr>
          <p:cNvPr id="6" name="Symbol zastępczy stopki 2"/>
          <p:cNvSpPr txBox="1">
            <a:spLocks/>
          </p:cNvSpPr>
          <p:nvPr/>
        </p:nvSpPr>
        <p:spPr>
          <a:xfrm>
            <a:off x="6256020" y="76201"/>
            <a:ext cx="251764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AVC</a:t>
            </a:r>
            <a:endParaRPr lang="en-US" sz="1600" dirty="0">
              <a:solidFill>
                <a:srgbClr val="AF988F"/>
              </a:solidFill>
            </a:endParaRPr>
          </a:p>
        </p:txBody>
      </p:sp>
    </p:spTree>
    <p:extLst>
      <p:ext uri="{BB962C8B-B14F-4D97-AF65-F5344CB8AC3E}">
        <p14:creationId xmlns:p14="http://schemas.microsoft.com/office/powerpoint/2010/main" xmlns="" val="15835528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Decoding</a:t>
            </a:r>
            <a:r>
              <a:rPr lang="pl-PL" dirty="0" smtClean="0"/>
              <a:t> </a:t>
            </a:r>
            <a:r>
              <a:rPr lang="pl-PL" dirty="0" err="1" smtClean="0"/>
              <a:t>Refresh</a:t>
            </a:r>
            <a:r>
              <a:rPr lang="pl-PL" dirty="0" smtClean="0"/>
              <a:t> </a:t>
            </a:r>
            <a:r>
              <a:rPr lang="pl-PL" dirty="0" err="1" smtClean="0"/>
              <a:t>Type</a:t>
            </a:r>
            <a:r>
              <a:rPr lang="es-US" dirty="0" smtClean="0"/>
              <a:t> - mobile</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60</a:t>
            </a:fld>
            <a:endParaRPr lang="en-US" dirty="0"/>
          </a:p>
        </p:txBody>
      </p:sp>
      <p:graphicFrame>
        <p:nvGraphicFramePr>
          <p:cNvPr id="9" name="Symbol zastępczy zawartości 8"/>
          <p:cNvGraphicFramePr>
            <a:graphicFrameLocks noGrp="1"/>
          </p:cNvGraphicFramePr>
          <p:nvPr>
            <p:ph sz="quarter" idx="4294967295"/>
            <p:extLst>
              <p:ext uri="{D42A27DB-BD31-4B8C-83A1-F6EECF244321}">
                <p14:modId xmlns:p14="http://schemas.microsoft.com/office/powerpoint/2010/main" xmlns="" val="3058190877"/>
              </p:ext>
            </p:extLst>
          </p:nvPr>
        </p:nvGraphicFramePr>
        <p:xfrm>
          <a:off x="304800" y="990600"/>
          <a:ext cx="8382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HEVC</a:t>
            </a:r>
            <a:r>
              <a:rPr lang="es-US" sz="1600" b="1" dirty="0" smtClean="0">
                <a:solidFill>
                  <a:srgbClr val="FFC000"/>
                </a:solidFill>
              </a:rPr>
              <a:t>– SIMULATION DATA</a:t>
            </a:r>
            <a:endParaRPr lang="en-US" sz="1600" b="1" dirty="0">
              <a:solidFill>
                <a:srgbClr val="FFC000"/>
              </a:solidFill>
            </a:endParaRPr>
          </a:p>
        </p:txBody>
      </p:sp>
      <p:sp>
        <p:nvSpPr>
          <p:cNvPr id="7" name="Symbol zastępczy zawartości 4"/>
          <p:cNvSpPr txBox="1">
            <a:spLocks/>
          </p:cNvSpPr>
          <p:nvPr/>
        </p:nvSpPr>
        <p:spPr>
          <a:xfrm>
            <a:off x="152400" y="5943601"/>
            <a:ext cx="8991599" cy="58817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smtClean="0"/>
              <a:t>The times also didn't show that there was any major change. We can only see that no random access needs slightly more time</a:t>
            </a:r>
            <a:endParaRPr lang="pl-PL" sz="1800" dirty="0" smtClean="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61</a:t>
            </a:fld>
            <a:endParaRPr lang="en-US" dirty="0"/>
          </a:p>
        </p:txBody>
      </p:sp>
      <p:graphicFrame>
        <p:nvGraphicFramePr>
          <p:cNvPr id="15" name="Symbol zastępczy zawartości 14"/>
          <p:cNvGraphicFramePr>
            <a:graphicFrameLocks noGrp="1"/>
          </p:cNvGraphicFramePr>
          <p:nvPr>
            <p:ph sz="quarter" idx="4294967295"/>
            <p:extLst>
              <p:ext uri="{D42A27DB-BD31-4B8C-83A1-F6EECF244321}">
                <p14:modId xmlns:p14="http://schemas.microsoft.com/office/powerpoint/2010/main" xmlns="" val="3743539289"/>
              </p:ext>
            </p:extLst>
          </p:nvPr>
        </p:nvGraphicFramePr>
        <p:xfrm>
          <a:off x="0" y="685800"/>
          <a:ext cx="4419600" cy="5181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Symbol zastępczy zawartości 15"/>
          <p:cNvGraphicFramePr>
            <a:graphicFrameLocks noGrp="1"/>
          </p:cNvGraphicFramePr>
          <p:nvPr>
            <p:ph sz="quarter" idx="4294967295"/>
            <p:extLst>
              <p:ext uri="{D42A27DB-BD31-4B8C-83A1-F6EECF244321}">
                <p14:modId xmlns:p14="http://schemas.microsoft.com/office/powerpoint/2010/main" xmlns="" val="252868277"/>
              </p:ext>
            </p:extLst>
          </p:nvPr>
        </p:nvGraphicFramePr>
        <p:xfrm>
          <a:off x="4114800" y="685800"/>
          <a:ext cx="50292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H.264 </a:t>
            </a:r>
            <a:r>
              <a:rPr lang="pl-PL" sz="1600" b="1" dirty="0" err="1" smtClean="0">
                <a:solidFill>
                  <a:srgbClr val="AF988F"/>
                </a:solidFill>
              </a:rPr>
              <a:t>vs</a:t>
            </a:r>
            <a:r>
              <a:rPr lang="pl-PL" sz="1600" b="1" dirty="0" smtClean="0">
                <a:solidFill>
                  <a:srgbClr val="AF988F"/>
                </a:solidFill>
              </a:rPr>
              <a:t> HEVC </a:t>
            </a:r>
            <a:r>
              <a:rPr lang="es-US" sz="1600" b="1" dirty="0" smtClean="0">
                <a:solidFill>
                  <a:srgbClr val="FFC000"/>
                </a:solidFill>
              </a:rPr>
              <a:t>–</a:t>
            </a:r>
            <a:r>
              <a:rPr lang="pl-PL" sz="1600" b="1" dirty="0" smtClean="0">
                <a:solidFill>
                  <a:srgbClr val="FFC000"/>
                </a:solidFill>
              </a:rPr>
              <a:t> </a:t>
            </a:r>
            <a:r>
              <a:rPr lang="es-US" sz="1600" b="1" dirty="0" smtClean="0">
                <a:solidFill>
                  <a:srgbClr val="FFC000"/>
                </a:solidFill>
              </a:rPr>
              <a:t>SIMULATION DATA</a:t>
            </a:r>
            <a:r>
              <a:rPr lang="pl-PL" sz="1600" b="1" dirty="0" smtClean="0">
                <a:solidFill>
                  <a:srgbClr val="FFC000"/>
                </a:solidFill>
              </a:rPr>
              <a:t> COMPARISON</a:t>
            </a:r>
            <a:endParaRPr lang="en-US" sz="1600" b="1" dirty="0">
              <a:solidFill>
                <a:srgbClr val="FFC000"/>
              </a:solidFill>
            </a:endParaRPr>
          </a:p>
        </p:txBody>
      </p:sp>
      <p:sp>
        <p:nvSpPr>
          <p:cNvPr id="9" name="Symbol zastępczy zawartości 4"/>
          <p:cNvSpPr txBox="1">
            <a:spLocks/>
          </p:cNvSpPr>
          <p:nvPr/>
        </p:nvSpPr>
        <p:spPr>
          <a:xfrm>
            <a:off x="0" y="5638800"/>
            <a:ext cx="9143999" cy="89297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smtClean="0"/>
              <a:t>We can see that HEVC encoder is a lot more better than h.264 standard. There is about 2 dB difference. This means that it provide </a:t>
            </a:r>
            <a:r>
              <a:rPr lang="en-US" sz="1800" dirty="0" err="1" smtClean="0"/>
              <a:t>allmost</a:t>
            </a:r>
            <a:r>
              <a:rPr lang="pl-PL" sz="1800" dirty="0" smtClean="0"/>
              <a:t> </a:t>
            </a:r>
            <a:r>
              <a:rPr lang="en-US" sz="1800" dirty="0" smtClean="0"/>
              <a:t>50% better quality than h.264. However the encoding times for HEVC are terrible in comparison to h.264. Sometimes h.264 is about two times quicker.</a:t>
            </a:r>
            <a:endParaRPr lang="pl-PL"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62</a:t>
            </a:fld>
            <a:endParaRPr lang="en-US" dirty="0"/>
          </a:p>
        </p:txBody>
      </p:sp>
      <p:graphicFrame>
        <p:nvGraphicFramePr>
          <p:cNvPr id="17" name="Symbol zastępczy zawartości 16"/>
          <p:cNvGraphicFramePr>
            <a:graphicFrameLocks noGrp="1"/>
          </p:cNvGraphicFramePr>
          <p:nvPr>
            <p:ph sz="quarter" idx="4294967295"/>
            <p:extLst>
              <p:ext uri="{D42A27DB-BD31-4B8C-83A1-F6EECF244321}">
                <p14:modId xmlns:p14="http://schemas.microsoft.com/office/powerpoint/2010/main" xmlns="" val="1694622944"/>
              </p:ext>
            </p:extLst>
          </p:nvPr>
        </p:nvGraphicFramePr>
        <p:xfrm>
          <a:off x="0" y="457200"/>
          <a:ext cx="4495800" cy="533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Symbol zastępczy zawartości 17"/>
          <p:cNvGraphicFramePr>
            <a:graphicFrameLocks noGrp="1"/>
          </p:cNvGraphicFramePr>
          <p:nvPr>
            <p:ph sz="quarter" idx="4294967295"/>
            <p:extLst>
              <p:ext uri="{D42A27DB-BD31-4B8C-83A1-F6EECF244321}">
                <p14:modId xmlns:p14="http://schemas.microsoft.com/office/powerpoint/2010/main" xmlns="" val="2025748499"/>
              </p:ext>
            </p:extLst>
          </p:nvPr>
        </p:nvGraphicFramePr>
        <p:xfrm>
          <a:off x="4648200" y="533400"/>
          <a:ext cx="44958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H.264 </a:t>
            </a:r>
            <a:r>
              <a:rPr lang="pl-PL" sz="1600" b="1" dirty="0" err="1" smtClean="0">
                <a:solidFill>
                  <a:srgbClr val="AF988F"/>
                </a:solidFill>
              </a:rPr>
              <a:t>vs</a:t>
            </a:r>
            <a:r>
              <a:rPr lang="pl-PL" sz="1600" b="1" dirty="0" smtClean="0">
                <a:solidFill>
                  <a:srgbClr val="AF988F"/>
                </a:solidFill>
              </a:rPr>
              <a:t> HEVC </a:t>
            </a:r>
            <a:r>
              <a:rPr lang="es-US" sz="1600" b="1" dirty="0" smtClean="0">
                <a:solidFill>
                  <a:srgbClr val="FFC000"/>
                </a:solidFill>
              </a:rPr>
              <a:t>–</a:t>
            </a:r>
            <a:r>
              <a:rPr lang="pl-PL" sz="1600" b="1" dirty="0" smtClean="0">
                <a:solidFill>
                  <a:srgbClr val="FFC000"/>
                </a:solidFill>
              </a:rPr>
              <a:t> </a:t>
            </a:r>
            <a:r>
              <a:rPr lang="es-US" sz="1600" b="1" dirty="0" smtClean="0">
                <a:solidFill>
                  <a:srgbClr val="FFC000"/>
                </a:solidFill>
              </a:rPr>
              <a:t>SIMULATION DATA</a:t>
            </a:r>
            <a:r>
              <a:rPr lang="pl-PL" sz="1600" b="1" dirty="0" smtClean="0">
                <a:solidFill>
                  <a:srgbClr val="FFC000"/>
                </a:solidFill>
              </a:rPr>
              <a:t> COMPARISON</a:t>
            </a:r>
            <a:endParaRPr lang="en-US" sz="1600" b="1" dirty="0">
              <a:solidFill>
                <a:srgbClr val="FFC000"/>
              </a:solidFill>
            </a:endParaRPr>
          </a:p>
        </p:txBody>
      </p:sp>
      <p:sp>
        <p:nvSpPr>
          <p:cNvPr id="9" name="Symbol zastępczy zawartości 4"/>
          <p:cNvSpPr txBox="1">
            <a:spLocks/>
          </p:cNvSpPr>
          <p:nvPr/>
        </p:nvSpPr>
        <p:spPr>
          <a:xfrm>
            <a:off x="0" y="5715000"/>
            <a:ext cx="9144000" cy="89297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600" dirty="0" smtClean="0"/>
              <a:t>Here we notice a bit lower gain, but the times difference gets really huge. We can see that sequences with lot of movement needs a lot computation from HEVC. It's probably, because of it's complexity and a lot calculation needs to be made, it has a lot more option to consider than h.264.</a:t>
            </a:r>
            <a:endParaRPr lang="pl-PL" sz="16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63</a:t>
            </a:fld>
            <a:endParaRPr lang="en-US" dirty="0"/>
          </a:p>
        </p:txBody>
      </p:sp>
      <p:graphicFrame>
        <p:nvGraphicFramePr>
          <p:cNvPr id="9" name="Symbol zastępczy zawartości 8"/>
          <p:cNvGraphicFramePr>
            <a:graphicFrameLocks noGrp="1"/>
          </p:cNvGraphicFramePr>
          <p:nvPr>
            <p:ph sz="quarter" idx="4294967295"/>
            <p:extLst>
              <p:ext uri="{D42A27DB-BD31-4B8C-83A1-F6EECF244321}">
                <p14:modId xmlns:p14="http://schemas.microsoft.com/office/powerpoint/2010/main" xmlns="" val="4261995184"/>
              </p:ext>
            </p:extLst>
          </p:nvPr>
        </p:nvGraphicFramePr>
        <p:xfrm>
          <a:off x="0" y="457200"/>
          <a:ext cx="4648200" cy="579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ymbol zastępczy zawartości 10"/>
          <p:cNvGraphicFramePr>
            <a:graphicFrameLocks noGrp="1"/>
          </p:cNvGraphicFramePr>
          <p:nvPr>
            <p:ph sz="quarter" idx="4294967295"/>
            <p:extLst>
              <p:ext uri="{D42A27DB-BD31-4B8C-83A1-F6EECF244321}">
                <p14:modId xmlns:p14="http://schemas.microsoft.com/office/powerpoint/2010/main" xmlns="" val="3587957303"/>
              </p:ext>
            </p:extLst>
          </p:nvPr>
        </p:nvGraphicFramePr>
        <p:xfrm>
          <a:off x="4648200" y="533400"/>
          <a:ext cx="44958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H.264 </a:t>
            </a:r>
            <a:r>
              <a:rPr lang="pl-PL" sz="1600" b="1" dirty="0" err="1" smtClean="0">
                <a:solidFill>
                  <a:srgbClr val="AF988F"/>
                </a:solidFill>
              </a:rPr>
              <a:t>vs</a:t>
            </a:r>
            <a:r>
              <a:rPr lang="pl-PL" sz="1600" b="1" dirty="0" smtClean="0">
                <a:solidFill>
                  <a:srgbClr val="AF988F"/>
                </a:solidFill>
              </a:rPr>
              <a:t> HEVC </a:t>
            </a:r>
            <a:r>
              <a:rPr lang="es-US" sz="1600" b="1" dirty="0" smtClean="0">
                <a:solidFill>
                  <a:srgbClr val="FFC000"/>
                </a:solidFill>
              </a:rPr>
              <a:t>–</a:t>
            </a:r>
            <a:r>
              <a:rPr lang="pl-PL" sz="1600" b="1" dirty="0" smtClean="0">
                <a:solidFill>
                  <a:srgbClr val="FFC000"/>
                </a:solidFill>
              </a:rPr>
              <a:t> </a:t>
            </a:r>
            <a:r>
              <a:rPr lang="es-US" sz="1600" b="1" dirty="0" smtClean="0">
                <a:solidFill>
                  <a:srgbClr val="FFC000"/>
                </a:solidFill>
              </a:rPr>
              <a:t>SIMULATION DATA</a:t>
            </a:r>
            <a:r>
              <a:rPr lang="pl-PL" sz="1600" b="1" dirty="0" smtClean="0">
                <a:solidFill>
                  <a:srgbClr val="FFC000"/>
                </a:solidFill>
              </a:rPr>
              <a:t> COMPARISON</a:t>
            </a:r>
            <a:endParaRPr lang="en-US" sz="1600" b="1" dirty="0">
              <a:solidFill>
                <a:srgbClr val="FFC000"/>
              </a:solidFill>
            </a:endParaRPr>
          </a:p>
        </p:txBody>
      </p:sp>
      <p:sp>
        <p:nvSpPr>
          <p:cNvPr id="10" name="Symbol zastępczy zawartości 4"/>
          <p:cNvSpPr txBox="1">
            <a:spLocks/>
          </p:cNvSpPr>
          <p:nvPr/>
        </p:nvSpPr>
        <p:spPr>
          <a:xfrm>
            <a:off x="0" y="5791200"/>
            <a:ext cx="9144000" cy="74057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smtClean="0"/>
              <a:t>In this sequences we can see that for low</a:t>
            </a:r>
            <a:r>
              <a:rPr lang="pl-PL" sz="1800" dirty="0" smtClean="0"/>
              <a:t> </a:t>
            </a:r>
            <a:r>
              <a:rPr lang="pl-PL" sz="1800" dirty="0" err="1" smtClean="0"/>
              <a:t>very</a:t>
            </a:r>
            <a:r>
              <a:rPr lang="en-US" sz="1800" dirty="0" smtClean="0"/>
              <a:t> bit rates HEVC and h.264 provides almost the same quality, but HEVC now is much quicker</a:t>
            </a:r>
            <a:r>
              <a:rPr lang="pl-PL" sz="1800" dirty="0" smtClean="0"/>
              <a:t>. Since </a:t>
            </a:r>
            <a:r>
              <a:rPr lang="en-US" sz="1800" dirty="0" smtClean="0"/>
              <a:t>400kbit/s HEVC gains about 1,5-2dB of PSNR in comparison with H.264</a:t>
            </a:r>
            <a:endParaRPr lang="en-US"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64</a:t>
            </a:fld>
            <a:endParaRPr lang="en-US" dirty="0"/>
          </a:p>
        </p:txBody>
      </p:sp>
      <p:graphicFrame>
        <p:nvGraphicFramePr>
          <p:cNvPr id="10" name="Symbol zastępczy zawartości 9"/>
          <p:cNvGraphicFramePr>
            <a:graphicFrameLocks noGrp="1"/>
          </p:cNvGraphicFramePr>
          <p:nvPr>
            <p:ph sz="quarter" idx="4294967295"/>
            <p:extLst>
              <p:ext uri="{D42A27DB-BD31-4B8C-83A1-F6EECF244321}">
                <p14:modId xmlns:p14="http://schemas.microsoft.com/office/powerpoint/2010/main" xmlns="" val="2476809649"/>
              </p:ext>
            </p:extLst>
          </p:nvPr>
        </p:nvGraphicFramePr>
        <p:xfrm>
          <a:off x="0" y="457200"/>
          <a:ext cx="4648200" cy="5562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Symbol zastępczy zawartości 12"/>
          <p:cNvGraphicFramePr>
            <a:graphicFrameLocks noGrp="1"/>
          </p:cNvGraphicFramePr>
          <p:nvPr>
            <p:ph sz="quarter" idx="4294967295"/>
            <p:extLst>
              <p:ext uri="{D42A27DB-BD31-4B8C-83A1-F6EECF244321}">
                <p14:modId xmlns:p14="http://schemas.microsoft.com/office/powerpoint/2010/main" xmlns="" val="1942353484"/>
              </p:ext>
            </p:extLst>
          </p:nvPr>
        </p:nvGraphicFramePr>
        <p:xfrm>
          <a:off x="4572000" y="457200"/>
          <a:ext cx="45720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8"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H.264 </a:t>
            </a:r>
            <a:r>
              <a:rPr lang="pl-PL" sz="1600" b="1" dirty="0" err="1" smtClean="0">
                <a:solidFill>
                  <a:srgbClr val="AF988F"/>
                </a:solidFill>
              </a:rPr>
              <a:t>vs</a:t>
            </a:r>
            <a:r>
              <a:rPr lang="pl-PL" sz="1600" b="1" dirty="0" smtClean="0">
                <a:solidFill>
                  <a:srgbClr val="AF988F"/>
                </a:solidFill>
              </a:rPr>
              <a:t> HEVC </a:t>
            </a:r>
            <a:r>
              <a:rPr lang="es-US" sz="1600" b="1" dirty="0" smtClean="0">
                <a:solidFill>
                  <a:srgbClr val="FFC000"/>
                </a:solidFill>
              </a:rPr>
              <a:t>–</a:t>
            </a:r>
            <a:r>
              <a:rPr lang="pl-PL" sz="1600" b="1" dirty="0" smtClean="0">
                <a:solidFill>
                  <a:srgbClr val="FFC000"/>
                </a:solidFill>
              </a:rPr>
              <a:t> </a:t>
            </a:r>
            <a:r>
              <a:rPr lang="es-US" sz="1600" b="1" dirty="0" smtClean="0">
                <a:solidFill>
                  <a:srgbClr val="FFC000"/>
                </a:solidFill>
              </a:rPr>
              <a:t>SIMULATION DATA</a:t>
            </a:r>
            <a:r>
              <a:rPr lang="pl-PL" sz="1600" b="1" dirty="0" smtClean="0">
                <a:solidFill>
                  <a:srgbClr val="FFC000"/>
                </a:solidFill>
              </a:rPr>
              <a:t> COMPARISON</a:t>
            </a:r>
            <a:endParaRPr lang="en-US" sz="1600" b="1" dirty="0">
              <a:solidFill>
                <a:srgbClr val="FFC000"/>
              </a:solidFill>
            </a:endParaRPr>
          </a:p>
        </p:txBody>
      </p:sp>
      <p:sp>
        <p:nvSpPr>
          <p:cNvPr id="9" name="Symbol zastępczy zawartości 4"/>
          <p:cNvSpPr txBox="1">
            <a:spLocks/>
          </p:cNvSpPr>
          <p:nvPr/>
        </p:nvSpPr>
        <p:spPr>
          <a:xfrm>
            <a:off x="0" y="5867400"/>
            <a:ext cx="9144000" cy="74057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smtClean="0"/>
              <a:t>For this sequence HEVC has a lot more higher times than h.264, but it still provides better quality at least 1 dB better. For higher bitrates gain of PSNR is rising.</a:t>
            </a:r>
            <a:endParaRPr lang="en-US"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Bit-rate</a:t>
            </a:r>
            <a:r>
              <a:rPr lang="pl-PL" dirty="0" smtClean="0"/>
              <a:t> </a:t>
            </a:r>
            <a:r>
              <a:rPr lang="pl-PL" dirty="0" err="1" smtClean="0"/>
              <a:t>saving</a:t>
            </a:r>
            <a:r>
              <a:rPr lang="pl-PL" dirty="0" smtClean="0"/>
              <a:t> </a:t>
            </a:r>
            <a:r>
              <a:rPr lang="pl-PL" dirty="0" err="1" smtClean="0"/>
              <a:t>rate</a:t>
            </a:r>
            <a:r>
              <a:rPr lang="pl-PL" dirty="0" smtClean="0"/>
              <a:t> - </a:t>
            </a:r>
            <a:r>
              <a:rPr lang="pl-PL" dirty="0" err="1" smtClean="0"/>
              <a:t>foreman</a:t>
            </a:r>
            <a:r>
              <a:rPr lang="pl-PL" dirty="0" smtClean="0"/>
              <a:t> </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65</a:t>
            </a:fld>
            <a:endParaRPr lang="en-US" dirty="0"/>
          </a:p>
        </p:txBody>
      </p:sp>
      <p:pic>
        <p:nvPicPr>
          <p:cNvPr id="5122" name="Picture 2"/>
          <p:cNvPicPr>
            <a:picLocks noGrp="1" noChangeAspect="1" noChangeArrowheads="1"/>
          </p:cNvPicPr>
          <p:nvPr>
            <p:ph sz="quarter" idx="4294967295"/>
          </p:nvPr>
        </p:nvPicPr>
        <p:blipFill>
          <a:blip r:embed="rId2" cstate="print"/>
          <a:srcRect/>
          <a:stretch>
            <a:fillRect/>
          </a:stretch>
        </p:blipFill>
        <p:spPr bwMode="auto">
          <a:xfrm>
            <a:off x="1600200" y="1447800"/>
            <a:ext cx="5783094" cy="4419600"/>
          </a:xfrm>
          <a:prstGeom prst="rect">
            <a:avLst/>
          </a:prstGeom>
          <a:noFill/>
          <a:ln w="9525">
            <a:noFill/>
            <a:miter lim="800000"/>
            <a:headEnd/>
            <a:tailEnd/>
          </a:ln>
        </p:spPr>
      </p:pic>
      <p:sp>
        <p:nvSpPr>
          <p:cNvPr id="5" name="Prostokąt 4"/>
          <p:cNvSpPr/>
          <p:nvPr/>
        </p:nvSpPr>
        <p:spPr>
          <a:xfrm>
            <a:off x="4724400" y="5562600"/>
            <a:ext cx="562975" cy="369332"/>
          </a:xfrm>
          <a:prstGeom prst="rect">
            <a:avLst/>
          </a:prstGeom>
        </p:spPr>
        <p:txBody>
          <a:bodyPr wrap="none">
            <a:spAutoFit/>
          </a:bodyPr>
          <a:lstStyle/>
          <a:p>
            <a:r>
              <a:rPr lang="es-US" dirty="0" smtClean="0"/>
              <a:t>[db]</a:t>
            </a:r>
            <a:endParaRPr lang="en-US" dirty="0"/>
          </a:p>
        </p:txBody>
      </p:sp>
      <p:sp>
        <p:nvSpPr>
          <p:cNvPr id="9"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H.264 </a:t>
            </a:r>
            <a:r>
              <a:rPr lang="pl-PL" sz="1600" b="1" dirty="0" err="1" smtClean="0">
                <a:solidFill>
                  <a:srgbClr val="AF988F"/>
                </a:solidFill>
              </a:rPr>
              <a:t>vs</a:t>
            </a:r>
            <a:r>
              <a:rPr lang="pl-PL" sz="1600" b="1" dirty="0" smtClean="0">
                <a:solidFill>
                  <a:srgbClr val="AF988F"/>
                </a:solidFill>
              </a:rPr>
              <a:t> HEVC </a:t>
            </a:r>
            <a:r>
              <a:rPr lang="es-US" sz="1600" b="1" dirty="0" smtClean="0">
                <a:solidFill>
                  <a:srgbClr val="FFC000"/>
                </a:solidFill>
              </a:rPr>
              <a:t>–</a:t>
            </a:r>
            <a:r>
              <a:rPr lang="pl-PL" sz="1600" b="1" dirty="0" smtClean="0">
                <a:solidFill>
                  <a:srgbClr val="FFC000"/>
                </a:solidFill>
              </a:rPr>
              <a:t> </a:t>
            </a:r>
            <a:r>
              <a:rPr lang="es-US" sz="1600" b="1" dirty="0" smtClean="0">
                <a:solidFill>
                  <a:srgbClr val="FFC000"/>
                </a:solidFill>
              </a:rPr>
              <a:t>SIMULATION DATA</a:t>
            </a:r>
            <a:r>
              <a:rPr lang="pl-PL" sz="1600" b="1" dirty="0" smtClean="0">
                <a:solidFill>
                  <a:srgbClr val="FFC000"/>
                </a:solidFill>
              </a:rPr>
              <a:t> COMPARISON</a:t>
            </a:r>
            <a:endParaRPr lang="en-US" sz="1600" b="1" dirty="0">
              <a:solidFill>
                <a:srgbClr val="FFC000"/>
              </a:solidFill>
            </a:endParaRPr>
          </a:p>
        </p:txBody>
      </p:sp>
      <p:sp>
        <p:nvSpPr>
          <p:cNvPr id="10" name="Symbol zastępczy zawartości 4"/>
          <p:cNvSpPr txBox="1">
            <a:spLocks/>
          </p:cNvSpPr>
          <p:nvPr/>
        </p:nvSpPr>
        <p:spPr>
          <a:xfrm>
            <a:off x="0" y="5943600"/>
            <a:ext cx="9144000" cy="66437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smtClean="0"/>
              <a:t>He we can see that HEVC for the same quality gives us much lower bit rates than h.264, even up to 56% lower !.</a:t>
            </a:r>
            <a:endParaRPr lang="pl-PL"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Bit-rate</a:t>
            </a:r>
            <a:r>
              <a:rPr lang="pl-PL" dirty="0" smtClean="0"/>
              <a:t> </a:t>
            </a:r>
            <a:r>
              <a:rPr lang="pl-PL" dirty="0" err="1" smtClean="0"/>
              <a:t>saving</a:t>
            </a:r>
            <a:r>
              <a:rPr lang="pl-PL" dirty="0" smtClean="0"/>
              <a:t> </a:t>
            </a:r>
            <a:r>
              <a:rPr lang="pl-PL" dirty="0" err="1" smtClean="0"/>
              <a:t>rate</a:t>
            </a:r>
            <a:r>
              <a:rPr lang="pl-PL" dirty="0" smtClean="0"/>
              <a:t> - mobile </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66</a:t>
            </a:fld>
            <a:endParaRPr lang="en-US" dirty="0"/>
          </a:p>
        </p:txBody>
      </p:sp>
      <p:pic>
        <p:nvPicPr>
          <p:cNvPr id="3074" name="Picture 2" descr="C:\Users\kubad_000\Desktop\Studia\Equipos multimedia\resaults\Bitrate_gain_foreman.jpg"/>
          <p:cNvPicPr>
            <a:picLocks noChangeAspect="1" noChangeArrowheads="1"/>
          </p:cNvPicPr>
          <p:nvPr/>
        </p:nvPicPr>
        <p:blipFill>
          <a:blip r:embed="rId2" cstate="print"/>
          <a:srcRect/>
          <a:stretch>
            <a:fillRect/>
          </a:stretch>
        </p:blipFill>
        <p:spPr bwMode="auto">
          <a:xfrm>
            <a:off x="1066800" y="1676400"/>
            <a:ext cx="6477000" cy="4844776"/>
          </a:xfrm>
          <a:prstGeom prst="rect">
            <a:avLst/>
          </a:prstGeom>
          <a:noFill/>
        </p:spPr>
      </p:pic>
      <p:sp>
        <p:nvSpPr>
          <p:cNvPr id="9" name="Prostokąt 8"/>
          <p:cNvSpPr/>
          <p:nvPr/>
        </p:nvSpPr>
        <p:spPr>
          <a:xfrm>
            <a:off x="4495800" y="6151844"/>
            <a:ext cx="562975" cy="369332"/>
          </a:xfrm>
          <a:prstGeom prst="rect">
            <a:avLst/>
          </a:prstGeom>
        </p:spPr>
        <p:txBody>
          <a:bodyPr wrap="none">
            <a:spAutoFit/>
          </a:bodyPr>
          <a:lstStyle/>
          <a:p>
            <a:r>
              <a:rPr lang="es-US" dirty="0" smtClean="0"/>
              <a:t>[db]</a:t>
            </a:r>
            <a:endParaRPr lang="en-US" dirty="0"/>
          </a:p>
        </p:txBody>
      </p:sp>
      <p:sp>
        <p:nvSpPr>
          <p:cNvPr id="10"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H.264 </a:t>
            </a:r>
            <a:r>
              <a:rPr lang="pl-PL" sz="1600" b="1" dirty="0" err="1" smtClean="0">
                <a:solidFill>
                  <a:srgbClr val="AF988F"/>
                </a:solidFill>
              </a:rPr>
              <a:t>vs</a:t>
            </a:r>
            <a:r>
              <a:rPr lang="pl-PL" sz="1600" b="1" dirty="0" smtClean="0">
                <a:solidFill>
                  <a:srgbClr val="AF988F"/>
                </a:solidFill>
              </a:rPr>
              <a:t> HEVC </a:t>
            </a:r>
            <a:r>
              <a:rPr lang="es-US" sz="1600" b="1" dirty="0" smtClean="0">
                <a:solidFill>
                  <a:srgbClr val="FFC000"/>
                </a:solidFill>
              </a:rPr>
              <a:t>–</a:t>
            </a:r>
            <a:r>
              <a:rPr lang="pl-PL" sz="1600" b="1" dirty="0" smtClean="0">
                <a:solidFill>
                  <a:srgbClr val="FFC000"/>
                </a:solidFill>
              </a:rPr>
              <a:t> </a:t>
            </a:r>
            <a:r>
              <a:rPr lang="es-US" sz="1600" b="1" dirty="0" smtClean="0">
                <a:solidFill>
                  <a:srgbClr val="FFC000"/>
                </a:solidFill>
              </a:rPr>
              <a:t>SIMULATION DATA</a:t>
            </a:r>
            <a:r>
              <a:rPr lang="pl-PL" sz="1600" b="1" dirty="0" smtClean="0">
                <a:solidFill>
                  <a:srgbClr val="FFC000"/>
                </a:solidFill>
              </a:rPr>
              <a:t> COMPARISON</a:t>
            </a:r>
            <a:endParaRPr lang="en-US" sz="1600" b="1" dirty="0">
              <a:solidFill>
                <a:srgbClr val="FFC000"/>
              </a:solidFill>
            </a:endParaRPr>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Bit-rate</a:t>
            </a:r>
            <a:r>
              <a:rPr lang="pl-PL" dirty="0" smtClean="0"/>
              <a:t> </a:t>
            </a:r>
            <a:r>
              <a:rPr lang="pl-PL" dirty="0" err="1" smtClean="0"/>
              <a:t>saving</a:t>
            </a:r>
            <a:r>
              <a:rPr lang="pl-PL" dirty="0" smtClean="0"/>
              <a:t> </a:t>
            </a:r>
            <a:r>
              <a:rPr lang="pl-PL" dirty="0" err="1" smtClean="0"/>
              <a:t>rate</a:t>
            </a:r>
            <a:r>
              <a:rPr lang="pl-PL" dirty="0" smtClean="0"/>
              <a:t> - news</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67</a:t>
            </a:fld>
            <a:endParaRPr lang="en-US" dirty="0"/>
          </a:p>
        </p:txBody>
      </p:sp>
      <p:pic>
        <p:nvPicPr>
          <p:cNvPr id="4098" name="Picture 2" descr="C:\Users\kubad_000\Desktop\Studia\Equipos multimedia\resaults\news.jpg"/>
          <p:cNvPicPr>
            <a:picLocks noChangeAspect="1" noChangeArrowheads="1"/>
          </p:cNvPicPr>
          <p:nvPr/>
        </p:nvPicPr>
        <p:blipFill>
          <a:blip r:embed="rId2" cstate="print"/>
          <a:srcRect/>
          <a:stretch>
            <a:fillRect/>
          </a:stretch>
        </p:blipFill>
        <p:spPr bwMode="auto">
          <a:xfrm>
            <a:off x="1219200" y="1600200"/>
            <a:ext cx="6671263" cy="4895782"/>
          </a:xfrm>
          <a:prstGeom prst="rect">
            <a:avLst/>
          </a:prstGeom>
          <a:noFill/>
        </p:spPr>
      </p:pic>
      <p:sp>
        <p:nvSpPr>
          <p:cNvPr id="7" name="Prostokąt 6"/>
          <p:cNvSpPr/>
          <p:nvPr/>
        </p:nvSpPr>
        <p:spPr>
          <a:xfrm>
            <a:off x="4876800" y="6178562"/>
            <a:ext cx="562975" cy="369332"/>
          </a:xfrm>
          <a:prstGeom prst="rect">
            <a:avLst/>
          </a:prstGeom>
        </p:spPr>
        <p:txBody>
          <a:bodyPr wrap="none">
            <a:spAutoFit/>
          </a:bodyPr>
          <a:lstStyle/>
          <a:p>
            <a:r>
              <a:rPr lang="es-US" dirty="0" smtClean="0"/>
              <a:t>[db]</a:t>
            </a:r>
            <a:endParaRPr lang="en-US" dirty="0"/>
          </a:p>
        </p:txBody>
      </p:sp>
      <p:sp>
        <p:nvSpPr>
          <p:cNvPr id="9"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H.264 </a:t>
            </a:r>
            <a:r>
              <a:rPr lang="pl-PL" sz="1600" b="1" dirty="0" err="1" smtClean="0">
                <a:solidFill>
                  <a:srgbClr val="AF988F"/>
                </a:solidFill>
              </a:rPr>
              <a:t>vs</a:t>
            </a:r>
            <a:r>
              <a:rPr lang="pl-PL" sz="1600" b="1" dirty="0" smtClean="0">
                <a:solidFill>
                  <a:srgbClr val="AF988F"/>
                </a:solidFill>
              </a:rPr>
              <a:t> HEVC </a:t>
            </a:r>
            <a:r>
              <a:rPr lang="es-US" sz="1600" b="1" dirty="0" smtClean="0">
                <a:solidFill>
                  <a:srgbClr val="FFC000"/>
                </a:solidFill>
              </a:rPr>
              <a:t>–</a:t>
            </a:r>
            <a:r>
              <a:rPr lang="pl-PL" sz="1600" b="1" dirty="0" smtClean="0">
                <a:solidFill>
                  <a:srgbClr val="FFC000"/>
                </a:solidFill>
              </a:rPr>
              <a:t> </a:t>
            </a:r>
            <a:r>
              <a:rPr lang="es-US" sz="1600" b="1" dirty="0" smtClean="0">
                <a:solidFill>
                  <a:srgbClr val="FFC000"/>
                </a:solidFill>
              </a:rPr>
              <a:t>SIMULATION DATA</a:t>
            </a:r>
            <a:r>
              <a:rPr lang="pl-PL" sz="1600" b="1" dirty="0" smtClean="0">
                <a:solidFill>
                  <a:srgbClr val="FFC000"/>
                </a:solidFill>
              </a:rPr>
              <a:t> COMPARISON</a:t>
            </a:r>
            <a:endParaRPr lang="en-US" sz="1600" b="1" dirty="0">
              <a:solidFill>
                <a:srgbClr val="FFC000"/>
              </a:solidFill>
            </a:endParaRPr>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ubad_000\Desktop\Studia\Equipos multimedia\resaults\Bitrate_gain_coastguard.jpg"/>
          <p:cNvPicPr>
            <a:picLocks noChangeAspect="1" noChangeArrowheads="1"/>
          </p:cNvPicPr>
          <p:nvPr/>
        </p:nvPicPr>
        <p:blipFill>
          <a:blip r:embed="rId2" cstate="print"/>
          <a:srcRect/>
          <a:stretch>
            <a:fillRect/>
          </a:stretch>
        </p:blipFill>
        <p:spPr bwMode="auto">
          <a:xfrm>
            <a:off x="609600" y="1676400"/>
            <a:ext cx="7772400" cy="4343400"/>
          </a:xfrm>
          <a:prstGeom prst="rect">
            <a:avLst/>
          </a:prstGeom>
          <a:noFill/>
        </p:spPr>
      </p:pic>
      <p:sp>
        <p:nvSpPr>
          <p:cNvPr id="2" name="Tytuł 1"/>
          <p:cNvSpPr>
            <a:spLocks noGrp="1"/>
          </p:cNvSpPr>
          <p:nvPr>
            <p:ph type="title"/>
          </p:nvPr>
        </p:nvSpPr>
        <p:spPr/>
        <p:txBody>
          <a:bodyPr/>
          <a:lstStyle/>
          <a:p>
            <a:r>
              <a:rPr lang="pl-PL" dirty="0" err="1" smtClean="0"/>
              <a:t>Bit-rate</a:t>
            </a:r>
            <a:r>
              <a:rPr lang="pl-PL" dirty="0" smtClean="0"/>
              <a:t> </a:t>
            </a:r>
            <a:r>
              <a:rPr lang="pl-PL" dirty="0" err="1" smtClean="0"/>
              <a:t>saving</a:t>
            </a:r>
            <a:r>
              <a:rPr lang="pl-PL" dirty="0" smtClean="0"/>
              <a:t> </a:t>
            </a:r>
            <a:r>
              <a:rPr lang="pl-PL" dirty="0" err="1" smtClean="0"/>
              <a:t>rate</a:t>
            </a:r>
            <a:r>
              <a:rPr lang="pl-PL" dirty="0" smtClean="0"/>
              <a:t> - </a:t>
            </a:r>
            <a:r>
              <a:rPr lang="pl-PL" dirty="0" err="1" smtClean="0"/>
              <a:t>costguard</a:t>
            </a:r>
            <a:r>
              <a:rPr lang="pl-PL" dirty="0" smtClean="0"/>
              <a:t> </a:t>
            </a:r>
            <a:endParaRPr lang="en-US" dirty="0"/>
          </a:p>
        </p:txBody>
      </p:sp>
      <p:sp>
        <p:nvSpPr>
          <p:cNvPr id="3" name="Symbol zastępczy stopki 2"/>
          <p:cNvSpPr>
            <a:spLocks noGrp="1"/>
          </p:cNvSpPr>
          <p:nvPr>
            <p:ph type="ftr" sz="quarter" idx="11"/>
          </p:nvPr>
        </p:nvSpPr>
        <p:spPr/>
        <p:txBody>
          <a:bodyPr/>
          <a:lstStyle/>
          <a:p>
            <a:r>
              <a:rPr lang="es-US" dirty="0"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68</a:t>
            </a:fld>
            <a:endParaRPr lang="en-US" dirty="0"/>
          </a:p>
        </p:txBody>
      </p:sp>
      <p:sp>
        <p:nvSpPr>
          <p:cNvPr id="7" name="Prostokąt 6"/>
          <p:cNvSpPr/>
          <p:nvPr/>
        </p:nvSpPr>
        <p:spPr>
          <a:xfrm>
            <a:off x="4800600" y="5638800"/>
            <a:ext cx="562975" cy="369332"/>
          </a:xfrm>
          <a:prstGeom prst="rect">
            <a:avLst/>
          </a:prstGeom>
        </p:spPr>
        <p:txBody>
          <a:bodyPr wrap="none">
            <a:spAutoFit/>
          </a:bodyPr>
          <a:lstStyle/>
          <a:p>
            <a:r>
              <a:rPr lang="es-US" dirty="0" smtClean="0"/>
              <a:t>[db]</a:t>
            </a:r>
            <a:endParaRPr lang="en-US" dirty="0"/>
          </a:p>
        </p:txBody>
      </p:sp>
      <p:sp>
        <p:nvSpPr>
          <p:cNvPr id="9" name="Symbol zastępczy stopki 2"/>
          <p:cNvSpPr txBox="1">
            <a:spLocks/>
          </p:cNvSpPr>
          <p:nvPr/>
        </p:nvSpPr>
        <p:spPr>
          <a:xfrm>
            <a:off x="3657600" y="76201"/>
            <a:ext cx="51655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pl-PL" sz="1600" b="1" dirty="0" smtClean="0">
                <a:solidFill>
                  <a:srgbClr val="AF988F"/>
                </a:solidFill>
              </a:rPr>
              <a:t>H.264 </a:t>
            </a:r>
            <a:r>
              <a:rPr lang="pl-PL" sz="1600" b="1" dirty="0" err="1" smtClean="0">
                <a:solidFill>
                  <a:srgbClr val="AF988F"/>
                </a:solidFill>
              </a:rPr>
              <a:t>vs</a:t>
            </a:r>
            <a:r>
              <a:rPr lang="pl-PL" sz="1600" b="1" dirty="0" smtClean="0">
                <a:solidFill>
                  <a:srgbClr val="AF988F"/>
                </a:solidFill>
              </a:rPr>
              <a:t> HEVC </a:t>
            </a:r>
            <a:r>
              <a:rPr lang="es-US" sz="1600" b="1" dirty="0" smtClean="0">
                <a:solidFill>
                  <a:srgbClr val="FFC000"/>
                </a:solidFill>
              </a:rPr>
              <a:t>–</a:t>
            </a:r>
            <a:r>
              <a:rPr lang="pl-PL" sz="1600" b="1" dirty="0" smtClean="0">
                <a:solidFill>
                  <a:srgbClr val="FFC000"/>
                </a:solidFill>
              </a:rPr>
              <a:t> </a:t>
            </a:r>
            <a:r>
              <a:rPr lang="es-US" sz="1600" b="1" dirty="0" smtClean="0">
                <a:solidFill>
                  <a:srgbClr val="FFC000"/>
                </a:solidFill>
              </a:rPr>
              <a:t>SIMULATION DATA</a:t>
            </a:r>
            <a:r>
              <a:rPr lang="pl-PL" sz="1600" b="1" dirty="0" smtClean="0">
                <a:solidFill>
                  <a:srgbClr val="FFC000"/>
                </a:solidFill>
              </a:rPr>
              <a:t> COMPARISON</a:t>
            </a:r>
            <a:endParaRPr lang="en-US" sz="1600" b="1" dirty="0">
              <a:solidFill>
                <a:srgbClr val="FFC000"/>
              </a:solidFill>
            </a:endParaRPr>
          </a:p>
        </p:txBody>
      </p:sp>
      <p:sp>
        <p:nvSpPr>
          <p:cNvPr id="8" name="Symbol zastępczy zawartości 4"/>
          <p:cNvSpPr txBox="1">
            <a:spLocks/>
          </p:cNvSpPr>
          <p:nvPr/>
        </p:nvSpPr>
        <p:spPr>
          <a:xfrm>
            <a:off x="0" y="5943600"/>
            <a:ext cx="9144000" cy="66437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endParaRPr lang="pl-PL" sz="1800" dirty="0"/>
          </a:p>
        </p:txBody>
      </p:sp>
      <p:sp>
        <p:nvSpPr>
          <p:cNvPr id="10" name="Symbol zastępczy zawartości 4"/>
          <p:cNvSpPr txBox="1">
            <a:spLocks/>
          </p:cNvSpPr>
          <p:nvPr/>
        </p:nvSpPr>
        <p:spPr>
          <a:xfrm>
            <a:off x="152400" y="6096000"/>
            <a:ext cx="9144000" cy="66437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800" dirty="0" smtClean="0"/>
              <a:t> </a:t>
            </a:r>
            <a:r>
              <a:rPr lang="pl-PL" sz="1800" dirty="0" smtClean="0"/>
              <a:t>A</a:t>
            </a:r>
            <a:r>
              <a:rPr lang="en-US" sz="1800" dirty="0" err="1" smtClean="0"/>
              <a:t>lmost</a:t>
            </a:r>
            <a:r>
              <a:rPr lang="en-US" sz="1800" dirty="0" smtClean="0"/>
              <a:t> all sequences HEVC gives us the highest gain</a:t>
            </a:r>
            <a:r>
              <a:rPr lang="pl-PL" sz="1800" dirty="0" smtClean="0"/>
              <a:t>.</a:t>
            </a:r>
            <a:r>
              <a:rPr lang="en-US" sz="1800" dirty="0" smtClean="0"/>
              <a:t> </a:t>
            </a:r>
            <a:r>
              <a:rPr lang="pl-PL" sz="1800" dirty="0" smtClean="0"/>
              <a:t>H</a:t>
            </a:r>
            <a:r>
              <a:rPr lang="en-US" sz="1800" dirty="0" smtClean="0"/>
              <a:t>ere </a:t>
            </a:r>
            <a:r>
              <a:rPr lang="pl-PL" sz="1800" smtClean="0"/>
              <a:t>even</a:t>
            </a:r>
            <a:r>
              <a:rPr lang="en-US" sz="1800" smtClean="0"/>
              <a:t> </a:t>
            </a:r>
            <a:r>
              <a:rPr lang="en-US" sz="1800" dirty="0" smtClean="0"/>
              <a:t>62 %.</a:t>
            </a:r>
            <a:endParaRPr lang="pl-PL" sz="1800" dirty="0"/>
          </a:p>
        </p:txBody>
      </p:sp>
    </p:spTree>
    <p:extLst>
      <p:ext uri="{BB962C8B-B14F-4D97-AF65-F5344CB8AC3E}">
        <p14:creationId xmlns:p14="http://schemas.microsoft.com/office/powerpoint/2010/main" xmlns="" val="39302495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72AC53DF-4216-466D-99A7-94400E6C2A25}" type="slidenum">
              <a:rPr lang="en-US" smtClean="0"/>
              <a:pPr/>
              <a:t>69</a:t>
            </a:fld>
            <a:endParaRPr lang="en-US" dirty="0">
              <a:solidFill>
                <a:schemeClr val="tx2"/>
              </a:solidFill>
            </a:endParaRPr>
          </a:p>
        </p:txBody>
      </p:sp>
      <p:sp>
        <p:nvSpPr>
          <p:cNvPr id="4" name="Symbol zastępczy stopki 5"/>
          <p:cNvSpPr>
            <a:spLocks noGrp="1"/>
          </p:cNvSpPr>
          <p:nvPr>
            <p:ph type="ftr" sz="quarter" idx="11"/>
          </p:nvPr>
        </p:nvSpPr>
        <p:spPr>
          <a:xfrm>
            <a:off x="152400" y="6248399"/>
            <a:ext cx="7162800" cy="365125"/>
          </a:xfrm>
        </p:spPr>
        <p:txBody>
          <a:bodyPr/>
          <a:lstStyle/>
          <a:p>
            <a:r>
              <a:rPr lang="es-US" dirty="0" smtClean="0"/>
              <a:t>Equipos Multimedia - H.264 vs HEVC - Escuela de Ingeniería de Telecomunicación y Electrónica</a:t>
            </a:r>
            <a:endParaRPr lang="en-US" dirty="0"/>
          </a:p>
        </p:txBody>
      </p:sp>
      <p:sp>
        <p:nvSpPr>
          <p:cNvPr id="5" name="Rectangle 1"/>
          <p:cNvSpPr txBox="1">
            <a:spLocks/>
          </p:cNvSpPr>
          <p:nvPr/>
        </p:nvSpPr>
        <p:spPr>
          <a:xfrm>
            <a:off x="533400" y="3053660"/>
            <a:ext cx="8001000" cy="750680"/>
          </a:xfrm>
          <a:prstGeom prst="rect">
            <a:avLst/>
          </a:prstGeom>
        </p:spPr>
        <p:txBody>
          <a:bodyPr vert="horz" anchor="b">
            <a:normAutofit fontScale="97500"/>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n-US" b="1" dirty="0" smtClean="0">
                <a:solidFill>
                  <a:srgbClr val="DD8047"/>
                </a:solidFill>
              </a:rPr>
              <a:t>Bibliography</a:t>
            </a:r>
            <a:endParaRPr lang="es-US" b="1" dirty="0">
              <a:solidFill>
                <a:srgbClr val="DD8047"/>
              </a:solidFill>
            </a:endParaRPr>
          </a:p>
        </p:txBody>
      </p:sp>
      <p:sp>
        <p:nvSpPr>
          <p:cNvPr id="6" name="Rectangle 1"/>
          <p:cNvSpPr txBox="1">
            <a:spLocks/>
          </p:cNvSpPr>
          <p:nvPr/>
        </p:nvSpPr>
        <p:spPr>
          <a:xfrm>
            <a:off x="3048000" y="1051663"/>
            <a:ext cx="3048000" cy="774308"/>
          </a:xfrm>
          <a:prstGeom prst="rect">
            <a:avLst/>
          </a:prstGeom>
        </p:spPr>
        <p:txBody>
          <a:bodyPr vert="horz" anchor="b">
            <a:norm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s-US" dirty="0" smtClean="0"/>
              <a:t>4</a:t>
            </a:r>
            <a:endParaRPr lang="pl-PL" dirty="0"/>
          </a:p>
        </p:txBody>
      </p:sp>
    </p:spTree>
    <p:extLst>
      <p:ext uri="{BB962C8B-B14F-4D97-AF65-F5344CB8AC3E}">
        <p14:creationId xmlns:p14="http://schemas.microsoft.com/office/powerpoint/2010/main" xmlns="" val="100278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 Comparison to previous standards</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7</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lstStyle/>
          <a:p>
            <a:r>
              <a:rPr lang="en-US" dirty="0"/>
              <a:t>The </a:t>
            </a:r>
            <a:r>
              <a:rPr lang="en-US" b="1" dirty="0">
                <a:solidFill>
                  <a:srgbClr val="DD8047"/>
                </a:solidFill>
              </a:rPr>
              <a:t>H</a:t>
            </a:r>
            <a:r>
              <a:rPr lang="en-US" b="1" dirty="0" smtClean="0">
                <a:solidFill>
                  <a:srgbClr val="DD8047"/>
                </a:solidFill>
              </a:rPr>
              <a:t>.264</a:t>
            </a:r>
            <a:r>
              <a:rPr lang="en-US" dirty="0" smtClean="0"/>
              <a:t> video </a:t>
            </a:r>
            <a:r>
              <a:rPr lang="en-US" dirty="0"/>
              <a:t>coding based on hybrid coding </a:t>
            </a:r>
            <a:r>
              <a:rPr lang="en-US" dirty="0" smtClean="0"/>
              <a:t>very </a:t>
            </a:r>
            <a:r>
              <a:rPr lang="en-US" dirty="0"/>
              <a:t>similar to previous blocks </a:t>
            </a:r>
            <a:r>
              <a:rPr lang="en-US" dirty="0" smtClean="0"/>
              <a:t>standards </a:t>
            </a:r>
            <a:r>
              <a:rPr lang="en-US" dirty="0"/>
              <a:t>(H.26x</a:t>
            </a:r>
            <a:r>
              <a:rPr lang="en-US" dirty="0" smtClean="0"/>
              <a:t>)</a:t>
            </a:r>
          </a:p>
          <a:p>
            <a:r>
              <a:rPr lang="en-US" dirty="0"/>
              <a:t>N</a:t>
            </a:r>
            <a:r>
              <a:rPr lang="en-US" dirty="0" smtClean="0"/>
              <a:t>ew </a:t>
            </a:r>
            <a:r>
              <a:rPr lang="en-US" dirty="0"/>
              <a:t>features that allow it to compress video much </a:t>
            </a:r>
            <a:r>
              <a:rPr lang="en-US" b="1" dirty="0">
                <a:solidFill>
                  <a:srgbClr val="DD8047"/>
                </a:solidFill>
              </a:rPr>
              <a:t>more effectively </a:t>
            </a:r>
            <a:r>
              <a:rPr lang="en-US" dirty="0"/>
              <a:t>than older standards and to provide more </a:t>
            </a:r>
            <a:r>
              <a:rPr lang="en-US" b="1" dirty="0">
                <a:solidFill>
                  <a:srgbClr val="DD8047"/>
                </a:solidFill>
              </a:rPr>
              <a:t>flexibility</a:t>
            </a:r>
            <a:r>
              <a:rPr lang="en-US" dirty="0"/>
              <a:t> for application to a wide variety of network environments</a:t>
            </a:r>
          </a:p>
        </p:txBody>
      </p:sp>
      <p:sp>
        <p:nvSpPr>
          <p:cNvPr id="7" name="Symbol zastępczy stopki 2"/>
          <p:cNvSpPr txBox="1">
            <a:spLocks/>
          </p:cNvSpPr>
          <p:nvPr/>
        </p:nvSpPr>
        <p:spPr>
          <a:xfrm>
            <a:off x="6305550" y="76201"/>
            <a:ext cx="251764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AVC</a:t>
            </a:r>
            <a:endParaRPr lang="en-US" sz="1600" dirty="0">
              <a:solidFill>
                <a:srgbClr val="AF988F"/>
              </a:solidFill>
            </a:endParaRPr>
          </a:p>
        </p:txBody>
      </p:sp>
    </p:spTree>
    <p:extLst>
      <p:ext uri="{BB962C8B-B14F-4D97-AF65-F5344CB8AC3E}">
        <p14:creationId xmlns:p14="http://schemas.microsoft.com/office/powerpoint/2010/main" xmlns="" val="21215454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Bibliography</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70</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fontScale="92500" lnSpcReduction="10000"/>
          </a:bodyPr>
          <a:lstStyle/>
          <a:p>
            <a:r>
              <a:rPr lang="es-US" dirty="0">
                <a:hlinkClick r:id="rId2"/>
              </a:rPr>
              <a:t>http://</a:t>
            </a:r>
            <a:r>
              <a:rPr lang="es-US" dirty="0" smtClean="0">
                <a:hlinkClick r:id="rId2"/>
              </a:rPr>
              <a:t>en.wikipedia.org/wiki/H.264/MPEG-4_AVC</a:t>
            </a:r>
            <a:endParaRPr lang="es-US" dirty="0" smtClean="0"/>
          </a:p>
          <a:p>
            <a:r>
              <a:rPr lang="en-US" dirty="0"/>
              <a:t>Lecture slides of subject </a:t>
            </a:r>
            <a:r>
              <a:rPr lang="en-US" b="1" dirty="0" err="1"/>
              <a:t>Equipos</a:t>
            </a:r>
            <a:r>
              <a:rPr lang="en-US" b="1" dirty="0"/>
              <a:t> </a:t>
            </a:r>
            <a:r>
              <a:rPr lang="en-US" b="1" dirty="0" smtClean="0"/>
              <a:t>Multimedia</a:t>
            </a:r>
            <a:endParaRPr lang="en-US" b="1" dirty="0"/>
          </a:p>
          <a:p>
            <a:pPr lvl="1"/>
            <a:r>
              <a:rPr lang="en-US" sz="2400" dirty="0" err="1" smtClean="0"/>
              <a:t>Tema</a:t>
            </a:r>
            <a:r>
              <a:rPr lang="en-US" sz="2400" dirty="0" smtClean="0"/>
              <a:t> </a:t>
            </a:r>
            <a:r>
              <a:rPr lang="en-US" sz="2400" dirty="0"/>
              <a:t>11: </a:t>
            </a:r>
            <a:r>
              <a:rPr lang="en-US" sz="2400" dirty="0" err="1"/>
              <a:t>Estándar</a:t>
            </a:r>
            <a:r>
              <a:rPr lang="en-US" sz="2400" dirty="0"/>
              <a:t> d e </a:t>
            </a:r>
            <a:r>
              <a:rPr lang="en-US" sz="2400" dirty="0" err="1"/>
              <a:t>compresión</a:t>
            </a:r>
            <a:r>
              <a:rPr lang="en-US" sz="2400" dirty="0"/>
              <a:t> de </a:t>
            </a:r>
            <a:r>
              <a:rPr lang="en-US" sz="2400" dirty="0" err="1"/>
              <a:t>vídeo</a:t>
            </a:r>
            <a:r>
              <a:rPr lang="en-US" sz="2400" dirty="0"/>
              <a:t> </a:t>
            </a:r>
            <a:r>
              <a:rPr lang="en-US" sz="2400" dirty="0" smtClean="0"/>
              <a:t>H.264</a:t>
            </a:r>
          </a:p>
          <a:p>
            <a:r>
              <a:rPr lang="es-US" sz="2800" dirty="0"/>
              <a:t>ITU-T Recommendations: </a:t>
            </a:r>
            <a:r>
              <a:rPr lang="en-US" sz="2800" dirty="0" smtClean="0"/>
              <a:t>H.264</a:t>
            </a:r>
            <a:r>
              <a:rPr lang="en-US" sz="2800" dirty="0"/>
              <a:t> : Advanced video coding for generic audiovisual services</a:t>
            </a:r>
            <a:r>
              <a:rPr lang="es-US" sz="2800" dirty="0" smtClean="0">
                <a:hlinkClick r:id="rId3"/>
              </a:rPr>
              <a:t/>
            </a:r>
            <a:br>
              <a:rPr lang="es-US" sz="2800" dirty="0" smtClean="0">
                <a:hlinkClick r:id="rId3"/>
              </a:rPr>
            </a:br>
            <a:r>
              <a:rPr lang="es-US" sz="2800" dirty="0" smtClean="0">
                <a:hlinkClick r:id="rId3"/>
              </a:rPr>
              <a:t>http</a:t>
            </a:r>
            <a:r>
              <a:rPr lang="es-US" sz="2800" dirty="0">
                <a:hlinkClick r:id="rId3"/>
              </a:rPr>
              <a:t>://</a:t>
            </a:r>
            <a:r>
              <a:rPr lang="es-US" sz="2800" dirty="0" smtClean="0">
                <a:hlinkClick r:id="rId3"/>
              </a:rPr>
              <a:t>www.itu.int/rec/T-REC-H.264-201201-S/en</a:t>
            </a:r>
            <a:endParaRPr lang="es-US" sz="2800" dirty="0"/>
          </a:p>
          <a:p>
            <a:r>
              <a:rPr lang="en-US" sz="2700" b="1" dirty="0" smtClean="0"/>
              <a:t>“THE </a:t>
            </a:r>
            <a:r>
              <a:rPr lang="en-US" sz="2700" b="1" dirty="0"/>
              <a:t>H.264 </a:t>
            </a:r>
            <a:r>
              <a:rPr lang="en-US" sz="2700" b="1" dirty="0" smtClean="0"/>
              <a:t>ADVANCED VIDEO COMPRESSION STANDARD” </a:t>
            </a:r>
            <a:r>
              <a:rPr lang="en-US" sz="2400" dirty="0"/>
              <a:t>Iain Richardson</a:t>
            </a:r>
            <a:r>
              <a:rPr lang="en-US" sz="2700" b="1" dirty="0" smtClean="0"/>
              <a:t> </a:t>
            </a:r>
            <a:r>
              <a:rPr lang="en-US" sz="2700" dirty="0" smtClean="0"/>
              <a:t>[6.5.0-6.5.4];[7.4]</a:t>
            </a:r>
          </a:p>
          <a:p>
            <a:r>
              <a:rPr lang="es-US" sz="2800" dirty="0">
                <a:hlinkClick r:id="rId4"/>
              </a:rPr>
              <a:t>http://www.worldbroadcastingunions.org/wbuarea/library/docs/isog/presentations/2012B/2.4%20Vieron%20ATEME.pdf</a:t>
            </a:r>
            <a:endParaRPr lang="en-US" sz="2700" dirty="0"/>
          </a:p>
        </p:txBody>
      </p:sp>
    </p:spTree>
    <p:extLst>
      <p:ext uri="{BB962C8B-B14F-4D97-AF65-F5344CB8AC3E}">
        <p14:creationId xmlns:p14="http://schemas.microsoft.com/office/powerpoint/2010/main" xmlns="" val="39792578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Bibliography</a:t>
            </a:r>
            <a:endParaRPr lang="en-US"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71</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normAutofit/>
          </a:bodyPr>
          <a:lstStyle/>
          <a:p>
            <a:r>
              <a:rPr lang="en-US" sz="2700" b="1" dirty="0" smtClean="0"/>
              <a:t>“Overview </a:t>
            </a:r>
            <a:r>
              <a:rPr lang="en-US" sz="2700" b="1" dirty="0"/>
              <a:t>of the High Efﬁciency Video </a:t>
            </a:r>
            <a:r>
              <a:rPr lang="en-US" sz="2700" b="1" dirty="0" smtClean="0"/>
              <a:t>Coding (HEVC</a:t>
            </a:r>
            <a:r>
              <a:rPr lang="en-US" sz="2700" b="1" dirty="0"/>
              <a:t>) </a:t>
            </a:r>
            <a:r>
              <a:rPr lang="en-US" sz="2700" b="1" dirty="0" smtClean="0"/>
              <a:t>Standard” </a:t>
            </a:r>
            <a:r>
              <a:rPr lang="en-US" sz="2700" i="1" dirty="0" smtClean="0"/>
              <a:t>Gary </a:t>
            </a:r>
            <a:r>
              <a:rPr lang="en-US" sz="2700" i="1" dirty="0"/>
              <a:t>J. Sullivan, Fellow, IEEE, Jens-Rainer Ohm, Member, IEEE, Woo-Jin Han, Member, IEEE, </a:t>
            </a:r>
            <a:r>
              <a:rPr lang="en-US" sz="2700" i="1" dirty="0" smtClean="0"/>
              <a:t>and Thomas </a:t>
            </a:r>
            <a:r>
              <a:rPr lang="en-US" sz="2700" i="1" dirty="0" err="1"/>
              <a:t>Wiegand</a:t>
            </a:r>
            <a:r>
              <a:rPr lang="en-US" sz="2700" i="1" dirty="0"/>
              <a:t>, Fellow, IEEE</a:t>
            </a:r>
          </a:p>
        </p:txBody>
      </p:sp>
    </p:spTree>
    <p:extLst>
      <p:ext uri="{BB962C8B-B14F-4D97-AF65-F5344CB8AC3E}">
        <p14:creationId xmlns:p14="http://schemas.microsoft.com/office/powerpoint/2010/main" xmlns="" val="12328445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72AC53DF-4216-466D-99A7-94400E6C2A25}" type="slidenum">
              <a:rPr lang="en-US" smtClean="0"/>
              <a:pPr/>
              <a:t>72</a:t>
            </a:fld>
            <a:endParaRPr lang="en-US" dirty="0">
              <a:solidFill>
                <a:schemeClr val="tx2"/>
              </a:solidFill>
            </a:endParaRPr>
          </a:p>
        </p:txBody>
      </p:sp>
      <p:sp>
        <p:nvSpPr>
          <p:cNvPr id="4" name="Symbol zastępczy stopki 5"/>
          <p:cNvSpPr>
            <a:spLocks noGrp="1"/>
          </p:cNvSpPr>
          <p:nvPr>
            <p:ph type="ftr" sz="quarter" idx="11"/>
          </p:nvPr>
        </p:nvSpPr>
        <p:spPr>
          <a:xfrm>
            <a:off x="152400" y="6248399"/>
            <a:ext cx="7162800" cy="365125"/>
          </a:xfrm>
        </p:spPr>
        <p:txBody>
          <a:bodyPr/>
          <a:lstStyle/>
          <a:p>
            <a:r>
              <a:rPr lang="es-US" dirty="0" smtClean="0"/>
              <a:t>Equipos Multimedia - H.264 vs HEVC - Escuela de Ingeniería de Telecomunicación y Electrónica</a:t>
            </a:r>
            <a:endParaRPr lang="en-US" dirty="0"/>
          </a:p>
        </p:txBody>
      </p:sp>
      <p:sp>
        <p:nvSpPr>
          <p:cNvPr id="5" name="Rectangle 1"/>
          <p:cNvSpPr txBox="1">
            <a:spLocks/>
          </p:cNvSpPr>
          <p:nvPr/>
        </p:nvSpPr>
        <p:spPr>
          <a:xfrm>
            <a:off x="533400" y="3053660"/>
            <a:ext cx="8001000" cy="750680"/>
          </a:xfrm>
          <a:prstGeom prst="rect">
            <a:avLst/>
          </a:prstGeom>
        </p:spPr>
        <p:txBody>
          <a:bodyPr vert="horz" anchor="b">
            <a:normAutofit fontScale="90000"/>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n-US" b="1" dirty="0">
                <a:solidFill>
                  <a:srgbClr val="DD8047"/>
                </a:solidFill>
              </a:rPr>
              <a:t>thank you for your attention</a:t>
            </a:r>
            <a:endParaRPr lang="es-US" b="1" dirty="0">
              <a:solidFill>
                <a:srgbClr val="DD8047"/>
              </a:solidFill>
            </a:endParaRPr>
          </a:p>
        </p:txBody>
      </p:sp>
      <p:sp>
        <p:nvSpPr>
          <p:cNvPr id="6" name="Rectangle 1"/>
          <p:cNvSpPr txBox="1">
            <a:spLocks/>
          </p:cNvSpPr>
          <p:nvPr/>
        </p:nvSpPr>
        <p:spPr>
          <a:xfrm>
            <a:off x="3048000" y="1051663"/>
            <a:ext cx="3048000" cy="774308"/>
          </a:xfrm>
          <a:prstGeom prst="rect">
            <a:avLst/>
          </a:prstGeom>
        </p:spPr>
        <p:txBody>
          <a:bodyPr vert="horz" anchor="b">
            <a:norm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endParaRPr lang="pl-PL" dirty="0"/>
          </a:p>
        </p:txBody>
      </p:sp>
    </p:spTree>
    <p:extLst>
      <p:ext uri="{BB962C8B-B14F-4D97-AF65-F5344CB8AC3E}">
        <p14:creationId xmlns:p14="http://schemas.microsoft.com/office/powerpoint/2010/main" xmlns="" val="2124947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3400" y="228600"/>
            <a:ext cx="8232648" cy="990600"/>
          </a:xfrm>
        </p:spPr>
        <p:txBody>
          <a:bodyPr>
            <a:normAutofit/>
          </a:bodyPr>
          <a:lstStyle/>
          <a:p>
            <a:r>
              <a:rPr lang="es-US" sz="4000" dirty="0"/>
              <a:t>New </a:t>
            </a:r>
            <a:r>
              <a:rPr lang="es-US" sz="4000" dirty="0" smtClean="0"/>
              <a:t>transform and </a:t>
            </a:r>
            <a:r>
              <a:rPr lang="es-US" sz="4000" dirty="0"/>
              <a:t>quantization</a:t>
            </a:r>
            <a:r>
              <a:rPr lang="es-US" sz="4000" dirty="0" smtClean="0"/>
              <a:t> </a:t>
            </a:r>
            <a:r>
              <a:rPr lang="es-US" sz="4000" dirty="0"/>
              <a:t>design</a:t>
            </a:r>
            <a:endParaRPr lang="en-US" sz="4000" dirty="0"/>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8</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lstStyle/>
          <a:p>
            <a:r>
              <a:rPr lang="en-US" dirty="0"/>
              <a:t>Adaptive encoder </a:t>
            </a:r>
            <a:r>
              <a:rPr lang="en-US" b="1" dirty="0">
                <a:solidFill>
                  <a:srgbClr val="DD8047"/>
                </a:solidFill>
              </a:rPr>
              <a:t>selection between </a:t>
            </a:r>
            <a:r>
              <a:rPr lang="en-US" dirty="0"/>
              <a:t>the </a:t>
            </a:r>
            <a:r>
              <a:rPr lang="en-US" b="1" dirty="0">
                <a:solidFill>
                  <a:srgbClr val="DD8047"/>
                </a:solidFill>
              </a:rPr>
              <a:t>4×4</a:t>
            </a:r>
            <a:r>
              <a:rPr lang="en-US" dirty="0"/>
              <a:t> and </a:t>
            </a:r>
            <a:r>
              <a:rPr lang="en-US" b="1" dirty="0">
                <a:solidFill>
                  <a:srgbClr val="DD8047"/>
                </a:solidFill>
              </a:rPr>
              <a:t>8×8</a:t>
            </a:r>
            <a:r>
              <a:rPr lang="en-US" dirty="0"/>
              <a:t> transform block sizes for the integer transform operation</a:t>
            </a:r>
            <a:r>
              <a:rPr lang="en-US" dirty="0" smtClean="0"/>
              <a:t>.</a:t>
            </a:r>
          </a:p>
          <a:p>
            <a:r>
              <a:rPr lang="en-US" b="1" dirty="0">
                <a:solidFill>
                  <a:srgbClr val="DD8047"/>
                </a:solidFill>
              </a:rPr>
              <a:t>Logarithmic step </a:t>
            </a:r>
            <a:r>
              <a:rPr lang="en-US" dirty="0"/>
              <a:t>size </a:t>
            </a:r>
            <a:r>
              <a:rPr lang="en-US" dirty="0" smtClean="0"/>
              <a:t>control of quantization </a:t>
            </a:r>
            <a:r>
              <a:rPr lang="en-US" dirty="0"/>
              <a:t>for easier bit rate </a:t>
            </a:r>
            <a:r>
              <a:rPr lang="en-US" dirty="0" smtClean="0"/>
              <a:t>management </a:t>
            </a:r>
            <a:r>
              <a:rPr lang="es-US" dirty="0"/>
              <a:t>and simplified inverse-quantization scaling</a:t>
            </a:r>
            <a:endParaRPr lang="en-US" dirty="0" smtClean="0"/>
          </a:p>
          <a:p>
            <a:endParaRPr lang="en-US" dirty="0"/>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a:solidFill>
                  <a:srgbClr val="AF988F"/>
                </a:solidFill>
              </a:rPr>
              <a:t>- </a:t>
            </a:r>
            <a:r>
              <a:rPr lang="es-US" sz="1600" b="1" dirty="0">
                <a:solidFill>
                  <a:srgbClr val="AF988F"/>
                </a:solidFill>
              </a:rPr>
              <a:t>n</a:t>
            </a:r>
            <a:r>
              <a:rPr lang="es-US" sz="1600" b="1" dirty="0" smtClean="0">
                <a:solidFill>
                  <a:srgbClr val="AF988F"/>
                </a:solidFill>
              </a:rPr>
              <a:t>ew </a:t>
            </a:r>
            <a:r>
              <a:rPr lang="es-US" sz="1600" b="1" dirty="0">
                <a:solidFill>
                  <a:srgbClr val="AF988F"/>
                </a:solidFill>
              </a:rPr>
              <a:t>key features </a:t>
            </a:r>
            <a:endParaRPr lang="en-US" sz="1600" b="1" dirty="0">
              <a:solidFill>
                <a:srgbClr val="AF988F"/>
              </a:solidFill>
            </a:endParaRPr>
          </a:p>
        </p:txBody>
      </p:sp>
    </p:spTree>
    <p:extLst>
      <p:ext uri="{BB962C8B-B14F-4D97-AF65-F5344CB8AC3E}">
        <p14:creationId xmlns:p14="http://schemas.microsoft.com/office/powerpoint/2010/main" xmlns="" val="773707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a:t>Intra Prediction</a:t>
            </a:r>
          </a:p>
        </p:txBody>
      </p:sp>
      <p:sp>
        <p:nvSpPr>
          <p:cNvPr id="3" name="Symbol zastępczy stopki 2"/>
          <p:cNvSpPr>
            <a:spLocks noGrp="1"/>
          </p:cNvSpPr>
          <p:nvPr>
            <p:ph type="ftr" sz="quarter" idx="11"/>
          </p:nvPr>
        </p:nvSpPr>
        <p:spPr/>
        <p:txBody>
          <a:bodyPr/>
          <a:lstStyle/>
          <a:p>
            <a:r>
              <a:rPr lang="es-US" smtClean="0"/>
              <a:t>Equipos Multimedia - H.264 vs HEVC - Escuela de Ingeniería de Telecomunicación y Electrónica</a:t>
            </a:r>
            <a:endParaRPr lang="en-US" dirty="0"/>
          </a:p>
        </p:txBody>
      </p:sp>
      <p:sp>
        <p:nvSpPr>
          <p:cNvPr id="4" name="Symbol zastępczy numeru slajdu 3"/>
          <p:cNvSpPr>
            <a:spLocks noGrp="1"/>
          </p:cNvSpPr>
          <p:nvPr>
            <p:ph type="sldNum" sz="quarter" idx="12"/>
          </p:nvPr>
        </p:nvSpPr>
        <p:spPr/>
        <p:txBody>
          <a:bodyPr>
            <a:normAutofit fontScale="85000" lnSpcReduction="20000"/>
          </a:bodyPr>
          <a:lstStyle/>
          <a:p>
            <a:fld id="{1AD93096-5B34-4342-9326-69289CEAE4C2}" type="slidenum">
              <a:rPr lang="en-US" smtClean="0"/>
              <a:pPr/>
              <a:t>9</a:t>
            </a:fld>
            <a:endParaRPr lang="en-US" dirty="0"/>
          </a:p>
        </p:txBody>
      </p:sp>
      <p:sp>
        <p:nvSpPr>
          <p:cNvPr id="5" name="Symbol zastępczy zawartości 4"/>
          <p:cNvSpPr>
            <a:spLocks noGrp="1"/>
          </p:cNvSpPr>
          <p:nvPr>
            <p:ph sz="quarter" idx="4294967295"/>
          </p:nvPr>
        </p:nvSpPr>
        <p:spPr>
          <a:xfrm>
            <a:off x="612648" y="1600200"/>
            <a:ext cx="8153400" cy="4495800"/>
          </a:xfrm>
        </p:spPr>
        <p:txBody>
          <a:bodyPr/>
          <a:lstStyle/>
          <a:p>
            <a:r>
              <a:rPr lang="en-US" dirty="0"/>
              <a:t>A multidirectional spatial prediction method to </a:t>
            </a:r>
            <a:r>
              <a:rPr lang="en-US" b="1" dirty="0">
                <a:solidFill>
                  <a:srgbClr val="DD8047"/>
                </a:solidFill>
              </a:rPr>
              <a:t>reduce spatial </a:t>
            </a:r>
            <a:r>
              <a:rPr lang="en-US" dirty="0"/>
              <a:t>redundancy by using </a:t>
            </a:r>
            <a:r>
              <a:rPr lang="en-US" dirty="0" err="1"/>
              <a:t>neighbouring</a:t>
            </a:r>
            <a:r>
              <a:rPr lang="en-US" dirty="0"/>
              <a:t> samples as a prediction for the samples</a:t>
            </a:r>
            <a:endParaRPr lang="en-US" dirty="0" smtClean="0"/>
          </a:p>
          <a:p>
            <a:r>
              <a:rPr lang="en-US" dirty="0" smtClean="0"/>
              <a:t>Each </a:t>
            </a:r>
            <a:r>
              <a:rPr lang="en-US" dirty="0"/>
              <a:t>MB can be encoded using blocks of </a:t>
            </a:r>
            <a:r>
              <a:rPr lang="en-US" b="1" dirty="0">
                <a:solidFill>
                  <a:srgbClr val="DD8047"/>
                </a:solidFill>
              </a:rPr>
              <a:t>pixels</a:t>
            </a:r>
            <a:r>
              <a:rPr lang="en-US" dirty="0"/>
              <a:t> that are </a:t>
            </a:r>
            <a:r>
              <a:rPr lang="en-US" b="1" dirty="0" smtClean="0">
                <a:solidFill>
                  <a:srgbClr val="DD8047"/>
                </a:solidFill>
              </a:rPr>
              <a:t>already </a:t>
            </a:r>
            <a:r>
              <a:rPr lang="en-US" b="1" dirty="0">
                <a:solidFill>
                  <a:srgbClr val="DD8047"/>
                </a:solidFill>
              </a:rPr>
              <a:t>encoded </a:t>
            </a:r>
            <a:r>
              <a:rPr lang="en-US" dirty="0"/>
              <a:t>within the current </a:t>
            </a:r>
            <a:r>
              <a:rPr lang="en-US" dirty="0" smtClean="0"/>
              <a:t>frame</a:t>
            </a:r>
          </a:p>
        </p:txBody>
      </p:sp>
      <p:sp>
        <p:nvSpPr>
          <p:cNvPr id="6" name="Symbol zastępczy stopki 2"/>
          <p:cNvSpPr txBox="1">
            <a:spLocks/>
          </p:cNvSpPr>
          <p:nvPr/>
        </p:nvSpPr>
        <p:spPr>
          <a:xfrm>
            <a:off x="4343400" y="76201"/>
            <a:ext cx="4479798" cy="381000"/>
          </a:xfrm>
          <a:prstGeom prst="rect">
            <a:avLst/>
          </a:prstGeom>
        </p:spPr>
        <p:txBody>
          <a:bodyPr vert="horz" anchor="ctr"/>
          <a:lstStyle>
            <a:defPPr>
              <a:defRPr lang="en-US"/>
            </a:defPPr>
            <a:lvl1pPr marL="0" algn="r" defTabSz="914400" rtl="0" latinLnBrk="0">
              <a:defRPr sz="140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en-US" sz="1600" dirty="0">
                <a:solidFill>
                  <a:srgbClr val="AF988F"/>
                </a:solidFill>
              </a:rPr>
              <a:t>H.264 | </a:t>
            </a:r>
            <a:r>
              <a:rPr lang="pl-PL" sz="1600" dirty="0">
                <a:solidFill>
                  <a:srgbClr val="AF988F"/>
                </a:solidFill>
              </a:rPr>
              <a:t>MPEG-4 </a:t>
            </a:r>
            <a:r>
              <a:rPr lang="pl-PL" sz="1600" dirty="0" smtClean="0">
                <a:solidFill>
                  <a:srgbClr val="AF988F"/>
                </a:solidFill>
              </a:rPr>
              <a:t>AVC</a:t>
            </a:r>
            <a:r>
              <a:rPr lang="es-US" sz="1600" dirty="0" smtClean="0">
                <a:solidFill>
                  <a:srgbClr val="AF988F"/>
                </a:solidFill>
              </a:rPr>
              <a:t> </a:t>
            </a:r>
            <a:r>
              <a:rPr lang="es-US" sz="1600" dirty="0">
                <a:solidFill>
                  <a:srgbClr val="AF988F"/>
                </a:solidFill>
              </a:rPr>
              <a:t>- </a:t>
            </a:r>
            <a:r>
              <a:rPr lang="es-US" sz="1600" b="1" dirty="0">
                <a:solidFill>
                  <a:srgbClr val="AF988F"/>
                </a:solidFill>
              </a:rPr>
              <a:t>n</a:t>
            </a:r>
            <a:r>
              <a:rPr lang="es-US" sz="1600" b="1" dirty="0" smtClean="0">
                <a:solidFill>
                  <a:srgbClr val="AF988F"/>
                </a:solidFill>
              </a:rPr>
              <a:t>ew </a:t>
            </a:r>
            <a:r>
              <a:rPr lang="es-US" sz="1600" b="1" dirty="0">
                <a:solidFill>
                  <a:srgbClr val="AF988F"/>
                </a:solidFill>
              </a:rPr>
              <a:t>key features </a:t>
            </a:r>
            <a:endParaRPr lang="en-US" sz="1600" b="1" dirty="0">
              <a:solidFill>
                <a:srgbClr val="AF988F"/>
              </a:solidFill>
            </a:endParaRPr>
          </a:p>
        </p:txBody>
      </p:sp>
      <p:pic>
        <p:nvPicPr>
          <p:cNvPr id="8" name="Obraz 7"/>
          <p:cNvPicPr>
            <a:picLocks noChangeAspect="1"/>
          </p:cNvPicPr>
          <p:nvPr/>
        </p:nvPicPr>
        <p:blipFill>
          <a:blip r:embed="rId2" cstate="print"/>
          <a:stretch>
            <a:fillRect/>
          </a:stretch>
        </p:blipFill>
        <p:spPr>
          <a:xfrm>
            <a:off x="2444115" y="1516176"/>
            <a:ext cx="3798570" cy="4663847"/>
          </a:xfrm>
          <a:prstGeom prst="rect">
            <a:avLst/>
          </a:prstGeom>
        </p:spPr>
      </p:pic>
    </p:spTree>
    <p:extLst>
      <p:ext uri="{BB962C8B-B14F-4D97-AF65-F5344CB8AC3E}">
        <p14:creationId xmlns:p14="http://schemas.microsoft.com/office/powerpoint/2010/main" xmlns="" val="35406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Średn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750A7C6-9444-4D20-A1C3-F6C69EE274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Prezentacja ucznia</Template>
  <TotalTime>0</TotalTime>
  <Words>3898</Words>
  <Application>Microsoft Office PowerPoint</Application>
  <PresentationFormat>Prezentácia na obrazovke (4:3)</PresentationFormat>
  <Paragraphs>588</Paragraphs>
  <Slides>72</Slides>
  <Notes>3</Notes>
  <HiddenSlides>0</HiddenSlides>
  <MMClips>0</MMClips>
  <ScaleCrop>false</ScaleCrop>
  <HeadingPairs>
    <vt:vector size="4" baseType="variant">
      <vt:variant>
        <vt:lpstr>Motív</vt:lpstr>
      </vt:variant>
      <vt:variant>
        <vt:i4>1</vt:i4>
      </vt:variant>
      <vt:variant>
        <vt:lpstr>Nadpisy snímok</vt:lpstr>
      </vt:variant>
      <vt:variant>
        <vt:i4>72</vt:i4>
      </vt:variant>
    </vt:vector>
  </HeadingPairs>
  <TitlesOfParts>
    <vt:vector size="73" baseType="lpstr">
      <vt:lpstr>Średni</vt:lpstr>
      <vt:lpstr>Authors:</vt:lpstr>
      <vt:lpstr>Index</vt:lpstr>
      <vt:lpstr>Snímka 3</vt:lpstr>
      <vt:lpstr>Introduction</vt:lpstr>
      <vt:lpstr>General assumptions</vt:lpstr>
      <vt:lpstr>Applications</vt:lpstr>
      <vt:lpstr> Comparison to previous standards</vt:lpstr>
      <vt:lpstr>New transform and quantization design</vt:lpstr>
      <vt:lpstr>Intra Prediction</vt:lpstr>
      <vt:lpstr>Multi-picture inter-picture prediction</vt:lpstr>
      <vt:lpstr>Multi-picture inter-picture prediction</vt:lpstr>
      <vt:lpstr>Multi-picture inter-picture prediction</vt:lpstr>
      <vt:lpstr>Loop filter</vt:lpstr>
      <vt:lpstr>Loop filter - example</vt:lpstr>
      <vt:lpstr>Loop filter - example</vt:lpstr>
      <vt:lpstr>Entropy coding</vt:lpstr>
      <vt:lpstr>Block schema</vt:lpstr>
      <vt:lpstr>Why it so important?</vt:lpstr>
      <vt:lpstr>Snímka 19</vt:lpstr>
      <vt:lpstr>Introduction</vt:lpstr>
      <vt:lpstr>Standardization status</vt:lpstr>
      <vt:lpstr>General assumptions</vt:lpstr>
      <vt:lpstr>Potential applications</vt:lpstr>
      <vt:lpstr>How to achieve the assumptions?</vt:lpstr>
      <vt:lpstr>Coding structure</vt:lpstr>
      <vt:lpstr>Coding structure</vt:lpstr>
      <vt:lpstr>Prediction </vt:lpstr>
      <vt:lpstr>Prediction</vt:lpstr>
      <vt:lpstr>Intra predicting </vt:lpstr>
      <vt:lpstr>Transform design</vt:lpstr>
      <vt:lpstr>Quantisation design</vt:lpstr>
      <vt:lpstr>Motion Vectors</vt:lpstr>
      <vt:lpstr>Motion compensation</vt:lpstr>
      <vt:lpstr>Entropy coding</vt:lpstr>
      <vt:lpstr>What’s more</vt:lpstr>
      <vt:lpstr>Snímka 36</vt:lpstr>
      <vt:lpstr>For what it all?</vt:lpstr>
      <vt:lpstr>Main differences</vt:lpstr>
      <vt:lpstr>Main differences</vt:lpstr>
      <vt:lpstr>Snímka 40</vt:lpstr>
      <vt:lpstr>Snímka 41</vt:lpstr>
      <vt:lpstr>Introduction to sequences</vt:lpstr>
      <vt:lpstr>All sequences – H.264</vt:lpstr>
      <vt:lpstr>All sequences – H.264</vt:lpstr>
      <vt:lpstr>Search range gain - foreman</vt:lpstr>
      <vt:lpstr>Search range gain - coastguard</vt:lpstr>
      <vt:lpstr>All sequences - HEVC</vt:lpstr>
      <vt:lpstr>All sequences – HEVC</vt:lpstr>
      <vt:lpstr>Intra period gain - foreman</vt:lpstr>
      <vt:lpstr>Intra period gain - coastguard</vt:lpstr>
      <vt:lpstr>Group of pictures  - foreman</vt:lpstr>
      <vt:lpstr>Group of pictures - mobile</vt:lpstr>
      <vt:lpstr>Group of pictures - news</vt:lpstr>
      <vt:lpstr>Group of pictures - coastguard</vt:lpstr>
      <vt:lpstr>Search range gain - mobile</vt:lpstr>
      <vt:lpstr>Search range gain - mobile</vt:lpstr>
      <vt:lpstr>SR full, FDM, FEN and FS – mobile </vt:lpstr>
      <vt:lpstr>SR full, FDM, FEN and FS</vt:lpstr>
      <vt:lpstr>Decoding Refresh Type - mobile</vt:lpstr>
      <vt:lpstr>Decoding Refresh Type - mobile</vt:lpstr>
      <vt:lpstr>Snímka 61</vt:lpstr>
      <vt:lpstr>Snímka 62</vt:lpstr>
      <vt:lpstr>Snímka 63</vt:lpstr>
      <vt:lpstr>Snímka 64</vt:lpstr>
      <vt:lpstr>Bit-rate saving rate - foreman </vt:lpstr>
      <vt:lpstr>Bit-rate saving rate - mobile </vt:lpstr>
      <vt:lpstr>Bit-rate saving rate - news</vt:lpstr>
      <vt:lpstr>Bit-rate saving rate - costguard </vt:lpstr>
      <vt:lpstr>Snímka 69</vt:lpstr>
      <vt:lpstr>Bibliography</vt:lpstr>
      <vt:lpstr>Bibliography</vt:lpstr>
      <vt:lpstr>Snímka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2014-01-09T18:18:58Z</dcterms:created>
  <dcterms:modified xsi:type="dcterms:W3CDTF">2016-11-28T22:56:57Z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