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2"/>
  </p:notesMasterIdLst>
  <p:sldIdLst>
    <p:sldId id="256" r:id="rId2"/>
    <p:sldId id="257" r:id="rId3"/>
    <p:sldId id="273" r:id="rId4"/>
    <p:sldId id="272" r:id="rId5"/>
    <p:sldId id="258" r:id="rId6"/>
    <p:sldId id="260" r:id="rId7"/>
    <p:sldId id="261" r:id="rId8"/>
    <p:sldId id="274" r:id="rId9"/>
    <p:sldId id="275" r:id="rId10"/>
    <p:sldId id="262" r:id="rId11"/>
    <p:sldId id="267" r:id="rId12"/>
    <p:sldId id="268" r:id="rId13"/>
    <p:sldId id="269" r:id="rId14"/>
    <p:sldId id="263" r:id="rId15"/>
    <p:sldId id="264" r:id="rId16"/>
    <p:sldId id="271" r:id="rId17"/>
    <p:sldId id="259" r:id="rId18"/>
    <p:sldId id="265" r:id="rId19"/>
    <p:sldId id="270" r:id="rId20"/>
    <p:sldId id="266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C389E-FCC8-4E0F-81F9-F3F5AC310E0F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C5E50-D897-4105-880A-097298853F5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55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OIPF – </a:t>
            </a:r>
            <a:r>
              <a:rPr lang="sk-SK" dirty="0" err="1" smtClean="0"/>
              <a:t>Open</a:t>
            </a:r>
            <a:r>
              <a:rPr lang="sk-SK" dirty="0" smtClean="0"/>
              <a:t> IP TV </a:t>
            </a:r>
            <a:r>
              <a:rPr lang="sk-SK" dirty="0" err="1" smtClean="0"/>
              <a:t>Forum</a:t>
            </a:r>
            <a:endParaRPr lang="sk-SK" dirty="0" smtClean="0"/>
          </a:p>
          <a:p>
            <a:r>
              <a:rPr lang="sk-SK" dirty="0" smtClean="0"/>
              <a:t>MPEG DASH - </a:t>
            </a:r>
            <a:r>
              <a:rPr lang="sk-SK" dirty="0" err="1" smtClean="0"/>
              <a:t>Dynamic</a:t>
            </a:r>
            <a:r>
              <a:rPr lang="sk-SK" dirty="0" smtClean="0"/>
              <a:t> </a:t>
            </a:r>
            <a:r>
              <a:rPr lang="sk-SK" dirty="0" err="1" smtClean="0"/>
              <a:t>Adaptive</a:t>
            </a:r>
            <a:r>
              <a:rPr lang="sk-SK" dirty="0" smtClean="0"/>
              <a:t> </a:t>
            </a:r>
            <a:r>
              <a:rPr lang="sk-SK" dirty="0" err="1" smtClean="0"/>
              <a:t>Streaming</a:t>
            </a:r>
            <a:r>
              <a:rPr lang="sk-SK" dirty="0" smtClean="0"/>
              <a:t> over HTTP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5E50-D897-4105-880A-097298853F50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020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Stream</a:t>
            </a:r>
            <a:r>
              <a:rPr lang="sk-SK" baseline="0" dirty="0" smtClean="0"/>
              <a:t> </a:t>
            </a:r>
            <a:r>
              <a:rPr lang="sk-SK" baseline="0" dirty="0" err="1" smtClean="0"/>
              <a:t>Event</a:t>
            </a:r>
            <a:r>
              <a:rPr lang="sk-SK" baseline="0" dirty="0" smtClean="0"/>
              <a:t> – Udalosť vo vysielanom obsahu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5E50-D897-4105-880A-097298853F50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000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F63489-7BD0-4D44-B8D0-F4D036AE947A}" type="datetimeFigureOut">
              <a:rPr lang="sk-SK" smtClean="0"/>
              <a:t>16. 12. 2015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0CC5245-6D2D-47AF-8D30-060F1AE54BED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vmania.e15.cz/Getfile.aspx?id_file=105970592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Hybrid </a:t>
            </a:r>
            <a:r>
              <a:rPr lang="sk-SK" dirty="0" err="1" smtClean="0"/>
              <a:t>Broadcast</a:t>
            </a:r>
            <a:r>
              <a:rPr lang="sk-SK" dirty="0" smtClean="0"/>
              <a:t> </a:t>
            </a:r>
            <a:r>
              <a:rPr lang="sk-SK" dirty="0" err="1" smtClean="0"/>
              <a:t>Broadband</a:t>
            </a:r>
            <a:r>
              <a:rPr lang="sk-SK" dirty="0" smtClean="0"/>
              <a:t> TV </a:t>
            </a:r>
            <a:br>
              <a:rPr lang="sk-SK" dirty="0" smtClean="0"/>
            </a:br>
            <a:r>
              <a:rPr lang="sk-SK" dirty="0" smtClean="0"/>
              <a:t>-</a:t>
            </a:r>
            <a:br>
              <a:rPr lang="sk-SK" dirty="0" smtClean="0"/>
            </a:br>
            <a:r>
              <a:rPr lang="sk-SK" dirty="0" err="1" smtClean="0"/>
              <a:t>Smart</a:t>
            </a:r>
            <a:r>
              <a:rPr lang="sk-SK" dirty="0" smtClean="0"/>
              <a:t> TV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Ján </a:t>
            </a:r>
            <a:r>
              <a:rPr lang="sk-SK" dirty="0" err="1" smtClean="0"/>
              <a:t>Hoffmann</a:t>
            </a:r>
            <a:endParaRPr lang="sk-SK" dirty="0" smtClean="0"/>
          </a:p>
          <a:p>
            <a:r>
              <a:rPr lang="sk-SK" dirty="0" smtClean="0"/>
              <a:t>Digitálne televízne systémy</a:t>
            </a:r>
          </a:p>
          <a:p>
            <a:r>
              <a:rPr lang="sk-SK" dirty="0" smtClean="0"/>
              <a:t>ZS 2015/2016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27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Terminál</a:t>
            </a:r>
            <a:endParaRPr lang="sk-SK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266650" y="1196752"/>
            <a:ext cx="8481814" cy="504056"/>
          </a:xfrm>
        </p:spPr>
        <p:txBody>
          <a:bodyPr/>
          <a:lstStyle/>
          <a:p>
            <a:r>
              <a:rPr lang="sk-SK" dirty="0"/>
              <a:t>2 vstupno-výstupné rozhrania</a:t>
            </a:r>
          </a:p>
          <a:p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67544" y="1652333"/>
            <a:ext cx="4040188" cy="3941763"/>
          </a:xfrm>
        </p:spPr>
        <p:txBody>
          <a:bodyPr>
            <a:normAutofit lnSpcReduction="10000"/>
          </a:bodyPr>
          <a:lstStyle/>
          <a:p>
            <a:r>
              <a:rPr lang="sk-SK" dirty="0" err="1" smtClean="0"/>
              <a:t>Broadcast</a:t>
            </a:r>
            <a:endParaRPr lang="sk-SK" dirty="0"/>
          </a:p>
          <a:p>
            <a:pPr lvl="1"/>
            <a:r>
              <a:rPr lang="sk-SK" dirty="0" smtClean="0"/>
              <a:t>Príjem DVB </a:t>
            </a:r>
            <a:r>
              <a:rPr lang="sk-SK" dirty="0" err="1" smtClean="0"/>
              <a:t>multiplexu</a:t>
            </a:r>
            <a:endParaRPr lang="sk-SK" dirty="0" smtClean="0"/>
          </a:p>
          <a:p>
            <a:pPr lvl="1"/>
            <a:r>
              <a:rPr lang="sk-SK" dirty="0" smtClean="0"/>
              <a:t>Jeho analýza a </a:t>
            </a:r>
            <a:r>
              <a:rPr lang="sk-SK" dirty="0" err="1" smtClean="0"/>
              <a:t>demultiplexácia</a:t>
            </a:r>
            <a:endParaRPr lang="sk-SK" dirty="0" smtClean="0"/>
          </a:p>
          <a:p>
            <a:pPr lvl="1"/>
            <a:r>
              <a:rPr lang="sk-SK" dirty="0" smtClean="0"/>
              <a:t>Lineárny obsah AV vysielania a signalizácia</a:t>
            </a:r>
          </a:p>
          <a:p>
            <a:r>
              <a:rPr lang="sk-SK" dirty="0" err="1" smtClean="0"/>
              <a:t>Broadband</a:t>
            </a:r>
            <a:endParaRPr lang="sk-SK" dirty="0" smtClean="0"/>
          </a:p>
          <a:p>
            <a:pPr lvl="1"/>
            <a:r>
              <a:rPr lang="sk-SK" dirty="0" smtClean="0"/>
              <a:t>Založené na prenosových protokoloch TCP/IP, UDP</a:t>
            </a:r>
          </a:p>
          <a:p>
            <a:pPr lvl="1"/>
            <a:r>
              <a:rPr lang="sk-SK" dirty="0" smtClean="0"/>
              <a:t>Príjem dát aplikácií a nelineárneho AV obsahu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  <p:pic>
        <p:nvPicPr>
          <p:cNvPr id="2050" name="Picture 2" descr="http://www.tvtechnology.com/BE_Files/uploads/2013/06/HbbTV-architecture-link-OTA-Internet-306be09-fig1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668" y="2348525"/>
            <a:ext cx="4363244" cy="254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4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Terminál</a:t>
            </a:r>
            <a:endParaRPr lang="sk-SK" dirty="0"/>
          </a:p>
        </p:txBody>
      </p:sp>
      <p:pic>
        <p:nvPicPr>
          <p:cNvPr id="1026" name="Picture 2" descr="HbbTV - terminá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2"/>
            <a:ext cx="5034334" cy="452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8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Terminál</a:t>
            </a:r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Rozhranie TV</a:t>
            </a:r>
          </a:p>
          <a:p>
            <a:pPr lvl="1"/>
            <a:r>
              <a:rPr lang="sk-SK" dirty="0" smtClean="0"/>
              <a:t>Dáta prenášané v tzv. </a:t>
            </a:r>
            <a:r>
              <a:rPr lang="sk-SK" dirty="0" err="1" smtClean="0"/>
              <a:t>karuseli</a:t>
            </a:r>
            <a:r>
              <a:rPr lang="sk-SK" dirty="0" smtClean="0"/>
              <a:t> – nepretržitom cykle</a:t>
            </a:r>
          </a:p>
          <a:p>
            <a:pPr lvl="2"/>
            <a:r>
              <a:rPr lang="sk-SK" dirty="0" smtClean="0"/>
              <a:t>Umožňuje prenos viacerých dát z viacerých prijímačov naraz</a:t>
            </a:r>
          </a:p>
          <a:p>
            <a:pPr lvl="2"/>
            <a:r>
              <a:rPr lang="sk-SK" dirty="0" smtClean="0"/>
              <a:t>Štandard </a:t>
            </a:r>
            <a:r>
              <a:rPr lang="en-US" dirty="0"/>
              <a:t>DSM-CC (Digital Storage Media – Command and Control</a:t>
            </a:r>
            <a:r>
              <a:rPr lang="en-US" dirty="0" smtClean="0"/>
              <a:t>)</a:t>
            </a:r>
            <a:endParaRPr lang="sk-SK" dirty="0" smtClean="0"/>
          </a:p>
          <a:p>
            <a:pPr lvl="1"/>
            <a:r>
              <a:rPr lang="sk-SK" dirty="0" smtClean="0"/>
              <a:t>Dáta DSM-CC následne do </a:t>
            </a:r>
            <a:r>
              <a:rPr lang="sk-SK" dirty="0" err="1" smtClean="0"/>
              <a:t>Run</a:t>
            </a:r>
            <a:r>
              <a:rPr lang="sk-SK" dirty="0" smtClean="0"/>
              <a:t> </a:t>
            </a:r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 smtClean="0"/>
              <a:t>Environment</a:t>
            </a:r>
            <a:endParaRPr lang="sk-SK" dirty="0" smtClean="0"/>
          </a:p>
          <a:p>
            <a:pPr lvl="2"/>
            <a:r>
              <a:rPr lang="sk-SK" dirty="0" smtClean="0"/>
              <a:t>Prostredie pre spustenie procesov, behu a zobrazovanie AV obsahu na termináli</a:t>
            </a:r>
          </a:p>
          <a:p>
            <a:r>
              <a:rPr lang="sk-SK" dirty="0" smtClean="0"/>
              <a:t>Lineárny AV obsah je spracovávaný štandardne ako v DVB-T prijímači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13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Terminál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Broadband</a:t>
            </a:r>
            <a:r>
              <a:rPr lang="sk-SK" dirty="0" smtClean="0"/>
              <a:t> rozhranie</a:t>
            </a:r>
          </a:p>
          <a:p>
            <a:pPr lvl="1"/>
            <a:r>
              <a:rPr lang="sk-SK" dirty="0" smtClean="0"/>
              <a:t>Predovšetkým získavanie nelineárneho AV obsahu</a:t>
            </a:r>
          </a:p>
          <a:p>
            <a:pPr lvl="1"/>
            <a:r>
              <a:rPr lang="sk-SK" dirty="0" smtClean="0"/>
              <a:t>Dáta spracované z IP ďalej poskytnuté </a:t>
            </a:r>
            <a:r>
              <a:rPr lang="sk-SK" dirty="0" err="1" smtClean="0"/>
              <a:t>Run</a:t>
            </a:r>
            <a:r>
              <a:rPr lang="sk-SK" dirty="0" smtClean="0"/>
              <a:t> </a:t>
            </a:r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 smtClean="0"/>
              <a:t>environment-u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3857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Aplikácie</a:t>
            </a:r>
            <a:endParaRPr lang="sk-SK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Závislé a nezávislé od vysielaného obsahu</a:t>
            </a:r>
          </a:p>
          <a:p>
            <a:pPr lvl="1"/>
            <a:r>
              <a:rPr lang="sk-SK" dirty="0" smtClean="0"/>
              <a:t>Z: informácie o pretekoch počas ich vysielania</a:t>
            </a:r>
          </a:p>
          <a:p>
            <a:pPr lvl="1"/>
            <a:r>
              <a:rPr lang="sk-SK" dirty="0" smtClean="0"/>
              <a:t>N: Teletext</a:t>
            </a:r>
          </a:p>
          <a:p>
            <a:r>
              <a:rPr lang="sk-SK" dirty="0" smtClean="0"/>
              <a:t>Riadené aplikačným manažérom</a:t>
            </a:r>
          </a:p>
          <a:p>
            <a:pPr lvl="1"/>
            <a:r>
              <a:rPr lang="sk-SK" dirty="0" smtClean="0"/>
              <a:t>Reaguje na požiadavky užívateľa aj na Stream </a:t>
            </a:r>
            <a:r>
              <a:rPr lang="sk-SK" dirty="0" err="1" smtClean="0"/>
              <a:t>Events</a:t>
            </a: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063678"/>
            <a:ext cx="3764821" cy="1490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76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Aplikácie</a:t>
            </a:r>
            <a:endParaRPr lang="sk-SK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838200"/>
          </a:xfrm>
        </p:spPr>
        <p:txBody>
          <a:bodyPr/>
          <a:lstStyle/>
          <a:p>
            <a:r>
              <a:rPr lang="sk-SK" dirty="0" smtClean="0"/>
              <a:t>Závislé od vysielaného obsahu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r>
              <a:rPr lang="sk-SK" dirty="0" smtClean="0"/>
              <a:t>Svoju prítomnosť vyjadrujú ako „</a:t>
            </a:r>
            <a:r>
              <a:rPr lang="sk-SK" dirty="0" err="1" smtClean="0"/>
              <a:t>Red</a:t>
            </a:r>
            <a:r>
              <a:rPr lang="sk-SK" dirty="0" smtClean="0"/>
              <a:t> </a:t>
            </a:r>
            <a:r>
              <a:rPr lang="sk-SK" dirty="0" err="1" smtClean="0"/>
              <a:t>button</a:t>
            </a:r>
            <a:r>
              <a:rPr lang="sk-SK" dirty="0" smtClean="0"/>
              <a:t>“</a:t>
            </a:r>
            <a:endParaRPr lang="sk-SK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/>
              <a:t>Okrem toho aj podľa spôsobu spúšťania</a:t>
            </a:r>
          </a:p>
          <a:p>
            <a:pPr lvl="1"/>
            <a:r>
              <a:rPr lang="sk-SK" dirty="0" smtClean="0"/>
              <a:t>Automaticky</a:t>
            </a:r>
          </a:p>
          <a:p>
            <a:pPr lvl="1"/>
            <a:r>
              <a:rPr lang="sk-SK" dirty="0" smtClean="0"/>
              <a:t>Na vyžiadanie</a:t>
            </a:r>
            <a:endParaRPr lang="sk-SK" dirty="0"/>
          </a:p>
        </p:txBody>
      </p:sp>
      <p:pic>
        <p:nvPicPr>
          <p:cNvPr id="3074" name="Picture 2" descr="http://image.slidesharecdn.com/hbbtv-introduction-allan-t-rasmussen-29nov2014-141130163844-conversion-gate02/95/hbbtv-introduction-13-638.jpg?cb=14173661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34" y="3717032"/>
            <a:ext cx="4332957" cy="243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 descr="RTVS HbbTV.JPG">
            <a:hlinkClick r:id="rId3" tooltip="&quot;Klepněte pro větší obráze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09309"/>
            <a:ext cx="4248472" cy="2853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3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Hbb</a:t>
            </a:r>
            <a:r>
              <a:rPr lang="sk-SK" dirty="0" smtClean="0"/>
              <a:t> TV na Slovensko</a:t>
            </a:r>
            <a:endParaRPr lang="sk-SK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plnej funkcionalite zatiaľ len RTVS</a:t>
            </a:r>
          </a:p>
          <a:p>
            <a:pPr lvl="1"/>
            <a:r>
              <a:rPr lang="sk-SK" dirty="0" smtClean="0"/>
              <a:t>Len niektoré programy, ako boli napr. významné športové podujatia, spravodajstvo</a:t>
            </a:r>
          </a:p>
          <a:p>
            <a:r>
              <a:rPr lang="sk-SK" dirty="0" smtClean="0"/>
              <a:t>Markíza – testovacia prevádzka</a:t>
            </a:r>
          </a:p>
          <a:p>
            <a:endParaRPr lang="sk-SK" dirty="0"/>
          </a:p>
        </p:txBody>
      </p:sp>
      <p:pic>
        <p:nvPicPr>
          <p:cNvPr id="2050" name="Picture 2" descr="http://www.satelitnatv.sk/wp-content/uploads/2015/12/hbbtv_rtvs_sa201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76612"/>
            <a:ext cx="53340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7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Výhody/Nevýhody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 pohľadu užívateľa</a:t>
            </a:r>
          </a:p>
          <a:p>
            <a:pPr lvl="1"/>
            <a:r>
              <a:rPr lang="sk-SK" dirty="0" smtClean="0"/>
              <a:t>+ Väčšia funkcionalita pri minimálnom zvýšení nákladov</a:t>
            </a:r>
          </a:p>
          <a:p>
            <a:pPr lvl="1"/>
            <a:r>
              <a:rPr lang="sk-SK" dirty="0" smtClean="0"/>
              <a:t>+ Možnosť využiť služby </a:t>
            </a:r>
            <a:r>
              <a:rPr lang="sk-SK" dirty="0" err="1" smtClean="0"/>
              <a:t>Video-on-Demand</a:t>
            </a:r>
            <a:endParaRPr lang="sk-SK" dirty="0" smtClean="0"/>
          </a:p>
          <a:p>
            <a:pPr lvl="1"/>
            <a:r>
              <a:rPr lang="sk-SK" dirty="0" smtClean="0"/>
              <a:t>+ Väčšia voľnosť pri výbere programov/AV obsahu</a:t>
            </a:r>
          </a:p>
          <a:p>
            <a:pPr lvl="1"/>
            <a:r>
              <a:rPr lang="sk-SK" dirty="0" smtClean="0"/>
              <a:t>+ Využitie </a:t>
            </a:r>
            <a:r>
              <a:rPr lang="sk-SK" dirty="0" err="1"/>
              <a:t>Smart</a:t>
            </a:r>
            <a:r>
              <a:rPr lang="sk-SK" dirty="0"/>
              <a:t> zariadení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- Nutnosť pripojenia k </a:t>
            </a:r>
            <a:r>
              <a:rPr lang="sk-SK" dirty="0" err="1" smtClean="0"/>
              <a:t>broadbandu</a:t>
            </a:r>
            <a:endParaRPr lang="sk-SK" dirty="0" smtClean="0"/>
          </a:p>
          <a:p>
            <a:pPr lvl="1"/>
            <a:r>
              <a:rPr lang="sk-SK" dirty="0" smtClean="0"/>
              <a:t>- Vyššie vstupné náklady</a:t>
            </a:r>
          </a:p>
        </p:txBody>
      </p:sp>
    </p:spTree>
    <p:extLst>
      <p:ext uri="{BB962C8B-B14F-4D97-AF65-F5344CB8AC3E}">
        <p14:creationId xmlns:p14="http://schemas.microsoft.com/office/powerpoint/2010/main" val="14875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Výhody/Nevýhody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 pohľadu poskytovateľov služieb</a:t>
            </a:r>
          </a:p>
          <a:p>
            <a:pPr lvl="1"/>
            <a:r>
              <a:rPr lang="sk-SK" dirty="0" smtClean="0"/>
              <a:t>+ Možnosť zacieliť reklamu presne na jednotlivých užívateľov</a:t>
            </a:r>
          </a:p>
          <a:p>
            <a:pPr lvl="1"/>
            <a:r>
              <a:rPr lang="sk-SK" dirty="0" smtClean="0"/>
              <a:t>+ Získavanie ďalších informácií o záujme užívateľov</a:t>
            </a:r>
          </a:p>
          <a:p>
            <a:pPr lvl="1"/>
            <a:endParaRPr lang="sk-SK" dirty="0"/>
          </a:p>
          <a:p>
            <a:pPr lvl="1"/>
            <a:r>
              <a:rPr lang="sk-SK" dirty="0" smtClean="0"/>
              <a:t>- Hlavným parametrom je sledovanosť, ktorú napr. paralelné pripojenie k službe </a:t>
            </a:r>
            <a:r>
              <a:rPr lang="sk-SK" dirty="0" err="1" smtClean="0"/>
              <a:t>Video-on-Demand</a:t>
            </a:r>
            <a:r>
              <a:rPr lang="sk-SK" dirty="0" smtClean="0"/>
              <a:t> zníži</a:t>
            </a:r>
          </a:p>
          <a:p>
            <a:pPr lvl="1"/>
            <a:r>
              <a:rPr lang="sk-SK" dirty="0" smtClean="0"/>
              <a:t>- Z toho vyplývajúce nižšie príjmy z reklamy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51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ETSI štandard TS102 </a:t>
            </a:r>
            <a:r>
              <a:rPr lang="sk-SK" dirty="0" smtClean="0"/>
              <a:t>796</a:t>
            </a:r>
          </a:p>
          <a:p>
            <a:r>
              <a:rPr lang="sk-SK" dirty="0" err="1" smtClean="0"/>
              <a:t>www.hbbtv.org</a:t>
            </a:r>
            <a:endParaRPr lang="sk-SK" dirty="0" smtClean="0"/>
          </a:p>
          <a:p>
            <a:r>
              <a:rPr lang="sk-SK" dirty="0"/>
              <a:t>http://</a:t>
            </a:r>
            <a:r>
              <a:rPr lang="sk-SK" dirty="0" smtClean="0"/>
              <a:t>www.slaboproudyobzor.cz/files/20130404.pdf</a:t>
            </a:r>
          </a:p>
          <a:p>
            <a:r>
              <a:rPr lang="sk-SK" dirty="0"/>
              <a:t>http://</a:t>
            </a:r>
            <a:r>
              <a:rPr lang="sk-SK" dirty="0" smtClean="0"/>
              <a:t>www.digizone.cz/clanky/co-je-hybridni-televize-hbbtv-a-jak-funguje</a:t>
            </a:r>
            <a:r>
              <a:rPr lang="sk-SK" dirty="0"/>
              <a:t>/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47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Spojenie klasického TV vysielania a </a:t>
            </a:r>
            <a:r>
              <a:rPr lang="sk-SK" dirty="0" err="1" smtClean="0"/>
              <a:t>online</a:t>
            </a:r>
            <a:r>
              <a:rPr lang="sk-SK" dirty="0" smtClean="0"/>
              <a:t> služieb</a:t>
            </a:r>
          </a:p>
          <a:p>
            <a:r>
              <a:rPr lang="sk-SK" dirty="0" smtClean="0"/>
              <a:t>Globálna iniciatíva</a:t>
            </a:r>
          </a:p>
          <a:p>
            <a:pPr lvl="1"/>
            <a:r>
              <a:rPr lang="sk-SK" dirty="0" smtClean="0"/>
              <a:t>Harmonizácia vysielania a širokopásmového vysielania</a:t>
            </a:r>
          </a:p>
          <a:p>
            <a:pPr lvl="1"/>
            <a:r>
              <a:rPr lang="sk-SK" dirty="0" smtClean="0"/>
              <a:t>Prostredníctvom </a:t>
            </a:r>
            <a:r>
              <a:rPr lang="sk-SK" dirty="0" err="1" smtClean="0"/>
              <a:t>smart</a:t>
            </a:r>
            <a:r>
              <a:rPr lang="sk-SK" dirty="0" smtClean="0"/>
              <a:t> TV, </a:t>
            </a:r>
            <a:r>
              <a:rPr lang="sk-SK" dirty="0" err="1" smtClean="0"/>
              <a:t>set-top</a:t>
            </a:r>
            <a:r>
              <a:rPr lang="sk-SK" dirty="0" smtClean="0"/>
              <a:t> boxov a viac obrazových zariadení</a:t>
            </a:r>
          </a:p>
          <a:p>
            <a:r>
              <a:rPr lang="sk-SK" dirty="0" smtClean="0"/>
              <a:t>Vyvinutá globálnymi lídrami na trhu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46101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79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Hbb</a:t>
            </a:r>
            <a:r>
              <a:rPr lang="sk-SK" dirty="0" smtClean="0"/>
              <a:t> TV</a:t>
            </a:r>
            <a:endParaRPr lang="sk-SK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Ján </a:t>
            </a:r>
            <a:r>
              <a:rPr lang="sk-SK" dirty="0" err="1" smtClean="0"/>
              <a:t>Hoffmann</a:t>
            </a:r>
            <a:r>
              <a:rPr lang="sk-SK" dirty="0" smtClean="0"/>
              <a:t>, 15.12.2015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61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predchádzalo </a:t>
            </a:r>
            <a:r>
              <a:rPr lang="sk-SK" dirty="0" err="1" smtClean="0"/>
              <a:t>Hbb</a:t>
            </a:r>
            <a:r>
              <a:rPr lang="sk-SK" dirty="0" smtClean="0"/>
              <a:t> TV?</a:t>
            </a:r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Smart</a:t>
            </a:r>
            <a:r>
              <a:rPr lang="sk-SK" dirty="0" smtClean="0"/>
              <a:t> televízory</a:t>
            </a:r>
          </a:p>
          <a:p>
            <a:pPr lvl="1"/>
            <a:r>
              <a:rPr lang="sk-SK" dirty="0" smtClean="0"/>
              <a:t>Hybridné televízory</a:t>
            </a:r>
          </a:p>
          <a:p>
            <a:pPr lvl="1"/>
            <a:r>
              <a:rPr lang="sk-SK" dirty="0" smtClean="0"/>
              <a:t>Možnosť </a:t>
            </a:r>
            <a:r>
              <a:rPr lang="sk-SK" dirty="0"/>
              <a:t>zobraziť len obmedzené množstvo </a:t>
            </a:r>
            <a:r>
              <a:rPr lang="sk-SK" dirty="0" smtClean="0"/>
              <a:t>vybraných </a:t>
            </a:r>
            <a:r>
              <a:rPr lang="sk-SK" dirty="0"/>
              <a:t>internetových </a:t>
            </a:r>
            <a:r>
              <a:rPr lang="sk-SK" dirty="0" smtClean="0"/>
              <a:t>portálov</a:t>
            </a:r>
          </a:p>
          <a:p>
            <a:pPr lvl="1"/>
            <a:r>
              <a:rPr lang="sk-SK" dirty="0" smtClean="0"/>
              <a:t>Tzv</a:t>
            </a:r>
            <a:r>
              <a:rPr lang="sk-SK" dirty="0"/>
              <a:t>. </a:t>
            </a:r>
            <a:r>
              <a:rPr lang="sk-SK" dirty="0" err="1" smtClean="0"/>
              <a:t>widgety</a:t>
            </a:r>
            <a:r>
              <a:rPr lang="sk-SK" dirty="0" smtClean="0"/>
              <a:t> - jednoúčelové </a:t>
            </a:r>
            <a:r>
              <a:rPr lang="sk-SK" dirty="0"/>
              <a:t>programy pre spracovanie formátov dát jednotlivých </a:t>
            </a:r>
            <a:r>
              <a:rPr lang="sk-SK" dirty="0" smtClean="0"/>
              <a:t>portálov</a:t>
            </a:r>
          </a:p>
          <a:p>
            <a:pPr lvl="2"/>
            <a:r>
              <a:rPr lang="sk-SK" dirty="0" smtClean="0"/>
              <a:t>Napr</a:t>
            </a:r>
            <a:r>
              <a:rPr lang="sk-SK" dirty="0"/>
              <a:t>. videotéky rôznych televízií</a:t>
            </a:r>
          </a:p>
        </p:txBody>
      </p:sp>
    </p:spTree>
    <p:extLst>
      <p:ext uri="{BB962C8B-B14F-4D97-AF65-F5344CB8AC3E}">
        <p14:creationId xmlns:p14="http://schemas.microsoft.com/office/powerpoint/2010/main" val="16867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a kedy?</a:t>
            </a:r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Roky 2009-2010</a:t>
            </a:r>
          </a:p>
          <a:p>
            <a:pPr lvl="1"/>
            <a:r>
              <a:rPr lang="sk-SK" dirty="0" smtClean="0"/>
              <a:t>Spojenie </a:t>
            </a:r>
            <a:r>
              <a:rPr lang="sk-SK" dirty="0"/>
              <a:t>francúzskeho H4TV a nemeckého projektu HTML </a:t>
            </a:r>
            <a:r>
              <a:rPr lang="sk-SK" dirty="0" smtClean="0"/>
              <a:t>profil</a:t>
            </a:r>
          </a:p>
          <a:p>
            <a:pPr lvl="1"/>
            <a:r>
              <a:rPr lang="sk-SK" dirty="0" smtClean="0"/>
              <a:t>Štandard spracovali</a:t>
            </a:r>
          </a:p>
          <a:p>
            <a:pPr lvl="2"/>
            <a:r>
              <a:rPr lang="sk-SK" dirty="0"/>
              <a:t>JTC (</a:t>
            </a:r>
            <a:r>
              <a:rPr lang="sk-SK" dirty="0" err="1"/>
              <a:t>Joint</a:t>
            </a:r>
            <a:r>
              <a:rPr lang="sk-SK" dirty="0"/>
              <a:t> 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Committee</a:t>
            </a:r>
            <a:r>
              <a:rPr lang="sk-SK" dirty="0" smtClean="0"/>
              <a:t>)</a:t>
            </a:r>
          </a:p>
          <a:p>
            <a:pPr lvl="2"/>
            <a:r>
              <a:rPr lang="sk-SK" dirty="0" smtClean="0"/>
              <a:t>EBU </a:t>
            </a:r>
            <a:r>
              <a:rPr lang="sk-SK" dirty="0"/>
              <a:t>(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Broadcasting</a:t>
            </a:r>
            <a:r>
              <a:rPr lang="sk-SK" dirty="0"/>
              <a:t> </a:t>
            </a:r>
            <a:r>
              <a:rPr lang="sk-SK" dirty="0" err="1"/>
              <a:t>Union</a:t>
            </a:r>
            <a:r>
              <a:rPr lang="sk-SK" dirty="0" smtClean="0"/>
              <a:t>)</a:t>
            </a:r>
          </a:p>
          <a:p>
            <a:pPr lvl="2"/>
            <a:r>
              <a:rPr lang="sk-SK" dirty="0" smtClean="0"/>
              <a:t>CENELEC </a:t>
            </a:r>
            <a:r>
              <a:rPr lang="sk-SK" dirty="0"/>
              <a:t>(</a:t>
            </a:r>
            <a:r>
              <a:rPr lang="sk-SK" dirty="0" err="1"/>
              <a:t>Comité</a:t>
            </a:r>
            <a:r>
              <a:rPr lang="sk-SK" dirty="0"/>
              <a:t> </a:t>
            </a:r>
            <a:r>
              <a:rPr lang="sk-SK" dirty="0" err="1"/>
              <a:t>Européen</a:t>
            </a:r>
            <a:r>
              <a:rPr lang="sk-SK" dirty="0"/>
              <a:t>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/>
              <a:t>Normalisation</a:t>
            </a:r>
            <a:r>
              <a:rPr lang="sk-SK" dirty="0"/>
              <a:t> </a:t>
            </a:r>
            <a:r>
              <a:rPr lang="sk-SK" dirty="0" err="1" smtClean="0"/>
              <a:t>Electrotechnique</a:t>
            </a:r>
            <a:r>
              <a:rPr lang="sk-SK" dirty="0" smtClean="0"/>
              <a:t>)</a:t>
            </a:r>
          </a:p>
          <a:p>
            <a:pPr lvl="2"/>
            <a:r>
              <a:rPr lang="sk-SK" dirty="0" smtClean="0"/>
              <a:t>ETSI </a:t>
            </a:r>
            <a:r>
              <a:rPr lang="sk-SK" dirty="0"/>
              <a:t>(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Telecommunications</a:t>
            </a:r>
            <a:r>
              <a:rPr lang="sk-SK" dirty="0"/>
              <a:t> Stan- </a:t>
            </a:r>
            <a:r>
              <a:rPr lang="sk-SK" dirty="0" err="1"/>
              <a:t>dards</a:t>
            </a:r>
            <a:r>
              <a:rPr lang="sk-SK" dirty="0"/>
              <a:t> </a:t>
            </a:r>
            <a:r>
              <a:rPr lang="sk-SK" dirty="0" err="1"/>
              <a:t>Institute</a:t>
            </a:r>
            <a:r>
              <a:rPr lang="sk-SK" dirty="0" smtClean="0"/>
              <a:t>)</a:t>
            </a:r>
          </a:p>
          <a:p>
            <a:r>
              <a:rPr lang="sk-SK" dirty="0" smtClean="0"/>
              <a:t>Prvý raz</a:t>
            </a:r>
          </a:p>
          <a:p>
            <a:pPr lvl="1"/>
            <a:r>
              <a:rPr lang="sk-SK" dirty="0"/>
              <a:t>vo </a:t>
            </a:r>
            <a:r>
              <a:rPr lang="sk-SK" dirty="0" smtClean="0"/>
              <a:t>Francúzsku (</a:t>
            </a:r>
            <a:r>
              <a:rPr lang="sk-SK" dirty="0"/>
              <a:t>2009</a:t>
            </a:r>
            <a:r>
              <a:rPr lang="sk-SK" dirty="0" smtClean="0"/>
              <a:t>) na </a:t>
            </a:r>
            <a:r>
              <a:rPr lang="sk-SK" dirty="0"/>
              <a:t>tenisové prenosy z Roland </a:t>
            </a:r>
            <a:r>
              <a:rPr lang="sk-SK" dirty="0" err="1"/>
              <a:t>Garross</a:t>
            </a:r>
            <a:r>
              <a:rPr lang="sk-SK" dirty="0"/>
              <a:t> využitím pozemského televízneho vysielania DVB_T a IP technológie</a:t>
            </a:r>
          </a:p>
        </p:txBody>
      </p:sp>
    </p:spTree>
    <p:extLst>
      <p:ext uri="{BB962C8B-B14F-4D97-AF65-F5344CB8AC3E}">
        <p14:creationId xmlns:p14="http://schemas.microsoft.com/office/powerpoint/2010/main" val="8308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Ako?</a:t>
            </a:r>
            <a:endParaRPr lang="sk-SK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26524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ETSI štandard TS102 796</a:t>
            </a:r>
          </a:p>
          <a:p>
            <a:r>
              <a:rPr lang="sk-SK" dirty="0" smtClean="0"/>
              <a:t>Základný dátový tok</a:t>
            </a:r>
          </a:p>
          <a:p>
            <a:pPr lvl="1"/>
            <a:r>
              <a:rPr lang="sk-SK" dirty="0" smtClean="0"/>
              <a:t>Vysielanie v čase lineárneho digitálneho televízneho </a:t>
            </a:r>
            <a:r>
              <a:rPr lang="sk-SK" dirty="0" err="1" smtClean="0"/>
              <a:t>multiplexu</a:t>
            </a:r>
            <a:endParaRPr lang="sk-SK" dirty="0" smtClean="0"/>
          </a:p>
          <a:p>
            <a:r>
              <a:rPr lang="sk-SK" dirty="0" smtClean="0"/>
              <a:t>Okrem neho aj širokopásmové dátové pripojenie</a:t>
            </a:r>
          </a:p>
          <a:p>
            <a:r>
              <a:rPr lang="sk-SK" dirty="0" smtClean="0"/>
              <a:t>Aktuálne verzie </a:t>
            </a:r>
            <a:r>
              <a:rPr lang="sk-SK" dirty="0" err="1" smtClean="0"/>
              <a:t>Hbb</a:t>
            </a:r>
            <a:r>
              <a:rPr lang="sk-SK" dirty="0" smtClean="0"/>
              <a:t> TV 2.0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37052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5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Architektúra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208912" cy="576064"/>
          </a:xfrm>
        </p:spPr>
        <p:txBody>
          <a:bodyPr/>
          <a:lstStyle/>
          <a:p>
            <a:r>
              <a:rPr lang="sk-SK" dirty="0" smtClean="0"/>
              <a:t>Hybridný terminál a pripojenie k dátovej sieti</a:t>
            </a:r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67544" y="1844824"/>
            <a:ext cx="4040188" cy="4445819"/>
          </a:xfrm>
        </p:spPr>
        <p:txBody>
          <a:bodyPr/>
          <a:lstStyle/>
          <a:p>
            <a:r>
              <a:rPr lang="sk-SK" dirty="0" smtClean="0"/>
              <a:t>Nepripojený</a:t>
            </a:r>
          </a:p>
          <a:p>
            <a:pPr lvl="1"/>
            <a:r>
              <a:rPr lang="sk-SK" dirty="0" smtClean="0"/>
              <a:t>Len aplikácie súvisiace s televíznym vysielaním</a:t>
            </a:r>
          </a:p>
          <a:p>
            <a:pPr lvl="1"/>
            <a:r>
              <a:rPr lang="sk-SK" dirty="0" smtClean="0"/>
              <a:t>Nevyužíva sa vzhľadom na obsadenosť </a:t>
            </a:r>
            <a:r>
              <a:rPr lang="sk-SK" dirty="0" err="1" smtClean="0"/>
              <a:t>multiplexu</a:t>
            </a:r>
            <a:endParaRPr lang="sk-SK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41775" cy="4464496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ripojený</a:t>
            </a:r>
          </a:p>
          <a:p>
            <a:pPr lvl="1"/>
            <a:r>
              <a:rPr lang="sk-SK" dirty="0" smtClean="0"/>
              <a:t>Internet ako zdroj aplikačných dát a nelineárneho streamu</a:t>
            </a:r>
          </a:p>
          <a:p>
            <a:pPr lvl="1"/>
            <a:r>
              <a:rPr lang="sk-SK" dirty="0" smtClean="0"/>
              <a:t>Obojsmerná komunikácia užívateľa a poskytovateľa aplikácií</a:t>
            </a:r>
          </a:p>
          <a:p>
            <a:pPr lvl="1"/>
            <a:r>
              <a:rPr lang="sk-SK" dirty="0" smtClean="0"/>
              <a:t>Možnosť využitia nelineárneho obsahu</a:t>
            </a:r>
          </a:p>
          <a:p>
            <a:pPr lvl="2"/>
            <a:r>
              <a:rPr lang="sk-SK" dirty="0" smtClean="0"/>
              <a:t>Audio/Video on </a:t>
            </a:r>
            <a:r>
              <a:rPr lang="sk-SK" dirty="0" err="1" smtClean="0"/>
              <a:t>Demand</a:t>
            </a:r>
            <a:endParaRPr lang="sk-SK" dirty="0" smtClean="0"/>
          </a:p>
          <a:p>
            <a:pPr lvl="1"/>
            <a:r>
              <a:rPr lang="sk-SK" dirty="0" smtClean="0"/>
              <a:t>Nutná signalizácia prítomnosti aplikácie v DVB vysielaní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6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Ako?</a:t>
            </a:r>
            <a:endParaRPr lang="sk-SK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Protokoly a štandardy</a:t>
            </a:r>
          </a:p>
          <a:p>
            <a:pPr lvl="1"/>
            <a:r>
              <a:rPr lang="sk-SK" dirty="0" smtClean="0"/>
              <a:t>ETSI </a:t>
            </a:r>
            <a:r>
              <a:rPr lang="sk-SK" dirty="0"/>
              <a:t>štandard TS102 </a:t>
            </a:r>
            <a:r>
              <a:rPr lang="sk-SK" dirty="0" smtClean="0"/>
              <a:t>796</a:t>
            </a:r>
          </a:p>
          <a:p>
            <a:pPr lvl="1"/>
            <a:r>
              <a:rPr lang="sk-SK" dirty="0" smtClean="0"/>
              <a:t>HTTP a ďalšie zahrnuté v OIPF</a:t>
            </a:r>
          </a:p>
          <a:p>
            <a:pPr lvl="2"/>
            <a:r>
              <a:rPr lang="sk-SK" dirty="0" smtClean="0"/>
              <a:t>Primárne pre prehľadávanie streamov bez nutnosti stiahnutia plného obsahu videa</a:t>
            </a:r>
          </a:p>
          <a:p>
            <a:pPr lvl="1"/>
            <a:r>
              <a:rPr lang="sk-SK" dirty="0" smtClean="0"/>
              <a:t>Terminál pracuje len ako </a:t>
            </a:r>
            <a:r>
              <a:rPr lang="sk-SK" dirty="0" err="1" smtClean="0"/>
              <a:t>buffer</a:t>
            </a:r>
            <a:r>
              <a:rPr lang="sk-SK" dirty="0" smtClean="0"/>
              <a:t> pre cca 10s videa</a:t>
            </a:r>
          </a:p>
          <a:p>
            <a:pPr lvl="1"/>
            <a:r>
              <a:rPr lang="sk-SK" dirty="0" smtClean="0"/>
              <a:t>Video v rámci štandardu MPEG, resp. jeho rozšírenia MPEG DASH</a:t>
            </a:r>
          </a:p>
          <a:p>
            <a:pPr lvl="2"/>
            <a:r>
              <a:rPr lang="sk-SK" dirty="0" err="1" smtClean="0"/>
              <a:t>Streamovanie</a:t>
            </a:r>
            <a:r>
              <a:rPr lang="sk-SK" dirty="0" smtClean="0"/>
              <a:t> HQ videa cez internet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63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pojmy v ETSI </a:t>
            </a:r>
            <a:r>
              <a:rPr lang="sk-SK" dirty="0"/>
              <a:t>TS102 796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sk-SK" b="1" dirty="0"/>
              <a:t>Televízne vysielanie (TV </a:t>
            </a:r>
            <a:r>
              <a:rPr lang="sk-SK" b="1" dirty="0" err="1"/>
              <a:t>Broadcast</a:t>
            </a:r>
            <a:r>
              <a:rPr lang="sk-SK" b="1" dirty="0"/>
              <a:t>)</a:t>
            </a:r>
            <a:r>
              <a:rPr lang="sk-SK" dirty="0"/>
              <a:t> </a:t>
            </a:r>
            <a:endParaRPr lang="sk-SK" dirty="0" smtClean="0"/>
          </a:p>
          <a:p>
            <a:pPr lvl="1" fontAlgn="base"/>
            <a:r>
              <a:rPr lang="sk-SK" dirty="0" smtClean="0"/>
              <a:t>Klasický </a:t>
            </a:r>
            <a:r>
              <a:rPr lang="sk-SK" dirty="0"/>
              <a:t>jednosmerný </a:t>
            </a:r>
            <a:r>
              <a:rPr lang="sk-SK" dirty="0" smtClean="0"/>
              <a:t>MPEG-2</a:t>
            </a:r>
            <a:r>
              <a:rPr lang="sk-SK" dirty="0"/>
              <a:t> </a:t>
            </a:r>
            <a:r>
              <a:rPr lang="sk-SK" dirty="0" smtClean="0"/>
              <a:t>alebo</a:t>
            </a:r>
            <a:r>
              <a:rPr lang="sk-SK" dirty="0"/>
              <a:t> MPEG-4 </a:t>
            </a:r>
            <a:r>
              <a:rPr lang="sk-SK" dirty="0" smtClean="0"/>
              <a:t>AVC</a:t>
            </a:r>
            <a:r>
              <a:rPr lang="sk-SK" dirty="0"/>
              <a:t> </a:t>
            </a:r>
            <a:r>
              <a:rPr lang="sk-SK" dirty="0" smtClean="0"/>
              <a:t>transportný </a:t>
            </a:r>
            <a:r>
              <a:rPr lang="sk-SK" dirty="0"/>
              <a:t>tok (Transport Stream TS) vysielaný v platformách DVB-T/T2, DVB-S/S2 aleboDVB-C/C2</a:t>
            </a:r>
          </a:p>
          <a:p>
            <a:pPr lvl="0" fontAlgn="base"/>
            <a:r>
              <a:rPr lang="sk-SK" b="1" dirty="0"/>
              <a:t>Širokopásmové pripojenie (</a:t>
            </a:r>
            <a:r>
              <a:rPr lang="sk-SK" b="1" dirty="0" err="1"/>
              <a:t>Broadband</a:t>
            </a:r>
            <a:r>
              <a:rPr lang="sk-SK" b="1" dirty="0"/>
              <a:t>)</a:t>
            </a:r>
            <a:r>
              <a:rPr lang="sk-SK" dirty="0"/>
              <a:t> </a:t>
            </a:r>
            <a:endParaRPr lang="sk-SK" dirty="0" smtClean="0"/>
          </a:p>
          <a:p>
            <a:pPr lvl="1" fontAlgn="base"/>
            <a:r>
              <a:rPr lang="sk-SK" dirty="0" smtClean="0"/>
              <a:t>Obojsmerné </a:t>
            </a:r>
            <a:r>
              <a:rPr lang="sk-SK" dirty="0"/>
              <a:t>IP pripojenie s dostatočnou šírkou pásma pre sťahovanie  A/V dát… Vysokorýchlostné pripojenie.</a:t>
            </a:r>
          </a:p>
          <a:p>
            <a:pPr lvl="0" fontAlgn="base"/>
            <a:r>
              <a:rPr lang="sk-SK" b="1" dirty="0"/>
              <a:t>Aplikácie  nezávislé na TV </a:t>
            </a:r>
            <a:r>
              <a:rPr lang="sk-SK" b="1" dirty="0" smtClean="0"/>
              <a:t>vysielaní</a:t>
            </a:r>
            <a:endParaRPr lang="sk-SK" dirty="0" smtClean="0"/>
          </a:p>
          <a:p>
            <a:pPr lvl="1" fontAlgn="base"/>
            <a:r>
              <a:rPr lang="sk-SK" dirty="0" smtClean="0"/>
              <a:t>Nie </a:t>
            </a:r>
            <a:r>
              <a:rPr lang="sk-SK" dirty="0"/>
              <a:t>sú asociované so žiadnym TV vysielaním(službou). Tento typ aplikácie je možné si stiahnuť len cez širokopásmové pripojenie.</a:t>
            </a:r>
          </a:p>
          <a:p>
            <a:pPr lvl="0" fontAlgn="base"/>
            <a:r>
              <a:rPr lang="sk-SK" b="1" dirty="0"/>
              <a:t>Aplikácie súvisiace s  TV </a:t>
            </a:r>
            <a:r>
              <a:rPr lang="sk-SK" b="1" dirty="0" smtClean="0"/>
              <a:t>vysielaním</a:t>
            </a:r>
            <a:endParaRPr lang="sk-SK" dirty="0" smtClean="0"/>
          </a:p>
          <a:p>
            <a:pPr lvl="1" fontAlgn="base"/>
            <a:r>
              <a:rPr lang="sk-SK" dirty="0"/>
              <a:t>A</a:t>
            </a:r>
            <a:r>
              <a:rPr lang="sk-SK" dirty="0" smtClean="0"/>
              <a:t>plikácie </a:t>
            </a:r>
            <a:r>
              <a:rPr lang="sk-SK" dirty="0"/>
              <a:t>asociované s jednou či viacerými vysielacími službami alebo jednou či viacerými vysielanými akciami v rámci služby</a:t>
            </a:r>
            <a:r>
              <a:rPr lang="sk-SK" dirty="0" smtClean="0"/>
              <a:t>.</a:t>
            </a:r>
          </a:p>
          <a:p>
            <a:pPr lvl="1" fontAlgn="base"/>
            <a:r>
              <a:rPr lang="sk-SK" dirty="0" smtClean="0"/>
              <a:t>Môžu </a:t>
            </a:r>
            <a:r>
              <a:rPr lang="sk-SK" dirty="0"/>
              <a:t>byť spustené automaticky( automatický štart)alebo na základe požiadaviek </a:t>
            </a:r>
            <a:r>
              <a:rPr lang="sk-SK" dirty="0" smtClean="0"/>
              <a:t>užívateľa</a:t>
            </a:r>
          </a:p>
          <a:p>
            <a:pPr lvl="1" fontAlgn="base"/>
            <a:r>
              <a:rPr lang="sk-SK" dirty="0" smtClean="0"/>
              <a:t>Možno </a:t>
            </a:r>
            <a:r>
              <a:rPr lang="sk-SK" dirty="0"/>
              <a:t>ich sťahovať prostredníctvom širokopásmového pripojenia alebo TV vysielania.</a:t>
            </a:r>
          </a:p>
          <a:p>
            <a:pPr lvl="0" fontAlgn="base"/>
            <a:r>
              <a:rPr lang="sk-SK" b="1" dirty="0"/>
              <a:t>Automatické spustenie  aplikácie </a:t>
            </a:r>
            <a:r>
              <a:rPr lang="sk-SK" b="1" dirty="0" err="1"/>
              <a:t>HbbTV</a:t>
            </a:r>
            <a:r>
              <a:rPr lang="sk-SK" dirty="0"/>
              <a:t> </a:t>
            </a:r>
            <a:endParaRPr lang="sk-SK" dirty="0" smtClean="0"/>
          </a:p>
          <a:p>
            <a:pPr lvl="1" fontAlgn="base"/>
            <a:r>
              <a:rPr lang="sk-SK" dirty="0" smtClean="0"/>
              <a:t>Aplikácie  </a:t>
            </a:r>
            <a:r>
              <a:rPr lang="sk-SK" dirty="0"/>
              <a:t>súvisiace s TV vysielaním (</a:t>
            </a:r>
            <a:r>
              <a:rPr lang="sk-SK" dirty="0" err="1"/>
              <a:t>Broadcast</a:t>
            </a:r>
            <a:r>
              <a:rPr lang="sk-SK" dirty="0"/>
              <a:t>), ktoré je ponúkané divákovi bezprostredne po prechode na nový kanál alebo po novej signalizácii na aktuálnom kanále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072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pojmy v ETSI </a:t>
            </a:r>
            <a:r>
              <a:rPr lang="sk-SK" dirty="0"/>
              <a:t>TS102 796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fontAlgn="base"/>
            <a:r>
              <a:rPr lang="sk-SK" b="1" dirty="0" smtClean="0"/>
              <a:t>Hybridný terminál</a:t>
            </a:r>
            <a:endParaRPr lang="sk-SK" dirty="0" smtClean="0"/>
          </a:p>
          <a:p>
            <a:pPr lvl="1" fontAlgn="base"/>
            <a:r>
              <a:rPr lang="sk-SK" dirty="0" smtClean="0"/>
              <a:t> </a:t>
            </a:r>
            <a:r>
              <a:rPr lang="sk-SK" dirty="0"/>
              <a:t>T</a:t>
            </a:r>
            <a:r>
              <a:rPr lang="sk-SK" dirty="0" smtClean="0"/>
              <a:t>erminál </a:t>
            </a:r>
            <a:r>
              <a:rPr lang="sk-SK" dirty="0"/>
              <a:t>(televízor, prípadne </a:t>
            </a:r>
            <a:r>
              <a:rPr lang="sk-SK" dirty="0" err="1"/>
              <a:t>set-top-box</a:t>
            </a:r>
            <a:r>
              <a:rPr lang="sk-SK" dirty="0"/>
              <a:t>) podporujúci poskytovanie A/V obsahu cez širokopásmové pripojenie i prostredníctvom TV vysielania.</a:t>
            </a:r>
          </a:p>
          <a:p>
            <a:pPr lvl="0" fontAlgn="base"/>
            <a:r>
              <a:rPr lang="sk-SK" b="1" dirty="0"/>
              <a:t>Lineárny A/V obsah</a:t>
            </a:r>
            <a:r>
              <a:rPr lang="sk-SK" dirty="0"/>
              <a:t> </a:t>
            </a:r>
            <a:endParaRPr lang="sk-SK" dirty="0" smtClean="0"/>
          </a:p>
          <a:p>
            <a:pPr lvl="1" fontAlgn="base"/>
            <a:r>
              <a:rPr lang="sk-SK" dirty="0" smtClean="0"/>
              <a:t>Obvykle </a:t>
            </a:r>
            <a:r>
              <a:rPr lang="sk-SK" dirty="0"/>
              <a:t>TV prenosom prenášaný A/V obsah, ktorý má byť zobrazený a simultánne sledovaný (v reálnom čase). Súvisiaci pojem predstavuje termín „lineárna audiovizuálna mediálna služba“.</a:t>
            </a:r>
          </a:p>
          <a:p>
            <a:pPr lvl="0" fontAlgn="base"/>
            <a:r>
              <a:rPr lang="sk-SK" b="1" dirty="0"/>
              <a:t>Nelineárny A/V </a:t>
            </a:r>
            <a:r>
              <a:rPr lang="sk-SK" b="1" dirty="0" smtClean="0"/>
              <a:t>obsah</a:t>
            </a:r>
            <a:endParaRPr lang="sk-SK" dirty="0" smtClean="0"/>
          </a:p>
          <a:p>
            <a:pPr lvl="1" fontAlgn="base"/>
            <a:r>
              <a:rPr lang="sk-SK" dirty="0" smtClean="0"/>
              <a:t>A/V</a:t>
            </a:r>
            <a:r>
              <a:rPr lang="sk-SK" dirty="0"/>
              <a:t> obsah, prenášaný TV prenosom alebo širokopásmovým pripojením, ktorý nie je  divákovi dostupný od začiatku do konca v reálnom čase – napr. A/V </a:t>
            </a:r>
            <a:r>
              <a:rPr lang="sk-SK" dirty="0" err="1"/>
              <a:t>streaming</a:t>
            </a:r>
            <a:r>
              <a:rPr lang="sk-SK" dirty="0"/>
              <a:t> obsahu na vyžiadanie. Je určený pre sledovanie v okamžiku, ktorý zvolí divák. Súvisiaci pojem predstavuje termín „nelineárna audiovizuálna mediálna služba“.</a:t>
            </a:r>
          </a:p>
          <a:p>
            <a:pPr lvl="0" fontAlgn="base"/>
            <a:r>
              <a:rPr lang="sk-SK" b="1" dirty="0"/>
              <a:t>Trvalé sťahovanie (</a:t>
            </a:r>
            <a:r>
              <a:rPr lang="sk-SK" b="1" dirty="0" err="1"/>
              <a:t>Persistent</a:t>
            </a:r>
            <a:r>
              <a:rPr lang="sk-SK" b="1" dirty="0"/>
              <a:t> </a:t>
            </a:r>
            <a:r>
              <a:rPr lang="sk-SK" b="1" dirty="0" err="1"/>
              <a:t>Download</a:t>
            </a:r>
            <a:r>
              <a:rPr lang="sk-SK" b="1" dirty="0" smtClean="0"/>
              <a:t>)</a:t>
            </a:r>
            <a:endParaRPr lang="sk-SK" dirty="0" smtClean="0"/>
          </a:p>
          <a:p>
            <a:pPr lvl="1" fontAlgn="base"/>
            <a:r>
              <a:rPr lang="sk-SK" dirty="0" smtClean="0"/>
              <a:t> Sťahovanie </a:t>
            </a:r>
            <a:r>
              <a:rPr lang="sk-SK" dirty="0"/>
              <a:t>celého A/V obsahu na terminál pre neskoršie prehrávanie.</a:t>
            </a:r>
          </a:p>
          <a:p>
            <a:pPr lvl="0" fontAlgn="base"/>
            <a:r>
              <a:rPr lang="sk-SK" b="1" dirty="0"/>
              <a:t>Postupné sťahovanie</a:t>
            </a:r>
            <a:r>
              <a:rPr lang="sk-SK" dirty="0"/>
              <a:t> </a:t>
            </a:r>
            <a:endParaRPr lang="sk-SK" dirty="0" smtClean="0"/>
          </a:p>
          <a:p>
            <a:pPr lvl="1" fontAlgn="base"/>
            <a:r>
              <a:rPr lang="sk-SK" dirty="0" smtClean="0"/>
              <a:t>Variant </a:t>
            </a:r>
            <a:r>
              <a:rPr lang="sk-SK" dirty="0"/>
              <a:t>trvalého sťahovania, kde prehrávanie obsahu môže začať skôr, než je sťahovanie obsahu dokončené.</a:t>
            </a:r>
          </a:p>
          <a:p>
            <a:pPr lvl="0" fontAlgn="base"/>
            <a:r>
              <a:rPr lang="sk-SK" b="1" dirty="0"/>
              <a:t>Terminálové konkrétne </a:t>
            </a:r>
            <a:r>
              <a:rPr lang="sk-SK" b="1" dirty="0" smtClean="0"/>
              <a:t>aplikácie</a:t>
            </a:r>
            <a:endParaRPr lang="sk-SK" dirty="0" smtClean="0"/>
          </a:p>
          <a:p>
            <a:pPr lvl="1" fontAlgn="base"/>
            <a:r>
              <a:rPr lang="sk-SK" dirty="0" smtClean="0"/>
              <a:t>Aplikácie </a:t>
            </a:r>
            <a:r>
              <a:rPr lang="sk-SK" dirty="0"/>
              <a:t>poskytované priamo výrobcom </a:t>
            </a:r>
            <a:r>
              <a:rPr lang="sk-SK" dirty="0" smtClean="0"/>
              <a:t>terminálu</a:t>
            </a:r>
          </a:p>
          <a:p>
            <a:pPr lvl="1" fontAlgn="base"/>
            <a:r>
              <a:rPr lang="sk-SK" dirty="0" smtClean="0"/>
              <a:t>Napr</a:t>
            </a:r>
            <a:r>
              <a:rPr lang="sk-SK" dirty="0"/>
              <a:t>. navigačný systém v menu, nastavenie internetového TV portálu a iné.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518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331</TotalTime>
  <Words>600</Words>
  <Application>Microsoft Office PowerPoint</Application>
  <PresentationFormat>Prezentácia na obrazovke (4:3)</PresentationFormat>
  <Paragraphs>144</Paragraphs>
  <Slides>20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Technický</vt:lpstr>
      <vt:lpstr>Hybrid Broadcast Broadband TV  - Smart TV</vt:lpstr>
      <vt:lpstr>Čo?</vt:lpstr>
      <vt:lpstr>Čo predchádzalo Hbb TV?</vt:lpstr>
      <vt:lpstr>Kto a kedy?</vt:lpstr>
      <vt:lpstr>Ako?</vt:lpstr>
      <vt:lpstr>Architektúra</vt:lpstr>
      <vt:lpstr>Ako?</vt:lpstr>
      <vt:lpstr>Základné pojmy v ETSI TS102 796</vt:lpstr>
      <vt:lpstr>Základné pojmy v ETSI TS102 796</vt:lpstr>
      <vt:lpstr>Terminál</vt:lpstr>
      <vt:lpstr>Terminál</vt:lpstr>
      <vt:lpstr>Terminál</vt:lpstr>
      <vt:lpstr>Terminál</vt:lpstr>
      <vt:lpstr>Aplikácie</vt:lpstr>
      <vt:lpstr>Aplikácie</vt:lpstr>
      <vt:lpstr>Hbb TV na Slovensko</vt:lpstr>
      <vt:lpstr>Výhody/Nevýhody</vt:lpstr>
      <vt:lpstr>Výhody/Nevýhody</vt:lpstr>
      <vt:lpstr>Zdroje</vt:lpstr>
      <vt:lpstr>Hbb TV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Hybrid Broadcast Broadband TV  - Smart TV</dc:title>
  <dc:creator>HP</dc:creator>
  <cp:lastModifiedBy>Stano</cp:lastModifiedBy>
  <cp:revision>22</cp:revision>
  <dcterms:created xsi:type="dcterms:W3CDTF">2015-12-15T09:16:54Z</dcterms:created>
  <dcterms:modified xsi:type="dcterms:W3CDTF">2015-12-16T20:51:27Z</dcterms:modified>
</cp:coreProperties>
</file>