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2" r:id="rId6"/>
    <p:sldId id="261" r:id="rId7"/>
    <p:sldId id="263" r:id="rId8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82" y="-139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Upravte štýl predlohy podnadpisov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08153-12C2-423C-846D-5059912A5E58}" type="datetimeFigureOut">
              <a:rPr lang="sk-SK" smtClean="0"/>
              <a:t>8. 10. 2015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A214C-3DBE-4616-8F62-9DF29FF747A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83604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08153-12C2-423C-846D-5059912A5E58}" type="datetimeFigureOut">
              <a:rPr lang="sk-SK" smtClean="0"/>
              <a:t>8. 10. 2015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A214C-3DBE-4616-8F62-9DF29FF747A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17117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08153-12C2-423C-846D-5059912A5E58}" type="datetimeFigureOut">
              <a:rPr lang="sk-SK" smtClean="0"/>
              <a:t>8. 10. 2015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A214C-3DBE-4616-8F62-9DF29FF747A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3123933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08153-12C2-423C-846D-5059912A5E58}" type="datetimeFigureOut">
              <a:rPr lang="sk-SK" smtClean="0"/>
              <a:t>8. 10. 2015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A214C-3DBE-4616-8F62-9DF29FF747A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696393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08153-12C2-423C-846D-5059912A5E58}" type="datetimeFigureOut">
              <a:rPr lang="sk-SK" smtClean="0"/>
              <a:t>8. 10. 2015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A214C-3DBE-4616-8F62-9DF29FF747A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429745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08153-12C2-423C-846D-5059912A5E58}" type="datetimeFigureOut">
              <a:rPr lang="sk-SK" smtClean="0"/>
              <a:t>8. 10. 2015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A214C-3DBE-4616-8F62-9DF29FF747A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2341912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08153-12C2-423C-846D-5059912A5E58}" type="datetimeFigureOut">
              <a:rPr lang="sk-SK" smtClean="0"/>
              <a:t>8. 10. 2015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A214C-3DBE-4616-8F62-9DF29FF747A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202301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08153-12C2-423C-846D-5059912A5E58}" type="datetimeFigureOut">
              <a:rPr lang="sk-SK" smtClean="0"/>
              <a:t>8. 10. 2015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A214C-3DBE-4616-8F62-9DF29FF747A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2110022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08153-12C2-423C-846D-5059912A5E58}" type="datetimeFigureOut">
              <a:rPr lang="sk-SK" smtClean="0"/>
              <a:t>8. 10. 2015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A214C-3DBE-4616-8F62-9DF29FF747A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874085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08153-12C2-423C-846D-5059912A5E58}" type="datetimeFigureOut">
              <a:rPr lang="sk-SK" smtClean="0"/>
              <a:t>8. 10. 2015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A214C-3DBE-4616-8F62-9DF29FF747A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3427268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08153-12C2-423C-846D-5059912A5E58}" type="datetimeFigureOut">
              <a:rPr lang="sk-SK" smtClean="0"/>
              <a:t>8. 10. 2015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A214C-3DBE-4616-8F62-9DF29FF747A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9451682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008153-12C2-423C-846D-5059912A5E58}" type="datetimeFigureOut">
              <a:rPr lang="sk-SK" smtClean="0"/>
              <a:t>8. 10. 2015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2A214C-3DBE-4616-8F62-9DF29FF747A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6692865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en.wikipedia.org/wiki/File:Component_video_jack.jpg" TargetMode="External"/><Relationship Id="rId3" Type="http://schemas.openxmlformats.org/officeDocument/2006/relationships/image" Target="../media/image3.jpeg"/><Relationship Id="rId7" Type="http://schemas.openxmlformats.org/officeDocument/2006/relationships/image" Target="../media/image6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en.wikipedia.org/wiki/File:Composite-cables.jpg" TargetMode="External"/><Relationship Id="rId5" Type="http://schemas.openxmlformats.org/officeDocument/2006/relationships/image" Target="../media/image5.jpeg"/><Relationship Id="rId10" Type="http://schemas.openxmlformats.org/officeDocument/2006/relationships/hyperlink" Target="http://en.wikipedia.org/wiki/YPbPr" TargetMode="External"/><Relationship Id="rId4" Type="http://schemas.openxmlformats.org/officeDocument/2006/relationships/image" Target="../media/image4.jpeg"/><Relationship Id="rId9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7" Type="http://schemas.openxmlformats.org/officeDocument/2006/relationships/image" Target="../media/image15.png"/><Relationship Id="rId2" Type="http://schemas.openxmlformats.org/officeDocument/2006/relationships/hyperlink" Target="http://en.wikipedia.org/wiki/File:Close-up_of_S-video_female_connector.jpg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sk.wikipedia.org/wiki/S%C3%BAbor:DVI_Connector_Types.svg" TargetMode="External"/><Relationship Id="rId5" Type="http://schemas.openxmlformats.org/officeDocument/2006/relationships/image" Target="../media/image14.png"/><Relationship Id="rId4" Type="http://schemas.openxmlformats.org/officeDocument/2006/relationships/hyperlink" Target="http://sk.wikipedia.org/wiki/S%C3%BAbor:SCART_Connector_Pinout.svg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sk.wikipedia.org/w/index.php?title=EDTV&amp;action=edit&amp;redlink=1" TargetMode="External"/><Relationship Id="rId7" Type="http://schemas.openxmlformats.org/officeDocument/2006/relationships/image" Target="../media/image16.jpeg"/><Relationship Id="rId2" Type="http://schemas.openxmlformats.org/officeDocument/2006/relationships/hyperlink" Target="http://sk.wikipedia.org/w/index.php?title=SDTV&amp;action=edit&amp;redlink=1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google.sk/url?sa=i&amp;source=images&amp;cd=&amp;cad=rja&amp;docid=SJUnNNBozmFwqM&amp;tbnid=VO9C-5iy-2d0wM:&amp;ved=0CAgQjRwwAA&amp;url=http://www.hdmi.org/installers/insidehdmicable.aspx&amp;ei=O51bUrzpNae40QWXv4GICA&amp;psig=AFQjCNEm5R4eQrJCep9KgCTMUMpQdwDapw&amp;ust=1381822139925202" TargetMode="External"/><Relationship Id="rId5" Type="http://schemas.openxmlformats.org/officeDocument/2006/relationships/hyperlink" Target="http://sk.wikipedia.org/w/index.php?title=WQUXGA&amp;action=edit&amp;redlink=1" TargetMode="External"/><Relationship Id="rId4" Type="http://schemas.openxmlformats.org/officeDocument/2006/relationships/hyperlink" Target="http://sk.wikipedia.org/wiki/HDTV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Rozhrania</a:t>
            </a:r>
            <a:r>
              <a:rPr lang="en-US" dirty="0" smtClean="0"/>
              <a:t> – </a:t>
            </a:r>
            <a:r>
              <a:rPr lang="en-US" dirty="0" err="1" smtClean="0"/>
              <a:t>typy</a:t>
            </a:r>
            <a:r>
              <a:rPr lang="en-US" dirty="0" smtClean="0"/>
              <a:t> sign</a:t>
            </a:r>
            <a:r>
              <a:rPr lang="sk-SK" dirty="0" smtClean="0"/>
              <a:t>á</a:t>
            </a:r>
            <a:r>
              <a:rPr lang="en-US" dirty="0" err="1" smtClean="0"/>
              <a:t>lov</a:t>
            </a:r>
            <a:r>
              <a:rPr lang="en-US" dirty="0" smtClean="0"/>
              <a:t> a </a:t>
            </a:r>
            <a:r>
              <a:rPr lang="en-US" dirty="0" err="1" smtClean="0"/>
              <a:t>spolupr</a:t>
            </a:r>
            <a:r>
              <a:rPr lang="sk-SK" dirty="0" smtClean="0"/>
              <a:t>á</a:t>
            </a:r>
            <a:r>
              <a:rPr lang="en-US" dirty="0" err="1" smtClean="0"/>
              <a:t>ca</a:t>
            </a:r>
            <a:r>
              <a:rPr lang="en-US" dirty="0" smtClean="0"/>
              <a:t> s </a:t>
            </a:r>
            <a:r>
              <a:rPr lang="sk-SK" dirty="0" smtClean="0"/>
              <a:t>inými zariadeniami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k-SK" dirty="0" smtClean="0"/>
              <a:t>DTV – 2013/14</a:t>
            </a:r>
          </a:p>
          <a:p>
            <a:r>
              <a:rPr lang="sk-SK" dirty="0" smtClean="0"/>
              <a:t>Ľ. </a:t>
            </a:r>
            <a:r>
              <a:rPr lang="sk-SK" dirty="0" err="1" smtClean="0"/>
              <a:t>Maceková</a:t>
            </a:r>
            <a:endParaRPr lang="sk-SK" dirty="0" smtClean="0"/>
          </a:p>
          <a:p>
            <a:r>
              <a:rPr lang="sk-SK" dirty="0" smtClean="0"/>
              <a:t>TU v Košiciach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7416650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:\FOTO_platnee\2012\konektory_nasTVP_SamsungMaly_okt201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60648"/>
            <a:ext cx="5892147" cy="44191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BlokTextu 1"/>
          <p:cNvSpPr txBox="1"/>
          <p:nvPr/>
        </p:nvSpPr>
        <p:spPr>
          <a:xfrm>
            <a:off x="539552" y="5373216"/>
            <a:ext cx="64807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/>
              <a:t>Obr</a:t>
            </a:r>
            <a:r>
              <a:rPr lang="en-US" b="1" dirty="0" smtClean="0"/>
              <a:t>. </a:t>
            </a:r>
            <a:r>
              <a:rPr lang="sk-SK" dirty="0" smtClean="0"/>
              <a:t>Konektorový panel TV prijímača </a:t>
            </a:r>
            <a:endParaRPr lang="sk-SK" b="1" dirty="0"/>
          </a:p>
        </p:txBody>
      </p:sp>
    </p:spTree>
    <p:extLst>
      <p:ext uri="{BB962C8B-B14F-4D97-AF65-F5344CB8AC3E}">
        <p14:creationId xmlns:p14="http://schemas.microsoft.com/office/powerpoint/2010/main" val="4128744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Mini HDMI Male to VGA Female Adapter Connector 30cm Cable For HDTV DVD PC TV 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836" y="548680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BlokTextu 1"/>
          <p:cNvSpPr txBox="1"/>
          <p:nvPr/>
        </p:nvSpPr>
        <p:spPr>
          <a:xfrm>
            <a:off x="467544" y="2924944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mini HDMI - VGA</a:t>
            </a:r>
            <a:endParaRPr lang="sk-SK" dirty="0"/>
          </a:p>
        </p:txBody>
      </p:sp>
      <p:pic>
        <p:nvPicPr>
          <p:cNvPr id="1032" name="Picture 8" descr="RF Cable 1.5m Double Magnetic Ring TV antenna 24K Gold-plated RCA connector U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4004" y="3253809"/>
            <a:ext cx="1600200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AutoShape 10" descr="Scart to BNC Adapter Plug TV Cable CCTV Connector"/>
          <p:cNvSpPr>
            <a:spLocks noChangeAspect="1" noChangeArrowheads="1"/>
          </p:cNvSpPr>
          <p:nvPr/>
        </p:nvSpPr>
        <p:spPr bwMode="auto">
          <a:xfrm>
            <a:off x="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k-SK"/>
          </a:p>
        </p:txBody>
      </p:sp>
      <p:pic>
        <p:nvPicPr>
          <p:cNvPr id="1036" name="Picture 12" descr="Scart to BNC Adapter Plug TV Cable CCTV Connector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4005064"/>
            <a:ext cx="2143125" cy="1838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BlokTextu 8"/>
          <p:cNvSpPr txBox="1"/>
          <p:nvPr/>
        </p:nvSpPr>
        <p:spPr>
          <a:xfrm>
            <a:off x="3419871" y="5820879"/>
            <a:ext cx="259228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effectLst/>
              </a:rPr>
              <a:t>Scart</a:t>
            </a:r>
            <a:r>
              <a:rPr lang="en-US" b="1" dirty="0" smtClean="0">
                <a:effectLst/>
              </a:rPr>
              <a:t> </a:t>
            </a:r>
            <a:r>
              <a:rPr lang="en-US" dirty="0" smtClean="0">
                <a:effectLst/>
              </a:rPr>
              <a:t>to BNC Adapter Plug TV Cable CCTV Connector</a:t>
            </a:r>
          </a:p>
          <a:p>
            <a:endParaRPr lang="sk-SK" dirty="0"/>
          </a:p>
        </p:txBody>
      </p:sp>
      <p:sp>
        <p:nvSpPr>
          <p:cNvPr id="10" name="BlokTextu 9"/>
          <p:cNvSpPr txBox="1"/>
          <p:nvPr/>
        </p:nvSpPr>
        <p:spPr>
          <a:xfrm>
            <a:off x="6300192" y="5370029"/>
            <a:ext cx="269979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effectLst/>
              </a:rPr>
              <a:t>RF Cable 1.5m Double Magnetic Ring TV antenna 24K Gold-plated RCA connector U03</a:t>
            </a:r>
          </a:p>
          <a:p>
            <a:endParaRPr lang="sk-SK" dirty="0"/>
          </a:p>
        </p:txBody>
      </p:sp>
      <p:pic>
        <p:nvPicPr>
          <p:cNvPr id="1038" name="Picture 14" descr="HDMI Female to Micro HDMI Male F/M Converter Adapter Connector HD TV Camera S9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3501008"/>
            <a:ext cx="1751679" cy="17516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BlokTextu 10"/>
          <p:cNvSpPr txBox="1"/>
          <p:nvPr/>
        </p:nvSpPr>
        <p:spPr>
          <a:xfrm>
            <a:off x="367552" y="5283519"/>
            <a:ext cx="305231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effectLst/>
              </a:rPr>
              <a:t>HDMI Female to Micro HDMI Male F/M Converter Adapter Connector HD TV Camera S9</a:t>
            </a:r>
          </a:p>
          <a:p>
            <a:endParaRPr lang="sk-SK" dirty="0"/>
          </a:p>
        </p:txBody>
      </p:sp>
      <p:sp>
        <p:nvSpPr>
          <p:cNvPr id="31" name="BlokTextu 30"/>
          <p:cNvSpPr txBox="1"/>
          <p:nvPr/>
        </p:nvSpPr>
        <p:spPr>
          <a:xfrm>
            <a:off x="107504" y="6597352"/>
            <a:ext cx="66967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200" dirty="0" smtClean="0"/>
              <a:t>zdroj: http://www.ebay.com/sch/i.html?_nkw=tv+connector </a:t>
            </a:r>
            <a:endParaRPr lang="sk-SK" sz="1200" dirty="0"/>
          </a:p>
        </p:txBody>
      </p:sp>
      <p:sp>
        <p:nvSpPr>
          <p:cNvPr id="33" name="BlokTextu 32"/>
          <p:cNvSpPr txBox="1"/>
          <p:nvPr/>
        </p:nvSpPr>
        <p:spPr>
          <a:xfrm>
            <a:off x="2953394" y="2653645"/>
            <a:ext cx="33843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- </a:t>
            </a:r>
            <a:r>
              <a:rPr lang="sk-SK" dirty="0" err="1" smtClean="0"/>
              <a:t>fono</a:t>
            </a:r>
            <a:r>
              <a:rPr lang="sk-SK" dirty="0" smtClean="0"/>
              <a:t> (</a:t>
            </a:r>
            <a:r>
              <a:rPr lang="sk-SK" dirty="0" err="1" smtClean="0"/>
              <a:t>cinch</a:t>
            </a:r>
            <a:r>
              <a:rPr lang="sk-SK" dirty="0" smtClean="0"/>
              <a:t>, </a:t>
            </a:r>
            <a:r>
              <a:rPr lang="sk-SK" dirty="0" err="1" smtClean="0"/>
              <a:t>AV-jacks</a:t>
            </a:r>
            <a:r>
              <a:rPr lang="sk-SK" dirty="0" smtClean="0"/>
              <a:t>, </a:t>
            </a:r>
            <a:r>
              <a:rPr lang="sk-SK" dirty="0" err="1" smtClean="0"/>
              <a:t>RCA-Radio</a:t>
            </a:r>
            <a:r>
              <a:rPr lang="sk-SK" dirty="0" smtClean="0"/>
              <a:t> </a:t>
            </a:r>
            <a:r>
              <a:rPr lang="sk-SK" dirty="0" err="1" smtClean="0"/>
              <a:t>Corporation</a:t>
            </a:r>
            <a:r>
              <a:rPr lang="sk-SK" dirty="0" smtClean="0"/>
              <a:t> </a:t>
            </a:r>
            <a:r>
              <a:rPr lang="sk-SK" dirty="0" err="1" smtClean="0"/>
              <a:t>of</a:t>
            </a:r>
            <a:r>
              <a:rPr lang="sk-SK" dirty="0" smtClean="0"/>
              <a:t> </a:t>
            </a:r>
            <a:r>
              <a:rPr lang="sk-SK" dirty="0" err="1" smtClean="0"/>
              <a:t>America</a:t>
            </a:r>
            <a:r>
              <a:rPr lang="sk-SK" dirty="0" smtClean="0"/>
              <a:t>) konektory – pre kompozitné video a stereo audio</a:t>
            </a:r>
            <a:endParaRPr lang="sk-SK" dirty="0"/>
          </a:p>
        </p:txBody>
      </p:sp>
      <p:pic>
        <p:nvPicPr>
          <p:cNvPr id="1060" name="Picture 36" descr="Composite-cables.jp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8124" y="1099435"/>
            <a:ext cx="2381250" cy="1552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62" name="Picture 38" descr="http://upload.wikimedia.org/wikipedia/commons/thumb/e/ef/Component_video_jack.jpg/330px-Component_video_jack.jp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8704" y="629980"/>
            <a:ext cx="2095500" cy="1571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" name="BlokTextu 33"/>
          <p:cNvSpPr txBox="1"/>
          <p:nvPr/>
        </p:nvSpPr>
        <p:spPr>
          <a:xfrm>
            <a:off x="6480212" y="2230140"/>
            <a:ext cx="23397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effectLst/>
              </a:rPr>
              <a:t>RCA sockets, or jacks, here used for </a:t>
            </a:r>
            <a:r>
              <a:rPr lang="en-US" dirty="0" err="1" smtClean="0">
                <a:effectLst/>
                <a:hlinkClick r:id="rId10" tooltip="YPbPr"/>
              </a:rPr>
              <a:t>YPbPr</a:t>
            </a:r>
            <a:r>
              <a:rPr lang="en-US" dirty="0" smtClean="0">
                <a:effectLst/>
              </a:rPr>
              <a:t> video output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057022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ĺžnik 1"/>
          <p:cNvSpPr/>
          <p:nvPr/>
        </p:nvSpPr>
        <p:spPr>
          <a:xfrm>
            <a:off x="311134" y="2420888"/>
            <a:ext cx="288032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dirty="0" smtClean="0">
                <a:effectLst/>
              </a:rPr>
              <a:t>3.5mm to 3 RCA Audio Video AV </a:t>
            </a:r>
            <a:r>
              <a:rPr lang="sk-SK" dirty="0" err="1" smtClean="0">
                <a:effectLst/>
              </a:rPr>
              <a:t>Connector</a:t>
            </a:r>
            <a:r>
              <a:rPr lang="sk-SK" dirty="0" smtClean="0">
                <a:effectLst/>
              </a:rPr>
              <a:t> </a:t>
            </a:r>
            <a:r>
              <a:rPr lang="sk-SK" dirty="0" err="1" smtClean="0">
                <a:effectLst/>
              </a:rPr>
              <a:t>Adapter</a:t>
            </a:r>
            <a:r>
              <a:rPr lang="sk-SK" dirty="0" smtClean="0">
                <a:effectLst/>
              </a:rPr>
              <a:t> </a:t>
            </a:r>
            <a:r>
              <a:rPr lang="sk-SK" dirty="0" err="1" smtClean="0">
                <a:effectLst/>
              </a:rPr>
              <a:t>camcorder</a:t>
            </a:r>
            <a:r>
              <a:rPr lang="sk-SK" dirty="0" smtClean="0">
                <a:effectLst/>
              </a:rPr>
              <a:t> TV VCR DVD </a:t>
            </a:r>
            <a:r>
              <a:rPr lang="sk-SK" dirty="0" err="1" smtClean="0">
                <a:effectLst/>
              </a:rPr>
              <a:t>Hi-Fi</a:t>
            </a:r>
            <a:r>
              <a:rPr lang="sk-SK" dirty="0" smtClean="0">
                <a:effectLst/>
              </a:rPr>
              <a:t> </a:t>
            </a:r>
            <a:r>
              <a:rPr lang="sk-SK" dirty="0" err="1" smtClean="0">
                <a:effectLst/>
              </a:rPr>
              <a:t>Cable</a:t>
            </a:r>
            <a:endParaRPr lang="sk-SK" dirty="0">
              <a:effectLst/>
            </a:endParaRPr>
          </a:p>
        </p:txBody>
      </p:sp>
      <p:pic>
        <p:nvPicPr>
          <p:cNvPr id="3074" name="Picture 2" descr="3.5mm to 3 RCA Audio Video AV Connector Adapter camcorder TV VCR DVD Hi-Fi Cabl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628" y="116632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3 Way Coax Splitter 'F' Connector Female Digital TV Satellite Cable Virgin Medi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4149080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BlokTextu 2"/>
          <p:cNvSpPr txBox="1"/>
          <p:nvPr/>
        </p:nvSpPr>
        <p:spPr>
          <a:xfrm>
            <a:off x="179512" y="5692040"/>
            <a:ext cx="33843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effectLst/>
              </a:rPr>
              <a:t>3 Way Coax Splitter 'F' Connector Female Digital TV Satellite Cable Virgin Media</a:t>
            </a:r>
          </a:p>
          <a:p>
            <a:endParaRPr lang="sk-SK" dirty="0"/>
          </a:p>
        </p:txBody>
      </p:sp>
      <p:pic>
        <p:nvPicPr>
          <p:cNvPr id="3080" name="Picture 8" descr="Digital Freeview 5dBi Antenna Aerial for DVB-T TV HDTV with SMA male plug New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299663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BlokTextu 3"/>
          <p:cNvSpPr txBox="1"/>
          <p:nvPr/>
        </p:nvSpPr>
        <p:spPr>
          <a:xfrm>
            <a:off x="3851920" y="2442788"/>
            <a:ext cx="216024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err="1" smtClean="0">
                <a:effectLst/>
              </a:rPr>
              <a:t>Digital</a:t>
            </a:r>
            <a:r>
              <a:rPr lang="sk-SK" dirty="0" smtClean="0">
                <a:effectLst/>
              </a:rPr>
              <a:t> </a:t>
            </a:r>
            <a:r>
              <a:rPr lang="sk-SK" dirty="0" err="1" smtClean="0">
                <a:effectLst/>
              </a:rPr>
              <a:t>Freeview</a:t>
            </a:r>
            <a:r>
              <a:rPr lang="sk-SK" dirty="0" smtClean="0">
                <a:effectLst/>
              </a:rPr>
              <a:t> 5dBi </a:t>
            </a:r>
            <a:r>
              <a:rPr lang="sk-SK" dirty="0" err="1" smtClean="0">
                <a:effectLst/>
              </a:rPr>
              <a:t>Antenna</a:t>
            </a:r>
            <a:r>
              <a:rPr lang="sk-SK" dirty="0" smtClean="0">
                <a:effectLst/>
              </a:rPr>
              <a:t> </a:t>
            </a:r>
            <a:r>
              <a:rPr lang="sk-SK" dirty="0" err="1" smtClean="0">
                <a:effectLst/>
              </a:rPr>
              <a:t>Aerial</a:t>
            </a:r>
            <a:r>
              <a:rPr lang="sk-SK" dirty="0" smtClean="0">
                <a:effectLst/>
              </a:rPr>
              <a:t> </a:t>
            </a:r>
            <a:r>
              <a:rPr lang="sk-SK" dirty="0" err="1" smtClean="0">
                <a:effectLst/>
              </a:rPr>
              <a:t>for</a:t>
            </a:r>
            <a:r>
              <a:rPr lang="sk-SK" dirty="0" smtClean="0">
                <a:effectLst/>
              </a:rPr>
              <a:t> DVB-T TV HDTV </a:t>
            </a:r>
            <a:r>
              <a:rPr lang="sk-SK" dirty="0" err="1" smtClean="0">
                <a:effectLst/>
              </a:rPr>
              <a:t>with</a:t>
            </a:r>
            <a:r>
              <a:rPr lang="sk-SK" dirty="0" smtClean="0">
                <a:effectLst/>
              </a:rPr>
              <a:t> SMA </a:t>
            </a:r>
            <a:r>
              <a:rPr lang="sk-SK" dirty="0" err="1" smtClean="0">
                <a:effectLst/>
              </a:rPr>
              <a:t>male</a:t>
            </a:r>
            <a:r>
              <a:rPr lang="sk-SK" dirty="0" smtClean="0">
                <a:effectLst/>
              </a:rPr>
              <a:t> </a:t>
            </a:r>
            <a:r>
              <a:rPr lang="sk-SK" dirty="0" err="1" smtClean="0">
                <a:effectLst/>
              </a:rPr>
              <a:t>plug</a:t>
            </a:r>
            <a:r>
              <a:rPr lang="sk-SK" dirty="0" smtClean="0">
                <a:effectLst/>
              </a:rPr>
              <a:t> New</a:t>
            </a:r>
          </a:p>
          <a:p>
            <a:endParaRPr lang="sk-SK" dirty="0"/>
          </a:p>
        </p:txBody>
      </p:sp>
      <p:pic>
        <p:nvPicPr>
          <p:cNvPr id="3082" name="Picture 10" descr="7 Pin S Video to 3 RCA TV Male Cable Lead For Laptop PC Audio Computer Connector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630188"/>
            <a:ext cx="2133600" cy="1790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BlokTextu 4"/>
          <p:cNvSpPr txBox="1"/>
          <p:nvPr/>
        </p:nvSpPr>
        <p:spPr>
          <a:xfrm>
            <a:off x="6516216" y="2564904"/>
            <a:ext cx="252028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effectLst/>
              </a:rPr>
              <a:t>ojedinel</a:t>
            </a:r>
            <a:r>
              <a:rPr lang="sk-SK" dirty="0" smtClean="0">
                <a:effectLst/>
              </a:rPr>
              <a:t>é:</a:t>
            </a:r>
            <a:endParaRPr lang="en-US" dirty="0" smtClean="0">
              <a:effectLst/>
            </a:endParaRPr>
          </a:p>
          <a:p>
            <a:r>
              <a:rPr lang="en-US" dirty="0" smtClean="0">
                <a:effectLst/>
              </a:rPr>
              <a:t>7 Pin S Video to 3 RCA TV Male Cable Lead For Dell-Laptop PC Audio Computer Connector</a:t>
            </a:r>
            <a:endParaRPr lang="sk-SK" dirty="0" smtClean="0">
              <a:effectLst/>
            </a:endParaRPr>
          </a:p>
          <a:p>
            <a:r>
              <a:rPr lang="sk-SK" dirty="0" smtClean="0"/>
              <a:t>(inak sú 7-pinové konektory neštandardizované a môžu byť kompatibilné so 4-pin.S-video zásuvkou, čiže len pre video)</a:t>
            </a:r>
            <a:endParaRPr lang="en-US" dirty="0" smtClean="0">
              <a:effectLst/>
            </a:endParaRPr>
          </a:p>
        </p:txBody>
      </p:sp>
      <p:pic>
        <p:nvPicPr>
          <p:cNvPr id="3084" name="Picture 12" descr="http://ts4.mm.bing.net/th?id=H.4700056924194255&amp;pid=1.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4281758"/>
            <a:ext cx="1584176" cy="1321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BlokTextu 6"/>
          <p:cNvSpPr txBox="1"/>
          <p:nvPr/>
        </p:nvSpPr>
        <p:spPr>
          <a:xfrm>
            <a:off x="3995936" y="5877272"/>
            <a:ext cx="26642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err="1" smtClean="0"/>
              <a:t>F-konektor</a:t>
            </a:r>
            <a:r>
              <a:rPr lang="sk-SK" dirty="0" smtClean="0"/>
              <a:t> + RF kábel (anténový zvod) –</a:t>
            </a:r>
            <a:r>
              <a:rPr lang="sk-SK" dirty="0" err="1" smtClean="0"/>
              <a:t>sat.príjem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8007523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435173" y="476672"/>
            <a:ext cx="822301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Component video</a:t>
            </a:r>
            <a:r>
              <a:rPr lang="en-US" dirty="0" smtClean="0"/>
              <a:t> </a:t>
            </a:r>
            <a:r>
              <a:rPr lang="sk-SK" dirty="0" smtClean="0"/>
              <a:t>-</a:t>
            </a:r>
            <a:r>
              <a:rPr lang="en-US" dirty="0" smtClean="0"/>
              <a:t> video sign</a:t>
            </a:r>
            <a:r>
              <a:rPr lang="sk-SK" dirty="0" smtClean="0"/>
              <a:t>á</a:t>
            </a:r>
            <a:r>
              <a:rPr lang="en-US" dirty="0" smtClean="0"/>
              <a:t>l</a:t>
            </a:r>
            <a:r>
              <a:rPr lang="sk-SK" dirty="0" smtClean="0"/>
              <a:t>, rozdelený do 2 alebo viacerých </a:t>
            </a:r>
            <a:r>
              <a:rPr lang="sk-SK" dirty="0" err="1" smtClean="0"/>
              <a:t>komponentných</a:t>
            </a:r>
            <a:r>
              <a:rPr lang="sk-SK" dirty="0" smtClean="0"/>
              <a:t> kanálov (S-Video, RGB</a:t>
            </a:r>
            <a:r>
              <a:rPr lang="sk-SK" dirty="0"/>
              <a:t>,</a:t>
            </a:r>
            <a:r>
              <a:rPr lang="sk-SK" dirty="0" smtClean="0"/>
              <a:t> YP</a:t>
            </a:r>
            <a:r>
              <a:rPr lang="sk-SK" baseline="-25000" dirty="0" smtClean="0"/>
              <a:t>B</a:t>
            </a:r>
            <a:r>
              <a:rPr lang="sk-SK" dirty="0" smtClean="0"/>
              <a:t>P</a:t>
            </a:r>
            <a:r>
              <a:rPr lang="sk-SK" baseline="-25000" dirty="0" smtClean="0"/>
              <a:t>R</a:t>
            </a:r>
            <a:r>
              <a:rPr lang="sk-SK" dirty="0"/>
              <a:t>)</a:t>
            </a:r>
            <a:endParaRPr lang="sk-SK" dirty="0" smtClean="0"/>
          </a:p>
          <a:p>
            <a:endParaRPr lang="sk-SK" dirty="0" smtClean="0"/>
          </a:p>
          <a:p>
            <a:r>
              <a:rPr lang="sk-SK" b="1" dirty="0"/>
              <a:t>C</a:t>
            </a:r>
            <a:r>
              <a:rPr lang="en-US" b="1" dirty="0" err="1" smtClean="0"/>
              <a:t>omposite</a:t>
            </a:r>
            <a:r>
              <a:rPr lang="en-US" b="1" dirty="0" smtClean="0"/>
              <a:t> video</a:t>
            </a:r>
            <a:r>
              <a:rPr lang="en-US" dirty="0" smtClean="0"/>
              <a:t> (NTSC, PAL or SECAM)</a:t>
            </a:r>
            <a:r>
              <a:rPr lang="sk-SK" dirty="0" smtClean="0"/>
              <a:t> – všetky </a:t>
            </a:r>
            <a:r>
              <a:rPr lang="sk-SK" dirty="0" err="1" smtClean="0"/>
              <a:t>videoinformácie</a:t>
            </a:r>
            <a:r>
              <a:rPr lang="sk-SK" dirty="0" smtClean="0"/>
              <a:t> sú skombinované do jediného signálu (v analógovej TV)</a:t>
            </a:r>
          </a:p>
        </p:txBody>
      </p:sp>
      <p:pic>
        <p:nvPicPr>
          <p:cNvPr id="4098" name="Picture 2" descr="Close-up of S-video female connector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33711" y="1832651"/>
            <a:ext cx="2224476" cy="16683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BlokTextu 2"/>
          <p:cNvSpPr txBox="1"/>
          <p:nvPr/>
        </p:nvSpPr>
        <p:spPr>
          <a:xfrm>
            <a:off x="459838" y="2066664"/>
            <a:ext cx="562433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err="1" smtClean="0"/>
              <a:t>S-video</a:t>
            </a:r>
            <a:r>
              <a:rPr lang="sk-SK" dirty="0" smtClean="0"/>
              <a:t>  - </a:t>
            </a:r>
            <a:r>
              <a:rPr lang="sk-SK" dirty="0" err="1" smtClean="0"/>
              <a:t>Separate</a:t>
            </a:r>
            <a:r>
              <a:rPr lang="sk-SK" dirty="0" smtClean="0"/>
              <a:t> Video, Super video, Y/C:  2 </a:t>
            </a:r>
            <a:r>
              <a:rPr lang="sk-SK" dirty="0" err="1" smtClean="0"/>
              <a:t>videokanály</a:t>
            </a:r>
            <a:r>
              <a:rPr lang="sk-SK" dirty="0" smtClean="0"/>
              <a:t> (</a:t>
            </a:r>
            <a:r>
              <a:rPr lang="sk-SK" dirty="0" err="1" smtClean="0"/>
              <a:t>analóg</a:t>
            </a:r>
            <a:r>
              <a:rPr lang="sk-SK" dirty="0" smtClean="0"/>
              <a:t>): </a:t>
            </a:r>
            <a:r>
              <a:rPr lang="sk-SK" dirty="0" err="1" smtClean="0"/>
              <a:t>Luma</a:t>
            </a:r>
            <a:r>
              <a:rPr lang="sk-SK" dirty="0" smtClean="0"/>
              <a:t> (</a:t>
            </a:r>
            <a:r>
              <a:rPr lang="sk-SK" dirty="0" err="1" smtClean="0"/>
              <a:t>intensity</a:t>
            </a:r>
            <a:r>
              <a:rPr lang="sk-SK" dirty="0" smtClean="0"/>
              <a:t>, Y) and </a:t>
            </a:r>
            <a:r>
              <a:rPr lang="sk-SK" dirty="0" err="1" smtClean="0"/>
              <a:t>Chroma</a:t>
            </a:r>
            <a:r>
              <a:rPr lang="sk-SK" dirty="0" smtClean="0"/>
              <a:t> (</a:t>
            </a:r>
            <a:r>
              <a:rPr lang="sk-SK" dirty="0" err="1" smtClean="0"/>
              <a:t>colour</a:t>
            </a:r>
            <a:r>
              <a:rPr lang="sk-SK" dirty="0" smtClean="0"/>
              <a:t>, C), každý </a:t>
            </a:r>
            <a:r>
              <a:rPr lang="sk-SK" dirty="0"/>
              <a:t>m</a:t>
            </a:r>
            <a:r>
              <a:rPr lang="sk-SK" dirty="0" smtClean="0"/>
              <a:t>á svoju zem (1,2 –zem, 3 –Y, 4-C)</a:t>
            </a:r>
          </a:p>
          <a:p>
            <a:endParaRPr lang="sk-SK" dirty="0"/>
          </a:p>
        </p:txBody>
      </p:sp>
      <p:sp>
        <p:nvSpPr>
          <p:cNvPr id="4" name="BlokTextu 3"/>
          <p:cNvSpPr txBox="1"/>
          <p:nvPr/>
        </p:nvSpPr>
        <p:spPr>
          <a:xfrm>
            <a:off x="1979711" y="4782373"/>
            <a:ext cx="504636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err="1" smtClean="0"/>
              <a:t>DVI</a:t>
            </a:r>
            <a:r>
              <a:rPr lang="sk-SK" b="1" dirty="0" smtClean="0"/>
              <a:t> (</a:t>
            </a:r>
            <a:r>
              <a:rPr lang="sk-SK" dirty="0" err="1" smtClean="0"/>
              <a:t>Digital</a:t>
            </a:r>
            <a:r>
              <a:rPr lang="sk-SK" dirty="0" smtClean="0"/>
              <a:t> </a:t>
            </a:r>
            <a:r>
              <a:rPr lang="sk-SK" dirty="0" err="1" smtClean="0"/>
              <a:t>Visual</a:t>
            </a:r>
            <a:r>
              <a:rPr lang="sk-SK" dirty="0" smtClean="0"/>
              <a:t> </a:t>
            </a:r>
            <a:r>
              <a:rPr lang="sk-SK" dirty="0" err="1" smtClean="0"/>
              <a:t>Interface</a:t>
            </a:r>
            <a:r>
              <a:rPr lang="sk-SK" dirty="0" smtClean="0"/>
              <a:t>) – prepojenie </a:t>
            </a:r>
            <a:r>
              <a:rPr lang="sk-SK" dirty="0" err="1" smtClean="0"/>
              <a:t>videozariadení</a:t>
            </a:r>
            <a:r>
              <a:rPr lang="sk-SK" dirty="0" smtClean="0"/>
              <a:t> s PC, predchodca </a:t>
            </a:r>
            <a:r>
              <a:rPr lang="sk-SK" dirty="0" err="1" smtClean="0"/>
              <a:t>HDMI</a:t>
            </a:r>
            <a:r>
              <a:rPr lang="sk-SK" dirty="0" smtClean="0"/>
              <a:t> – 29 </a:t>
            </a:r>
            <a:r>
              <a:rPr lang="sk-SK" dirty="0" err="1" smtClean="0"/>
              <a:t>pins</a:t>
            </a:r>
            <a:r>
              <a:rPr lang="sk-SK" dirty="0"/>
              <a:t>,</a:t>
            </a:r>
            <a:r>
              <a:rPr lang="sk-SK" dirty="0" smtClean="0"/>
              <a:t> </a:t>
            </a:r>
            <a:r>
              <a:rPr lang="sk-SK" dirty="0" err="1" smtClean="0"/>
              <a:t>TDMS</a:t>
            </a:r>
            <a:r>
              <a:rPr lang="sk-SK" dirty="0" smtClean="0"/>
              <a:t> protokol, </a:t>
            </a:r>
          </a:p>
        </p:txBody>
      </p:sp>
      <p:sp>
        <p:nvSpPr>
          <p:cNvPr id="5" name="BlokTextu 4"/>
          <p:cNvSpPr txBox="1"/>
          <p:nvPr/>
        </p:nvSpPr>
        <p:spPr>
          <a:xfrm>
            <a:off x="1996953" y="3501008"/>
            <a:ext cx="71287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err="1" smtClean="0"/>
              <a:t>SCART</a:t>
            </a:r>
            <a:r>
              <a:rPr lang="sk-SK" dirty="0" smtClean="0"/>
              <a:t> - </a:t>
            </a:r>
            <a:r>
              <a:rPr lang="fr-FR" dirty="0"/>
              <a:t>Syndicat des Constructeurs d'Appareils Radiorécepteurs et </a:t>
            </a:r>
            <a:r>
              <a:rPr lang="fr-FR" dirty="0" smtClean="0"/>
              <a:t>Téléviseurs</a:t>
            </a:r>
            <a:r>
              <a:rPr lang="sk-SK" dirty="0" smtClean="0"/>
              <a:t> – starší, 21 pólov, prepojenie </a:t>
            </a:r>
            <a:r>
              <a:rPr lang="sk-SK" dirty="0" err="1" smtClean="0"/>
              <a:t>TVP</a:t>
            </a:r>
            <a:r>
              <a:rPr lang="sk-SK" dirty="0" smtClean="0"/>
              <a:t> a  </a:t>
            </a:r>
            <a:r>
              <a:rPr lang="sk-SK" dirty="0" err="1" smtClean="0"/>
              <a:t>AV-zariadenia</a:t>
            </a:r>
            <a:r>
              <a:rPr lang="sk-SK" dirty="0" smtClean="0"/>
              <a:t>, kábel je tienený, viac druhov </a:t>
            </a:r>
            <a:r>
              <a:rPr lang="sk-SK" dirty="0" err="1" smtClean="0"/>
              <a:t>sig</a:t>
            </a:r>
            <a:r>
              <a:rPr lang="sk-SK" dirty="0" smtClean="0"/>
              <a:t>.:  </a:t>
            </a:r>
            <a:r>
              <a:rPr lang="sk-SK" dirty="0" err="1" smtClean="0"/>
              <a:t>RGB</a:t>
            </a:r>
            <a:r>
              <a:rPr lang="sk-SK" dirty="0" smtClean="0"/>
              <a:t>, </a:t>
            </a:r>
            <a:r>
              <a:rPr lang="sk-SK" dirty="0" err="1" smtClean="0"/>
              <a:t>S-video</a:t>
            </a:r>
            <a:r>
              <a:rPr lang="sk-SK" dirty="0" smtClean="0"/>
              <a:t>, </a:t>
            </a:r>
            <a:r>
              <a:rPr lang="sk-SK" dirty="0" err="1"/>
              <a:t>k</a:t>
            </a:r>
            <a:r>
              <a:rPr lang="sk-SK" dirty="0" err="1" smtClean="0"/>
              <a:t>omponentné</a:t>
            </a:r>
            <a:r>
              <a:rPr lang="sk-SK" dirty="0" smtClean="0"/>
              <a:t> video, </a:t>
            </a:r>
            <a:r>
              <a:rPr lang="sk-SK" dirty="0"/>
              <a:t>sér. </a:t>
            </a:r>
            <a:r>
              <a:rPr lang="sk-SK" dirty="0" smtClean="0"/>
              <a:t>komunikačná zbernica D</a:t>
            </a:r>
            <a:r>
              <a:rPr lang="sk-SK" baseline="30000" dirty="0" smtClean="0"/>
              <a:t>2</a:t>
            </a:r>
            <a:r>
              <a:rPr lang="sk-SK" dirty="0" smtClean="0"/>
              <a:t>B - </a:t>
            </a:r>
            <a:r>
              <a:rPr lang="sk-SK" dirty="0" err="1" smtClean="0"/>
              <a:t>Digital</a:t>
            </a:r>
            <a:r>
              <a:rPr lang="sk-SK" dirty="0" smtClean="0"/>
              <a:t> </a:t>
            </a:r>
            <a:r>
              <a:rPr lang="sk-SK" dirty="0" err="1" smtClean="0"/>
              <a:t>Data</a:t>
            </a:r>
            <a:r>
              <a:rPr lang="sk-SK" dirty="0" smtClean="0"/>
              <a:t> </a:t>
            </a:r>
            <a:r>
              <a:rPr lang="sk-SK" dirty="0" err="1" smtClean="0"/>
              <a:t>Bus</a:t>
            </a:r>
            <a:r>
              <a:rPr lang="sk-SK" dirty="0" smtClean="0"/>
              <a:t>, zem, ...</a:t>
            </a:r>
            <a:endParaRPr lang="sk-SK" dirty="0"/>
          </a:p>
        </p:txBody>
      </p:sp>
      <p:pic>
        <p:nvPicPr>
          <p:cNvPr id="2050" name="Picture 2" descr="http://upload.wikimedia.org/wikipedia/commons/thumb/c/c8/SCART_Connector_Pinout.svg/220px-SCART_Connector_Pinout.svg.png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4310811"/>
            <a:ext cx="2095500" cy="7810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://upload.wikimedia.org/wikipedia/commons/thumb/f/fb/DVI_Connector_Types.svg/181px-DVI_Connector_Types.svg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63" y="3501008"/>
            <a:ext cx="1724025" cy="3381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BlokTextu 5"/>
          <p:cNvSpPr txBox="1"/>
          <p:nvPr/>
        </p:nvSpPr>
        <p:spPr>
          <a:xfrm>
            <a:off x="3755565" y="5445224"/>
            <a:ext cx="5335860" cy="120032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sk-SK" b="1" dirty="0" err="1"/>
              <a:t>DVI-D</a:t>
            </a:r>
            <a:r>
              <a:rPr lang="sk-SK" dirty="0"/>
              <a:t> (</a:t>
            </a:r>
            <a:r>
              <a:rPr lang="sk-SK" dirty="0" err="1"/>
              <a:t>digital</a:t>
            </a:r>
            <a:r>
              <a:rPr lang="sk-SK" dirty="0"/>
              <a:t> </a:t>
            </a:r>
            <a:r>
              <a:rPr lang="sk-SK" dirty="0" err="1"/>
              <a:t>only</a:t>
            </a:r>
            <a:r>
              <a:rPr lang="sk-SK" dirty="0"/>
              <a:t>) - len digitálny signál</a:t>
            </a:r>
          </a:p>
          <a:p>
            <a:r>
              <a:rPr lang="sk-SK" b="1" dirty="0" err="1"/>
              <a:t>DVI-A</a:t>
            </a:r>
            <a:r>
              <a:rPr lang="sk-SK" dirty="0"/>
              <a:t> (</a:t>
            </a:r>
            <a:r>
              <a:rPr lang="sk-SK" dirty="0" err="1"/>
              <a:t>analog</a:t>
            </a:r>
            <a:r>
              <a:rPr lang="sk-SK" dirty="0"/>
              <a:t> </a:t>
            </a:r>
            <a:r>
              <a:rPr lang="sk-SK" dirty="0" err="1"/>
              <a:t>only</a:t>
            </a:r>
            <a:r>
              <a:rPr lang="sk-SK" dirty="0"/>
              <a:t>) - </a:t>
            </a:r>
            <a:r>
              <a:rPr lang="sk-SK" dirty="0" err="1" smtClean="0"/>
              <a:t>kompatib</a:t>
            </a:r>
            <a:r>
              <a:rPr lang="sk-SK" dirty="0" smtClean="0"/>
              <a:t>.  </a:t>
            </a:r>
            <a:r>
              <a:rPr lang="sk-SK" dirty="0"/>
              <a:t>s </a:t>
            </a:r>
            <a:r>
              <a:rPr lang="sk-SK" dirty="0" err="1" smtClean="0"/>
              <a:t>analóg</a:t>
            </a:r>
            <a:r>
              <a:rPr lang="sk-SK" dirty="0" smtClean="0"/>
              <a:t>. </a:t>
            </a:r>
            <a:r>
              <a:rPr lang="sk-SK" dirty="0"/>
              <a:t>monitormi</a:t>
            </a:r>
          </a:p>
          <a:p>
            <a:r>
              <a:rPr lang="sk-SK" b="1" dirty="0" err="1"/>
              <a:t>DVI-I</a:t>
            </a:r>
            <a:r>
              <a:rPr lang="sk-SK" dirty="0"/>
              <a:t> (</a:t>
            </a:r>
            <a:r>
              <a:rPr lang="sk-SK" dirty="0" err="1"/>
              <a:t>digital</a:t>
            </a:r>
            <a:r>
              <a:rPr lang="sk-SK" dirty="0"/>
              <a:t> &amp; </a:t>
            </a:r>
            <a:r>
              <a:rPr lang="sk-SK" dirty="0" err="1"/>
              <a:t>analog</a:t>
            </a:r>
            <a:r>
              <a:rPr lang="sk-SK" dirty="0"/>
              <a:t>) - digitálny i analógový signál</a:t>
            </a:r>
          </a:p>
          <a:p>
            <a:r>
              <a:rPr lang="sk-SK" dirty="0" err="1" smtClean="0"/>
              <a:t>dual</a:t>
            </a:r>
            <a:r>
              <a:rPr lang="sk-SK" dirty="0" smtClean="0"/>
              <a:t> </a:t>
            </a:r>
            <a:r>
              <a:rPr lang="sk-SK" dirty="0" err="1" smtClean="0"/>
              <a:t>link</a:t>
            </a:r>
            <a:r>
              <a:rPr lang="sk-SK" dirty="0" smtClean="0"/>
              <a:t> – prenos obrazu s </a:t>
            </a:r>
            <a:r>
              <a:rPr lang="sk-SK" dirty="0" err="1" smtClean="0"/>
              <a:t>vys</a:t>
            </a:r>
            <a:r>
              <a:rPr lang="sk-SK" dirty="0" smtClean="0"/>
              <a:t>. rozlíšením</a:t>
            </a:r>
            <a:endParaRPr lang="sk-SK" dirty="0"/>
          </a:p>
        </p:txBody>
      </p:sp>
      <p:sp>
        <p:nvSpPr>
          <p:cNvPr id="7" name="BlokTextu 6"/>
          <p:cNvSpPr txBox="1"/>
          <p:nvPr/>
        </p:nvSpPr>
        <p:spPr>
          <a:xfrm>
            <a:off x="1979711" y="5733256"/>
            <a:ext cx="158417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- je možné prepojiť </a:t>
            </a:r>
            <a:r>
              <a:rPr lang="sk-SK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DVI</a:t>
            </a:r>
            <a:r>
              <a:rPr lang="sk-SK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a </a:t>
            </a:r>
            <a:r>
              <a:rPr lang="sk-SK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HDMI</a:t>
            </a:r>
            <a:r>
              <a:rPr lang="sk-SK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ale pre zvuk treba zvlášť cestu (</a:t>
            </a:r>
            <a:r>
              <a:rPr lang="sk-SK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jack</a:t>
            </a:r>
            <a:r>
              <a:rPr lang="sk-SK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)</a:t>
            </a:r>
            <a:endParaRPr lang="sk-SK"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30638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lokTextu 2"/>
          <p:cNvSpPr txBox="1"/>
          <p:nvPr/>
        </p:nvSpPr>
        <p:spPr>
          <a:xfrm>
            <a:off x="251520" y="260648"/>
            <a:ext cx="87468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HDMI</a:t>
            </a:r>
            <a:r>
              <a:rPr lang="sk-SK" dirty="0" smtClean="0"/>
              <a:t> - </a:t>
            </a:r>
            <a:r>
              <a:rPr lang="sk-SK" dirty="0" err="1" smtClean="0"/>
              <a:t>High-Definition</a:t>
            </a:r>
            <a:r>
              <a:rPr lang="sk-SK" dirty="0" smtClean="0"/>
              <a:t> </a:t>
            </a:r>
            <a:r>
              <a:rPr lang="sk-SK" dirty="0" err="1" smtClean="0"/>
              <a:t>Multimedia</a:t>
            </a:r>
            <a:r>
              <a:rPr lang="sk-SK" dirty="0" smtClean="0"/>
              <a:t> </a:t>
            </a:r>
            <a:r>
              <a:rPr lang="sk-SK" dirty="0" err="1" smtClean="0"/>
              <a:t>Interface</a:t>
            </a:r>
            <a:r>
              <a:rPr lang="sk-SK" dirty="0" smtClean="0"/>
              <a:t> – pre HDTV alebo domáce kino, 19 signálových vodičov v 1 kábli (krútené páry), 5Gbps,</a:t>
            </a:r>
            <a:r>
              <a:rPr lang="en-US" dirty="0" smtClean="0"/>
              <a:t> dig. </a:t>
            </a:r>
            <a:r>
              <a:rPr lang="en-US" dirty="0" err="1" smtClean="0"/>
              <a:t>prenos</a:t>
            </a:r>
            <a:r>
              <a:rPr lang="en-US" dirty="0" smtClean="0"/>
              <a:t> </a:t>
            </a:r>
            <a:r>
              <a:rPr lang="en-US" dirty="0" err="1" smtClean="0"/>
              <a:t>nekomprimovan</a:t>
            </a:r>
            <a:r>
              <a:rPr lang="sk-SK" dirty="0" smtClean="0"/>
              <a:t>ý</a:t>
            </a:r>
            <a:r>
              <a:rPr lang="en-US" dirty="0" err="1" smtClean="0"/>
              <a:t>ch</a:t>
            </a:r>
            <a:r>
              <a:rPr lang="en-US" dirty="0" smtClean="0"/>
              <a:t> d</a:t>
            </a:r>
            <a:r>
              <a:rPr lang="sk-SK" smtClean="0"/>
              <a:t>á</a:t>
            </a:r>
            <a:r>
              <a:rPr lang="en-US" smtClean="0"/>
              <a:t>t</a:t>
            </a:r>
            <a:endParaRPr lang="sk-SK" dirty="0"/>
          </a:p>
        </p:txBody>
      </p:sp>
      <p:sp>
        <p:nvSpPr>
          <p:cNvPr id="4" name="BlokTextu 3"/>
          <p:cNvSpPr txBox="1"/>
          <p:nvPr/>
        </p:nvSpPr>
        <p:spPr>
          <a:xfrm>
            <a:off x="899592" y="881788"/>
            <a:ext cx="777686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b="1" dirty="0" smtClean="0"/>
              <a:t>Typ A</a:t>
            </a:r>
            <a:r>
              <a:rPr lang="sk-SK" dirty="0" smtClean="0"/>
              <a:t>:  19 </a:t>
            </a:r>
            <a:r>
              <a:rPr lang="sk-SK" dirty="0" err="1" smtClean="0"/>
              <a:t>pinov</a:t>
            </a:r>
            <a:r>
              <a:rPr lang="en-US" dirty="0" smtClean="0"/>
              <a:t>,</a:t>
            </a:r>
            <a:r>
              <a:rPr lang="sk-SK" dirty="0" smtClean="0"/>
              <a:t> </a:t>
            </a:r>
            <a:r>
              <a:rPr lang="sk-SK" dirty="0" err="1" smtClean="0"/>
              <a:t>šírk</a:t>
            </a:r>
            <a:r>
              <a:rPr lang="en-US" dirty="0" smtClean="0"/>
              <a:t>a</a:t>
            </a:r>
            <a:r>
              <a:rPr lang="sk-SK" dirty="0" smtClean="0"/>
              <a:t> pásma pre podporu všetkých súčasných </a:t>
            </a:r>
            <a:r>
              <a:rPr lang="sk-SK" dirty="0" smtClean="0">
                <a:hlinkClick r:id="rId2" tooltip="SDTV (stránka neexistuje)"/>
              </a:rPr>
              <a:t>SDTV</a:t>
            </a:r>
            <a:r>
              <a:rPr lang="sk-SK" dirty="0" smtClean="0"/>
              <a:t>, </a:t>
            </a:r>
            <a:r>
              <a:rPr lang="sk-SK" dirty="0" smtClean="0">
                <a:hlinkClick r:id="rId3" tooltip="EDTV (stránka neexistuje)"/>
              </a:rPr>
              <a:t>EDTV</a:t>
            </a:r>
            <a:r>
              <a:rPr lang="sk-SK" dirty="0" smtClean="0"/>
              <a:t> a </a:t>
            </a:r>
            <a:r>
              <a:rPr lang="sk-SK" dirty="0" smtClean="0">
                <a:hlinkClick r:id="rId4" tooltip="HDTV"/>
              </a:rPr>
              <a:t>HDTV</a:t>
            </a:r>
            <a:r>
              <a:rPr lang="sk-SK" dirty="0" smtClean="0"/>
              <a:t> režimov; 13,9 mm </a:t>
            </a:r>
            <a:r>
              <a:rPr lang="en-US" dirty="0"/>
              <a:t>x</a:t>
            </a:r>
            <a:r>
              <a:rPr lang="sk-SK" dirty="0" smtClean="0"/>
              <a:t> 4,45 mm; fyzicky kompatibilný so single </a:t>
            </a:r>
            <a:r>
              <a:rPr lang="sk-SK" dirty="0" err="1" smtClean="0"/>
              <a:t>link</a:t>
            </a:r>
            <a:r>
              <a:rPr lang="sk-SK" dirty="0" smtClean="0"/>
              <a:t> DVI - 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b="1" dirty="0" smtClean="0"/>
              <a:t>Typ B</a:t>
            </a:r>
            <a:r>
              <a:rPr lang="sk-SK" dirty="0" smtClean="0"/>
              <a:t>:  29 </a:t>
            </a:r>
            <a:r>
              <a:rPr lang="sk-SK" dirty="0" err="1" smtClean="0"/>
              <a:t>pinov</a:t>
            </a:r>
            <a:r>
              <a:rPr lang="sk-SK" dirty="0" smtClean="0"/>
              <a:t> (21,2 mm </a:t>
            </a:r>
            <a:r>
              <a:rPr lang="en-US" dirty="0" smtClean="0"/>
              <a:t>x</a:t>
            </a:r>
            <a:r>
              <a:rPr lang="sk-SK" dirty="0" smtClean="0"/>
              <a:t> 4,45 mm), má oproti typu A dvojnásobnú šírku pásma. Preto ho je možné použiť pre prenos videa vo veľmi vysokom rozlíšení, ako napríklad </a:t>
            </a:r>
            <a:r>
              <a:rPr lang="en-US" dirty="0" smtClean="0"/>
              <a:t>v</a:t>
            </a:r>
            <a:r>
              <a:rPr lang="sk-SK" dirty="0" smtClean="0"/>
              <a:t> </a:t>
            </a:r>
            <a:r>
              <a:rPr lang="sk-SK" dirty="0" err="1" smtClean="0">
                <a:hlinkClick r:id="rId5" tooltip="WQUXGA (stránka neexistuje)"/>
              </a:rPr>
              <a:t>WQUXGA</a:t>
            </a:r>
            <a:r>
              <a:rPr lang="sk-SK" dirty="0" smtClean="0"/>
              <a:t> (16:10,3840 x 2400 bodov), je kompatibilný s </a:t>
            </a:r>
            <a:r>
              <a:rPr lang="sk-SK" dirty="0" err="1" smtClean="0"/>
              <a:t>dual</a:t>
            </a:r>
            <a:r>
              <a:rPr lang="sk-SK" dirty="0" smtClean="0"/>
              <a:t> </a:t>
            </a:r>
            <a:r>
              <a:rPr lang="sk-SK" dirty="0" err="1" smtClean="0"/>
              <a:t>link</a:t>
            </a:r>
            <a:r>
              <a:rPr lang="sk-SK" dirty="0" smtClean="0"/>
              <a:t> </a:t>
            </a:r>
            <a:r>
              <a:rPr lang="sk-SK" dirty="0" err="1" smtClean="0"/>
              <a:t>DVI-D</a:t>
            </a:r>
            <a:r>
              <a:rPr lang="sk-SK" dirty="0" smtClean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b="1" dirty="0" smtClean="0"/>
              <a:t>Typ </a:t>
            </a:r>
            <a:r>
              <a:rPr lang="sk-SK" b="1" dirty="0" err="1" smtClean="0"/>
              <a:t>C-mini</a:t>
            </a:r>
            <a:r>
              <a:rPr lang="sk-SK" dirty="0" smtClean="0"/>
              <a:t> - je určený pre prenosné zariadenia, je menší než A (10,42 mm </a:t>
            </a:r>
            <a:r>
              <a:rPr lang="en-US" dirty="0"/>
              <a:t>x</a:t>
            </a:r>
            <a:r>
              <a:rPr lang="sk-SK" dirty="0" smtClean="0"/>
              <a:t> 2,42 mm), ale má rovnaký počet </a:t>
            </a:r>
            <a:r>
              <a:rPr lang="sk-SK" dirty="0" err="1" smtClean="0"/>
              <a:t>pinov</a:t>
            </a:r>
            <a:r>
              <a:rPr lang="sk-SK" dirty="0" smtClean="0"/>
              <a:t>. Pomocou redukcie môže byť pripojený na typ 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b="1" dirty="0" smtClean="0"/>
              <a:t>Typ </a:t>
            </a:r>
            <a:r>
              <a:rPr lang="sk-SK" b="1" dirty="0" err="1" smtClean="0"/>
              <a:t>D-micro</a:t>
            </a:r>
            <a:r>
              <a:rPr lang="sk-SK" b="1" dirty="0" smtClean="0"/>
              <a:t>, </a:t>
            </a:r>
            <a:r>
              <a:rPr lang="sk-SK" dirty="0" smtClean="0"/>
              <a:t>pre malé zariadenia, 19 </a:t>
            </a:r>
            <a:r>
              <a:rPr lang="sk-SK" dirty="0" err="1" smtClean="0"/>
              <a:t>pin</a:t>
            </a:r>
            <a:r>
              <a:rPr lang="sk-SK" dirty="0"/>
              <a:t>,</a:t>
            </a:r>
            <a:r>
              <a:rPr lang="sk-SK" dirty="0" smtClean="0"/>
              <a:t> 2,8 mm × 6,4 mm.</a:t>
            </a:r>
          </a:p>
        </p:txBody>
      </p:sp>
      <p:sp>
        <p:nvSpPr>
          <p:cNvPr id="5" name="BlokTextu 4"/>
          <p:cNvSpPr txBox="1"/>
          <p:nvPr/>
        </p:nvSpPr>
        <p:spPr>
          <a:xfrm>
            <a:off x="179512" y="6381328"/>
            <a:ext cx="27983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200" dirty="0" smtClean="0"/>
              <a:t>zdroj: </a:t>
            </a:r>
            <a:r>
              <a:rPr lang="sk-SK" sz="1200" dirty="0" err="1" smtClean="0"/>
              <a:t>Wikipedia</a:t>
            </a:r>
            <a:endParaRPr lang="sk-SK" sz="1200" dirty="0"/>
          </a:p>
        </p:txBody>
      </p:sp>
      <p:pic>
        <p:nvPicPr>
          <p:cNvPr id="1026" name="Picture 2" descr="http://www.hdmi.org/images/inside_hdmi_cable.jp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4005064"/>
            <a:ext cx="3346242" cy="28613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BlokTextu 1"/>
          <p:cNvSpPr txBox="1"/>
          <p:nvPr/>
        </p:nvSpPr>
        <p:spPr>
          <a:xfrm>
            <a:off x="456882" y="4083968"/>
            <a:ext cx="504198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- </a:t>
            </a:r>
            <a:r>
              <a:rPr lang="en-US" dirty="0" err="1" smtClean="0"/>
              <a:t>vyu</a:t>
            </a:r>
            <a:r>
              <a:rPr lang="sk-SK" dirty="0" smtClean="0"/>
              <a:t>žitie protokolu </a:t>
            </a:r>
            <a:r>
              <a:rPr lang="sk-SK" dirty="0" err="1" smtClean="0"/>
              <a:t>TDMS</a:t>
            </a:r>
            <a:r>
              <a:rPr lang="sk-SK" dirty="0"/>
              <a:t> </a:t>
            </a:r>
            <a:r>
              <a:rPr lang="sk-SK" dirty="0" smtClean="0"/>
              <a:t>pre audio/video, synchronizácia, tienenie, </a:t>
            </a:r>
            <a:r>
              <a:rPr lang="sk-SK" dirty="0" err="1" smtClean="0"/>
              <a:t>CEC-Consumer</a:t>
            </a:r>
            <a:r>
              <a:rPr lang="sk-SK" dirty="0" smtClean="0"/>
              <a:t> </a:t>
            </a:r>
            <a:r>
              <a:rPr lang="sk-SK" dirty="0" err="1" smtClean="0"/>
              <a:t>Electronic</a:t>
            </a:r>
            <a:r>
              <a:rPr lang="sk-SK" dirty="0" smtClean="0"/>
              <a:t> </a:t>
            </a:r>
            <a:r>
              <a:rPr lang="sk-SK" dirty="0" err="1" smtClean="0"/>
              <a:t>Channel</a:t>
            </a:r>
            <a:r>
              <a:rPr lang="sk-SK" dirty="0" smtClean="0"/>
              <a:t> (prepojenie napr. s </a:t>
            </a:r>
            <a:r>
              <a:rPr lang="sk-SK" dirty="0" err="1" smtClean="0"/>
              <a:t>HD-DVD</a:t>
            </a:r>
            <a:r>
              <a:rPr lang="sk-SK" dirty="0" smtClean="0"/>
              <a:t>), </a:t>
            </a:r>
            <a:r>
              <a:rPr lang="sk-SK" dirty="0" err="1" smtClean="0"/>
              <a:t>DDC-Display</a:t>
            </a:r>
            <a:r>
              <a:rPr lang="sk-SK" dirty="0" smtClean="0"/>
              <a:t> </a:t>
            </a:r>
            <a:r>
              <a:rPr lang="sk-SK" dirty="0" err="1" smtClean="0"/>
              <a:t>Data</a:t>
            </a:r>
            <a:r>
              <a:rPr lang="sk-SK" dirty="0" smtClean="0"/>
              <a:t> </a:t>
            </a:r>
            <a:r>
              <a:rPr lang="sk-SK" dirty="0" err="1" smtClean="0"/>
              <a:t>Channel</a:t>
            </a:r>
            <a:r>
              <a:rPr lang="sk-SK" dirty="0" smtClean="0"/>
              <a:t> – </a:t>
            </a:r>
            <a:r>
              <a:rPr lang="sk-SK" dirty="0" err="1" smtClean="0"/>
              <a:t>inf</a:t>
            </a:r>
            <a:r>
              <a:rPr lang="sk-SK" dirty="0" smtClean="0"/>
              <a:t>. o </a:t>
            </a:r>
            <a:r>
              <a:rPr lang="sk-SK" smtClean="0"/>
              <a:t>zariadení a kód </a:t>
            </a:r>
            <a:r>
              <a:rPr lang="sk-SK" dirty="0" smtClean="0"/>
              <a:t>(</a:t>
            </a:r>
            <a:r>
              <a:rPr lang="sk-SK" dirty="0" err="1" smtClean="0"/>
              <a:t>HDCP</a:t>
            </a:r>
            <a:r>
              <a:rPr lang="sk-SK" dirty="0" smtClean="0"/>
              <a:t> </a:t>
            </a:r>
            <a:r>
              <a:rPr lang="sk-SK" dirty="0" err="1" smtClean="0"/>
              <a:t>encryption</a:t>
            </a:r>
            <a:r>
              <a:rPr lang="sk-SK" dirty="0"/>
              <a:t>), </a:t>
            </a:r>
            <a:r>
              <a:rPr lang="sk-SK" dirty="0" err="1"/>
              <a:t>SCL</a:t>
            </a:r>
            <a:r>
              <a:rPr lang="sk-SK" dirty="0"/>
              <a:t> (</a:t>
            </a:r>
            <a:r>
              <a:rPr lang="sk-SK" dirty="0" err="1"/>
              <a:t>I²C</a:t>
            </a:r>
            <a:r>
              <a:rPr lang="sk-SK" dirty="0"/>
              <a:t> </a:t>
            </a:r>
            <a:r>
              <a:rPr lang="sk-SK" dirty="0" err="1"/>
              <a:t>Serial</a:t>
            </a:r>
            <a:r>
              <a:rPr lang="sk-SK" dirty="0"/>
              <a:t> </a:t>
            </a:r>
            <a:r>
              <a:rPr lang="sk-SK" dirty="0" err="1"/>
              <a:t>Clock</a:t>
            </a:r>
            <a:r>
              <a:rPr lang="sk-SK" dirty="0"/>
              <a:t> </a:t>
            </a:r>
            <a:r>
              <a:rPr lang="sk-SK" dirty="0" err="1"/>
              <a:t>for</a:t>
            </a:r>
            <a:r>
              <a:rPr lang="sk-SK" dirty="0"/>
              <a:t> </a:t>
            </a:r>
            <a:r>
              <a:rPr lang="sk-SK" dirty="0" err="1"/>
              <a:t>DDC</a:t>
            </a:r>
            <a:r>
              <a:rPr lang="sk-SK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9496254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755576" y="548680"/>
            <a:ext cx="79928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Referencie</a:t>
            </a:r>
          </a:p>
          <a:p>
            <a:r>
              <a:rPr lang="en-US" dirty="0" smtClean="0"/>
              <a:t>[1] Graphic Display Resolution: </a:t>
            </a:r>
            <a:r>
              <a:rPr lang="sk-SK" dirty="0" smtClean="0"/>
              <a:t>http</a:t>
            </a:r>
            <a:r>
              <a:rPr lang="sk-SK" dirty="0"/>
              <a:t>://en.wikipedia.org/wiki/WUXGA#WUXGA_.281920.C3.971200.29</a:t>
            </a:r>
          </a:p>
        </p:txBody>
      </p:sp>
    </p:spTree>
    <p:extLst>
      <p:ext uri="{BB962C8B-B14F-4D97-AF65-F5344CB8AC3E}">
        <p14:creationId xmlns:p14="http://schemas.microsoft.com/office/powerpoint/2010/main" val="3988081966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342</TotalTime>
  <Words>528</Words>
  <Application>Microsoft Office PowerPoint</Application>
  <PresentationFormat>Prezentácia na obrazovke (4:3)</PresentationFormat>
  <Paragraphs>39</Paragraphs>
  <Slides>7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7</vt:i4>
      </vt:variant>
    </vt:vector>
  </HeadingPairs>
  <TitlesOfParts>
    <vt:vector size="8" baseType="lpstr">
      <vt:lpstr>Motív Office</vt:lpstr>
      <vt:lpstr>Rozhrania – typy signálov a spolupráca s inými zariadeniami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Interfejsy</dc:title>
  <dc:creator>macekova3</dc:creator>
  <cp:lastModifiedBy>macekova</cp:lastModifiedBy>
  <cp:revision>66</cp:revision>
  <dcterms:created xsi:type="dcterms:W3CDTF">2013-10-13T19:01:00Z</dcterms:created>
  <dcterms:modified xsi:type="dcterms:W3CDTF">2015-10-08T06:57:57Z</dcterms:modified>
</cp:coreProperties>
</file>