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9" r:id="rId8"/>
    <p:sldId id="258" r:id="rId9"/>
    <p:sldId id="260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662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779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219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601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517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537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795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710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109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047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521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26182-E03E-46CE-B3BD-9750E61DF98C}" type="datetimeFigureOut">
              <a:rPr lang="sk-SK" smtClean="0"/>
              <a:t>26. 11. 2015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854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DVB</a:t>
            </a:r>
            <a:r>
              <a:rPr lang="en-US" dirty="0" smtClean="0"/>
              <a:t> – k</a:t>
            </a:r>
            <a:r>
              <a:rPr lang="sk-SK" dirty="0" err="1" smtClean="0"/>
              <a:t>ódovanie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- tabuľky transportného </a:t>
            </a:r>
            <a:r>
              <a:rPr lang="sk-SK" dirty="0" err="1" smtClean="0"/>
              <a:t>strímu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Maceková</a:t>
            </a:r>
          </a:p>
          <a:p>
            <a:r>
              <a:rPr lang="sk-SK" dirty="0" smtClean="0"/>
              <a:t>nov. 2015</a:t>
            </a:r>
          </a:p>
          <a:p>
            <a:r>
              <a:rPr lang="sk-SK" dirty="0" smtClean="0"/>
              <a:t>TUKE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9840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99592" y="908720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Nároky na prenosovú rýchlosť:</a:t>
            </a:r>
          </a:p>
          <a:p>
            <a:endParaRPr lang="sk-SK" dirty="0"/>
          </a:p>
          <a:p>
            <a:r>
              <a:rPr lang="sk-SK" b="1" dirty="0" smtClean="0"/>
              <a:t>Príklad: </a:t>
            </a:r>
          </a:p>
          <a:p>
            <a:r>
              <a:rPr lang="sk-SK" dirty="0" smtClean="0"/>
              <a:t>vypočítajte požadovanú </a:t>
            </a:r>
            <a:r>
              <a:rPr lang="sk-SK" dirty="0" err="1" smtClean="0"/>
              <a:t>v</a:t>
            </a:r>
            <a:r>
              <a:rPr lang="sk-SK" baseline="-25000" dirty="0" err="1" smtClean="0"/>
              <a:t>p</a:t>
            </a:r>
            <a:r>
              <a:rPr lang="sk-SK" dirty="0" smtClean="0"/>
              <a:t> pre signál: 50 </a:t>
            </a:r>
            <a:r>
              <a:rPr lang="sk-SK" dirty="0" err="1" smtClean="0"/>
              <a:t>polsnímok</a:t>
            </a:r>
            <a:r>
              <a:rPr lang="sk-SK" dirty="0" smtClean="0"/>
              <a:t>,  formát 4 : 3, 625 riadkov a 8 – bitové kódovanie (vzorkovacia frekvencia?):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1043608" y="2636912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Riešenie:</a:t>
            </a:r>
          </a:p>
          <a:p>
            <a:r>
              <a:rPr lang="sk-SK" dirty="0" err="1" smtClean="0"/>
              <a:t>jasový</a:t>
            </a:r>
            <a:r>
              <a:rPr lang="sk-SK" dirty="0" smtClean="0"/>
              <a:t> kanál</a:t>
            </a:r>
          </a:p>
          <a:p>
            <a:r>
              <a:rPr lang="sk-SK" dirty="0" smtClean="0"/>
              <a:t>625 .  </a:t>
            </a:r>
            <a:r>
              <a:rPr lang="sk-SK" dirty="0"/>
              <a:t>(</a:t>
            </a:r>
            <a:r>
              <a:rPr lang="sk-SK" dirty="0" smtClean="0"/>
              <a:t>4/3) .  625  . 8 .  25 = 108 </a:t>
            </a:r>
            <a:r>
              <a:rPr lang="sk-SK" dirty="0" err="1" smtClean="0"/>
              <a:t>Mbps</a:t>
            </a:r>
            <a:endParaRPr lang="sk-SK" dirty="0" smtClean="0"/>
          </a:p>
        </p:txBody>
      </p:sp>
      <p:sp>
        <p:nvSpPr>
          <p:cNvPr id="4" name="BlokTextu 3"/>
          <p:cNvSpPr txBox="1"/>
          <p:nvPr/>
        </p:nvSpPr>
        <p:spPr>
          <a:xfrm>
            <a:off x="1151543" y="4149080"/>
            <a:ext cx="7497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každý </a:t>
            </a:r>
            <a:r>
              <a:rPr lang="sk-SK" dirty="0" err="1" smtClean="0"/>
              <a:t>chrominančný</a:t>
            </a:r>
            <a:r>
              <a:rPr lang="sk-SK" dirty="0" smtClean="0"/>
              <a:t> kanál (sú 2: </a:t>
            </a:r>
            <a:r>
              <a:rPr lang="sk-SK" dirty="0" err="1" smtClean="0"/>
              <a:t>C</a:t>
            </a:r>
            <a:r>
              <a:rPr lang="sk-SK" baseline="-25000" dirty="0" err="1" smtClean="0"/>
              <a:t>B</a:t>
            </a:r>
            <a:r>
              <a:rPr lang="sk-SK" baseline="-25000" dirty="0" smtClean="0"/>
              <a:t>,</a:t>
            </a:r>
            <a:r>
              <a:rPr lang="sk-SK" dirty="0" smtClean="0"/>
              <a:t> </a:t>
            </a:r>
            <a:r>
              <a:rPr lang="sk-SK" dirty="0" err="1" smtClean="0"/>
              <a:t>C</a:t>
            </a:r>
            <a:r>
              <a:rPr lang="sk-SK" baseline="-25000" dirty="0" err="1" smtClean="0"/>
              <a:t>R</a:t>
            </a:r>
            <a:r>
              <a:rPr lang="sk-SK" dirty="0" smtClean="0"/>
              <a:t>, každý len s polovičnou vzorkovacou frekvenciou oproti </a:t>
            </a:r>
            <a:r>
              <a:rPr lang="sk-SK" dirty="0" err="1" smtClean="0"/>
              <a:t>jasovému</a:t>
            </a:r>
            <a:r>
              <a:rPr lang="sk-SK" dirty="0" smtClean="0"/>
              <a:t>, t.j. ? MHz):</a:t>
            </a:r>
          </a:p>
          <a:p>
            <a:r>
              <a:rPr lang="sk-SK" dirty="0" smtClean="0"/>
              <a:t>625 .  </a:t>
            </a:r>
            <a:r>
              <a:rPr lang="sk-SK" dirty="0"/>
              <a:t>(</a:t>
            </a:r>
            <a:r>
              <a:rPr lang="sk-SK" dirty="0" smtClean="0"/>
              <a:t>4/3) .  625  . 8 .  25 . (½)= 54 </a:t>
            </a:r>
            <a:r>
              <a:rPr lang="sk-SK" dirty="0" err="1" smtClean="0"/>
              <a:t>Mbps</a:t>
            </a:r>
            <a:endParaRPr lang="sk-SK" dirty="0" smtClean="0"/>
          </a:p>
        </p:txBody>
      </p:sp>
      <p:sp>
        <p:nvSpPr>
          <p:cNvPr id="5" name="BlokTextu 4"/>
          <p:cNvSpPr txBox="1"/>
          <p:nvPr/>
        </p:nvSpPr>
        <p:spPr>
          <a:xfrm>
            <a:off x="1042188" y="5373216"/>
            <a:ext cx="7497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Celkovo:</a:t>
            </a:r>
          </a:p>
          <a:p>
            <a:r>
              <a:rPr lang="sk-SK" dirty="0" smtClean="0"/>
              <a:t>108 + 54 + 54  </a:t>
            </a:r>
            <a:r>
              <a:rPr lang="en-US" dirty="0" smtClean="0"/>
              <a:t>[Mbps] =  216 Mbps</a:t>
            </a:r>
          </a:p>
        </p:txBody>
      </p:sp>
    </p:spTree>
    <p:extLst>
      <p:ext uri="{BB962C8B-B14F-4D97-AF65-F5344CB8AC3E}">
        <p14:creationId xmlns:p14="http://schemas.microsoft.com/office/powerpoint/2010/main" val="197523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99592" y="908720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Nároky na prenosovú rýchlosť:</a:t>
            </a:r>
          </a:p>
          <a:p>
            <a:endParaRPr lang="sk-SK" dirty="0"/>
          </a:p>
          <a:p>
            <a:r>
              <a:rPr lang="sk-SK" b="1" dirty="0" smtClean="0"/>
              <a:t>Príklad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D.</a:t>
            </a:r>
            <a:r>
              <a:rPr lang="sk-SK" b="1" dirty="0" smtClean="0"/>
              <a:t>ú: </a:t>
            </a:r>
          </a:p>
          <a:p>
            <a:r>
              <a:rPr lang="sk-SK" dirty="0" smtClean="0"/>
              <a:t>vypočítajte požadovanú </a:t>
            </a:r>
            <a:r>
              <a:rPr lang="sk-SK" dirty="0" err="1" smtClean="0"/>
              <a:t>v</a:t>
            </a:r>
            <a:r>
              <a:rPr lang="sk-SK" baseline="-25000" dirty="0" err="1" smtClean="0"/>
              <a:t>p</a:t>
            </a:r>
            <a:r>
              <a:rPr lang="sk-SK" dirty="0" smtClean="0"/>
              <a:t> pre signál: 50 </a:t>
            </a:r>
            <a:r>
              <a:rPr lang="sk-SK" dirty="0" err="1" smtClean="0"/>
              <a:t>polsnímok</a:t>
            </a:r>
            <a:r>
              <a:rPr lang="sk-SK" dirty="0" smtClean="0"/>
              <a:t>,  formát 4 : 3, 625 riadkov a 10 – bitové kódovanie.</a:t>
            </a:r>
          </a:p>
        </p:txBody>
      </p:sp>
    </p:spTree>
    <p:extLst>
      <p:ext uri="{BB962C8B-B14F-4D97-AF65-F5344CB8AC3E}">
        <p14:creationId xmlns:p14="http://schemas.microsoft.com/office/powerpoint/2010/main" val="379745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Redukcia nárokov na prenosovú rýchlosť: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611560" y="1772816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(nie je možné prenášať také objemy dát....)</a:t>
            </a:r>
          </a:p>
          <a:p>
            <a:r>
              <a:rPr lang="sk-SK" dirty="0" smtClean="0"/>
              <a:t>-  až 100-násobné zmenšenie (1-6 </a:t>
            </a:r>
            <a:r>
              <a:rPr lang="sk-SK" dirty="0" err="1" smtClean="0"/>
              <a:t>Mbps</a:t>
            </a:r>
            <a:r>
              <a:rPr lang="sk-SK" dirty="0" smtClean="0"/>
              <a:t> na 1 program)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využívajú sa komprimačné štandardy (MPEG-2, MPEG-4): odstránenie nadbytočnosti (</a:t>
            </a:r>
            <a:r>
              <a:rPr lang="sk-SK" dirty="0" err="1" smtClean="0"/>
              <a:t>DPCM</a:t>
            </a:r>
            <a:r>
              <a:rPr lang="sk-SK" dirty="0" smtClean="0"/>
              <a:t>, snímky </a:t>
            </a:r>
            <a:r>
              <a:rPr lang="sk-SK" dirty="0" err="1" smtClean="0"/>
              <a:t>I,B,P</a:t>
            </a:r>
            <a:r>
              <a:rPr lang="sk-SK" dirty="0" smtClean="0"/>
              <a:t> a s tým spojené typy predikcie), </a:t>
            </a:r>
            <a:r>
              <a:rPr lang="sk-SK" dirty="0" err="1" smtClean="0"/>
              <a:t>DCT</a:t>
            </a:r>
            <a:r>
              <a:rPr lang="sk-SK" dirty="0" smtClean="0"/>
              <a:t>, </a:t>
            </a:r>
            <a:r>
              <a:rPr lang="sk-SK" dirty="0" err="1" smtClean="0"/>
              <a:t>VLC</a:t>
            </a:r>
            <a:r>
              <a:rPr lang="sk-SK" dirty="0" smtClean="0"/>
              <a:t> (kódovanie s </a:t>
            </a:r>
            <a:r>
              <a:rPr lang="sk-SK" dirty="0" err="1" smtClean="0"/>
              <a:t>premenl</a:t>
            </a:r>
            <a:r>
              <a:rPr lang="sk-SK" dirty="0" smtClean="0"/>
              <a:t>. dĺžkou slova),</a:t>
            </a:r>
          </a:p>
          <a:p>
            <a:pPr marL="285750" indent="-285750">
              <a:buFontTx/>
              <a:buChar char="-"/>
            </a:pPr>
            <a:r>
              <a:rPr lang="sk-SK" dirty="0" err="1" smtClean="0"/>
              <a:t>OFDM</a:t>
            </a:r>
            <a:r>
              <a:rPr lang="sk-SK" dirty="0" smtClean="0"/>
              <a:t> (systém mnohých nosných a </a:t>
            </a:r>
            <a:r>
              <a:rPr lang="sk-SK" dirty="0" err="1" smtClean="0"/>
              <a:t>dig</a:t>
            </a:r>
            <a:r>
              <a:rPr lang="sk-SK" dirty="0" smtClean="0"/>
              <a:t>. modulácie </a:t>
            </a:r>
            <a:r>
              <a:rPr lang="sk-SK" dirty="0" err="1" smtClean="0"/>
              <a:t>QAM</a:t>
            </a:r>
            <a:r>
              <a:rPr lang="sk-SK" dirty="0" smtClean="0"/>
              <a:t> a </a:t>
            </a:r>
            <a:r>
              <a:rPr lang="sk-SK" dirty="0" err="1" smtClean="0"/>
              <a:t>QPSK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553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55576" y="620688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Zabezpečenie proti chybám (kanálové kódovanie, po </a:t>
            </a:r>
            <a:r>
              <a:rPr lang="sk-SK" dirty="0" err="1" smtClean="0"/>
              <a:t>multiplexovaní</a:t>
            </a:r>
            <a:r>
              <a:rPr lang="sk-SK" dirty="0" smtClean="0"/>
              <a:t>):</a:t>
            </a:r>
          </a:p>
          <a:p>
            <a:pPr marL="285750" indent="-285750">
              <a:buFontTx/>
              <a:buChar char="-"/>
            </a:pPr>
            <a:r>
              <a:rPr lang="sk-SK" dirty="0" err="1" smtClean="0"/>
              <a:t>FEC</a:t>
            </a:r>
            <a:r>
              <a:rPr lang="sk-SK" dirty="0" smtClean="0"/>
              <a:t> (</a:t>
            </a:r>
            <a:r>
              <a:rPr lang="sk-SK" dirty="0" err="1" smtClean="0"/>
              <a:t>RS</a:t>
            </a:r>
            <a:r>
              <a:rPr lang="sk-SK" dirty="0" smtClean="0"/>
              <a:t> kód, </a:t>
            </a:r>
            <a:r>
              <a:rPr lang="sk-SK" dirty="0" err="1" smtClean="0"/>
              <a:t>konvolučné</a:t>
            </a:r>
            <a:r>
              <a:rPr lang="sk-SK" dirty="0" smtClean="0"/>
              <a:t> kódovanie, vnútorné prekladanie bitové/</a:t>
            </a:r>
            <a:r>
              <a:rPr lang="sk-SK" dirty="0" err="1" smtClean="0"/>
              <a:t>symbolové</a:t>
            </a:r>
            <a:r>
              <a:rPr lang="sk-SK" smtClean="0"/>
              <a:t>)</a:t>
            </a:r>
            <a:endParaRPr lang="sk-SK" dirty="0" smtClean="0"/>
          </a:p>
          <a:p>
            <a:pPr marL="285750" indent="-285750">
              <a:buFontTx/>
              <a:buChar char="-"/>
            </a:pPr>
            <a:r>
              <a:rPr lang="sk-SK" dirty="0" err="1" smtClean="0"/>
              <a:t>CP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013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332656"/>
            <a:ext cx="59046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/>
              <a:t>The</a:t>
            </a:r>
            <a:r>
              <a:rPr lang="sk-SK" b="1" dirty="0"/>
              <a:t> MPEG-2 </a:t>
            </a:r>
            <a:r>
              <a:rPr lang="sk-SK" b="1" dirty="0" err="1"/>
              <a:t>tables</a:t>
            </a:r>
            <a:endParaRPr lang="sk-SK" b="1" dirty="0"/>
          </a:p>
          <a:p>
            <a:r>
              <a:rPr lang="sk-SK" dirty="0"/>
              <a:t>Program </a:t>
            </a:r>
            <a:r>
              <a:rPr lang="sk-SK" dirty="0" err="1"/>
              <a:t>allocation</a:t>
            </a:r>
            <a:r>
              <a:rPr lang="sk-SK" dirty="0"/>
              <a:t> table (PAT)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prítomná vždy (</a:t>
            </a:r>
            <a:r>
              <a:rPr lang="sk-SK" dirty="0" err="1" smtClean="0"/>
              <a:t>pakety</a:t>
            </a:r>
            <a:r>
              <a:rPr lang="sk-SK" dirty="0" smtClean="0"/>
              <a:t>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/>
              <a:t>equal to zero (</a:t>
            </a:r>
            <a:r>
              <a:rPr lang="en-US" dirty="0" err="1"/>
              <a:t>PID</a:t>
            </a:r>
            <a:r>
              <a:rPr lang="en-US" dirty="0"/>
              <a:t> = 0×0000</a:t>
            </a:r>
            <a:r>
              <a:rPr lang="en-US" dirty="0" smtClean="0"/>
              <a:t>).</a:t>
            </a:r>
            <a:endParaRPr lang="sk-SK" dirty="0" smtClean="0"/>
          </a:p>
          <a:p>
            <a:pPr marL="285750" indent="-285750">
              <a:buFontTx/>
              <a:buChar char="-"/>
            </a:pPr>
            <a:r>
              <a:rPr lang="sk-SK" dirty="0" smtClean="0"/>
              <a:t>indikácia (pre každý program v transportnom </a:t>
            </a:r>
            <a:r>
              <a:rPr lang="sk-SK" dirty="0" err="1" smtClean="0"/>
              <a:t>multiplexe</a:t>
            </a:r>
            <a:r>
              <a:rPr lang="sk-SK" dirty="0" smtClean="0"/>
              <a:t>) linky medzi číslom programu </a:t>
            </a:r>
            <a:r>
              <a:rPr lang="en-US" dirty="0" smtClean="0"/>
              <a:t>(</a:t>
            </a:r>
            <a:r>
              <a:rPr lang="en-US" dirty="0"/>
              <a:t>from 0 to 65535) </a:t>
            </a:r>
            <a:r>
              <a:rPr lang="sk-SK" dirty="0" smtClean="0"/>
              <a:t>a </a:t>
            </a:r>
            <a:r>
              <a:rPr lang="sk-SK" dirty="0" err="1" smtClean="0"/>
              <a:t>PID</a:t>
            </a:r>
            <a:r>
              <a:rPr lang="sk-SK" dirty="0" smtClean="0"/>
              <a:t> </a:t>
            </a:r>
            <a:r>
              <a:rPr lang="sk-SK" dirty="0" err="1" smtClean="0"/>
              <a:t>paketov</a:t>
            </a:r>
            <a:r>
              <a:rPr lang="sk-SK" dirty="0" smtClean="0"/>
              <a:t> prenášajúcich programovú mapu </a:t>
            </a:r>
            <a:r>
              <a:rPr lang="en-US" dirty="0" smtClean="0"/>
              <a:t>(</a:t>
            </a:r>
            <a:r>
              <a:rPr lang="en-US" dirty="0"/>
              <a:t>Program Map Table—</a:t>
            </a:r>
            <a:r>
              <a:rPr lang="en-US" b="1" dirty="0" err="1"/>
              <a:t>PMT</a:t>
            </a:r>
            <a:r>
              <a:rPr lang="en-US" dirty="0" smtClean="0"/>
              <a:t>).</a:t>
            </a:r>
            <a:endParaRPr lang="sk-SK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sk-SK" dirty="0" err="1" smtClean="0"/>
              <a:t>Conditional</a:t>
            </a:r>
            <a:r>
              <a:rPr lang="sk-SK" dirty="0" smtClean="0"/>
              <a:t> </a:t>
            </a:r>
            <a:r>
              <a:rPr lang="sk-SK" dirty="0" err="1"/>
              <a:t>access</a:t>
            </a:r>
            <a:r>
              <a:rPr lang="sk-SK" dirty="0"/>
              <a:t> table (</a:t>
            </a:r>
            <a:r>
              <a:rPr lang="sk-SK" dirty="0" err="1"/>
              <a:t>CAT</a:t>
            </a:r>
            <a:r>
              <a:rPr lang="sk-SK" dirty="0"/>
              <a:t>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prítomná </a:t>
            </a:r>
            <a:r>
              <a:rPr lang="sk-SK" dirty="0" err="1" smtClean="0"/>
              <a:t>akonáhle</a:t>
            </a:r>
            <a:r>
              <a:rPr lang="sk-SK" dirty="0" smtClean="0"/>
              <a:t> aspoň 1 program v </a:t>
            </a:r>
            <a:r>
              <a:rPr lang="sk-SK" dirty="0" err="1" smtClean="0"/>
              <a:t>multiplexe</a:t>
            </a:r>
            <a:r>
              <a:rPr lang="sk-SK" dirty="0" smtClean="0"/>
              <a:t> má podmienený prístup 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je prenášaná </a:t>
            </a:r>
            <a:r>
              <a:rPr lang="sk-SK" dirty="0" err="1" smtClean="0"/>
              <a:t>paketmi</a:t>
            </a:r>
            <a:r>
              <a:rPr lang="sk-SK" dirty="0" smtClean="0"/>
              <a:t>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/>
              <a:t>= 0×0001 </a:t>
            </a:r>
            <a:r>
              <a:rPr lang="sk-SK" dirty="0" smtClean="0"/>
              <a:t>a indikuje </a:t>
            </a:r>
            <a:r>
              <a:rPr lang="sk-SK" dirty="0" err="1" smtClean="0"/>
              <a:t>PID</a:t>
            </a:r>
            <a:r>
              <a:rPr lang="sk-SK" dirty="0" smtClean="0"/>
              <a:t> </a:t>
            </a:r>
            <a:r>
              <a:rPr lang="sk-SK" dirty="0" err="1" smtClean="0"/>
              <a:t>paketov</a:t>
            </a:r>
            <a:r>
              <a:rPr lang="sk-SK" dirty="0" smtClean="0"/>
              <a:t>, ktoré nesú </a:t>
            </a:r>
            <a:r>
              <a:rPr lang="sk-SK" dirty="0" err="1" smtClean="0"/>
              <a:t>EMM</a:t>
            </a:r>
            <a:r>
              <a:rPr lang="en-US" dirty="0" smtClean="0"/>
              <a:t> (</a:t>
            </a:r>
            <a:r>
              <a:rPr lang="en-US" dirty="0" err="1" smtClean="0"/>
              <a:t>EMM</a:t>
            </a:r>
            <a:r>
              <a:rPr lang="en-US" dirty="0" smtClean="0"/>
              <a:t> </a:t>
            </a:r>
            <a:r>
              <a:rPr lang="sk-SK" dirty="0" smtClean="0"/>
              <a:t>je jedna z 2 informácií požadovaných pre </a:t>
            </a:r>
            <a:r>
              <a:rPr lang="sk-SK" dirty="0" err="1" smtClean="0"/>
              <a:t>descrambling</a:t>
            </a:r>
            <a:r>
              <a:rPr lang="sk-SK" dirty="0" smtClean="0"/>
              <a:t> zakódovaného programu </a:t>
            </a:r>
            <a:r>
              <a:rPr lang="en-US" dirty="0" smtClean="0"/>
              <a:t>is </a:t>
            </a:r>
            <a:r>
              <a:rPr lang="en-US" dirty="0"/>
              <a:t>one of</a:t>
            </a:r>
          </a:p>
          <a:p>
            <a:r>
              <a:rPr lang="sk-SK" dirty="0" smtClean="0"/>
              <a:t>Program </a:t>
            </a:r>
            <a:r>
              <a:rPr lang="sk-SK" dirty="0" err="1"/>
              <a:t>map</a:t>
            </a:r>
            <a:r>
              <a:rPr lang="sk-SK" dirty="0"/>
              <a:t> table (</a:t>
            </a:r>
            <a:r>
              <a:rPr lang="sk-SK" dirty="0" err="1"/>
              <a:t>PMT</a:t>
            </a:r>
            <a:r>
              <a:rPr lang="sk-SK" dirty="0"/>
              <a:t>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1 x</a:t>
            </a:r>
            <a:r>
              <a:rPr lang="en-US" dirty="0" smtClean="0"/>
              <a:t> </a:t>
            </a:r>
            <a:r>
              <a:rPr lang="en-US" dirty="0" err="1"/>
              <a:t>PMT</a:t>
            </a:r>
            <a:r>
              <a:rPr lang="en-US" dirty="0"/>
              <a:t> </a:t>
            </a:r>
            <a:r>
              <a:rPr lang="sk-SK" dirty="0" smtClean="0"/>
              <a:t>pre každý </a:t>
            </a:r>
            <a:r>
              <a:rPr lang="en-US" dirty="0" smtClean="0"/>
              <a:t>program</a:t>
            </a:r>
            <a:r>
              <a:rPr lang="sk-SK" dirty="0" smtClean="0"/>
              <a:t> prítomný v </a:t>
            </a:r>
            <a:r>
              <a:rPr lang="sk-SK" dirty="0" err="1" smtClean="0"/>
              <a:t>multiplexe</a:t>
            </a:r>
            <a:r>
              <a:rPr lang="sk-SK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indikuje </a:t>
            </a:r>
            <a:r>
              <a:rPr lang="en-US" dirty="0" smtClean="0"/>
              <a:t>(</a:t>
            </a:r>
            <a:r>
              <a:rPr lang="en-US" dirty="0"/>
              <a:t>in the clear)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sk-SK" dirty="0" smtClean="0"/>
              <a:t>elementárneho reťazca (</a:t>
            </a:r>
            <a:r>
              <a:rPr lang="en-US" dirty="0" smtClean="0"/>
              <a:t>elementary streams</a:t>
            </a:r>
            <a:r>
              <a:rPr lang="sk-SK" dirty="0" smtClean="0"/>
              <a:t>) obsahujúci </a:t>
            </a:r>
            <a:r>
              <a:rPr lang="sk-SK" dirty="0" err="1" smtClean="0"/>
              <a:t>info</a:t>
            </a:r>
            <a:r>
              <a:rPr lang="sk-SK" dirty="0" smtClean="0"/>
              <a:t> o </a:t>
            </a:r>
            <a:r>
              <a:rPr lang="en-US" dirty="0" smtClean="0"/>
              <a:t>program</a:t>
            </a:r>
            <a:r>
              <a:rPr lang="sk-SK" dirty="0" smtClean="0"/>
              <a:t>e</a:t>
            </a:r>
            <a:r>
              <a:rPr lang="en-US" dirty="0" smtClean="0"/>
              <a:t> </a:t>
            </a:r>
            <a:r>
              <a:rPr lang="sk-SK" dirty="0" smtClean="0"/>
              <a:t>a príp. ďalšie privátne </a:t>
            </a:r>
            <a:r>
              <a:rPr lang="sk-SK" dirty="0" err="1" smtClean="0"/>
              <a:t>info</a:t>
            </a:r>
            <a:r>
              <a:rPr lang="sk-SK" dirty="0" smtClean="0"/>
              <a:t> súvisiace s programom (napr. </a:t>
            </a:r>
            <a:r>
              <a:rPr lang="sk-SK" dirty="0" err="1" smtClean="0"/>
              <a:t>ECM</a:t>
            </a:r>
            <a:r>
              <a:rPr lang="sk-SK" dirty="0" smtClean="0"/>
              <a:t> pre </a:t>
            </a:r>
            <a:r>
              <a:rPr lang="sk-SK" dirty="0" err="1" smtClean="0"/>
              <a:t>descrambling</a:t>
            </a:r>
            <a:r>
              <a:rPr lang="sk-SK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1152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855707"/>
              </p:ext>
            </p:extLst>
          </p:nvPr>
        </p:nvGraphicFramePr>
        <p:xfrm>
          <a:off x="539552" y="692696"/>
          <a:ext cx="7560840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888432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Field (PAT)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Comment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No. of bits</a:t>
                      </a:r>
                    </a:p>
                    <a:p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Table_id</a:t>
                      </a:r>
                      <a:r>
                        <a:rPr lang="en-US" sz="1600" dirty="0" smtClean="0"/>
                        <a:t> (00)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Always 00</a:t>
                      </a:r>
                      <a:r>
                        <a:rPr lang="sk-SK" sz="1600" dirty="0" smtClean="0"/>
                        <a:t> </a:t>
                      </a:r>
                      <a:r>
                        <a:rPr lang="sk-SK" sz="1600" dirty="0" err="1" smtClean="0"/>
                        <a:t>for</a:t>
                      </a:r>
                      <a:r>
                        <a:rPr lang="sk-SK" sz="1600" dirty="0" smtClean="0"/>
                        <a:t> </a:t>
                      </a:r>
                      <a:r>
                        <a:rPr lang="sk-SK" sz="1600" dirty="0" err="1" smtClean="0"/>
                        <a:t>the</a:t>
                      </a:r>
                      <a:r>
                        <a:rPr lang="sk-SK" sz="1600" dirty="0" smtClean="0"/>
                        <a:t> PAT</a:t>
                      </a:r>
                      <a:r>
                        <a:rPr lang="en-US" sz="1600" dirty="0" smtClean="0"/>
                        <a:t> 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8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Section_syntax_indicator</a:t>
                      </a:r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Always</a:t>
                      </a:r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</a:p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Always</a:t>
                      </a:r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</a:p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Section_length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Max. value 1021 (2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MSB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0)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Transport_stream_id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Stream </a:t>
                      </a:r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identification</a:t>
                      </a:r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 a </a:t>
                      </a:r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Version_number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Incremented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every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PAT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modification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Current_next_indicator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= current PAT, 0 = next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Section_number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section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(1st = 00)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Last_section_number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last section (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JVtot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−1)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....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...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...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CRC_32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32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bits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32</a:t>
                      </a:r>
                      <a:endParaRPr lang="sk-SK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BlokTextu 2"/>
          <p:cNvSpPr txBox="1"/>
          <p:nvPr/>
        </p:nvSpPr>
        <p:spPr>
          <a:xfrm>
            <a:off x="539552" y="18864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Table 4.7 </a:t>
            </a:r>
            <a:r>
              <a:rPr lang="sk-SK" b="1" dirty="0"/>
              <a:t> </a:t>
            </a:r>
            <a:r>
              <a:rPr lang="sk-SK" b="1" dirty="0" smtClean="0"/>
              <a:t>Ilustrácia PAT </a:t>
            </a:r>
            <a:endParaRPr lang="sk-SK" dirty="0" smtClean="0"/>
          </a:p>
          <a:p>
            <a:endParaRPr lang="sk-SK" b="1" dirty="0" smtClean="0"/>
          </a:p>
        </p:txBody>
      </p:sp>
    </p:spTree>
    <p:extLst>
      <p:ext uri="{BB962C8B-B14F-4D97-AF65-F5344CB8AC3E}">
        <p14:creationId xmlns:p14="http://schemas.microsoft.com/office/powerpoint/2010/main" val="4988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88640"/>
            <a:ext cx="75608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Transport stream description table (T</a:t>
            </a:r>
            <a:r>
              <a:rPr lang="sk-SK" dirty="0" err="1" smtClean="0"/>
              <a:t>SD</a:t>
            </a:r>
            <a:r>
              <a:rPr lang="en-US" dirty="0" smtClean="0"/>
              <a:t>T)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opis obsahu </a:t>
            </a:r>
            <a:r>
              <a:rPr lang="sk-SK" dirty="0" err="1" smtClean="0"/>
              <a:t>multiplexu</a:t>
            </a:r>
            <a:endParaRPr lang="sk-SK" dirty="0" smtClean="0"/>
          </a:p>
          <a:p>
            <a:pPr marL="285750" indent="-285750">
              <a:buFontTx/>
              <a:buChar char="-"/>
            </a:pPr>
            <a:r>
              <a:rPr lang="sk-SK" dirty="0" smtClean="0"/>
              <a:t>prenášaná </a:t>
            </a:r>
            <a:r>
              <a:rPr lang="sk-SK" dirty="0" err="1" smtClean="0"/>
              <a:t>paketmi</a:t>
            </a:r>
            <a:r>
              <a:rPr lang="sk-SK" dirty="0" smtClean="0"/>
              <a:t> s</a:t>
            </a:r>
            <a:r>
              <a:rPr lang="en-US" dirty="0" smtClean="0"/>
              <a:t> </a:t>
            </a:r>
            <a:r>
              <a:rPr lang="en-US" dirty="0" err="1" smtClean="0"/>
              <a:t>PID</a:t>
            </a:r>
            <a:r>
              <a:rPr lang="en-US" dirty="0" smtClean="0"/>
              <a:t> = 0×0002</a:t>
            </a:r>
            <a:endParaRPr lang="sk-SK" dirty="0" smtClean="0"/>
          </a:p>
          <a:p>
            <a:r>
              <a:rPr lang="sk-SK" dirty="0" smtClean="0"/>
              <a:t>Potom sú tam ešte ďalšie </a:t>
            </a:r>
            <a:r>
              <a:rPr lang="sk-SK" i="1" dirty="0" smtClean="0"/>
              <a:t>privátne tabuľky  ...</a:t>
            </a:r>
            <a:endParaRPr lang="sk-SK" dirty="0" smtClean="0"/>
          </a:p>
          <a:p>
            <a:endParaRPr lang="sk-SK" dirty="0" smtClean="0"/>
          </a:p>
          <a:p>
            <a:r>
              <a:rPr lang="sk-SK" b="1" dirty="0" smtClean="0"/>
              <a:t>Tabuľky </a:t>
            </a:r>
            <a:r>
              <a:rPr lang="sk-SK" b="1" dirty="0" err="1" smtClean="0"/>
              <a:t>DVB-SI</a:t>
            </a:r>
            <a:r>
              <a:rPr lang="sk-SK" b="1" dirty="0" smtClean="0"/>
              <a:t> (</a:t>
            </a:r>
            <a:r>
              <a:rPr lang="sk-SK" b="1" dirty="0" err="1" smtClean="0"/>
              <a:t>DVB</a:t>
            </a:r>
            <a:r>
              <a:rPr lang="sk-SK" b="1" dirty="0" smtClean="0"/>
              <a:t> – </a:t>
            </a:r>
            <a:r>
              <a:rPr lang="sk-SK" b="1" dirty="0" err="1" smtClean="0"/>
              <a:t>Service</a:t>
            </a:r>
            <a:r>
              <a:rPr lang="sk-SK" b="1" dirty="0" smtClean="0"/>
              <a:t> </a:t>
            </a:r>
            <a:r>
              <a:rPr lang="sk-SK" b="1" dirty="0" err="1" smtClean="0"/>
              <a:t>Information</a:t>
            </a:r>
            <a:r>
              <a:rPr lang="sk-SK" b="1" dirty="0" smtClean="0"/>
              <a:t>):</a:t>
            </a:r>
          </a:p>
          <a:p>
            <a:r>
              <a:rPr lang="sk-SK" dirty="0" smtClean="0"/>
              <a:t> -  </a:t>
            </a:r>
            <a:r>
              <a:rPr lang="en-US" dirty="0" smtClean="0"/>
              <a:t>enables </a:t>
            </a:r>
            <a:r>
              <a:rPr lang="en-US" dirty="0"/>
              <a:t>the receiver to configure itself automatically</a:t>
            </a:r>
          </a:p>
          <a:p>
            <a:r>
              <a:rPr lang="en-US" dirty="0"/>
              <a:t>and allow the user to navigate the numerous programs and</a:t>
            </a:r>
          </a:p>
          <a:p>
            <a:r>
              <a:rPr lang="sk-SK" dirty="0" err="1"/>
              <a:t>services</a:t>
            </a:r>
            <a:r>
              <a:rPr lang="sk-SK" dirty="0"/>
              <a:t> </a:t>
            </a:r>
            <a:r>
              <a:rPr lang="sk-SK" dirty="0" err="1" smtClean="0"/>
              <a:t>available</a:t>
            </a:r>
            <a:endParaRPr lang="sk-SK" dirty="0" smtClean="0"/>
          </a:p>
          <a:p>
            <a:r>
              <a:rPr lang="sk-SK" dirty="0" smtClean="0"/>
              <a:t>-  4 povinné a 3 voliteľné:</a:t>
            </a:r>
          </a:p>
          <a:p>
            <a:endParaRPr lang="sk-SK" dirty="0"/>
          </a:p>
          <a:p>
            <a:r>
              <a:rPr lang="sk-SK" dirty="0" err="1" smtClean="0"/>
              <a:t>Network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r>
              <a:rPr lang="sk-SK" dirty="0" smtClean="0"/>
              <a:t> (NIT)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frekvencie a č. kanálov (pre konfiguráciu prijímača)</a:t>
            </a:r>
          </a:p>
          <a:p>
            <a:pPr marL="285750" indent="-285750">
              <a:buFontTx/>
              <a:buChar char="-"/>
            </a:pPr>
            <a:r>
              <a:rPr lang="sk-SK" dirty="0" err="1" smtClean="0"/>
              <a:t>pakety</a:t>
            </a:r>
            <a:r>
              <a:rPr lang="sk-SK" dirty="0" smtClean="0"/>
              <a:t> </a:t>
            </a:r>
            <a:r>
              <a:rPr lang="sk-SK" dirty="0" err="1"/>
              <a:t>PID</a:t>
            </a:r>
            <a:r>
              <a:rPr lang="sk-SK" dirty="0"/>
              <a:t> = </a:t>
            </a:r>
            <a:r>
              <a:rPr lang="sk-SK" dirty="0" smtClean="0"/>
              <a:t>0×0010</a:t>
            </a:r>
          </a:p>
          <a:p>
            <a:r>
              <a:rPr lang="sk-SK" dirty="0" err="1"/>
              <a:t>Service</a:t>
            </a:r>
            <a:r>
              <a:rPr lang="sk-SK" dirty="0"/>
              <a:t> </a:t>
            </a:r>
            <a:r>
              <a:rPr lang="sk-SK" dirty="0" err="1"/>
              <a:t>description</a:t>
            </a:r>
            <a:r>
              <a:rPr lang="sk-SK" dirty="0"/>
              <a:t> table (</a:t>
            </a:r>
            <a:r>
              <a:rPr lang="sk-SK" dirty="0" err="1"/>
              <a:t>SDT</a:t>
            </a:r>
            <a:r>
              <a:rPr lang="sk-SK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zoznam mien a parametrov ďalších služieb v </a:t>
            </a:r>
            <a:r>
              <a:rPr lang="sk-SK" dirty="0" err="1" smtClean="0"/>
              <a:t>multiplexe</a:t>
            </a:r>
            <a:r>
              <a:rPr lang="sk-SK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sk-SK" dirty="0" err="1" smtClean="0"/>
              <a:t>PID</a:t>
            </a:r>
            <a:r>
              <a:rPr lang="sk-SK" dirty="0" smtClean="0"/>
              <a:t> </a:t>
            </a:r>
            <a:r>
              <a:rPr lang="sk-SK" dirty="0"/>
              <a:t>= 0×0011</a:t>
            </a:r>
            <a:r>
              <a:rPr lang="sk-SK" dirty="0" smtClean="0"/>
              <a:t>.</a:t>
            </a:r>
          </a:p>
          <a:p>
            <a:r>
              <a:rPr lang="en-US" dirty="0" smtClean="0"/>
              <a:t>Event </a:t>
            </a:r>
            <a:r>
              <a:rPr lang="en-US" dirty="0"/>
              <a:t>information table (</a:t>
            </a:r>
            <a:r>
              <a:rPr lang="en-US" dirty="0" err="1"/>
              <a:t>EIT</a:t>
            </a:r>
            <a:r>
              <a:rPr lang="en-US" dirty="0"/>
              <a:t>), present/following</a:t>
            </a:r>
            <a:endParaRPr lang="sk-SK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information </a:t>
            </a:r>
            <a:r>
              <a:rPr lang="en-US" dirty="0"/>
              <a:t>relating to events </a:t>
            </a:r>
            <a:r>
              <a:rPr lang="en-US" dirty="0" smtClean="0"/>
              <a:t>occurring</a:t>
            </a:r>
            <a:r>
              <a:rPr lang="sk-SK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going to occur in the current transport </a:t>
            </a:r>
            <a:r>
              <a:rPr lang="en-US" dirty="0" smtClean="0"/>
              <a:t>multiplex</a:t>
            </a:r>
            <a:r>
              <a:rPr lang="sk-SK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/>
              <a:t>= 0×0012.</a:t>
            </a:r>
          </a:p>
          <a:p>
            <a:r>
              <a:rPr lang="en-US" dirty="0"/>
              <a:t>Time and date table (</a:t>
            </a:r>
            <a:r>
              <a:rPr lang="en-US" dirty="0" err="1"/>
              <a:t>TDT</a:t>
            </a:r>
            <a:r>
              <a:rPr lang="en-US" dirty="0"/>
              <a:t>)</a:t>
            </a:r>
          </a:p>
          <a:p>
            <a:r>
              <a:rPr lang="sk-SK" dirty="0" smtClean="0"/>
              <a:t>- </a:t>
            </a:r>
            <a:r>
              <a:rPr lang="en-US" dirty="0" smtClean="0"/>
              <a:t>to </a:t>
            </a:r>
            <a:r>
              <a:rPr lang="en-US" dirty="0"/>
              <a:t>update the internal real-time clock of the set-top</a:t>
            </a:r>
          </a:p>
          <a:p>
            <a:r>
              <a:rPr lang="en-US" dirty="0" smtClean="0"/>
              <a:t>box</a:t>
            </a:r>
            <a:r>
              <a:rPr lang="sk-SK" dirty="0" smtClean="0"/>
              <a:t>;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/>
              <a:t>= 0×0014</a:t>
            </a:r>
            <a:r>
              <a:rPr lang="en-US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93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7544" y="404664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/>
              <a:t>Optional</a:t>
            </a:r>
            <a:r>
              <a:rPr lang="sk-SK" b="1" dirty="0"/>
              <a:t> </a:t>
            </a:r>
            <a:r>
              <a:rPr lang="sk-SK" b="1" dirty="0" err="1"/>
              <a:t>tables</a:t>
            </a:r>
            <a:r>
              <a:rPr lang="sk-SK" b="1" dirty="0"/>
              <a:t> </a:t>
            </a:r>
            <a:r>
              <a:rPr lang="sk-SK" b="1" dirty="0" err="1"/>
              <a:t>of</a:t>
            </a:r>
            <a:r>
              <a:rPr lang="sk-SK" b="1" dirty="0"/>
              <a:t> </a:t>
            </a:r>
            <a:r>
              <a:rPr lang="sk-SK" b="1" dirty="0" err="1"/>
              <a:t>DVB-SI</a:t>
            </a:r>
            <a:endParaRPr lang="sk-SK" b="1" dirty="0"/>
          </a:p>
          <a:p>
            <a:r>
              <a:rPr lang="en-US" dirty="0"/>
              <a:t>These tables apply to the current multiplex (actual transport</a:t>
            </a:r>
          </a:p>
          <a:p>
            <a:r>
              <a:rPr lang="sk-SK" dirty="0"/>
              <a:t>stream).</a:t>
            </a:r>
          </a:p>
          <a:p>
            <a:r>
              <a:rPr lang="sk-SK" dirty="0" err="1"/>
              <a:t>Bouquet</a:t>
            </a:r>
            <a:r>
              <a:rPr lang="sk-SK" dirty="0"/>
              <a:t> </a:t>
            </a:r>
            <a:r>
              <a:rPr lang="sk-SK" dirty="0" err="1"/>
              <a:t>association</a:t>
            </a:r>
            <a:r>
              <a:rPr lang="sk-SK" dirty="0"/>
              <a:t> table (</a:t>
            </a:r>
            <a:r>
              <a:rPr lang="sk-SK" dirty="0" err="1"/>
              <a:t>BAT</a:t>
            </a:r>
            <a:r>
              <a:rPr lang="sk-SK" dirty="0"/>
              <a:t>)</a:t>
            </a:r>
          </a:p>
          <a:p>
            <a:r>
              <a:rPr lang="sk-SK" dirty="0" err="1" smtClean="0"/>
              <a:t>Running</a:t>
            </a:r>
            <a:r>
              <a:rPr lang="sk-SK" dirty="0" smtClean="0"/>
              <a:t> </a:t>
            </a:r>
            <a:r>
              <a:rPr lang="sk-SK" dirty="0"/>
              <a:t>status table (</a:t>
            </a:r>
            <a:r>
              <a:rPr lang="sk-SK" dirty="0" err="1"/>
              <a:t>RST</a:t>
            </a:r>
            <a:r>
              <a:rPr lang="sk-SK" dirty="0"/>
              <a:t>)</a:t>
            </a:r>
          </a:p>
          <a:p>
            <a:r>
              <a:rPr lang="sk-SK" dirty="0" err="1" smtClean="0"/>
              <a:t>Time</a:t>
            </a:r>
            <a:r>
              <a:rPr lang="sk-SK" dirty="0" smtClean="0"/>
              <a:t> </a:t>
            </a:r>
            <a:r>
              <a:rPr lang="sk-SK" dirty="0" err="1"/>
              <a:t>offset</a:t>
            </a:r>
            <a:r>
              <a:rPr lang="sk-SK" dirty="0"/>
              <a:t> table (</a:t>
            </a:r>
            <a:r>
              <a:rPr lang="sk-SK" dirty="0" err="1"/>
              <a:t>TOT</a:t>
            </a:r>
            <a:r>
              <a:rPr lang="sk-SK" dirty="0"/>
              <a:t>)</a:t>
            </a:r>
          </a:p>
          <a:p>
            <a:r>
              <a:rPr lang="sk-SK" dirty="0" err="1" smtClean="0"/>
              <a:t>Stuffing</a:t>
            </a:r>
            <a:r>
              <a:rPr lang="sk-SK" dirty="0" smtClean="0"/>
              <a:t> </a:t>
            </a:r>
            <a:r>
              <a:rPr lang="sk-SK" dirty="0" err="1"/>
              <a:t>tables</a:t>
            </a:r>
            <a:r>
              <a:rPr lang="sk-SK" dirty="0"/>
              <a:t> (</a:t>
            </a:r>
            <a:r>
              <a:rPr lang="sk-SK" dirty="0" err="1"/>
              <a:t>ST</a:t>
            </a:r>
            <a:r>
              <a:rPr lang="sk-SK" dirty="0" smtClean="0"/>
              <a:t>)</a:t>
            </a:r>
          </a:p>
          <a:p>
            <a:endParaRPr lang="sk-SK" dirty="0"/>
          </a:p>
          <a:p>
            <a:pPr marL="285750" indent="-285750">
              <a:buFontTx/>
              <a:buChar char="-"/>
            </a:pPr>
            <a:r>
              <a:rPr lang="sk-SK" dirty="0" smtClean="0"/>
              <a:t>opakovanie tabuliek – nutné a čo najčastejšie pre rýchly prístup </a:t>
            </a:r>
            <a:r>
              <a:rPr lang="sk-SK" dirty="0" err="1" smtClean="0"/>
              <a:t>dekódera</a:t>
            </a:r>
            <a:r>
              <a:rPr lang="sk-SK" dirty="0" smtClean="0"/>
              <a:t> ku žiadaným informáciám v prípade zmeny kanála</a:t>
            </a:r>
          </a:p>
          <a:p>
            <a:pPr marL="285750" indent="-285750">
              <a:buFontTx/>
              <a:buChar char="-"/>
            </a:pPr>
            <a:r>
              <a:rPr lang="sk-SK" dirty="0" err="1"/>
              <a:t>ETSI</a:t>
            </a:r>
            <a:r>
              <a:rPr lang="sk-SK" dirty="0"/>
              <a:t> </a:t>
            </a:r>
            <a:r>
              <a:rPr lang="sk-SK" dirty="0" err="1"/>
              <a:t>TR</a:t>
            </a:r>
            <a:r>
              <a:rPr lang="sk-SK" dirty="0"/>
              <a:t> 101 290</a:t>
            </a:r>
          </a:p>
        </p:txBody>
      </p:sp>
    </p:spTree>
    <p:extLst>
      <p:ext uri="{BB962C8B-B14F-4D97-AF65-F5344CB8AC3E}">
        <p14:creationId xmlns:p14="http://schemas.microsoft.com/office/powerpoint/2010/main" val="70758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699</Words>
  <Application>Microsoft Office PowerPoint</Application>
  <PresentationFormat>Prezentácia na obrazovke 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DVB – kódovanie - tabuľky transportného strímu</vt:lpstr>
      <vt:lpstr>Prezentácia programu PowerPoint</vt:lpstr>
      <vt:lpstr>Prezentácia programu PowerPoint</vt:lpstr>
      <vt:lpstr>Redukcia nárokov na prenosovú rýchlosť: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macekova</dc:creator>
  <cp:lastModifiedBy>macekova</cp:lastModifiedBy>
  <cp:revision>32</cp:revision>
  <dcterms:created xsi:type="dcterms:W3CDTF">2015-11-26T09:22:25Z</dcterms:created>
  <dcterms:modified xsi:type="dcterms:W3CDTF">2015-11-26T11:29:30Z</dcterms:modified>
</cp:coreProperties>
</file>