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 id="267" r:id="rId10"/>
    <p:sldId id="266" r:id="rId11"/>
    <p:sldId id="268" r:id="rId12"/>
    <p:sldId id="269" r:id="rId13"/>
    <p:sldId id="257" r:id="rId1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0186BF14-4F5F-4120-82D6-9975EA916092}">
          <p14:sldIdLst>
            <p14:sldId id="256"/>
            <p14:sldId id="259"/>
            <p14:sldId id="260"/>
            <p14:sldId id="261"/>
            <p14:sldId id="262"/>
            <p14:sldId id="263"/>
            <p14:sldId id="264"/>
            <p14:sldId id="265"/>
            <p14:sldId id="267"/>
            <p14:sldId id="266"/>
            <p14:sldId id="268"/>
            <p14:sldId id="269"/>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94639" autoAdjust="0"/>
  </p:normalViewPr>
  <p:slideViewPr>
    <p:cSldViewPr>
      <p:cViewPr varScale="1">
        <p:scale>
          <a:sx n="116" d="100"/>
          <a:sy n="116" d="100"/>
        </p:scale>
        <p:origin x="-118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3302A050-077F-437E-A91A-5BE10330BE4D}" type="datetimeFigureOut">
              <a:rPr lang="sk-SK" smtClean="0"/>
              <a:t>21. 9. 2016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EDB534-5286-4FB2-8158-43D1FD949D3B}" type="slidenum">
              <a:rPr lang="sk-SK" smtClean="0"/>
              <a:t>‹#›</a:t>
            </a:fld>
            <a:endParaRPr lang="sk-SK"/>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3302A050-077F-437E-A91A-5BE10330BE4D}" type="datetimeFigureOut">
              <a:rPr lang="sk-SK" smtClean="0"/>
              <a:t>21. 9. 2016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EDB534-5286-4FB2-8158-43D1FD949D3B}"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sk-SK" smtClean="0"/>
              <a:t>Upravte štýly predlohy textu</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3302A050-077F-437E-A91A-5BE10330BE4D}" type="datetimeFigureOut">
              <a:rPr lang="sk-SK" smtClean="0"/>
              <a:t>21. 9. 2016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EDB534-5286-4FB2-8158-43D1FD949D3B}"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02A050-077F-437E-A91A-5BE10330BE4D}" type="datetimeFigureOut">
              <a:rPr lang="sk-SK" smtClean="0"/>
              <a:t>21. 9. 2016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EDB534-5286-4FB2-8158-43D1FD949D3B}" type="slidenum">
              <a:rPr lang="sk-SK" smtClean="0"/>
              <a:t>‹#›</a:t>
            </a:fld>
            <a:endParaRPr lang="sk-SK"/>
          </a:p>
        </p:txBody>
      </p:sp>
      <p:sp>
        <p:nvSpPr>
          <p:cNvPr id="8" name="Title 7"/>
          <p:cNvSpPr>
            <a:spLocks noGrp="1"/>
          </p:cNvSpPr>
          <p:nvPr>
            <p:ph type="title"/>
          </p:nvPr>
        </p:nvSpPr>
        <p:spPr/>
        <p:txBody>
          <a:bodyPr/>
          <a:lstStyle/>
          <a:p>
            <a:r>
              <a:rPr lang="sk-SK" smtClean="0"/>
              <a:t>Upravte štýly predlohy textu</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sk-SK" smtClean="0"/>
              <a:t>Upravte štýly predlohy textu</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3302A050-077F-437E-A91A-5BE10330BE4D}" type="datetimeFigureOut">
              <a:rPr lang="sk-SK" smtClean="0"/>
              <a:t>21. 9. 2016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EDB534-5286-4FB2-8158-43D1FD949D3B}"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02A050-077F-437E-A91A-5BE10330BE4D}" type="datetimeFigureOut">
              <a:rPr lang="sk-SK" smtClean="0"/>
              <a:t>21. 9. 2016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7EDB534-5286-4FB2-8158-43D1FD949D3B}" type="slidenum">
              <a:rPr lang="sk-SK" smtClean="0"/>
              <a:t>‹#›</a:t>
            </a:fld>
            <a:endParaRPr lang="sk-SK"/>
          </a:p>
        </p:txBody>
      </p:sp>
      <p:sp>
        <p:nvSpPr>
          <p:cNvPr id="8" name="Title 7"/>
          <p:cNvSpPr>
            <a:spLocks noGrp="1"/>
          </p:cNvSpPr>
          <p:nvPr>
            <p:ph type="title"/>
          </p:nvPr>
        </p:nvSpPr>
        <p:spPr/>
        <p:txBody>
          <a:bodyPr/>
          <a:lstStyle/>
          <a:p>
            <a:r>
              <a:rPr lang="sk-SK" smtClean="0"/>
              <a:t>Upravte štýly predlohy textu</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sk-SK" smtClean="0"/>
              <a:t>Upravte štýl predlohy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3302A050-077F-437E-A91A-5BE10330BE4D}" type="datetimeFigureOut">
              <a:rPr lang="sk-SK" smtClean="0"/>
              <a:t>21. 9. 2016</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E7EDB534-5286-4FB2-8158-43D1FD949D3B}" type="slidenum">
              <a:rPr lang="sk-SK" smtClean="0"/>
              <a:t>‹#›</a:t>
            </a:fld>
            <a:endParaRPr lang="sk-SK"/>
          </a:p>
        </p:txBody>
      </p:sp>
      <p:sp>
        <p:nvSpPr>
          <p:cNvPr id="10" name="Title 9"/>
          <p:cNvSpPr>
            <a:spLocks noGrp="1"/>
          </p:cNvSpPr>
          <p:nvPr>
            <p:ph type="title"/>
          </p:nvPr>
        </p:nvSpPr>
        <p:spPr/>
        <p:txBody>
          <a:body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3302A050-077F-437E-A91A-5BE10330BE4D}" type="datetimeFigureOut">
              <a:rPr lang="sk-SK" smtClean="0"/>
              <a:t>21. 9. 2016</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7EDB534-5286-4FB2-8158-43D1FD949D3B}"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2A050-077F-437E-A91A-5BE10330BE4D}" type="datetimeFigureOut">
              <a:rPr lang="sk-SK" smtClean="0"/>
              <a:t>21. 9. 2016</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E7EDB534-5286-4FB2-8158-43D1FD949D3B}"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sk-SK" smtClean="0"/>
              <a:t>Upravte štýly predlohy textu</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3302A050-077F-437E-A91A-5BE10330BE4D}" type="datetimeFigureOut">
              <a:rPr lang="sk-SK" smtClean="0"/>
              <a:t>21. 9. 2016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7EDB534-5286-4FB2-8158-43D1FD949D3B}"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3302A050-077F-437E-A91A-5BE10330BE4D}" type="datetimeFigureOut">
              <a:rPr lang="sk-SK" smtClean="0"/>
              <a:t>21. 9. 2016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7EDB534-5286-4FB2-8158-43D1FD949D3B}" type="slidenum">
              <a:rPr lang="sk-SK" smtClean="0"/>
              <a:t>‹#›</a:t>
            </a:fld>
            <a:endParaRPr lang="sk-SK"/>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sk-SK" smtClean="0"/>
              <a:t>Upravte štýly predlohy textu</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302A050-077F-437E-A91A-5BE10330BE4D}" type="datetimeFigureOut">
              <a:rPr lang="sk-SK" smtClean="0"/>
              <a:t>21. 9. 2016</a:t>
            </a:fld>
            <a:endParaRPr lang="sk-SK"/>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sk-SK"/>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7EDB534-5286-4FB2-8158-43D1FD949D3B}"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7504" y="2174999"/>
            <a:ext cx="8928992" cy="1470025"/>
          </a:xfrm>
          <a:effectLst/>
        </p:spPr>
        <p:txBody>
          <a:bodyPr vert="horz" lIns="91440" tIns="45720" rIns="91440" bIns="45720" rtlCol="0" anchor="t" anchorCtr="0">
            <a:noAutofit/>
          </a:bodyPr>
          <a:lstStyle/>
          <a:p>
            <a:pPr marL="182880" indent="0" algn="ctr">
              <a:buNone/>
            </a:pPr>
            <a:r>
              <a:rPr lang="sk-SK" sz="2400" b="0" dirty="0"/>
              <a:t>Praktické cvičenia z predmetu Automobilová elektronika.</a:t>
            </a:r>
          </a:p>
        </p:txBody>
      </p:sp>
      <p:pic>
        <p:nvPicPr>
          <p:cNvPr id="1026" name="Picture 2" descr="D:\VYUCBA JA\KEMT logo s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26140"/>
            <a:ext cx="3602510" cy="13550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án Schneider\Desktop\APVV momogrrafia obálka\logo-fe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20" y="203644"/>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án Schneider\Desktop\APVV momogrrafia obálka\tuk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203644"/>
            <a:ext cx="1801589"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107504" y="3717032"/>
            <a:ext cx="8928992" cy="5798393"/>
          </a:xfrm>
          <a:prstGeom prst="rect">
            <a:avLst/>
          </a:prstGeom>
          <a:effectLst/>
        </p:spPr>
        <p:txBody>
          <a:bodyPr vert="horz" lIns="91440" tIns="45720" rIns="91440" bIns="45720" rtlCol="0" anchor="t" anchorCtr="0">
            <a:normAutofit fontScale="97500"/>
          </a:bodyPr>
          <a:lstStyle/>
          <a:p>
            <a:pPr marL="182880" algn="ctr">
              <a:spcBef>
                <a:spcPct val="0"/>
              </a:spcBef>
              <a:buClr>
                <a:schemeClr val="accent6">
                  <a:lumMod val="75000"/>
                </a:schemeClr>
              </a:buClr>
              <a:buSzPct val="128000"/>
              <a:buFont typeface="Georgia" pitchFamily="18" charset="0"/>
              <a:buNone/>
            </a:pPr>
            <a:r>
              <a:rPr lang="sk-SK" sz="54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Meranie polohy vačkového hriadeľa automobilu </a:t>
            </a:r>
            <a:endParaRPr lang="sk-SK" sz="54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a:p>
            <a:pPr marL="182880" algn="ctr">
              <a:spcBef>
                <a:spcPct val="0"/>
              </a:spcBef>
              <a:buClr>
                <a:schemeClr val="accent6">
                  <a:lumMod val="75000"/>
                </a:schemeClr>
              </a:buClr>
              <a:buSzPct val="128000"/>
              <a:buFont typeface="Georgia" pitchFamily="18" charset="0"/>
              <a:buNone/>
            </a:pPr>
            <a:r>
              <a:rPr lang="sk-SK" sz="54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KIA </a:t>
            </a:r>
            <a:r>
              <a:rPr lang="sk-SK" sz="54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CEED</a:t>
            </a:r>
            <a:endParaRPr lang="sk-SK" sz="54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p:txBody>
      </p:sp>
    </p:spTree>
    <p:extLst>
      <p:ext uri="{BB962C8B-B14F-4D97-AF65-F5344CB8AC3E}">
        <p14:creationId xmlns:p14="http://schemas.microsoft.com/office/powerpoint/2010/main" val="1570240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107504" y="1682472"/>
            <a:ext cx="9001000" cy="1530504"/>
          </a:xfrm>
        </p:spPr>
        <p:txBody>
          <a:bodyPr>
            <a:noAutofit/>
          </a:bodyPr>
          <a:lstStyle/>
          <a:p>
            <a:r>
              <a:rPr lang="sk-SK" sz="2400" dirty="0">
                <a:solidFill>
                  <a:schemeClr val="tx1"/>
                </a:solidFill>
              </a:rPr>
              <a:t>3</a:t>
            </a:r>
            <a:r>
              <a:rPr lang="sk-SK" sz="2400" dirty="0" smtClean="0">
                <a:solidFill>
                  <a:schemeClr val="tx1"/>
                </a:solidFill>
              </a:rPr>
              <a:t>.	</a:t>
            </a:r>
            <a:r>
              <a:rPr lang="sk-SK" sz="2400" dirty="0"/>
              <a:t>Signál ktorý budeme sledovať a vyhodnocovať je na </a:t>
            </a:r>
            <a:r>
              <a:rPr lang="sk-SK" sz="2400" dirty="0" smtClean="0"/>
              <a:t>	červenom </a:t>
            </a:r>
            <a:r>
              <a:rPr lang="sk-SK" sz="2400" dirty="0"/>
              <a:t>(strednom) </a:t>
            </a:r>
            <a:r>
              <a:rPr lang="sk-SK" sz="2400" dirty="0" smtClean="0"/>
              <a:t>vodiči </a:t>
            </a:r>
            <a:r>
              <a:rPr lang="sk-SK" sz="2400" dirty="0"/>
              <a:t>snímača.</a:t>
            </a:r>
            <a:endParaRPr lang="sk-SK" sz="2400" dirty="0" smtClean="0">
              <a:solidFill>
                <a:schemeClr val="tx1"/>
              </a:solidFill>
            </a:endParaRPr>
          </a:p>
        </p:txBody>
      </p:sp>
      <p:sp>
        <p:nvSpPr>
          <p:cNvPr id="4" name="Nadpis 1"/>
          <p:cNvSpPr>
            <a:spLocks noGrp="1"/>
          </p:cNvSpPr>
          <p:nvPr>
            <p:ph type="title"/>
          </p:nvPr>
        </p:nvSpPr>
        <p:spPr>
          <a:xfrm>
            <a:off x="935596" y="116632"/>
            <a:ext cx="7272808" cy="1143000"/>
          </a:xfrm>
        </p:spPr>
        <p:txBody>
          <a:bodyPr/>
          <a:lstStyle/>
          <a:p>
            <a:pPr marL="0" indent="0" algn="ctr">
              <a:buNone/>
            </a:pPr>
            <a:r>
              <a:rPr lang="sk-SK" dirty="0" smtClean="0"/>
              <a:t>Postup merania</a:t>
            </a:r>
            <a:endParaRPr lang="sk-SK" dirty="0"/>
          </a:p>
        </p:txBody>
      </p:sp>
      <p:pic>
        <p:nvPicPr>
          <p:cNvPr id="8" name="Obrázok 7" descr="C:\Users\Ján Schneider\Desktop\prakt cvič\obr\snimac vack hriadel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08920"/>
            <a:ext cx="5604713" cy="3790280"/>
          </a:xfrm>
          <a:prstGeom prst="rect">
            <a:avLst/>
          </a:prstGeom>
          <a:noFill/>
          <a:ln>
            <a:noFill/>
          </a:ln>
        </p:spPr>
      </p:pic>
    </p:spTree>
    <p:extLst>
      <p:ext uri="{BB962C8B-B14F-4D97-AF65-F5344CB8AC3E}">
        <p14:creationId xmlns:p14="http://schemas.microsoft.com/office/powerpoint/2010/main" val="127870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107504" y="1682472"/>
            <a:ext cx="9001000" cy="1530504"/>
          </a:xfrm>
        </p:spPr>
        <p:txBody>
          <a:bodyPr>
            <a:noAutofit/>
          </a:bodyPr>
          <a:lstStyle/>
          <a:p>
            <a:r>
              <a:rPr lang="sk-SK" sz="2400" dirty="0">
                <a:solidFill>
                  <a:schemeClr val="tx1"/>
                </a:solidFill>
              </a:rPr>
              <a:t>4</a:t>
            </a:r>
            <a:r>
              <a:rPr lang="sk-SK" sz="2400" dirty="0" smtClean="0">
                <a:solidFill>
                  <a:schemeClr val="tx1"/>
                </a:solidFill>
              </a:rPr>
              <a:t>.	</a:t>
            </a:r>
            <a:r>
              <a:rPr lang="sk-SK" sz="2400" dirty="0"/>
              <a:t>Po pripojení osciloskopickej sondy zapneme program </a:t>
            </a:r>
            <a:r>
              <a:rPr lang="sk-SK" sz="2400" dirty="0" smtClean="0"/>
              <a:t>	</a:t>
            </a:r>
            <a:r>
              <a:rPr lang="sk-SK" sz="2400" dirty="0" err="1" smtClean="0"/>
              <a:t>Multi-Di@g</a:t>
            </a:r>
            <a:r>
              <a:rPr lang="sk-SK" sz="2400" dirty="0" smtClean="0"/>
              <a:t> </a:t>
            </a:r>
            <a:r>
              <a:rPr lang="sk-SK" sz="2400" dirty="0" err="1"/>
              <a:t>Scope</a:t>
            </a:r>
            <a:r>
              <a:rPr lang="sk-SK" sz="2400" dirty="0"/>
              <a:t>, naštartujeme motor automobilu a </a:t>
            </a:r>
            <a:r>
              <a:rPr lang="sk-SK" sz="2400" dirty="0" smtClean="0"/>
              <a:t>	nastavíme </a:t>
            </a:r>
            <a:r>
              <a:rPr lang="sk-SK" sz="2400" dirty="0"/>
              <a:t>časovú </a:t>
            </a:r>
            <a:r>
              <a:rPr lang="sk-SK" sz="2400" dirty="0" err="1"/>
              <a:t>základnu</a:t>
            </a:r>
            <a:r>
              <a:rPr lang="sk-SK" sz="2400" dirty="0"/>
              <a:t> (cca. 125ms/div) a napäťovú </a:t>
            </a:r>
            <a:r>
              <a:rPr lang="sk-SK" sz="2400" dirty="0" smtClean="0"/>
              <a:t>	mierku </a:t>
            </a:r>
            <a:r>
              <a:rPr lang="sk-SK" sz="2400" dirty="0"/>
              <a:t>(cca 2 a viac V/div). </a:t>
            </a:r>
            <a:endParaRPr lang="sk-SK" sz="2400" dirty="0" smtClean="0">
              <a:solidFill>
                <a:schemeClr val="tx1"/>
              </a:solidFill>
            </a:endParaRPr>
          </a:p>
        </p:txBody>
      </p:sp>
      <p:sp>
        <p:nvSpPr>
          <p:cNvPr id="4" name="Nadpis 1"/>
          <p:cNvSpPr>
            <a:spLocks noGrp="1"/>
          </p:cNvSpPr>
          <p:nvPr>
            <p:ph type="title"/>
          </p:nvPr>
        </p:nvSpPr>
        <p:spPr>
          <a:xfrm>
            <a:off x="935596" y="116632"/>
            <a:ext cx="7272808" cy="1143000"/>
          </a:xfrm>
        </p:spPr>
        <p:txBody>
          <a:bodyPr/>
          <a:lstStyle/>
          <a:p>
            <a:pPr marL="0" indent="0" algn="ctr">
              <a:buNone/>
            </a:pPr>
            <a:r>
              <a:rPr lang="sk-SK" dirty="0" smtClean="0"/>
              <a:t>Postup merania</a:t>
            </a:r>
            <a:endParaRPr lang="sk-SK" dirty="0"/>
          </a:p>
        </p:txBody>
      </p:sp>
      <p:pic>
        <p:nvPicPr>
          <p:cNvPr id="5" name="Obrázok 4" descr="C:\Users\Ján Schneider\Desktop\prakt cvič\jurko\2200.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284984"/>
            <a:ext cx="5184576" cy="3170287"/>
          </a:xfrm>
          <a:prstGeom prst="rect">
            <a:avLst/>
          </a:prstGeom>
          <a:noFill/>
          <a:ln>
            <a:noFill/>
          </a:ln>
        </p:spPr>
      </p:pic>
      <p:sp>
        <p:nvSpPr>
          <p:cNvPr id="2" name="Obdĺžnik 1"/>
          <p:cNvSpPr/>
          <p:nvPr/>
        </p:nvSpPr>
        <p:spPr>
          <a:xfrm>
            <a:off x="899592" y="6444044"/>
            <a:ext cx="7560840" cy="369332"/>
          </a:xfrm>
          <a:prstGeom prst="rect">
            <a:avLst/>
          </a:prstGeom>
        </p:spPr>
        <p:txBody>
          <a:bodyPr wrap="square">
            <a:spAutoFit/>
          </a:bodyPr>
          <a:lstStyle/>
          <a:p>
            <a:r>
              <a:rPr lang="sk-SK" dirty="0" smtClean="0"/>
              <a:t>Príklad zaznamenaného signálu </a:t>
            </a:r>
            <a:r>
              <a:rPr lang="sk-SK" dirty="0"/>
              <a:t>vačkového hriadeľa pri 2200 </a:t>
            </a:r>
            <a:r>
              <a:rPr lang="sk-SK" dirty="0" err="1"/>
              <a:t>ot</a:t>
            </a:r>
            <a:r>
              <a:rPr lang="sk-SK" dirty="0"/>
              <a:t>/min.</a:t>
            </a:r>
          </a:p>
        </p:txBody>
      </p:sp>
    </p:spTree>
    <p:extLst>
      <p:ext uri="{BB962C8B-B14F-4D97-AF65-F5344CB8AC3E}">
        <p14:creationId xmlns:p14="http://schemas.microsoft.com/office/powerpoint/2010/main" val="2657053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107504" y="1682472"/>
            <a:ext cx="9001000" cy="1530504"/>
          </a:xfrm>
        </p:spPr>
        <p:txBody>
          <a:bodyPr>
            <a:noAutofit/>
          </a:bodyPr>
          <a:lstStyle/>
          <a:p>
            <a:r>
              <a:rPr lang="sk-SK" sz="2400" dirty="0" smtClean="0">
                <a:solidFill>
                  <a:schemeClr val="tx1"/>
                </a:solidFill>
              </a:rPr>
              <a:t>5.	</a:t>
            </a:r>
            <a:r>
              <a:rPr lang="sk-SK" sz="2400" dirty="0"/>
              <a:t>Po vhodnom nastavení parametrov začneme merať. </a:t>
            </a:r>
            <a:r>
              <a:rPr lang="sk-SK" sz="2400" dirty="0" smtClean="0"/>
              <a:t>	Každých </a:t>
            </a:r>
            <a:r>
              <a:rPr lang="sk-SK" sz="2400" dirty="0"/>
              <a:t>niekoľko sekúnd zvýšime otáčky (zaznamenáme </a:t>
            </a:r>
            <a:r>
              <a:rPr lang="sk-SK" sz="2400" dirty="0" smtClean="0"/>
              <a:t>	hodnotu </a:t>
            </a:r>
            <a:r>
              <a:rPr lang="sk-SK" sz="2400" dirty="0"/>
              <a:t>otáčok) aby bolo jednoduchšie vyčítať periódu </a:t>
            </a:r>
            <a:r>
              <a:rPr lang="sk-SK" sz="2400" dirty="0" smtClean="0"/>
              <a:t>	signálu </a:t>
            </a:r>
            <a:r>
              <a:rPr lang="sk-SK" sz="2400" dirty="0"/>
              <a:t>z </a:t>
            </a:r>
            <a:r>
              <a:rPr lang="sk-SK" sz="2400" dirty="0" smtClean="0"/>
              <a:t>grafu. </a:t>
            </a:r>
          </a:p>
          <a:p>
            <a:pPr marL="45720" indent="0">
              <a:buNone/>
            </a:pPr>
            <a:r>
              <a:rPr lang="sk-SK" sz="2400" dirty="0"/>
              <a:t>	</a:t>
            </a:r>
            <a:r>
              <a:rPr lang="sk-SK" sz="2400" dirty="0" smtClean="0"/>
              <a:t>Celý </a:t>
            </a:r>
            <a:r>
              <a:rPr lang="sk-SK" sz="2400" dirty="0"/>
              <a:t>priebeh signálu si nahráme pomocou </a:t>
            </a:r>
            <a:r>
              <a:rPr lang="sk-SK" sz="2400" dirty="0" err="1"/>
              <a:t>Multi-Di@g</a:t>
            </a:r>
            <a:r>
              <a:rPr lang="sk-SK" sz="2400" dirty="0"/>
              <a:t> </a:t>
            </a:r>
            <a:r>
              <a:rPr lang="sk-SK" sz="2400" dirty="0" smtClean="0"/>
              <a:t>	</a:t>
            </a:r>
            <a:r>
              <a:rPr lang="sk-SK" sz="2400" dirty="0" err="1" smtClean="0"/>
              <a:t>Scope</a:t>
            </a:r>
            <a:r>
              <a:rPr lang="sk-SK" sz="2400" dirty="0" smtClean="0"/>
              <a:t> </a:t>
            </a:r>
            <a:r>
              <a:rPr lang="sk-SK" sz="2400" dirty="0"/>
              <a:t>(tlačidlo </a:t>
            </a:r>
            <a:r>
              <a:rPr lang="sk-SK" sz="2400" dirty="0" err="1"/>
              <a:t>Rec</a:t>
            </a:r>
            <a:r>
              <a:rPr lang="sk-SK" sz="2400" dirty="0"/>
              <a:t>). </a:t>
            </a:r>
          </a:p>
          <a:p>
            <a:pPr marL="45720" indent="0">
              <a:buNone/>
            </a:pPr>
            <a:r>
              <a:rPr lang="sk-SK" sz="2400" dirty="0" smtClean="0"/>
              <a:t>	Odčítané </a:t>
            </a:r>
            <a:r>
              <a:rPr lang="sk-SK" sz="2400" dirty="0"/>
              <a:t>hodnoty graficky (</a:t>
            </a:r>
            <a:r>
              <a:rPr lang="sk-SK" sz="2400" dirty="0" smtClean="0"/>
              <a:t>Obr</a:t>
            </a:r>
            <a:r>
              <a:rPr lang="sk-SK" sz="2400" dirty="0"/>
              <a:t>.</a:t>
            </a:r>
            <a:r>
              <a:rPr lang="sk-SK" sz="2400" dirty="0" smtClean="0"/>
              <a:t>) </a:t>
            </a:r>
            <a:r>
              <a:rPr lang="sk-SK" sz="2400" dirty="0"/>
              <a:t>vyhodnotíme</a:t>
            </a:r>
            <a:r>
              <a:rPr lang="sk-SK" sz="2400" dirty="0" smtClean="0"/>
              <a:t>.</a:t>
            </a:r>
          </a:p>
          <a:p>
            <a:pPr marL="45720" indent="0">
              <a:buNone/>
            </a:pPr>
            <a:r>
              <a:rPr lang="sk-SK" sz="2400" dirty="0">
                <a:solidFill>
                  <a:schemeClr val="tx1"/>
                </a:solidFill>
              </a:rPr>
              <a:t>	</a:t>
            </a:r>
            <a:r>
              <a:rPr lang="sk-SK" sz="2400" dirty="0" smtClean="0">
                <a:solidFill>
                  <a:schemeClr val="tx1"/>
                </a:solidFill>
              </a:rPr>
              <a:t>Spracujeme zadanie podľa pokynov vyučujúceho</a:t>
            </a:r>
          </a:p>
        </p:txBody>
      </p:sp>
      <p:sp>
        <p:nvSpPr>
          <p:cNvPr id="4" name="Nadpis 1"/>
          <p:cNvSpPr>
            <a:spLocks noGrp="1"/>
          </p:cNvSpPr>
          <p:nvPr>
            <p:ph type="title"/>
          </p:nvPr>
        </p:nvSpPr>
        <p:spPr>
          <a:xfrm>
            <a:off x="935596" y="116632"/>
            <a:ext cx="7272808" cy="1143000"/>
          </a:xfrm>
        </p:spPr>
        <p:txBody>
          <a:bodyPr/>
          <a:lstStyle/>
          <a:p>
            <a:pPr marL="0" indent="0" algn="ctr">
              <a:buNone/>
            </a:pPr>
            <a:r>
              <a:rPr lang="sk-SK" dirty="0" smtClean="0"/>
              <a:t>Postup merania</a:t>
            </a:r>
            <a:endParaRPr lang="sk-SK" dirty="0"/>
          </a:p>
        </p:txBody>
      </p:sp>
      <p:pic>
        <p:nvPicPr>
          <p:cNvPr id="7" name="Obrázok 6" descr="C:\Users\Ján Schneider\Desktop\prakt cvič\obr\graf závislosť vačk hriadel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013176"/>
            <a:ext cx="1875790" cy="1746250"/>
          </a:xfrm>
          <a:prstGeom prst="rect">
            <a:avLst/>
          </a:prstGeom>
          <a:noFill/>
          <a:ln>
            <a:noFill/>
          </a:ln>
        </p:spPr>
      </p:pic>
    </p:spTree>
    <p:extLst>
      <p:ext uri="{BB962C8B-B14F-4D97-AF65-F5344CB8AC3E}">
        <p14:creationId xmlns:p14="http://schemas.microsoft.com/office/powerpoint/2010/main" val="686080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9" y="2204864"/>
            <a:ext cx="7776863" cy="1937152"/>
          </a:xfrm>
        </p:spPr>
        <p:txBody>
          <a:bodyPr/>
          <a:lstStyle/>
          <a:p>
            <a:pPr algn="ctr"/>
            <a:r>
              <a:rPr lang="sk-SK" dirty="0" smtClean="0"/>
              <a:t>ĎAKUJEM ZA POZORNOSŤ</a:t>
            </a:r>
            <a:endParaRPr lang="sk-SK" dirty="0"/>
          </a:p>
        </p:txBody>
      </p:sp>
      <p:sp>
        <p:nvSpPr>
          <p:cNvPr id="4" name="Zástupný symbol obsahu 2"/>
          <p:cNvSpPr>
            <a:spLocks noGrp="1"/>
          </p:cNvSpPr>
          <p:nvPr>
            <p:ph sz="quarter" idx="13"/>
          </p:nvPr>
        </p:nvSpPr>
        <p:spPr>
          <a:xfrm>
            <a:off x="251520" y="6381328"/>
            <a:ext cx="8640960" cy="432048"/>
          </a:xfrm>
        </p:spPr>
        <p:txBody>
          <a:bodyPr>
            <a:noAutofit/>
          </a:bodyPr>
          <a:lstStyle/>
          <a:p>
            <a:pPr marL="45720" indent="0" algn="ctr">
              <a:buNone/>
            </a:pPr>
            <a:r>
              <a:rPr lang="sk-SK" sz="1400" dirty="0" smtClean="0">
                <a:solidFill>
                  <a:schemeClr val="tx1"/>
                </a:solidFill>
              </a:rPr>
              <a:t>Vypracoval Ing. Ján </a:t>
            </a:r>
            <a:r>
              <a:rPr lang="sk-SK" sz="1400" dirty="0" err="1" smtClean="0">
                <a:solidFill>
                  <a:schemeClr val="tx1"/>
                </a:solidFill>
              </a:rPr>
              <a:t>Schneider</a:t>
            </a:r>
            <a:r>
              <a:rPr lang="sk-SK" sz="1400" dirty="0" smtClean="0">
                <a:solidFill>
                  <a:schemeClr val="tx1"/>
                </a:solidFill>
              </a:rPr>
              <a:t> pre potreby výučby predmetu automobilová elektronika na TUKE FEI KEMT</a:t>
            </a:r>
          </a:p>
        </p:txBody>
      </p:sp>
    </p:spTree>
    <p:extLst>
      <p:ext uri="{BB962C8B-B14F-4D97-AF65-F5344CB8AC3E}">
        <p14:creationId xmlns:p14="http://schemas.microsoft.com/office/powerpoint/2010/main" val="3011107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1143000" y="1340768"/>
            <a:ext cx="6400800" cy="3474720"/>
          </a:xfrm>
        </p:spPr>
        <p:txBody>
          <a:bodyPr/>
          <a:lstStyle/>
          <a:p>
            <a:r>
              <a:rPr lang="sk-SK" dirty="0" smtClean="0"/>
              <a:t>Úloha</a:t>
            </a:r>
          </a:p>
          <a:p>
            <a:endParaRPr lang="sk-SK" dirty="0"/>
          </a:p>
          <a:p>
            <a:r>
              <a:rPr lang="sk-SK" dirty="0" smtClean="0"/>
              <a:t>Súpis prístrojov</a:t>
            </a:r>
          </a:p>
          <a:p>
            <a:endParaRPr lang="sk-SK" dirty="0" smtClean="0"/>
          </a:p>
          <a:p>
            <a:r>
              <a:rPr lang="sk-SK" dirty="0" smtClean="0"/>
              <a:t>Teoretický rozbor</a:t>
            </a:r>
          </a:p>
          <a:p>
            <a:endParaRPr lang="sk-SK" dirty="0" smtClean="0"/>
          </a:p>
          <a:p>
            <a:r>
              <a:rPr lang="sk-SK" dirty="0" smtClean="0"/>
              <a:t>Postup merania</a:t>
            </a:r>
          </a:p>
          <a:p>
            <a:endParaRPr lang="sk-SK" dirty="0"/>
          </a:p>
        </p:txBody>
      </p:sp>
      <p:sp>
        <p:nvSpPr>
          <p:cNvPr id="7" name="Nadpis 1"/>
          <p:cNvSpPr>
            <a:spLocks noGrp="1"/>
          </p:cNvSpPr>
          <p:nvPr>
            <p:ph type="title"/>
          </p:nvPr>
        </p:nvSpPr>
        <p:spPr>
          <a:xfrm>
            <a:off x="3137148" y="116632"/>
            <a:ext cx="2869704" cy="1143000"/>
          </a:xfrm>
        </p:spPr>
        <p:txBody>
          <a:bodyPr/>
          <a:lstStyle/>
          <a:p>
            <a:pPr marL="0" indent="0" algn="ctr">
              <a:buNone/>
            </a:pPr>
            <a:r>
              <a:rPr lang="sk-SK" dirty="0" smtClean="0"/>
              <a:t>OBSAH</a:t>
            </a:r>
            <a:endParaRPr lang="sk-SK"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268760"/>
            <a:ext cx="405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531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35496" y="1340768"/>
            <a:ext cx="9001000" cy="5472608"/>
          </a:xfrm>
        </p:spPr>
        <p:txBody>
          <a:bodyPr>
            <a:normAutofit/>
          </a:bodyPr>
          <a:lstStyle/>
          <a:p>
            <a:r>
              <a:rPr lang="sk-SK" dirty="0" smtClean="0"/>
              <a:t>Pomocou diagnostickej stanice odmerajte výstup zo snímača polohy vačkového hriadeľa. </a:t>
            </a:r>
          </a:p>
          <a:p>
            <a:endParaRPr lang="sk-SK" dirty="0" smtClean="0"/>
          </a:p>
          <a:p>
            <a:r>
              <a:rPr lang="sk-SK" dirty="0" smtClean="0"/>
              <a:t>Pri </a:t>
            </a:r>
            <a:r>
              <a:rPr lang="sk-SK" dirty="0"/>
              <a:t>zmene otáčok motora od sledujte priebeh signálu vačkového </a:t>
            </a:r>
            <a:r>
              <a:rPr lang="sk-SK" dirty="0" smtClean="0"/>
              <a:t>hriadeľa pri vami určených hodnotách otáčok motora. </a:t>
            </a:r>
          </a:p>
          <a:p>
            <a:endParaRPr lang="sk-SK" dirty="0" smtClean="0"/>
          </a:p>
          <a:p>
            <a:r>
              <a:rPr lang="sk-SK" dirty="0" smtClean="0"/>
              <a:t>Otáčky </a:t>
            </a:r>
            <a:r>
              <a:rPr lang="sk-SK" dirty="0"/>
              <a:t>motora si zvolíme ľubovoľne (napr. 600, 1200, 1400, 2000, 2400, 3000 </a:t>
            </a:r>
            <a:r>
              <a:rPr lang="sk-SK" dirty="0" err="1"/>
              <a:t>ot</a:t>
            </a:r>
            <a:r>
              <a:rPr lang="sk-SK" dirty="0"/>
              <a:t>./min). </a:t>
            </a:r>
            <a:endParaRPr lang="sk-SK" dirty="0" smtClean="0"/>
          </a:p>
          <a:p>
            <a:endParaRPr lang="sk-SK" dirty="0" smtClean="0"/>
          </a:p>
          <a:p>
            <a:r>
              <a:rPr lang="sk-SK" dirty="0" smtClean="0"/>
              <a:t>Na </a:t>
            </a:r>
            <a:r>
              <a:rPr lang="sk-SK" dirty="0"/>
              <a:t>základe odmeraných hodnôt získaných z nameraného osciloskopického priebehu, zistíme časy periód prislúchajúce k daným otáčkam motora a zhotovíme vzájomnú závislosť graficky aj tabuľkovo. </a:t>
            </a:r>
          </a:p>
          <a:p>
            <a:endParaRPr lang="sk-SK" dirty="0" smtClean="0"/>
          </a:p>
          <a:p>
            <a:pPr marL="45720" indent="0">
              <a:buNone/>
            </a:pPr>
            <a:endParaRPr lang="sk-SK" dirty="0"/>
          </a:p>
          <a:p>
            <a:endParaRPr lang="sk-SK" dirty="0" smtClean="0"/>
          </a:p>
        </p:txBody>
      </p:sp>
      <p:sp>
        <p:nvSpPr>
          <p:cNvPr id="4" name="Nadpis 1"/>
          <p:cNvSpPr>
            <a:spLocks noGrp="1"/>
          </p:cNvSpPr>
          <p:nvPr>
            <p:ph type="title"/>
          </p:nvPr>
        </p:nvSpPr>
        <p:spPr>
          <a:xfrm>
            <a:off x="3137148" y="116632"/>
            <a:ext cx="2869704" cy="1143000"/>
          </a:xfrm>
        </p:spPr>
        <p:txBody>
          <a:bodyPr/>
          <a:lstStyle/>
          <a:p>
            <a:pPr marL="0" indent="0" algn="ctr">
              <a:buNone/>
            </a:pPr>
            <a:r>
              <a:rPr lang="sk-SK" dirty="0" smtClean="0"/>
              <a:t>Úloha </a:t>
            </a:r>
            <a:endParaRPr lang="sk-SK" dirty="0"/>
          </a:p>
        </p:txBody>
      </p:sp>
    </p:spTree>
    <p:extLst>
      <p:ext uri="{BB962C8B-B14F-4D97-AF65-F5344CB8AC3E}">
        <p14:creationId xmlns:p14="http://schemas.microsoft.com/office/powerpoint/2010/main" val="3857936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1143000" y="1682472"/>
            <a:ext cx="6400800" cy="3474720"/>
          </a:xfrm>
        </p:spPr>
        <p:txBody>
          <a:bodyPr/>
          <a:lstStyle/>
          <a:p>
            <a:endParaRPr lang="sk-SK" dirty="0" smtClean="0"/>
          </a:p>
          <a:p>
            <a:r>
              <a:rPr lang="sk-SK" dirty="0" smtClean="0"/>
              <a:t>Diagnostická stanica ACTIGAS </a:t>
            </a:r>
            <a:r>
              <a:rPr lang="sk-SK" dirty="0"/>
              <a:t>k nej prislúchajúci osciloskop </a:t>
            </a:r>
            <a:r>
              <a:rPr lang="sk-SK" dirty="0" err="1"/>
              <a:t>Multi-Di@g</a:t>
            </a:r>
            <a:r>
              <a:rPr lang="sk-SK" dirty="0"/>
              <a:t> </a:t>
            </a:r>
            <a:r>
              <a:rPr lang="sk-SK" dirty="0" err="1"/>
              <a:t>scope</a:t>
            </a:r>
            <a:endParaRPr lang="sk-SK" dirty="0" smtClean="0"/>
          </a:p>
          <a:p>
            <a:endParaRPr lang="sk-SK" dirty="0" smtClean="0"/>
          </a:p>
          <a:p>
            <a:r>
              <a:rPr lang="sk-SK" dirty="0" smtClean="0"/>
              <a:t>Súprava prislúchajúcich káblov k meraniu</a:t>
            </a:r>
          </a:p>
          <a:p>
            <a:endParaRPr lang="sk-SK" dirty="0" smtClean="0"/>
          </a:p>
          <a:p>
            <a:r>
              <a:rPr lang="sk-SK" dirty="0" smtClean="0"/>
              <a:t>Osobný automobil KIA CEED</a:t>
            </a:r>
          </a:p>
          <a:p>
            <a:endParaRPr lang="sk-SK" dirty="0" smtClean="0"/>
          </a:p>
          <a:p>
            <a:pPr marL="45720" indent="0">
              <a:buNone/>
            </a:pPr>
            <a:endParaRPr lang="sk-SK" dirty="0"/>
          </a:p>
          <a:p>
            <a:endParaRPr lang="sk-SK" dirty="0" smtClean="0"/>
          </a:p>
        </p:txBody>
      </p:sp>
      <p:sp>
        <p:nvSpPr>
          <p:cNvPr id="4" name="Nadpis 1"/>
          <p:cNvSpPr>
            <a:spLocks noGrp="1"/>
          </p:cNvSpPr>
          <p:nvPr>
            <p:ph type="title"/>
          </p:nvPr>
        </p:nvSpPr>
        <p:spPr>
          <a:xfrm>
            <a:off x="935596" y="116632"/>
            <a:ext cx="7272808" cy="1143000"/>
          </a:xfrm>
        </p:spPr>
        <p:txBody>
          <a:bodyPr/>
          <a:lstStyle/>
          <a:p>
            <a:pPr marL="0" indent="0" algn="ctr">
              <a:buNone/>
            </a:pPr>
            <a:r>
              <a:rPr lang="sk-SK" dirty="0" smtClean="0"/>
              <a:t>Súpis použitých prístrojov</a:t>
            </a:r>
            <a:endParaRPr lang="sk-SK"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948264" y="2895015"/>
            <a:ext cx="1738183"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871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1143000" y="1682472"/>
            <a:ext cx="6400800" cy="3474720"/>
          </a:xfrm>
        </p:spPr>
        <p:txBody>
          <a:bodyPr>
            <a:normAutofit fontScale="85000" lnSpcReduction="10000"/>
          </a:bodyPr>
          <a:lstStyle/>
          <a:p>
            <a:r>
              <a:rPr lang="sk-SK" dirty="0"/>
              <a:t>Vačkový hriadeľ je hriadeľ, na ktorom sú vytvorené vačky. Je to základná súčasť vačkového mechanizmu, používaného na transformáciu rotačného pohybu na priamočiary vratný. Rotačný pohyb vykonáva hriadeľ, priamočiary vratný povrch vačky snímaný v ľubovoľnej pevnej rovine prechádzajúcej osou otáčania hriadeľa.</a:t>
            </a:r>
          </a:p>
          <a:p>
            <a:endParaRPr lang="sk-SK" dirty="0"/>
          </a:p>
          <a:p>
            <a:r>
              <a:rPr lang="sk-SK" dirty="0"/>
              <a:t>Vačkový hriadeľ sa používa napríklad pri ventilovom rozvode piestových spaľovacích motorov. Počet vačiek na hriadeli závisí v tomto prípade </a:t>
            </a:r>
            <a:r>
              <a:rPr lang="sk-SK" dirty="0" smtClean="0"/>
              <a:t>od: počtu </a:t>
            </a:r>
            <a:r>
              <a:rPr lang="sk-SK" dirty="0"/>
              <a:t>valcov v jednom rade </a:t>
            </a:r>
            <a:r>
              <a:rPr lang="sk-SK" dirty="0" smtClean="0"/>
              <a:t>motora, počtu </a:t>
            </a:r>
            <a:r>
              <a:rPr lang="sk-SK" dirty="0"/>
              <a:t>ventilov na </a:t>
            </a:r>
            <a:r>
              <a:rPr lang="sk-SK" dirty="0" smtClean="0"/>
              <a:t>valec a riešenia </a:t>
            </a:r>
            <a:r>
              <a:rPr lang="sk-SK" dirty="0"/>
              <a:t>ventilového rozvodu.</a:t>
            </a:r>
            <a:endParaRPr lang="sk-SK" dirty="0" smtClean="0"/>
          </a:p>
          <a:p>
            <a:endParaRPr lang="sk-SK" dirty="0" smtClean="0"/>
          </a:p>
          <a:p>
            <a:pPr marL="45720" indent="0">
              <a:buNone/>
            </a:pPr>
            <a:endParaRPr lang="sk-SK" dirty="0"/>
          </a:p>
          <a:p>
            <a:endParaRPr lang="sk-SK" dirty="0" smtClean="0"/>
          </a:p>
        </p:txBody>
      </p:sp>
      <p:sp>
        <p:nvSpPr>
          <p:cNvPr id="4" name="Nadpis 1"/>
          <p:cNvSpPr>
            <a:spLocks noGrp="1"/>
          </p:cNvSpPr>
          <p:nvPr>
            <p:ph type="title"/>
          </p:nvPr>
        </p:nvSpPr>
        <p:spPr>
          <a:xfrm>
            <a:off x="935596" y="116632"/>
            <a:ext cx="7272808" cy="1143000"/>
          </a:xfrm>
        </p:spPr>
        <p:txBody>
          <a:bodyPr/>
          <a:lstStyle/>
          <a:p>
            <a:pPr marL="0" indent="0" algn="ctr">
              <a:buNone/>
            </a:pPr>
            <a:r>
              <a:rPr lang="sk-SK" dirty="0" smtClean="0"/>
              <a:t>Teoretický rozbor</a:t>
            </a:r>
            <a:endParaRPr lang="sk-SK" dirty="0"/>
          </a:p>
        </p:txBody>
      </p:sp>
    </p:spTree>
    <p:extLst>
      <p:ext uri="{BB962C8B-B14F-4D97-AF65-F5344CB8AC3E}">
        <p14:creationId xmlns:p14="http://schemas.microsoft.com/office/powerpoint/2010/main" val="3180702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1143000" y="1682472"/>
            <a:ext cx="6400800" cy="3474720"/>
          </a:xfrm>
        </p:spPr>
        <p:txBody>
          <a:bodyPr>
            <a:normAutofit fontScale="77500" lnSpcReduction="20000"/>
          </a:bodyPr>
          <a:lstStyle/>
          <a:p>
            <a:r>
              <a:rPr lang="sk-SK" dirty="0" smtClean="0"/>
              <a:t>Vlastnosti a princíp činnosti </a:t>
            </a:r>
            <a:r>
              <a:rPr lang="sk-SK" dirty="0" err="1" smtClean="0"/>
              <a:t>Hallovho</a:t>
            </a:r>
            <a:r>
              <a:rPr lang="sk-SK" dirty="0" smtClean="0"/>
              <a:t> snímača:</a:t>
            </a:r>
          </a:p>
          <a:p>
            <a:pPr lvl="1"/>
            <a:r>
              <a:rPr lang="sk-SK" dirty="0" smtClean="0"/>
              <a:t>S vačkovým hriadeľom je unášaný kotúč z magnetického materiálu</a:t>
            </a:r>
          </a:p>
          <a:p>
            <a:pPr lvl="1"/>
            <a:r>
              <a:rPr lang="sk-SK" dirty="0" smtClean="0"/>
              <a:t>Ak sa v kotúči objaví vybratie(zub), dôjde k zmene sily magnetického poľa priečne na </a:t>
            </a:r>
            <a:r>
              <a:rPr lang="sk-SK" dirty="0" err="1" smtClean="0"/>
              <a:t>Hallov</a:t>
            </a:r>
            <a:r>
              <a:rPr lang="sk-SK" dirty="0" smtClean="0"/>
              <a:t> prvok</a:t>
            </a:r>
          </a:p>
          <a:p>
            <a:pPr lvl="1"/>
            <a:r>
              <a:rPr lang="sk-SK" dirty="0" smtClean="0"/>
              <a:t>Snímač zaznamená vznik </a:t>
            </a:r>
            <a:r>
              <a:rPr lang="sk-SK" dirty="0" err="1" smtClean="0"/>
              <a:t>Hallovho</a:t>
            </a:r>
            <a:r>
              <a:rPr lang="sk-SK" dirty="0" smtClean="0"/>
              <a:t> napätia</a:t>
            </a:r>
          </a:p>
          <a:p>
            <a:endParaRPr lang="sk-SK" dirty="0"/>
          </a:p>
          <a:p>
            <a:r>
              <a:rPr lang="sk-SK" dirty="0" smtClean="0"/>
              <a:t>Otáčaním zubového kotúča dochádza k zmene </a:t>
            </a:r>
            <a:r>
              <a:rPr lang="sk-SK" dirty="0" err="1" smtClean="0"/>
              <a:t>Hallovho</a:t>
            </a:r>
            <a:r>
              <a:rPr lang="sk-SK" dirty="0" smtClean="0"/>
              <a:t> napätia U (rádovo </a:t>
            </a:r>
            <a:r>
              <a:rPr lang="sk-SK" dirty="0" err="1" smtClean="0"/>
              <a:t>mV</a:t>
            </a:r>
            <a:r>
              <a:rPr lang="sk-SK" dirty="0" smtClean="0"/>
              <a:t>), ktoré elektronika v snímači zmení na pravouhlý výstupný napäťový signál. Signál je privedený na radiacu jednotku, ktorá ho vyhodnotí a získa požadované dáta (napr. poskytne RJ(riadiaca jednotka) informáciu, ktorý valec sa práve nachádza v pracovnom takte)</a:t>
            </a:r>
          </a:p>
          <a:p>
            <a:endParaRPr lang="sk-SK" dirty="0" smtClean="0"/>
          </a:p>
          <a:p>
            <a:pPr marL="45720" indent="0">
              <a:buNone/>
            </a:pPr>
            <a:endParaRPr lang="sk-SK" dirty="0"/>
          </a:p>
          <a:p>
            <a:endParaRPr lang="sk-SK" dirty="0" smtClean="0"/>
          </a:p>
        </p:txBody>
      </p:sp>
      <p:sp>
        <p:nvSpPr>
          <p:cNvPr id="4" name="Nadpis 1"/>
          <p:cNvSpPr>
            <a:spLocks noGrp="1"/>
          </p:cNvSpPr>
          <p:nvPr>
            <p:ph type="title"/>
          </p:nvPr>
        </p:nvSpPr>
        <p:spPr>
          <a:xfrm>
            <a:off x="935596" y="116632"/>
            <a:ext cx="7272808" cy="1143000"/>
          </a:xfrm>
        </p:spPr>
        <p:txBody>
          <a:bodyPr/>
          <a:lstStyle/>
          <a:p>
            <a:pPr marL="0" indent="0" algn="ctr">
              <a:buNone/>
            </a:pPr>
            <a:r>
              <a:rPr lang="sk-SK" dirty="0" smtClean="0"/>
              <a:t>Teoretický rozbor</a:t>
            </a:r>
            <a:endParaRPr lang="sk-SK" dirty="0"/>
          </a:p>
        </p:txBody>
      </p:sp>
    </p:spTree>
    <p:extLst>
      <p:ext uri="{BB962C8B-B14F-4D97-AF65-F5344CB8AC3E}">
        <p14:creationId xmlns:p14="http://schemas.microsoft.com/office/powerpoint/2010/main" val="47521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107504" y="1682472"/>
            <a:ext cx="9001000" cy="1530504"/>
          </a:xfrm>
        </p:spPr>
        <p:txBody>
          <a:bodyPr>
            <a:noAutofit/>
          </a:bodyPr>
          <a:lstStyle/>
          <a:p>
            <a:pPr marL="45720" indent="0" algn="ctr">
              <a:buNone/>
            </a:pPr>
            <a:r>
              <a:rPr lang="sk-SK" sz="3600" b="1" dirty="0" smtClean="0">
                <a:solidFill>
                  <a:srgbClr val="FF0000"/>
                </a:solidFill>
              </a:rPr>
              <a:t>*VAROVANIE*  </a:t>
            </a:r>
          </a:p>
          <a:p>
            <a:pPr marL="45720" indent="0" algn="ctr">
              <a:buNone/>
            </a:pPr>
            <a:endParaRPr lang="sk-SK" sz="3600" b="1" dirty="0" smtClean="0">
              <a:solidFill>
                <a:srgbClr val="FF0000"/>
              </a:solidFill>
            </a:endParaRPr>
          </a:p>
          <a:p>
            <a:pPr marL="45720" indent="0" algn="ctr">
              <a:buNone/>
            </a:pPr>
            <a:r>
              <a:rPr lang="sk-SK" sz="3600" b="1" dirty="0" smtClean="0">
                <a:solidFill>
                  <a:srgbClr val="FF0000"/>
                </a:solidFill>
              </a:rPr>
              <a:t>NIKDY SA NEDOTÝKAJ POHYBUJÚCICH SA ČASTÍ MOTORA.</a:t>
            </a:r>
          </a:p>
          <a:p>
            <a:pPr marL="45720" indent="0" algn="ctr">
              <a:buNone/>
            </a:pPr>
            <a:r>
              <a:rPr lang="sk-SK" sz="3600" b="1" dirty="0" smtClean="0">
                <a:solidFill>
                  <a:srgbClr val="FF0000"/>
                </a:solidFill>
              </a:rPr>
              <a:t> </a:t>
            </a:r>
          </a:p>
          <a:p>
            <a:pPr marL="45720" indent="0" algn="ctr">
              <a:buNone/>
            </a:pPr>
            <a:r>
              <a:rPr lang="sk-SK" sz="3600" b="1" dirty="0" smtClean="0">
                <a:solidFill>
                  <a:srgbClr val="FF0000"/>
                </a:solidFill>
              </a:rPr>
              <a:t>PRI MERANÍ PRACUJ OPATRNE A DBAJ NA SVOJU ALE AJ OSTATNÝCH BEZPEČNOSŤ.</a:t>
            </a:r>
          </a:p>
        </p:txBody>
      </p:sp>
      <p:sp>
        <p:nvSpPr>
          <p:cNvPr id="4" name="Nadpis 1"/>
          <p:cNvSpPr>
            <a:spLocks noGrp="1"/>
          </p:cNvSpPr>
          <p:nvPr>
            <p:ph type="title"/>
          </p:nvPr>
        </p:nvSpPr>
        <p:spPr>
          <a:xfrm>
            <a:off x="935596" y="116632"/>
            <a:ext cx="7272808" cy="1143000"/>
          </a:xfrm>
        </p:spPr>
        <p:txBody>
          <a:bodyPr/>
          <a:lstStyle/>
          <a:p>
            <a:pPr marL="0" indent="0" algn="ctr">
              <a:buNone/>
            </a:pPr>
            <a:r>
              <a:rPr lang="sk-SK" dirty="0" smtClean="0"/>
              <a:t>Postup merania</a:t>
            </a:r>
            <a:endParaRPr lang="sk-SK" dirty="0"/>
          </a:p>
        </p:txBody>
      </p:sp>
    </p:spTree>
    <p:extLst>
      <p:ext uri="{BB962C8B-B14F-4D97-AF65-F5344CB8AC3E}">
        <p14:creationId xmlns:p14="http://schemas.microsoft.com/office/powerpoint/2010/main" val="3608423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107504" y="1682472"/>
            <a:ext cx="9001000" cy="1530504"/>
          </a:xfrm>
        </p:spPr>
        <p:txBody>
          <a:bodyPr>
            <a:noAutofit/>
          </a:bodyPr>
          <a:lstStyle/>
          <a:p>
            <a:r>
              <a:rPr lang="sk-SK" sz="2400" dirty="0" smtClean="0">
                <a:solidFill>
                  <a:schemeClr val="tx1"/>
                </a:solidFill>
              </a:rPr>
              <a:t>1.	V motorovom priestore lokalizujeme polohu snímača 	vačkového hriadeľa (Obr.)</a:t>
            </a:r>
            <a:endParaRPr lang="sk-SK" sz="2400" dirty="0">
              <a:solidFill>
                <a:schemeClr val="tx1"/>
              </a:solidFill>
            </a:endParaRPr>
          </a:p>
        </p:txBody>
      </p:sp>
      <p:sp>
        <p:nvSpPr>
          <p:cNvPr id="4" name="Nadpis 1"/>
          <p:cNvSpPr>
            <a:spLocks noGrp="1"/>
          </p:cNvSpPr>
          <p:nvPr>
            <p:ph type="title"/>
          </p:nvPr>
        </p:nvSpPr>
        <p:spPr>
          <a:xfrm>
            <a:off x="935596" y="116632"/>
            <a:ext cx="7272808" cy="1143000"/>
          </a:xfrm>
        </p:spPr>
        <p:txBody>
          <a:bodyPr/>
          <a:lstStyle/>
          <a:p>
            <a:pPr marL="0" indent="0" algn="ctr">
              <a:buNone/>
            </a:pPr>
            <a:r>
              <a:rPr lang="sk-SK" dirty="0" smtClean="0"/>
              <a:t>Postup merania</a:t>
            </a:r>
            <a:endParaRPr lang="sk-SK" dirty="0"/>
          </a:p>
        </p:txBody>
      </p:sp>
      <p:pic>
        <p:nvPicPr>
          <p:cNvPr id="5" name="Obrázok 4" descr="C:\Users\Ján Schneider\Desktop\prakt cvič\obr\snimac vack hriadel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08920"/>
            <a:ext cx="5604713" cy="3790280"/>
          </a:xfrm>
          <a:prstGeom prst="rect">
            <a:avLst/>
          </a:prstGeom>
          <a:noFill/>
          <a:ln>
            <a:noFill/>
          </a:ln>
        </p:spPr>
      </p:pic>
    </p:spTree>
    <p:extLst>
      <p:ext uri="{BB962C8B-B14F-4D97-AF65-F5344CB8AC3E}">
        <p14:creationId xmlns:p14="http://schemas.microsoft.com/office/powerpoint/2010/main" val="31110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2"/>
          <p:cNvSpPr>
            <a:spLocks noGrp="1"/>
          </p:cNvSpPr>
          <p:nvPr>
            <p:ph sz="quarter" idx="13"/>
          </p:nvPr>
        </p:nvSpPr>
        <p:spPr>
          <a:xfrm>
            <a:off x="107504" y="1682472"/>
            <a:ext cx="9001000" cy="1530504"/>
          </a:xfrm>
        </p:spPr>
        <p:txBody>
          <a:bodyPr>
            <a:noAutofit/>
          </a:bodyPr>
          <a:lstStyle/>
          <a:p>
            <a:r>
              <a:rPr lang="sk-SK" sz="2400" dirty="0" smtClean="0">
                <a:solidFill>
                  <a:schemeClr val="tx1"/>
                </a:solidFill>
              </a:rPr>
              <a:t>2.	K snímaču pripojíme kladný pól osciloskopickej sondy. 	Použijeme pri tom vhodné </a:t>
            </a:r>
            <a:r>
              <a:rPr lang="sk-SK" sz="2400" dirty="0" err="1" smtClean="0">
                <a:solidFill>
                  <a:schemeClr val="tx1"/>
                </a:solidFill>
              </a:rPr>
              <a:t>napichovacie</a:t>
            </a:r>
            <a:r>
              <a:rPr lang="sk-SK" sz="2400" dirty="0" smtClean="0">
                <a:solidFill>
                  <a:schemeClr val="tx1"/>
                </a:solidFill>
              </a:rPr>
              <a:t> káble (</a:t>
            </a:r>
            <a:r>
              <a:rPr lang="sk-SK" sz="2400" dirty="0" err="1" smtClean="0">
                <a:solidFill>
                  <a:schemeClr val="tx1"/>
                </a:solidFill>
              </a:rPr>
              <a:t>Obr</a:t>
            </a:r>
            <a:r>
              <a:rPr lang="sk-SK" sz="2400" dirty="0" smtClean="0">
                <a:solidFill>
                  <a:schemeClr val="tx1"/>
                </a:solidFill>
              </a:rPr>
              <a:t>). 	Záporný pól sondy pripojíme ku kostre vozidla alebo 	zápornému pólu batérie</a:t>
            </a:r>
          </a:p>
          <a:p>
            <a:endParaRPr lang="sk-SK" sz="2400" dirty="0" smtClean="0">
              <a:solidFill>
                <a:schemeClr val="tx1"/>
              </a:solidFill>
            </a:endParaRPr>
          </a:p>
        </p:txBody>
      </p:sp>
      <p:sp>
        <p:nvSpPr>
          <p:cNvPr id="4" name="Nadpis 1"/>
          <p:cNvSpPr>
            <a:spLocks noGrp="1"/>
          </p:cNvSpPr>
          <p:nvPr>
            <p:ph type="title"/>
          </p:nvPr>
        </p:nvSpPr>
        <p:spPr>
          <a:xfrm>
            <a:off x="935596" y="116632"/>
            <a:ext cx="7272808" cy="1143000"/>
          </a:xfrm>
        </p:spPr>
        <p:txBody>
          <a:bodyPr/>
          <a:lstStyle/>
          <a:p>
            <a:pPr marL="0" indent="0" algn="ctr">
              <a:buNone/>
            </a:pPr>
            <a:r>
              <a:rPr lang="sk-SK" dirty="0" smtClean="0"/>
              <a:t>Postup merania</a:t>
            </a:r>
            <a:endParaRPr lang="sk-SK" dirty="0"/>
          </a:p>
        </p:txBody>
      </p:sp>
      <p:pic>
        <p:nvPicPr>
          <p:cNvPr id="7" name="Obrázok 6" descr="C:\Users\Ján Schneider\Desktop\prakt cvič\IMG_20141010_08535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068960"/>
            <a:ext cx="3795672" cy="3574380"/>
          </a:xfrm>
          <a:prstGeom prst="rect">
            <a:avLst/>
          </a:prstGeom>
          <a:noFill/>
          <a:ln>
            <a:noFill/>
          </a:ln>
        </p:spPr>
      </p:pic>
    </p:spTree>
    <p:extLst>
      <p:ext uri="{BB962C8B-B14F-4D97-AF65-F5344CB8AC3E}">
        <p14:creationId xmlns:p14="http://schemas.microsoft.com/office/powerpoint/2010/main" val="2684296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151</TotalTime>
  <Words>343</Words>
  <Application>Microsoft Office PowerPoint</Application>
  <PresentationFormat>Prezentácia na obrazovke (4:3)</PresentationFormat>
  <Paragraphs>63</Paragraphs>
  <Slides>13</Slides>
  <Notes>0</Notes>
  <HiddenSlides>0</HiddenSlides>
  <MMClips>0</MMClips>
  <ScaleCrop>false</ScaleCrop>
  <HeadingPairs>
    <vt:vector size="4" baseType="variant">
      <vt:variant>
        <vt:lpstr>Motív</vt:lpstr>
      </vt:variant>
      <vt:variant>
        <vt:i4>1</vt:i4>
      </vt:variant>
      <vt:variant>
        <vt:lpstr>Nadpisy snímok</vt:lpstr>
      </vt:variant>
      <vt:variant>
        <vt:i4>13</vt:i4>
      </vt:variant>
    </vt:vector>
  </HeadingPairs>
  <TitlesOfParts>
    <vt:vector size="14" baseType="lpstr">
      <vt:lpstr>Aerodynamika</vt:lpstr>
      <vt:lpstr>Praktické cvičenia z predmetu Automobilová elektronika.</vt:lpstr>
      <vt:lpstr>OBSAH</vt:lpstr>
      <vt:lpstr>Úloha </vt:lpstr>
      <vt:lpstr>Súpis použitých prístrojov</vt:lpstr>
      <vt:lpstr>Teoretický rozbor</vt:lpstr>
      <vt:lpstr>Teoretický rozbor</vt:lpstr>
      <vt:lpstr>Postup merania</vt:lpstr>
      <vt:lpstr>Postup merania</vt:lpstr>
      <vt:lpstr>Postup merania</vt:lpstr>
      <vt:lpstr>Postup merania</vt:lpstr>
      <vt:lpstr>Postup merania</vt:lpstr>
      <vt:lpstr>Postup merania</vt:lpstr>
      <vt:lpstr>ĎAKUJEM ZA POZORNOSŤ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Zadanie č.1 Meranie polohy vačkového hriadeľa</dc:title>
  <dc:creator>Ján Schneider</dc:creator>
  <cp:lastModifiedBy>Ján Schneider</cp:lastModifiedBy>
  <cp:revision>10</cp:revision>
  <dcterms:created xsi:type="dcterms:W3CDTF">2016-09-21T09:05:04Z</dcterms:created>
  <dcterms:modified xsi:type="dcterms:W3CDTF">2016-09-21T11:36:07Z</dcterms:modified>
</cp:coreProperties>
</file>