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25" r:id="rId3"/>
    <p:sldId id="326" r:id="rId4"/>
    <p:sldId id="327" r:id="rId5"/>
    <p:sldId id="328" r:id="rId6"/>
    <p:sldId id="329" r:id="rId7"/>
    <p:sldId id="331" r:id="rId8"/>
    <p:sldId id="335" r:id="rId9"/>
    <p:sldId id="336" r:id="rId10"/>
    <p:sldId id="330" r:id="rId11"/>
    <p:sldId id="332" r:id="rId12"/>
    <p:sldId id="334" r:id="rId13"/>
    <p:sldId id="337" r:id="rId14"/>
    <p:sldId id="333" r:id="rId15"/>
    <p:sldId id="338" r:id="rId16"/>
    <p:sldId id="275" r:id="rId17"/>
  </p:sldIdLst>
  <p:sldSz cx="9144000" cy="6858000" type="screen4x3"/>
  <p:notesSz cx="6858000" cy="9658350"/>
  <p:defaultTextStyle>
    <a:defPPr>
      <a:defRPr lang="en-US"/>
    </a:defPPr>
    <a:lvl1pPr algn="l" rtl="0" eaLnBrk="0" fontAlgn="base" hangingPunct="0">
      <a:spcBef>
        <a:spcPct val="70000"/>
      </a:spcBef>
      <a:spcAft>
        <a:spcPct val="0"/>
      </a:spcAft>
      <a:buChar char="•"/>
      <a:defRPr sz="2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70000"/>
      </a:spcBef>
      <a:spcAft>
        <a:spcPct val="0"/>
      </a:spcAft>
      <a:buChar char="•"/>
      <a:defRPr sz="2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70000"/>
      </a:spcBef>
      <a:spcAft>
        <a:spcPct val="0"/>
      </a:spcAft>
      <a:buChar char="•"/>
      <a:defRPr sz="2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70000"/>
      </a:spcBef>
      <a:spcAft>
        <a:spcPct val="0"/>
      </a:spcAft>
      <a:buChar char="•"/>
      <a:defRPr sz="2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70000"/>
      </a:spcBef>
      <a:spcAft>
        <a:spcPct val="0"/>
      </a:spcAft>
      <a:buChar char="•"/>
      <a:defRPr sz="2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99FFCC"/>
    <a:srgbClr val="990033"/>
    <a:srgbClr val="666699"/>
    <a:srgbClr val="FFCC99"/>
    <a:srgbClr val="CCECFF"/>
    <a:srgbClr val="6699FF"/>
    <a:srgbClr val="FF00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29" autoAdjust="0"/>
    <p:restoredTop sz="96167" autoAdjust="0"/>
  </p:normalViewPr>
  <p:slideViewPr>
    <p:cSldViewPr>
      <p:cViewPr>
        <p:scale>
          <a:sx n="80" d="100"/>
          <a:sy n="80" d="100"/>
        </p:scale>
        <p:origin x="-1517" y="-384"/>
      </p:cViewPr>
      <p:guideLst>
        <p:guide orient="horz" pos="2186"/>
        <p:guide pos="2853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266" y="-102"/>
      </p:cViewPr>
      <p:guideLst>
        <p:guide orient="horz" pos="3041"/>
        <p:guide pos="2160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6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r>
              <a:rPr lang="en-GB"/>
              <a:t>ETH, Zurich, Switzerland, February 4 &amp; 5, 2002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75750"/>
            <a:ext cx="29718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175750"/>
            <a:ext cx="29718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fld id="{1618010C-ED35-451E-94C5-AC96D3CCE0B1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r>
              <a:rPr lang="en-GB"/>
              <a:t>ETH, Zurich, Switzerland, February 4 &amp; 5, 2002</a:t>
            </a:r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16000" y="723900"/>
            <a:ext cx="4827588" cy="3622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587875"/>
            <a:ext cx="5029200" cy="434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75750"/>
            <a:ext cx="29718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175750"/>
            <a:ext cx="29718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fld id="{4972A2C1-AF8F-4342-9379-DA36DF2D211F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6000" y="723900"/>
            <a:ext cx="4827588" cy="36226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587875"/>
            <a:ext cx="5029200" cy="4346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14. február 2011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3B451D-25B1-4225-ABFD-3D6ECD6E13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14. február 2011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FBB8A0-BFB7-4267-A9BD-81699811AC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6563" y="188913"/>
            <a:ext cx="2214562" cy="6300787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42875" y="188913"/>
            <a:ext cx="6491288" cy="6300787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14. február 2011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373C9-3E29-4CFD-AC8A-4ED2707581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75" y="188913"/>
            <a:ext cx="8858250" cy="792162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42875" y="1089025"/>
            <a:ext cx="8858250" cy="5400675"/>
          </a:xfrm>
        </p:spPr>
        <p:txBody>
          <a:bodyPr/>
          <a:lstStyle/>
          <a:p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46050" y="6599238"/>
            <a:ext cx="1905000" cy="258762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14. február 2011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632575"/>
            <a:ext cx="2895600" cy="2254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092950" y="6634163"/>
            <a:ext cx="1905000" cy="223837"/>
          </a:xfrm>
        </p:spPr>
        <p:txBody>
          <a:bodyPr/>
          <a:lstStyle>
            <a:lvl1pPr>
              <a:defRPr/>
            </a:lvl1pPr>
          </a:lstStyle>
          <a:p>
            <a:fld id="{6F2807A9-1F97-4952-AAF0-0CB98244FA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75" y="188913"/>
            <a:ext cx="8858250" cy="792162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42875" y="1089025"/>
            <a:ext cx="4352925" cy="54006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089025"/>
            <a:ext cx="4352925" cy="54006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46050" y="6599238"/>
            <a:ext cx="1905000" cy="258762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14. február 2011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632575"/>
            <a:ext cx="2895600" cy="2254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092950" y="6634163"/>
            <a:ext cx="1905000" cy="223837"/>
          </a:xfrm>
        </p:spPr>
        <p:txBody>
          <a:bodyPr/>
          <a:lstStyle>
            <a:lvl1pPr>
              <a:defRPr/>
            </a:lvl1pPr>
          </a:lstStyle>
          <a:p>
            <a:fld id="{FD6E5AF2-EA84-4F5E-926E-7FCFD701FB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14. február 2011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538A2C-B081-4213-9E60-5B2918A62D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14. február 2011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A9FE95-797C-42B3-8743-BEC0C9CACE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2875" y="1089025"/>
            <a:ext cx="4352925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089025"/>
            <a:ext cx="4352925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14. február 2011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8742B8-2CD9-4880-946B-59E1EC256B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14. február 2011</a:t>
            </a:r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B0F5ED-D03A-4C08-BA3A-D412114EEB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14. február 2011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6EA089-CC33-4041-BDFF-961C4271C4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14. február 2011</a:t>
            </a: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AC492E-8FA1-4391-BCFC-6FF40FED65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14. február 2011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A23AD0-C906-430C-8851-552BFDD552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14. február 2011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4EEACB-79CD-482D-804C-09ED79A9FD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2875" y="188913"/>
            <a:ext cx="885825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25" tIns="43063" rIns="86125" bIns="4306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875" y="1089025"/>
            <a:ext cx="885825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25" tIns="43063" rIns="86125" bIns="430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6050" y="6599238"/>
            <a:ext cx="190500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25" tIns="43063" rIns="86125" bIns="43063" numCol="1" anchor="t" anchorCtr="0" compatLnSpc="1">
            <a:prstTxWarp prst="textNoShape">
              <a:avLst/>
            </a:prstTxWarp>
          </a:bodyPr>
          <a:lstStyle>
            <a:lvl1pPr defTabSz="860425">
              <a:spcBef>
                <a:spcPct val="0"/>
              </a:spcBef>
              <a:buFontTx/>
              <a:buNone/>
              <a:defRPr sz="1300">
                <a:latin typeface="+mn-lt"/>
              </a:defRPr>
            </a:lvl1pPr>
          </a:lstStyle>
          <a:p>
            <a:r>
              <a:rPr lang="sk-SK" smtClean="0"/>
              <a:t>14. február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32575"/>
            <a:ext cx="2895600" cy="22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25" tIns="43063" rIns="86125" bIns="43063" numCol="1" anchor="t" anchorCtr="0" compatLnSpc="1">
            <a:prstTxWarp prst="textNoShape">
              <a:avLst/>
            </a:prstTxWarp>
          </a:bodyPr>
          <a:lstStyle>
            <a:lvl1pPr algn="ctr" defTabSz="860425">
              <a:spcBef>
                <a:spcPct val="0"/>
              </a:spcBef>
              <a:buFontTx/>
              <a:buNone/>
              <a:defRPr sz="13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2950" y="6634163"/>
            <a:ext cx="1905000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25" tIns="43063" rIns="86125" bIns="43063" numCol="1" anchor="t" anchorCtr="0" compatLnSpc="1">
            <a:prstTxWarp prst="textNoShape">
              <a:avLst/>
            </a:prstTxWarp>
          </a:bodyPr>
          <a:lstStyle>
            <a:lvl1pPr algn="r" defTabSz="860425">
              <a:spcBef>
                <a:spcPct val="0"/>
              </a:spcBef>
              <a:buFontTx/>
              <a:buNone/>
              <a:defRPr sz="1300">
                <a:latin typeface="+mn-lt"/>
              </a:defRPr>
            </a:lvl1pPr>
          </a:lstStyle>
          <a:p>
            <a:fld id="{CE97F503-8241-4A15-98CD-223EC2AF2A9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>
    <p:zoom/>
  </p:transition>
  <p:hf hdr="0" ftr="0"/>
  <p:txStyles>
    <p:titleStyle>
      <a:lvl1pPr algn="ctr" defTabSz="8604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604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ctr" defTabSz="8604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ctr" defTabSz="8604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ctr" defTabSz="8604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ctr" defTabSz="8604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ctr" defTabSz="8604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ctr" defTabSz="8604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ctr" defTabSz="8604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22263" indent="-322263" algn="l" defTabSz="860425" rtl="0" eaLnBrk="0" fontAlgn="base" hangingPunct="0">
        <a:spcBef>
          <a:spcPct val="20000"/>
        </a:spcBef>
        <a:spcAft>
          <a:spcPct val="0"/>
        </a:spcAft>
        <a:buChar char="•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00088" indent="-269875" algn="l" defTabSz="860425" rtl="0" eaLnBrk="0" fontAlgn="base" hangingPunct="0">
        <a:spcBef>
          <a:spcPct val="20000"/>
        </a:spcBef>
        <a:spcAft>
          <a:spcPct val="0"/>
        </a:spcAft>
        <a:buChar char="–"/>
        <a:defRPr sz="2700">
          <a:solidFill>
            <a:schemeClr val="tx1"/>
          </a:solidFill>
          <a:latin typeface="+mn-lt"/>
        </a:defRPr>
      </a:lvl2pPr>
      <a:lvl3pPr marL="1077913" indent="-217488" algn="l" defTabSz="860425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506538" indent="-214313" algn="l" defTabSz="860425" rtl="0" eaLnBrk="0" fontAlgn="base" hangingPunct="0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4pPr>
      <a:lvl5pPr marL="1938338" indent="-214313" algn="l" defTabSz="860425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5pPr>
      <a:lvl6pPr marL="2395538" indent="-214313" algn="l" defTabSz="860425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6pPr>
      <a:lvl7pPr marL="2852738" indent="-214313" algn="l" defTabSz="860425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7pPr>
      <a:lvl8pPr marL="3309938" indent="-214313" algn="l" defTabSz="860425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8pPr>
      <a:lvl9pPr marL="3767138" indent="-214313" algn="l" defTabSz="860425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14. február 2011</a:t>
            </a:r>
            <a:endParaRPr lang="en-US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4AF03-1E67-4A66-BD49-C76E09F0B2A3}" type="slidenum">
              <a:rPr lang="en-US"/>
              <a:pPr/>
              <a:t>1</a:t>
            </a:fld>
            <a:endParaRPr lang="en-US"/>
          </a:p>
        </p:txBody>
      </p:sp>
      <p:pic>
        <p:nvPicPr>
          <p:cNvPr id="2054" name="Picture 6" descr="tu"/>
          <p:cNvPicPr>
            <a:picLocks noChangeAspect="1" noChangeArrowheads="1"/>
          </p:cNvPicPr>
          <p:nvPr/>
        </p:nvPicPr>
        <p:blipFill>
          <a:blip r:embed="rId3" cstate="print"/>
          <a:srcRect l="5511" t="2812" r="3937" b="19685"/>
          <a:stretch>
            <a:fillRect/>
          </a:stretch>
        </p:blipFill>
        <p:spPr bwMode="auto">
          <a:xfrm>
            <a:off x="2776538" y="1752600"/>
            <a:ext cx="3592512" cy="3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168525"/>
            <a:ext cx="7886700" cy="2651125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GB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GB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GB" sz="2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Elektroakustika</a:t>
            </a:r>
            <a:r>
              <a:rPr lang="en-GB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GB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sk-SK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sk-SK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sk-SK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</a:t>
            </a:r>
            <a:r>
              <a:rPr lang="en-US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sk-SK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0: Úvod – organizačné záležitosti</a:t>
            </a:r>
            <a:r>
              <a:rPr lang="sk-SK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sk-SK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sk-SK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sk-SK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doc. </a:t>
            </a:r>
            <a:r>
              <a:rPr lang="en-US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Ing</a:t>
            </a:r>
            <a:r>
              <a:rPr lang="en-US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en-US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Jozef</a:t>
            </a:r>
            <a:r>
              <a:rPr lang="en-US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Juh</a:t>
            </a:r>
            <a:r>
              <a:rPr lang="sk-SK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á</a:t>
            </a:r>
            <a:r>
              <a:rPr lang="en-US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r, PhD.</a:t>
            </a:r>
            <a:endParaRPr lang="en-GB" sz="20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5624513"/>
            <a:ext cx="7924800" cy="3762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b="1" dirty="0"/>
              <a:t>http://</a:t>
            </a:r>
            <a:r>
              <a:rPr lang="sk-SK" sz="2000" b="1" dirty="0" err="1"/>
              <a:t>voice.kemt.fei</a:t>
            </a:r>
            <a:r>
              <a:rPr lang="sk-SK" sz="2700" b="1" dirty="0" err="1"/>
              <a:t>.</a:t>
            </a:r>
            <a:r>
              <a:rPr lang="sk-SK" sz="2000" b="1" dirty="0" err="1"/>
              <a:t>tuke</a:t>
            </a:r>
            <a:r>
              <a:rPr lang="sk-SK" sz="2700" b="1" dirty="0" err="1"/>
              <a:t>.</a:t>
            </a:r>
            <a:r>
              <a:rPr lang="sk-SK" sz="2000" b="1" dirty="0" err="1"/>
              <a:t>sk</a:t>
            </a:r>
            <a:endParaRPr lang="en-GB" sz="2000" b="1" dirty="0"/>
          </a:p>
        </p:txBody>
      </p:sp>
      <p:pic>
        <p:nvPicPr>
          <p:cNvPr id="2058" name="Picture 10" descr="logo2t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738" y="549275"/>
            <a:ext cx="1130300" cy="103346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accent2"/>
                </a:solidFill>
              </a:rPr>
              <a:t>Bakalárske práce </a:t>
            </a:r>
            <a:r>
              <a:rPr lang="sk-SK" dirty="0" smtClean="0">
                <a:solidFill>
                  <a:schemeClr val="accent2"/>
                </a:solidFill>
              </a:rPr>
              <a:t>2012</a:t>
            </a:r>
            <a:endParaRPr lang="sk-SK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k-SK" sz="2400" dirty="0" smtClean="0"/>
              <a:t>Automatické vyhľadávanie informácie v audiodokumentoch</a:t>
            </a:r>
            <a:endParaRPr lang="sk-SK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sk-SK" sz="2400" dirty="0" smtClean="0"/>
              <a:t>Mikrofónové polia</a:t>
            </a:r>
            <a:endParaRPr lang="sk-SK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sk-SK" sz="2400" dirty="0" smtClean="0"/>
              <a:t>Metódy priestorovej reprodukcie zvuku</a:t>
            </a:r>
            <a:endParaRPr lang="sk-SK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sk-SK" sz="2400" dirty="0" smtClean="0"/>
              <a:t>Akustický skórer pre systém automatického rozpoznávania reči</a:t>
            </a:r>
            <a:endParaRPr lang="sk-SK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sk-SK" sz="2400" dirty="0" smtClean="0"/>
              <a:t>Modelovanie spektrografických vlastností slovenských hlások v lineárnej diskriminačnej analýze</a:t>
            </a:r>
            <a:endParaRPr lang="sk-SK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sk-SK" sz="2400" dirty="0" smtClean="0"/>
              <a:t>Algoritmy výberu príznakových vektorov pre analýzu hlavných komponentov</a:t>
            </a:r>
            <a:endParaRPr lang="sk-SK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sk-SK" sz="2400" dirty="0" smtClean="0"/>
              <a:t>Metódy optimalizácie v lineárnej diskriminačnej analýze</a:t>
            </a:r>
            <a:endParaRPr lang="sk-SK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pl-PL" sz="2400" dirty="0" smtClean="0"/>
              <a:t>Analýza chýb v systémoch rozpoznávania reči</a:t>
            </a:r>
            <a:endParaRPr lang="sk-SK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pl-PL" sz="2400" dirty="0" smtClean="0"/>
              <a:t>Automatické rozpoznávanie pojmov v reči</a:t>
            </a:r>
            <a:endParaRPr lang="sk-SK" sz="2400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dirty="0" smtClean="0"/>
              <a:t>14. február 2011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38A2C-B081-4213-9E60-5B2918A62D3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>
                <a:solidFill>
                  <a:schemeClr val="accent2"/>
                </a:solidFill>
              </a:rPr>
              <a:t>Tématické</a:t>
            </a:r>
            <a:r>
              <a:rPr lang="sk-SK" dirty="0" smtClean="0">
                <a:solidFill>
                  <a:schemeClr val="accent2"/>
                </a:solidFill>
              </a:rPr>
              <a:t> oblasti bakalárskych prác</a:t>
            </a:r>
            <a:endParaRPr lang="sk-SK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000" dirty="0" smtClean="0"/>
              <a:t>PREDMETY</a:t>
            </a:r>
          </a:p>
          <a:p>
            <a:pPr lvl="1"/>
            <a:r>
              <a:rPr lang="sk-SK" sz="1800" dirty="0" smtClean="0"/>
              <a:t>Akustika a elektroakustika</a:t>
            </a:r>
          </a:p>
          <a:p>
            <a:pPr lvl="1"/>
            <a:r>
              <a:rPr lang="sk-SK" sz="1800" dirty="0" smtClean="0"/>
              <a:t>Spracovanie a prenos reči a </a:t>
            </a:r>
            <a:r>
              <a:rPr lang="sk-SK" sz="1800" dirty="0" err="1" smtClean="0"/>
              <a:t>audiosignálov</a:t>
            </a:r>
            <a:endParaRPr lang="sk-SK" sz="1800" dirty="0" smtClean="0"/>
          </a:p>
          <a:p>
            <a:pPr lvl="1"/>
            <a:r>
              <a:rPr lang="sk-SK" sz="1800" dirty="0" smtClean="0"/>
              <a:t>Multimediálne databázy</a:t>
            </a:r>
          </a:p>
          <a:p>
            <a:pPr lvl="1"/>
            <a:r>
              <a:rPr lang="sk-SK" sz="1800" dirty="0" smtClean="0"/>
              <a:t>Interaktívne telekomunikačné systémy a služby</a:t>
            </a:r>
          </a:p>
          <a:p>
            <a:r>
              <a:rPr lang="sk-SK" sz="2000" dirty="0" smtClean="0"/>
              <a:t>VÝSKUMNÉ PROJEKTY</a:t>
            </a:r>
          </a:p>
          <a:p>
            <a:pPr lvl="1"/>
            <a:r>
              <a:rPr lang="sk-SK" sz="1800" dirty="0" smtClean="0"/>
              <a:t>Projekt „</a:t>
            </a:r>
            <a:r>
              <a:rPr lang="sk-SK" sz="1800" b="1" dirty="0" smtClean="0"/>
              <a:t>Inteligentné rečové komunikačné rozhranie</a:t>
            </a:r>
            <a:r>
              <a:rPr lang="sk-SK" sz="1800" dirty="0" smtClean="0"/>
              <a:t>“ a projekty, ktoré naňho nadväzujú</a:t>
            </a:r>
          </a:p>
          <a:p>
            <a:pPr lvl="2"/>
            <a:r>
              <a:rPr lang="sk-SK" sz="1600" b="1" dirty="0" smtClean="0"/>
              <a:t>Systém na automatickú analýzu, rozpoznávanie a transkripciu audiozáznamov</a:t>
            </a:r>
          </a:p>
          <a:p>
            <a:pPr lvl="2"/>
            <a:r>
              <a:rPr lang="sk-SK" sz="1600" b="1" dirty="0" smtClean="0"/>
              <a:t>Automatizovaný, hlasom ovládaný telekomunikačný systém a jeho aplikácie</a:t>
            </a:r>
          </a:p>
          <a:p>
            <a:pPr lvl="2"/>
            <a:r>
              <a:rPr lang="sk-SK" sz="1600" b="1" dirty="0" smtClean="0"/>
              <a:t>Rečové technológie pre moderné telekomunikačné a informačné systémy a služby</a:t>
            </a:r>
          </a:p>
          <a:p>
            <a:pPr lvl="2"/>
            <a:r>
              <a:rPr lang="sk-SK" sz="1600" b="1" dirty="0" smtClean="0"/>
              <a:t>Automatický prepis diktátu</a:t>
            </a:r>
          </a:p>
          <a:p>
            <a:pPr lvl="1"/>
            <a:r>
              <a:rPr lang="sk-SK" sz="1800" dirty="0" smtClean="0"/>
              <a:t>INDECT - </a:t>
            </a:r>
            <a:r>
              <a:rPr lang="sk-SK" sz="1800" b="1" dirty="0" smtClean="0"/>
              <a:t>Intelligent information system supporting observation, searching and detection for security of citizens in urban </a:t>
            </a:r>
            <a:r>
              <a:rPr lang="sk-SK" sz="1800" b="1" dirty="0" smtClean="0"/>
              <a:t>environment</a:t>
            </a:r>
          </a:p>
          <a:p>
            <a:pPr lvl="1"/>
            <a:r>
              <a:rPr lang="sk-SK" sz="1800" dirty="0" smtClean="0"/>
              <a:t>Projekty v spoluprácu s ZŤS VVÚ Košice a.s.:</a:t>
            </a:r>
          </a:p>
          <a:p>
            <a:pPr lvl="2"/>
            <a:r>
              <a:rPr lang="sk-SK" sz="1300" b="1" dirty="0" smtClean="0"/>
              <a:t>Inteligentné riadenie servisného robota</a:t>
            </a:r>
          </a:p>
          <a:p>
            <a:pPr lvl="2"/>
            <a:r>
              <a:rPr lang="sk-SK" sz="1300" b="1" dirty="0" smtClean="0"/>
              <a:t>Komplexný modulárny robotický systém strednej kategórie s vyššou </a:t>
            </a:r>
            <a:r>
              <a:rPr lang="sk-SK" sz="1300" b="1" dirty="0" smtClean="0"/>
              <a:t>inteligenciou</a:t>
            </a:r>
          </a:p>
          <a:p>
            <a:pPr lvl="2"/>
            <a:r>
              <a:rPr lang="sk-SK" sz="1300" b="1" dirty="0" smtClean="0"/>
              <a:t>Výskum modulov pre inteligentné robotické </a:t>
            </a:r>
            <a:r>
              <a:rPr lang="sk-SK" sz="1300" b="1" dirty="0" smtClean="0"/>
              <a:t>systémy</a:t>
            </a:r>
            <a:endParaRPr lang="sk-SK" sz="1300" b="1" dirty="0" smtClean="0"/>
          </a:p>
          <a:p>
            <a:pPr lvl="1"/>
            <a:endParaRPr lang="sk-SK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14. február 2011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38A2C-B081-4213-9E60-5B2918A62D3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75" y="188913"/>
            <a:ext cx="8858250" cy="1085820"/>
          </a:xfrm>
        </p:spPr>
        <p:txBody>
          <a:bodyPr/>
          <a:lstStyle/>
          <a:p>
            <a:r>
              <a:rPr lang="sk-SK" sz="3600" dirty="0" smtClean="0">
                <a:solidFill>
                  <a:schemeClr val="accent2"/>
                </a:solidFill>
              </a:rPr>
              <a:t>Inteligentné rečové komunikačné rozhranie</a:t>
            </a:r>
            <a:br>
              <a:rPr lang="sk-SK" sz="3600" dirty="0" smtClean="0">
                <a:solidFill>
                  <a:schemeClr val="accent2"/>
                </a:solidFill>
              </a:rPr>
            </a:br>
            <a:r>
              <a:rPr lang="en-US" sz="2000" dirty="0" smtClean="0">
                <a:solidFill>
                  <a:schemeClr val="accent2"/>
                </a:solidFill>
              </a:rPr>
              <a:t>&lt;</a:t>
            </a:r>
            <a:r>
              <a:rPr lang="sk-SK" sz="2000" dirty="0" smtClean="0">
                <a:solidFill>
                  <a:schemeClr val="accent2"/>
                </a:solidFill>
              </a:rPr>
              <a:t>http://irkr.fei.tuke.sk</a:t>
            </a:r>
            <a:r>
              <a:rPr lang="en-US" sz="2000" dirty="0" smtClean="0">
                <a:solidFill>
                  <a:schemeClr val="accent2"/>
                </a:solidFill>
              </a:rPr>
              <a:t>&gt;</a:t>
            </a:r>
            <a:endParaRPr lang="sk-SK" sz="3600" dirty="0">
              <a:solidFill>
                <a:schemeClr val="accent2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14. február 2011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38A2C-B081-4213-9E60-5B2918A62D32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2050" name="Picture 2" descr="IRKRarchitecture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941" y="1493811"/>
            <a:ext cx="8792619" cy="4575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5" y="188912"/>
            <a:ext cx="8858250" cy="1079848"/>
          </a:xfrm>
        </p:spPr>
        <p:txBody>
          <a:bodyPr/>
          <a:lstStyle/>
          <a:p>
            <a:r>
              <a:rPr lang="sk-SK" dirty="0" smtClean="0"/>
              <a:t>Automatické rozpoznávanie reči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&lt;http://speetis.fei.tuke.sk/&gt;</a:t>
            </a:r>
            <a:endParaRPr lang="sk-SK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14. február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38A2C-B081-4213-9E60-5B2918A62D32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508" y="2384884"/>
            <a:ext cx="8858250" cy="2793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accent2"/>
                </a:solidFill>
              </a:rPr>
              <a:t>INDECT</a:t>
            </a:r>
            <a:endParaRPr lang="sk-SK" dirty="0">
              <a:solidFill>
                <a:schemeClr val="accent2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14. február 2011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38A2C-B081-4213-9E60-5B2918A62D32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" y="1092169"/>
            <a:ext cx="8858250" cy="5294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Hlasové ovládanie robota Scorpio</a:t>
            </a:r>
            <a:endParaRPr lang="sk-SK" dirty="0"/>
          </a:p>
        </p:txBody>
      </p:sp>
      <p:pic>
        <p:nvPicPr>
          <p:cNvPr id="9" name="Content Placeholder 8" descr="DSC02088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43508" y="1088740"/>
            <a:ext cx="4352925" cy="3264693"/>
          </a:xfrm>
        </p:spPr>
      </p:pic>
      <p:pic>
        <p:nvPicPr>
          <p:cNvPr id="10" name="Content Placeholder 9" descr="DSC02103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799409" y="1089025"/>
            <a:ext cx="4050506" cy="5400675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14. február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38A2C-B081-4213-9E60-5B2918A62D3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14. február 2011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ED9E-2CDD-4531-8633-9E7AB9A357A8}" type="slidenum">
              <a:rPr lang="en-US"/>
              <a:pPr/>
              <a:t>16</a:t>
            </a:fld>
            <a:endParaRPr lang="en-US"/>
          </a:p>
        </p:txBody>
      </p:sp>
      <p:pic>
        <p:nvPicPr>
          <p:cNvPr id="56322" name="Picture 2" descr="tu"/>
          <p:cNvPicPr>
            <a:picLocks noChangeAspect="1" noChangeArrowheads="1"/>
          </p:cNvPicPr>
          <p:nvPr/>
        </p:nvPicPr>
        <p:blipFill>
          <a:blip r:embed="rId3" cstate="print"/>
          <a:srcRect l="5511" t="2812" r="3937" b="19685"/>
          <a:stretch>
            <a:fillRect/>
          </a:stretch>
        </p:blipFill>
        <p:spPr bwMode="auto">
          <a:xfrm>
            <a:off x="2776538" y="1752600"/>
            <a:ext cx="3592512" cy="3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6" name="Picture 6" descr="logo2t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06850" y="565150"/>
            <a:ext cx="1130300" cy="103346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14. február 2011</a:t>
            </a:r>
            <a:endParaRPr lang="en-US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50176-EC2A-45B7-B4AF-86E193FD2D01}" type="slidenum">
              <a:rPr lang="en-US"/>
              <a:pPr/>
              <a:t>2</a:t>
            </a:fld>
            <a:endParaRPr lang="en-US"/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Prednášky</a:t>
            </a:r>
            <a:endParaRPr lang="sk-SK" dirty="0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k-SK" sz="3600" dirty="0" smtClean="0"/>
              <a:t>Prednášajúci a cvičiaci</a:t>
            </a:r>
          </a:p>
          <a:p>
            <a:pPr lvl="1">
              <a:lnSpc>
                <a:spcPct val="90000"/>
              </a:lnSpc>
            </a:pPr>
            <a:r>
              <a:rPr lang="sk-SK" sz="3200" dirty="0" smtClean="0">
                <a:solidFill>
                  <a:schemeClr val="accent2"/>
                </a:solidFill>
              </a:rPr>
              <a:t>doc. Ing. Jozef </a:t>
            </a:r>
            <a:r>
              <a:rPr lang="sk-SK" sz="3200" dirty="0" err="1" smtClean="0">
                <a:solidFill>
                  <a:schemeClr val="accent2"/>
                </a:solidFill>
              </a:rPr>
              <a:t>Juhár</a:t>
            </a:r>
            <a:r>
              <a:rPr lang="sk-SK" sz="3200" dirty="0" smtClean="0">
                <a:solidFill>
                  <a:schemeClr val="accent2"/>
                </a:solidFill>
              </a:rPr>
              <a:t>, PhD.</a:t>
            </a:r>
          </a:p>
          <a:p>
            <a:pPr lvl="1">
              <a:lnSpc>
                <a:spcPct val="90000"/>
              </a:lnSpc>
            </a:pPr>
            <a:r>
              <a:rPr lang="sk-SK" sz="3200" dirty="0" smtClean="0"/>
              <a:t>Katedra elektroniky a multimediálnych </a:t>
            </a:r>
            <a:r>
              <a:rPr lang="sk-SK" sz="3200" dirty="0" err="1" smtClean="0"/>
              <a:t>telekomunkácií</a:t>
            </a:r>
            <a:endParaRPr lang="sk-SK" sz="3200" dirty="0" smtClean="0"/>
          </a:p>
          <a:p>
            <a:pPr lvl="1">
              <a:lnSpc>
                <a:spcPct val="90000"/>
              </a:lnSpc>
            </a:pPr>
            <a:r>
              <a:rPr lang="sk-SK" sz="3200" dirty="0" smtClean="0"/>
              <a:t>Boženy Němcovej 32 – miestnosť č. </a:t>
            </a:r>
            <a:r>
              <a:rPr lang="sk-SK" sz="3200" dirty="0" smtClean="0"/>
              <a:t>606</a:t>
            </a:r>
            <a:endParaRPr lang="sk-SK" sz="3200" dirty="0" smtClean="0"/>
          </a:p>
          <a:p>
            <a:pPr>
              <a:lnSpc>
                <a:spcPct val="90000"/>
              </a:lnSpc>
            </a:pPr>
            <a:r>
              <a:rPr lang="sk-SK" sz="3600" dirty="0" smtClean="0"/>
              <a:t>Náhradní prednášajúci a cvičiaci</a:t>
            </a:r>
          </a:p>
          <a:p>
            <a:pPr lvl="1">
              <a:lnSpc>
                <a:spcPct val="90000"/>
              </a:lnSpc>
            </a:pPr>
            <a:r>
              <a:rPr lang="sk-SK" sz="3200" dirty="0" smtClean="0">
                <a:solidFill>
                  <a:schemeClr val="accent2"/>
                </a:solidFill>
              </a:rPr>
              <a:t>Ing. Stanislav </a:t>
            </a:r>
            <a:r>
              <a:rPr lang="sk-SK" sz="3200" dirty="0" err="1" smtClean="0">
                <a:solidFill>
                  <a:schemeClr val="accent2"/>
                </a:solidFill>
              </a:rPr>
              <a:t>Ondáš</a:t>
            </a:r>
            <a:r>
              <a:rPr lang="sk-SK" sz="3200" dirty="0" smtClean="0">
                <a:solidFill>
                  <a:schemeClr val="accent2"/>
                </a:solidFill>
              </a:rPr>
              <a:t>, PhD.</a:t>
            </a:r>
          </a:p>
          <a:p>
            <a:pPr lvl="1">
              <a:lnSpc>
                <a:spcPct val="90000"/>
              </a:lnSpc>
            </a:pPr>
            <a:r>
              <a:rPr lang="sk-SK" sz="3200" dirty="0" smtClean="0">
                <a:solidFill>
                  <a:srgbClr val="C00000"/>
                </a:solidFill>
              </a:rPr>
              <a:t>Ing. Peter Viszlay</a:t>
            </a:r>
          </a:p>
          <a:p>
            <a:pPr lvl="1">
              <a:lnSpc>
                <a:spcPct val="90000"/>
              </a:lnSpc>
            </a:pPr>
            <a:r>
              <a:rPr lang="sk-SK" sz="3200" dirty="0" smtClean="0">
                <a:solidFill>
                  <a:srgbClr val="C00000"/>
                </a:solidFill>
              </a:rPr>
              <a:t>Ing. Eva Vozáriková</a:t>
            </a:r>
          </a:p>
          <a:p>
            <a:pPr lvl="1">
              <a:lnSpc>
                <a:spcPct val="90000"/>
              </a:lnSpc>
            </a:pPr>
            <a:r>
              <a:rPr lang="sk-SK" sz="3200" dirty="0" smtClean="0">
                <a:solidFill>
                  <a:srgbClr val="C00000"/>
                </a:solidFill>
              </a:rPr>
              <a:t>Ing. Jozef Vavrek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Prednášky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k-SK" sz="3200" dirty="0" smtClean="0"/>
              <a:t>Účasť na prednáškach</a:t>
            </a:r>
          </a:p>
          <a:p>
            <a:pPr lvl="1">
              <a:lnSpc>
                <a:spcPct val="90000"/>
              </a:lnSpc>
            </a:pPr>
            <a:r>
              <a:rPr lang="sk-SK" sz="1800" dirty="0" smtClean="0"/>
              <a:t>Na prednáškach z Elektroakustiky </a:t>
            </a:r>
            <a:r>
              <a:rPr lang="sk-SK" sz="1800" dirty="0" smtClean="0"/>
              <a:t>bodovaná </a:t>
            </a:r>
            <a:r>
              <a:rPr lang="sk-SK" sz="1800" dirty="0" smtClean="0"/>
              <a:t>v rozsahu do 12 bodov </a:t>
            </a:r>
            <a:r>
              <a:rPr lang="sk-SK" sz="1800" dirty="0" smtClean="0"/>
              <a:t>formou</a:t>
            </a:r>
            <a:r>
              <a:rPr lang="sk-SK" sz="1800" dirty="0" smtClean="0"/>
              <a:t>:</a:t>
            </a:r>
          </a:p>
          <a:p>
            <a:pPr lvl="2">
              <a:lnSpc>
                <a:spcPct val="90000"/>
              </a:lnSpc>
            </a:pPr>
            <a:r>
              <a:rPr lang="sk-SK" sz="2400" dirty="0" smtClean="0">
                <a:solidFill>
                  <a:srgbClr val="FF0000"/>
                </a:solidFill>
              </a:rPr>
              <a:t>Testu z prednášanej látky pred skončením prednášky</a:t>
            </a:r>
          </a:p>
          <a:p>
            <a:pPr lvl="2">
              <a:lnSpc>
                <a:spcPct val="90000"/>
              </a:lnSpc>
            </a:pPr>
            <a:r>
              <a:rPr lang="sk-SK" sz="2400" dirty="0" smtClean="0">
                <a:solidFill>
                  <a:srgbClr val="FF0000"/>
                </a:solidFill>
              </a:rPr>
              <a:t>Počet testov – 4</a:t>
            </a:r>
          </a:p>
          <a:p>
            <a:pPr lvl="2">
              <a:lnSpc>
                <a:spcPct val="90000"/>
              </a:lnSpc>
            </a:pPr>
            <a:r>
              <a:rPr lang="sk-SK" sz="2400" dirty="0" smtClean="0">
                <a:solidFill>
                  <a:srgbClr val="FF0000"/>
                </a:solidFill>
              </a:rPr>
              <a:t>Intervaly medzi testami - náhodné</a:t>
            </a:r>
          </a:p>
          <a:p>
            <a:r>
              <a:rPr lang="sk-SK" sz="3200" dirty="0" smtClean="0"/>
              <a:t>Chovanie na prednáškach</a:t>
            </a:r>
          </a:p>
          <a:p>
            <a:pPr lvl="1"/>
            <a:r>
              <a:rPr lang="sk-SK" sz="2400" dirty="0" smtClean="0"/>
              <a:t>Rozprávanie len s prednášajúcim</a:t>
            </a:r>
          </a:p>
          <a:p>
            <a:pPr lvl="1"/>
            <a:r>
              <a:rPr lang="sk-SK" sz="2400" dirty="0" smtClean="0"/>
              <a:t>Neskorý príchod a predčasný odchod s ospravedlnením</a:t>
            </a:r>
          </a:p>
          <a:p>
            <a:pPr lvl="1"/>
            <a:r>
              <a:rPr lang="sk-SK" sz="2400" dirty="0" smtClean="0"/>
              <a:t>Používanie notebooku </a:t>
            </a:r>
            <a:r>
              <a:rPr lang="sk-SK" sz="2400" dirty="0" smtClean="0"/>
              <a:t>len na </a:t>
            </a:r>
            <a:r>
              <a:rPr lang="sk-SK" sz="2400" dirty="0" smtClean="0"/>
              <a:t>sledovanie látky a poznámky z elektroakustiky</a:t>
            </a:r>
          </a:p>
          <a:p>
            <a:pPr lvl="1"/>
            <a:r>
              <a:rPr lang="sk-SK" sz="2400" strike="sngStrike" dirty="0" smtClean="0"/>
              <a:t>Konzumovanie jedla</a:t>
            </a:r>
            <a:endParaRPr lang="sk-SK" sz="2400" strike="sngStrike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14. február 2011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38A2C-B081-4213-9E60-5B2918A62D3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75" y="188913"/>
            <a:ext cx="8858250" cy="574638"/>
          </a:xfrm>
        </p:spPr>
        <p:txBody>
          <a:bodyPr/>
          <a:lstStyle/>
          <a:p>
            <a:r>
              <a:rPr lang="sk-SK" dirty="0" smtClean="0"/>
              <a:t>Cvičenia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75" y="800064"/>
            <a:ext cx="8858250" cy="5689637"/>
          </a:xfrm>
        </p:spPr>
        <p:txBody>
          <a:bodyPr/>
          <a:lstStyle/>
          <a:p>
            <a:r>
              <a:rPr lang="sk-SK" sz="2200" dirty="0" smtClean="0"/>
              <a:t>Účasť/neúčasť na cvičeniach</a:t>
            </a:r>
          </a:p>
          <a:p>
            <a:pPr lvl="1"/>
            <a:r>
              <a:rPr lang="sk-SK" sz="2200" dirty="0" smtClean="0"/>
              <a:t>Počet ospravedlnených cvičení – v zmysle študijného poriadku</a:t>
            </a:r>
          </a:p>
          <a:p>
            <a:pPr lvl="1"/>
            <a:r>
              <a:rPr lang="sk-SK" sz="2200" dirty="0" smtClean="0"/>
              <a:t>Neospravedlnené cvičenia – formou náhradných úloh</a:t>
            </a:r>
          </a:p>
          <a:p>
            <a:r>
              <a:rPr lang="sk-SK" sz="2200" dirty="0" smtClean="0"/>
              <a:t>Forma cvičení</a:t>
            </a:r>
          </a:p>
          <a:p>
            <a:pPr lvl="1"/>
            <a:r>
              <a:rPr lang="sk-SK" sz="2200" dirty="0" smtClean="0"/>
              <a:t>Cvičenia </a:t>
            </a:r>
            <a:r>
              <a:rPr lang="sk-SK" sz="2200" dirty="0" smtClean="0"/>
              <a:t>v učebni LRMT (BN3, ÚVT, č.d.27)</a:t>
            </a:r>
          </a:p>
          <a:p>
            <a:pPr lvl="1"/>
            <a:r>
              <a:rPr lang="sk-SK" sz="2200" dirty="0" smtClean="0"/>
              <a:t>Simulácie elektroakustických systémov na PC (vo forme samostatného riešenia úloh, zverejnených spravidla vopred prostredníctvom webu)</a:t>
            </a:r>
          </a:p>
          <a:p>
            <a:pPr lvl="1"/>
            <a:r>
              <a:rPr lang="sk-SK" sz="2200" dirty="0" smtClean="0"/>
              <a:t>Ukážkové merania </a:t>
            </a:r>
          </a:p>
          <a:p>
            <a:r>
              <a:rPr lang="sk-SK" sz="2200" dirty="0" smtClean="0"/>
              <a:t>Hodnotenie cvičení – </a:t>
            </a:r>
            <a:r>
              <a:rPr lang="sk-SK" sz="2200" dirty="0" smtClean="0">
                <a:solidFill>
                  <a:srgbClr val="FF0000"/>
                </a:solidFill>
              </a:rPr>
              <a:t>max. </a:t>
            </a:r>
            <a:r>
              <a:rPr lang="en-US" sz="2200" dirty="0" smtClean="0">
                <a:solidFill>
                  <a:srgbClr val="FF0000"/>
                </a:solidFill>
              </a:rPr>
              <a:t>40</a:t>
            </a:r>
            <a:r>
              <a:rPr lang="sk-SK" sz="2200" dirty="0" smtClean="0">
                <a:solidFill>
                  <a:srgbClr val="FF0000"/>
                </a:solidFill>
              </a:rPr>
              <a:t> bodov</a:t>
            </a:r>
          </a:p>
          <a:p>
            <a:pPr lvl="1"/>
            <a:r>
              <a:rPr lang="sk-SK" sz="2200" dirty="0" smtClean="0"/>
              <a:t>Účasť na prednáškach (</a:t>
            </a:r>
            <a:r>
              <a:rPr lang="en-US" sz="2200" b="1" dirty="0" smtClean="0">
                <a:solidFill>
                  <a:srgbClr val="FF0000"/>
                </a:solidFill>
              </a:rPr>
              <a:t>12</a:t>
            </a:r>
            <a:r>
              <a:rPr lang="sk-SK" sz="2200" b="1" dirty="0" smtClean="0">
                <a:solidFill>
                  <a:srgbClr val="FF0000"/>
                </a:solidFill>
              </a:rPr>
              <a:t> bodov</a:t>
            </a:r>
            <a:r>
              <a:rPr lang="sk-SK" sz="2200" dirty="0" smtClean="0"/>
              <a:t>)</a:t>
            </a:r>
          </a:p>
          <a:p>
            <a:pPr lvl="1"/>
            <a:r>
              <a:rPr lang="sk-SK" sz="2200" dirty="0" smtClean="0"/>
              <a:t>Semestrálny test </a:t>
            </a:r>
            <a:r>
              <a:rPr lang="sk-SK" sz="2200" dirty="0" smtClean="0"/>
              <a:t>na cvičení  </a:t>
            </a:r>
            <a:r>
              <a:rPr lang="sk-SK" sz="2200" dirty="0" smtClean="0"/>
              <a:t>(</a:t>
            </a:r>
            <a:r>
              <a:rPr lang="sk-SK" sz="2200" b="1" dirty="0" smtClean="0">
                <a:solidFill>
                  <a:srgbClr val="FF0000"/>
                </a:solidFill>
              </a:rPr>
              <a:t>1</a:t>
            </a:r>
            <a:r>
              <a:rPr lang="en-US" sz="2200" b="1" dirty="0" smtClean="0">
                <a:solidFill>
                  <a:srgbClr val="FF0000"/>
                </a:solidFill>
              </a:rPr>
              <a:t>4</a:t>
            </a:r>
            <a:r>
              <a:rPr lang="sk-SK" sz="2200" b="1" dirty="0" smtClean="0">
                <a:solidFill>
                  <a:srgbClr val="FF0000"/>
                </a:solidFill>
              </a:rPr>
              <a:t> bodov</a:t>
            </a:r>
            <a:r>
              <a:rPr lang="sk-SK" sz="2200" dirty="0" smtClean="0"/>
              <a:t>)</a:t>
            </a:r>
          </a:p>
          <a:p>
            <a:pPr lvl="1"/>
            <a:r>
              <a:rPr lang="sk-SK" sz="2200" dirty="0" smtClean="0"/>
              <a:t>Vypracovanie semestrálneho projektu (</a:t>
            </a:r>
            <a:r>
              <a:rPr lang="sk-SK" sz="2200" dirty="0" smtClean="0">
                <a:solidFill>
                  <a:srgbClr val="FF0000"/>
                </a:solidFill>
              </a:rPr>
              <a:t>1</a:t>
            </a:r>
            <a:r>
              <a:rPr lang="en-US" sz="2200" b="1" dirty="0" smtClean="0">
                <a:solidFill>
                  <a:srgbClr val="FF0000"/>
                </a:solidFill>
              </a:rPr>
              <a:t>4</a:t>
            </a:r>
            <a:r>
              <a:rPr lang="sk-SK" sz="2200" b="1" dirty="0" smtClean="0">
                <a:solidFill>
                  <a:srgbClr val="FF0000"/>
                </a:solidFill>
              </a:rPr>
              <a:t> bodov</a:t>
            </a:r>
            <a:r>
              <a:rPr lang="sk-SK" sz="2200" dirty="0" smtClean="0"/>
              <a:t>)</a:t>
            </a:r>
          </a:p>
          <a:p>
            <a:endParaRPr lang="sk-SK" sz="22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14. február 2011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38A2C-B081-4213-9E60-5B2918A62D3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Študijne </a:t>
            </a:r>
            <a:r>
              <a:rPr lang="sk-SK" dirty="0" err="1" smtClean="0"/>
              <a:t>materialy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ftp://kemt.fei.tuke.sk/Elektroakustika_260788_EA/_materialy/ (anonymný prístup)</a:t>
            </a:r>
          </a:p>
          <a:p>
            <a:pPr lvl="1"/>
            <a:r>
              <a:rPr lang="sk-SK" sz="2400" dirty="0" smtClean="0"/>
              <a:t>Už teraz sú dostupné </a:t>
            </a:r>
            <a:r>
              <a:rPr lang="sk-SK" sz="2400" dirty="0" err="1" smtClean="0"/>
              <a:t>slajdy</a:t>
            </a:r>
            <a:r>
              <a:rPr lang="sk-SK" sz="2400" dirty="0" smtClean="0"/>
              <a:t> z prednášok a úlohy na cvičenia od roku 2005</a:t>
            </a:r>
          </a:p>
          <a:p>
            <a:pPr lvl="1"/>
            <a:r>
              <a:rPr lang="sk-SK" sz="2400" dirty="0" err="1" smtClean="0"/>
              <a:t>Slajdy</a:t>
            </a:r>
            <a:r>
              <a:rPr lang="sk-SK" sz="2400" dirty="0" smtClean="0"/>
              <a:t> z tohtoročných prednášok budú priebežne umiestňované na server s odstupom 1 až 2 týždne</a:t>
            </a:r>
          </a:p>
          <a:p>
            <a:pPr lvl="1"/>
            <a:r>
              <a:rPr lang="sk-SK" sz="2400" dirty="0" smtClean="0"/>
              <a:t>Úlohy na tohtoročné cvičenia budú umiestňované s predstihom minimálne 1 deň</a:t>
            </a:r>
          </a:p>
          <a:p>
            <a:r>
              <a:rPr lang="sk-SK" sz="2800" dirty="0" smtClean="0"/>
              <a:t>http://ep.tuke.sk/</a:t>
            </a:r>
          </a:p>
          <a:p>
            <a:pPr lvl="1"/>
            <a:r>
              <a:rPr lang="sk-SK" sz="2400" dirty="0" err="1" smtClean="0"/>
              <a:t>Login</a:t>
            </a:r>
            <a:r>
              <a:rPr lang="sk-SK" sz="2400" dirty="0" smtClean="0"/>
              <a:t>: user406</a:t>
            </a:r>
          </a:p>
          <a:p>
            <a:pPr lvl="1"/>
            <a:r>
              <a:rPr lang="sk-SK" sz="2400" dirty="0" smtClean="0"/>
              <a:t>Passw: </a:t>
            </a:r>
            <a:r>
              <a:rPr lang="sk-SK" sz="2400" dirty="0" smtClean="0"/>
              <a:t>user406</a:t>
            </a:r>
          </a:p>
          <a:p>
            <a:r>
              <a:rPr lang="sk-SK" sz="2800" dirty="0" smtClean="0"/>
              <a:t>Moodle – informácie neskôr</a:t>
            </a:r>
            <a:endParaRPr lang="sk-SK" sz="2800" dirty="0" smtClean="0"/>
          </a:p>
          <a:p>
            <a:endParaRPr lang="sk-SK" sz="2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14. február 2011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38A2C-B081-4213-9E60-5B2918A62D3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accent6"/>
                </a:solidFill>
              </a:rPr>
              <a:t>Semestrálny test</a:t>
            </a:r>
            <a:endParaRPr lang="sk-SK" dirty="0">
              <a:solidFill>
                <a:schemeClr val="accent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FF0000"/>
                </a:solidFill>
              </a:rPr>
              <a:t>Počas testu sa okrem pera nesmie používať nič !!!</a:t>
            </a:r>
          </a:p>
          <a:p>
            <a:r>
              <a:rPr lang="sk-SK" dirty="0" smtClean="0"/>
              <a:t>V teste je 15-20 otázok</a:t>
            </a:r>
          </a:p>
          <a:p>
            <a:r>
              <a:rPr lang="sk-SK" dirty="0" smtClean="0"/>
              <a:t>Celková hodnota otázok 25-30 bodov</a:t>
            </a:r>
          </a:p>
          <a:p>
            <a:r>
              <a:rPr lang="sk-SK" dirty="0" smtClean="0"/>
              <a:t>Z testu možno získať maximálne 14 bodov</a:t>
            </a:r>
          </a:p>
          <a:p>
            <a:r>
              <a:rPr lang="sk-SK" dirty="0" smtClean="0"/>
              <a:t>Každý účastník testu si vyberie otázky, ktorých celková hodnota je presne 14 bodov a tieto otázky zodpovie</a:t>
            </a:r>
          </a:p>
          <a:p>
            <a:r>
              <a:rPr lang="sk-SK" dirty="0" smtClean="0">
                <a:solidFill>
                  <a:srgbClr val="FF0000"/>
                </a:solidFill>
              </a:rPr>
              <a:t>Otázky, zodpovedané nad rámec maximálnej bodovej hodnoty  (t.j. 14 bodov) budú vyškrtnuté – ako prvé budú škrtnuté správne zodpovedané otázky !!!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14. február 2011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38A2C-B081-4213-9E60-5B2918A62D3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accent2"/>
                </a:solidFill>
              </a:rPr>
              <a:t>Bakalárske práce 2009</a:t>
            </a:r>
            <a:endParaRPr lang="sk-SK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sk-SK" sz="2000" dirty="0" smtClean="0"/>
              <a:t>Analýza a návrh reproduktorových sústav</a:t>
            </a:r>
          </a:p>
          <a:p>
            <a:pPr marL="457200" indent="-457200">
              <a:buFont typeface="+mj-lt"/>
              <a:buAutoNum type="arabicPeriod"/>
            </a:pPr>
            <a:r>
              <a:rPr lang="sk-SK" sz="2000" dirty="0" smtClean="0"/>
              <a:t>Detekcia rečovej aktivity v systémoch automatického rozpoznávania reči</a:t>
            </a:r>
          </a:p>
          <a:p>
            <a:pPr marL="457200" indent="-457200">
              <a:buFont typeface="+mj-lt"/>
              <a:buAutoNum type="arabicPeriod"/>
            </a:pPr>
            <a:r>
              <a:rPr lang="sk-SK" sz="2000" dirty="0" smtClean="0"/>
              <a:t>Metódy skvalitňovania rečových signálov</a:t>
            </a:r>
          </a:p>
          <a:p>
            <a:pPr marL="457200" indent="-457200">
              <a:buFont typeface="+mj-lt"/>
              <a:buAutoNum type="arabicPeriod"/>
            </a:pPr>
            <a:r>
              <a:rPr lang="sk-SK" sz="2000" dirty="0" smtClean="0"/>
              <a:t>Mentálny stav virtuálneho agenta v úlohe aktívneho poslucháča</a:t>
            </a:r>
          </a:p>
          <a:p>
            <a:pPr marL="457200" indent="-457200">
              <a:buFont typeface="+mj-lt"/>
              <a:buAutoNum type="arabicPeriod"/>
            </a:pPr>
            <a:r>
              <a:rPr lang="sk-SK" sz="2000" dirty="0" smtClean="0"/>
              <a:t>Hlasovom ovládané interaktívne služby v maďarskom jazyku</a:t>
            </a:r>
          </a:p>
          <a:p>
            <a:pPr marL="457200" indent="-457200">
              <a:buFont typeface="+mj-lt"/>
              <a:buAutoNum type="arabicPeriod"/>
            </a:pPr>
            <a:r>
              <a:rPr lang="sk-SK" sz="2000" dirty="0" smtClean="0"/>
              <a:t>Automatické rozpoznávania reči metódami dynamickej transformácie časovej osi</a:t>
            </a:r>
          </a:p>
          <a:p>
            <a:pPr marL="457200" indent="-457200">
              <a:buFont typeface="+mj-lt"/>
              <a:buAutoNum type="arabicPeriod"/>
            </a:pPr>
            <a:r>
              <a:rPr lang="sk-SK" sz="2000" dirty="0" smtClean="0"/>
              <a:t>Algoritmy dynamického programovania v automatickom rozpoznávaní reči</a:t>
            </a:r>
          </a:p>
          <a:p>
            <a:pPr marL="457200" indent="-457200">
              <a:buFont typeface="+mj-lt"/>
              <a:buAutoNum type="arabicPeriod"/>
            </a:pPr>
            <a:r>
              <a:rPr lang="sk-SK" sz="2000" dirty="0" smtClean="0"/>
              <a:t>Indexovanie a prehľadávanie obsahu rečových dát pomocou MPEG-7 </a:t>
            </a:r>
            <a:r>
              <a:rPr lang="sk-SK" sz="2000" dirty="0" err="1" smtClean="0"/>
              <a:t>deskriptorov</a:t>
            </a:r>
            <a:endParaRPr lang="sk-SK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sk-SK" sz="2000" dirty="0" smtClean="0"/>
              <a:t>Indexovanie a prehľadávanie obsahu </a:t>
            </a:r>
            <a:r>
              <a:rPr lang="sk-SK" sz="2000" dirty="0" err="1" smtClean="0"/>
              <a:t>audiodát</a:t>
            </a:r>
            <a:r>
              <a:rPr lang="sk-SK" sz="2000" dirty="0" smtClean="0"/>
              <a:t> pomocou MPEG‑7 </a:t>
            </a:r>
            <a:r>
              <a:rPr lang="sk-SK" sz="2000" dirty="0" err="1" smtClean="0"/>
              <a:t>deskriptorov</a:t>
            </a:r>
            <a:endParaRPr lang="sk-SK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sk-SK" sz="2000" dirty="0" smtClean="0"/>
              <a:t>Distribuované multimediálne databázy s podporou MPEG-7 a MPEG-21</a:t>
            </a:r>
          </a:p>
          <a:p>
            <a:pPr marL="457200" indent="-457200">
              <a:buFont typeface="+mj-lt"/>
              <a:buAutoNum type="arabicPeriod"/>
            </a:pPr>
            <a:r>
              <a:rPr lang="sk-SK" sz="2000" dirty="0" smtClean="0"/>
              <a:t>Syntéza </a:t>
            </a:r>
            <a:r>
              <a:rPr lang="sk-SK" sz="2000" dirty="0" err="1" smtClean="0"/>
              <a:t>audiosignálov</a:t>
            </a:r>
            <a:endParaRPr lang="sk-SK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sk-SK" sz="2000" dirty="0" smtClean="0"/>
              <a:t>Metódy a algoritmy spracovania signálov v systémoch na prenos reči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14. február 2011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38A2C-B081-4213-9E60-5B2918A62D3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accent2"/>
                </a:solidFill>
              </a:rPr>
              <a:t>Bakalárske práce 2010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sk-SK" sz="1800" dirty="0" smtClean="0"/>
              <a:t>Prozódia v systémoch automatického rozpoznávania reči</a:t>
            </a:r>
          </a:p>
          <a:p>
            <a:pPr marL="342900" indent="-342900">
              <a:buFont typeface="+mj-lt"/>
              <a:buAutoNum type="arabicPeriod"/>
            </a:pPr>
            <a:r>
              <a:rPr lang="sk-SK" sz="1800" dirty="0" smtClean="0"/>
              <a:t>Fonetická analýza reči v kriminalistike</a:t>
            </a:r>
          </a:p>
          <a:p>
            <a:pPr marL="342900" indent="-342900">
              <a:buFont typeface="+mj-lt"/>
              <a:buAutoNum type="arabicPeriod"/>
            </a:pPr>
            <a:r>
              <a:rPr lang="sk-SK" sz="1800" dirty="0" smtClean="0"/>
              <a:t>Viackomorové </a:t>
            </a:r>
            <a:r>
              <a:rPr lang="sk-SK" sz="1800" dirty="0" err="1" smtClean="0"/>
              <a:t>ozvučnice</a:t>
            </a:r>
            <a:r>
              <a:rPr lang="sk-SK" sz="1800" dirty="0" smtClean="0"/>
              <a:t> reproduktorových sústav</a:t>
            </a:r>
          </a:p>
          <a:p>
            <a:pPr marL="342900" indent="-342900">
              <a:buFont typeface="+mj-lt"/>
              <a:buAutoNum type="arabicPeriod"/>
            </a:pPr>
            <a:r>
              <a:rPr lang="sk-SK" sz="1800" dirty="0" smtClean="0"/>
              <a:t>Detekcia akustických udalostí v bezpečnostných aplikáciách</a:t>
            </a:r>
          </a:p>
          <a:p>
            <a:pPr marL="342900" indent="-342900">
              <a:buFont typeface="+mj-lt"/>
              <a:buAutoNum type="arabicPeriod"/>
            </a:pPr>
            <a:r>
              <a:rPr lang="sk-SK" sz="1800" dirty="0" err="1" smtClean="0"/>
              <a:t>Webovské</a:t>
            </a:r>
            <a:r>
              <a:rPr lang="sk-SK" sz="1800" dirty="0" smtClean="0"/>
              <a:t> rozhranie k multimediálnej databáze</a:t>
            </a:r>
          </a:p>
          <a:p>
            <a:pPr marL="342900" indent="-342900">
              <a:buFont typeface="+mj-lt"/>
              <a:buAutoNum type="arabicPeriod"/>
            </a:pPr>
            <a:r>
              <a:rPr lang="sk-SK" sz="1800" dirty="0" smtClean="0"/>
              <a:t>Predspracovanie reči v systémoch automatického spracovania prirodzeného jazyka</a:t>
            </a:r>
          </a:p>
          <a:p>
            <a:pPr marL="342900" indent="-342900">
              <a:buFont typeface="+mj-lt"/>
              <a:buAutoNum type="arabicPeriod"/>
            </a:pPr>
            <a:r>
              <a:rPr lang="sk-SK" sz="1800" dirty="0" smtClean="0"/>
              <a:t>Normalizácia reči v systémoch automatického spracovania prirodzeného jazyka</a:t>
            </a:r>
          </a:p>
          <a:p>
            <a:pPr marL="342900" indent="-342900">
              <a:buFont typeface="+mj-lt"/>
              <a:buAutoNum type="arabicPeriod"/>
            </a:pPr>
            <a:r>
              <a:rPr lang="sk-SK" sz="1800" dirty="0" smtClean="0"/>
              <a:t>Adaptácia akustických modelov v systéme automatického rozpoznávania reči</a:t>
            </a:r>
          </a:p>
          <a:p>
            <a:pPr marL="342900" indent="-342900">
              <a:buFont typeface="+mj-lt"/>
              <a:buAutoNum type="arabicPeriod"/>
            </a:pPr>
            <a:r>
              <a:rPr lang="sk-SK" sz="1800" dirty="0" smtClean="0"/>
              <a:t>Jazykový model pre systém automatického rozpoznávania reči</a:t>
            </a:r>
          </a:p>
          <a:p>
            <a:pPr marL="342900" indent="-342900">
              <a:buFont typeface="+mj-lt"/>
              <a:buAutoNum type="arabicPeriod"/>
            </a:pPr>
            <a:r>
              <a:rPr lang="sk-SK" sz="1800" dirty="0" smtClean="0"/>
              <a:t>Akustický </a:t>
            </a:r>
            <a:r>
              <a:rPr lang="sk-SK" sz="1800" dirty="0" err="1" smtClean="0"/>
              <a:t>skórer</a:t>
            </a:r>
            <a:endParaRPr lang="sk-SK" sz="1800" dirty="0" smtClean="0"/>
          </a:p>
          <a:p>
            <a:pPr marL="342900" indent="-342900">
              <a:buFont typeface="+mj-lt"/>
              <a:buAutoNum type="arabicPeriod"/>
            </a:pPr>
            <a:r>
              <a:rPr lang="sk-SK" sz="1800" dirty="0" smtClean="0"/>
              <a:t>Predspracovanie rečového signálu v systéme automatického rozpoznávania reči</a:t>
            </a:r>
          </a:p>
          <a:p>
            <a:pPr marL="342900" indent="-342900">
              <a:buFont typeface="+mj-lt"/>
              <a:buAutoNum type="arabicPeriod"/>
            </a:pPr>
            <a:r>
              <a:rPr lang="sk-SK" sz="1800" dirty="0" smtClean="0"/>
              <a:t>Detekcia rečovej aktivity</a:t>
            </a:r>
          </a:p>
          <a:p>
            <a:pPr marL="342900" indent="-342900">
              <a:buFont typeface="+mj-lt"/>
              <a:buAutoNum type="arabicPeriod"/>
            </a:pPr>
            <a:r>
              <a:rPr lang="sk-SK" sz="1800" dirty="0" smtClean="0"/>
              <a:t>Akustika malých priestorov</a:t>
            </a:r>
          </a:p>
          <a:p>
            <a:pPr marL="342900" indent="-342900">
              <a:buFont typeface="+mj-lt"/>
              <a:buAutoNum type="arabicPeriod"/>
            </a:pPr>
            <a:r>
              <a:rPr lang="sk-SK" sz="1800" dirty="0" smtClean="0"/>
              <a:t>Využitie konverzačných agentov v reálnych aplikáciách</a:t>
            </a:r>
          </a:p>
          <a:p>
            <a:pPr marL="342900" indent="-342900">
              <a:buFont typeface="+mj-lt"/>
              <a:buAutoNum type="arabicPeriod"/>
            </a:pPr>
            <a:r>
              <a:rPr lang="sk-SK" sz="1800" dirty="0" smtClean="0"/>
              <a:t>Dialógová jednotka konverzačného agenta (ECA). </a:t>
            </a:r>
          </a:p>
          <a:p>
            <a:endParaRPr lang="sk-SK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14. február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38A2C-B081-4213-9E60-5B2918A62D3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accent2"/>
                </a:solidFill>
              </a:rPr>
              <a:t>Bakalárske práce 2011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sk-SK" sz="2200" dirty="0" smtClean="0"/>
              <a:t>Viacslovné jazykové modely v systémoch automatického rozpoznávania reči</a:t>
            </a:r>
          </a:p>
          <a:p>
            <a:pPr marL="457200" indent="-457200">
              <a:buFont typeface="+mj-lt"/>
              <a:buAutoNum type="arabicPeriod"/>
            </a:pPr>
            <a:r>
              <a:rPr lang="sk-SK" sz="2200" dirty="0" smtClean="0"/>
              <a:t>Ohybné tvary slov v systémoch automatického rozpoznávania reči</a:t>
            </a:r>
          </a:p>
          <a:p>
            <a:pPr marL="457200" indent="-457200">
              <a:buFont typeface="+mj-lt"/>
              <a:buAutoNum type="arabicPeriod"/>
            </a:pPr>
            <a:r>
              <a:rPr lang="sk-SK" sz="2200" dirty="0" smtClean="0"/>
              <a:t>Metódy extrakcie príznakov pre systémy na detekciu akustických udalostí</a:t>
            </a:r>
          </a:p>
          <a:p>
            <a:pPr marL="457200" indent="-457200">
              <a:buFont typeface="+mj-lt"/>
              <a:buAutoNum type="arabicPeriod"/>
            </a:pPr>
            <a:r>
              <a:rPr lang="sk-SK" sz="2200" dirty="0" smtClean="0"/>
              <a:t>Budovanie a anotovanie databázy pre systémy na detekciu audioudalostí</a:t>
            </a:r>
          </a:p>
          <a:p>
            <a:pPr marL="457200" indent="-457200">
              <a:buFont typeface="+mj-lt"/>
              <a:buAutoNum type="arabicPeriod"/>
            </a:pPr>
            <a:r>
              <a:rPr lang="sk-SK" sz="2200" dirty="0" smtClean="0"/>
              <a:t>Techniky extrakcie príznakov využívané v lineárnych transformáciách rečového signálu</a:t>
            </a:r>
          </a:p>
          <a:p>
            <a:pPr marL="457200" indent="-457200">
              <a:buFont typeface="+mj-lt"/>
              <a:buAutoNum type="arabicPeriod"/>
            </a:pPr>
            <a:r>
              <a:rPr lang="sk-SK" sz="2200" dirty="0" smtClean="0"/>
              <a:t>Analýza vplyvu dimenzie parametrov rečového signálu na úspešnosť rozpoznávania reči</a:t>
            </a:r>
          </a:p>
          <a:p>
            <a:pPr marL="457200" indent="-457200">
              <a:buFont typeface="+mj-lt"/>
              <a:buAutoNum type="arabicPeriod"/>
            </a:pPr>
            <a:r>
              <a:rPr lang="sk-SK" sz="2200" dirty="0" smtClean="0"/>
              <a:t>Meranie reproduktorov a reproduktorových sústav</a:t>
            </a:r>
          </a:p>
          <a:p>
            <a:pPr marL="457200" indent="-457200">
              <a:buFont typeface="+mj-lt"/>
              <a:buAutoNum type="arabicPeriod"/>
            </a:pPr>
            <a:r>
              <a:rPr lang="sk-SK" sz="2200" dirty="0" smtClean="0"/>
              <a:t>Metódy merania v elektroakustike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200" dirty="0" smtClean="0"/>
              <a:t>Vplyv redukcie šumu na automatické rozpoznávanie reči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14. február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38A2C-B081-4213-9E60-5B2918A62D3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 spd="med">
    <p:zoom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506413" marR="0" indent="0" algn="l" defTabSz="1009650" rtl="0" eaLnBrk="0" fontAlgn="base" latinLnBrk="0" hangingPunct="0">
          <a:lnSpc>
            <a:spcPct val="100000"/>
          </a:lnSpc>
          <a:spcBef>
            <a:spcPct val="70000"/>
          </a:spcBef>
          <a:spcAft>
            <a:spcPct val="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506413" marR="0" indent="0" algn="l" defTabSz="1009650" rtl="0" eaLnBrk="0" fontAlgn="base" latinLnBrk="0" hangingPunct="0">
          <a:lnSpc>
            <a:spcPct val="100000"/>
          </a:lnSpc>
          <a:spcBef>
            <a:spcPct val="70000"/>
          </a:spcBef>
          <a:spcAft>
            <a:spcPct val="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7383</TotalTime>
  <Words>755</Words>
  <Application>Microsoft Office PowerPoint</Application>
  <PresentationFormat>On-screen Show (4:3)</PresentationFormat>
  <Paragraphs>153</Paragraphs>
  <Slides>16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Blank Presentation</vt:lpstr>
      <vt:lpstr> Elektroakustika  L00: Úvod – organizačné záležitosti  doc. Ing. Jozef Juhár, PhD.</vt:lpstr>
      <vt:lpstr>Prednášky</vt:lpstr>
      <vt:lpstr>Prednášky</vt:lpstr>
      <vt:lpstr>Cvičenia</vt:lpstr>
      <vt:lpstr>Študijne materialy</vt:lpstr>
      <vt:lpstr>Semestrálny test</vt:lpstr>
      <vt:lpstr>Bakalárske práce 2009</vt:lpstr>
      <vt:lpstr>Bakalárske práce 2010</vt:lpstr>
      <vt:lpstr>Bakalárske práce 2011</vt:lpstr>
      <vt:lpstr>Bakalárske práce 2012</vt:lpstr>
      <vt:lpstr>Tématické oblasti bakalárskych prác</vt:lpstr>
      <vt:lpstr>Inteligentné rečové komunikačné rozhranie &lt;http://irkr.fei.tuke.sk&gt;</vt:lpstr>
      <vt:lpstr>Automatické rozpoznávanie reči &lt;http://speetis.fei.tuke.sk/&gt;</vt:lpstr>
      <vt:lpstr>INDECT</vt:lpstr>
      <vt:lpstr>Hlasové ovládanie robota Scorpio</vt:lpstr>
      <vt:lpstr>Slide 16</vt:lpstr>
    </vt:vector>
  </TitlesOfParts>
  <Company>KEMT FEI TU Košice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Towards Slovak Continuous-Digit Recognition Systemmmm</dc:title>
  <dc:creator>Jozef Juhár</dc:creator>
  <cp:lastModifiedBy>Jozef</cp:lastModifiedBy>
  <cp:revision>757</cp:revision>
  <cp:lastPrinted>1999-09-09T10:09:00Z</cp:lastPrinted>
  <dcterms:created xsi:type="dcterms:W3CDTF">1999-09-08T14:46:30Z</dcterms:created>
  <dcterms:modified xsi:type="dcterms:W3CDTF">2012-02-12T22:20:54Z</dcterms:modified>
</cp:coreProperties>
</file>