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7" r:id="rId2"/>
    <p:sldId id="277" r:id="rId3"/>
    <p:sldId id="288" r:id="rId4"/>
    <p:sldId id="289" r:id="rId5"/>
    <p:sldId id="290" r:id="rId6"/>
    <p:sldId id="291" r:id="rId7"/>
    <p:sldId id="282" r:id="rId8"/>
  </p:sldIdLst>
  <p:sldSz cx="12192000" cy="6858000"/>
  <p:notesSz cx="9926638" cy="679767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3899" autoAdjust="0"/>
  </p:normalViewPr>
  <p:slideViewPr>
    <p:cSldViewPr snapToGrid="0" snapToObjects="1">
      <p:cViewPr>
        <p:scale>
          <a:sx n="90" d="100"/>
          <a:sy n="90" d="100"/>
        </p:scale>
        <p:origin x="-750" y="-5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1410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Sheet1!$D$6</c:f>
              <c:strCache>
                <c:ptCount val="1"/>
                <c:pt idx="0">
                  <c:v>content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cat>
            <c:numRef>
              <c:f>Sheet1!$E$5:$I$5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Sheet1!$E$6:$I$6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b="1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Sheet1!$D$13</c:f>
              <c:strCache>
                <c:ptCount val="1"/>
                <c:pt idx="0">
                  <c:v>interested follo up</c:v>
                </c:pt>
              </c:strCache>
            </c:strRef>
          </c:tx>
          <c:cat>
            <c:strRef>
              <c:f>Sheet1!$E$19:$G$19</c:f>
              <c:strCache>
                <c:ptCount val="3"/>
                <c:pt idx="0">
                  <c:v>introductory</c:v>
                </c:pt>
                <c:pt idx="1">
                  <c:v>intermediate</c:v>
                </c:pt>
                <c:pt idx="2">
                  <c:v>advanced</c:v>
                </c:pt>
              </c:strCache>
            </c:strRef>
          </c:cat>
          <c:val>
            <c:numRef>
              <c:f>Sheet1!$E$20:$G$20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Sheet1!$D$26</c:f>
              <c:strCache>
                <c:ptCount val="1"/>
                <c:pt idx="0">
                  <c:v>lectures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cat>
            <c:numRef>
              <c:f>Sheet1!$E$25:$I$25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Sheet1!$E$26:$I$26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Sheet1!$D$27</c:f>
              <c:strCache>
                <c:ptCount val="1"/>
                <c:pt idx="0">
                  <c:v>Pract FP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numRef>
              <c:f>Sheet1!$E$25:$I$25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Sheet1!$E$27:$I$27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Sheet1!$D$28</c:f>
              <c:strCache>
                <c:ptCount val="1"/>
                <c:pt idx="0">
                  <c:v>Hair A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bubble3D val="0"/>
            <c:spPr>
              <a:solidFill>
                <a:srgbClr val="92D050"/>
              </a:solidFill>
            </c:spPr>
          </c:dPt>
          <c:cat>
            <c:numRef>
              <c:f>Sheet1!$E$25:$I$25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Sheet1!$E$28:$I$28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Sheet1!$D$29</c:f>
              <c:strCache>
                <c:ptCount val="1"/>
                <c:pt idx="0">
                  <c:v>Ink 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numRef>
              <c:f>Sheet1!$E$25:$I$25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Sheet1!$E$29:$I$29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Sheet1!$D$29</c:f>
              <c:strCache>
                <c:ptCount val="1"/>
                <c:pt idx="0">
                  <c:v>Ink 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numRef>
              <c:f>Sheet1!$E$25:$I$25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Sheet1!$E$30:$I$30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Sheet1!$D$29</c:f>
              <c:strCache>
                <c:ptCount val="1"/>
                <c:pt idx="0">
                  <c:v>Ink 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numRef>
              <c:f>Sheet1!$E$25:$I$25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Sheet1!$E$31:$I$31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Sheet1!$D$29</c:f>
              <c:strCache>
                <c:ptCount val="1"/>
                <c:pt idx="0">
                  <c:v>Ink 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numRef>
              <c:f>Sheet1!$E$25:$I$25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Sheet1!$E$32:$I$32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Sheet1!$D$7</c:f>
              <c:strCache>
                <c:ptCount val="1"/>
                <c:pt idx="0">
                  <c:v>applicable job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numRef>
              <c:f>Sheet1!$E$5:$I$5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Sheet1!$E$7:$I$7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Sheet1!$D$8</c:f>
              <c:strCache>
                <c:ptCount val="1"/>
                <c:pt idx="0">
                  <c:v>recommend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</c:dPt>
          <c:cat>
            <c:numRef>
              <c:f>Sheet1!$E$5:$I$5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Sheet1!$E$8:$I$8</c:f>
              <c:numCache>
                <c:formatCode>General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Sheet1!$D$8</c:f>
              <c:strCache>
                <c:ptCount val="1"/>
                <c:pt idx="0">
                  <c:v>recommend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</c:dPt>
          <c:cat>
            <c:numRef>
              <c:f>Sheet1!$E$5:$I$5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Sheet1!$E$8:$I$8</c:f>
              <c:numCache>
                <c:formatCode>General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Sheet1!$D$10</c:f>
              <c:strCache>
                <c:ptCount val="1"/>
                <c:pt idx="0">
                  <c:v>good comm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bubble3D val="0"/>
            <c:spPr>
              <a:solidFill>
                <a:srgbClr val="92D050"/>
              </a:solidFill>
            </c:spPr>
          </c:dPt>
          <c:cat>
            <c:numRef>
              <c:f>Sheet1!$E$5:$I$5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Sheet1!$E$10:$I$10</c:f>
              <c:numCache>
                <c:formatCode>General</c:formatCode>
                <c:ptCount val="5"/>
                <c:pt idx="0">
                  <c:v>12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Sheet1!$D$11</c:f>
              <c:strCache>
                <c:ptCount val="1"/>
                <c:pt idx="0">
                  <c:v>material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numRef>
              <c:f>Sheet1!$E$5:$I$5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Sheet1!$E$11:$I$11</c:f>
              <c:numCache>
                <c:formatCode>General</c:formatCode>
                <c:ptCount val="5"/>
                <c:pt idx="0">
                  <c:v>13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Sheet1!$D$12</c:f>
              <c:strCache>
                <c:ptCount val="1"/>
                <c:pt idx="0">
                  <c:v>knowledge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numRef>
              <c:f>Sheet1!$E$5:$I$5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Sheet1!$E$12:$I$12</c:f>
              <c:numCache>
                <c:formatCode>General</c:formatCode>
                <c:ptCount val="5"/>
                <c:pt idx="0">
                  <c:v>14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Sheet1!$D$13</c:f>
              <c:strCache>
                <c:ptCount val="1"/>
                <c:pt idx="0">
                  <c:v>interested follo up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numRef>
              <c:f>Sheet1!$E$5:$I$5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Sheet1!$E$13:$I$13</c:f>
              <c:numCache>
                <c:formatCode>General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Sheet1!$D$13</c:f>
              <c:strCache>
                <c:ptCount val="1"/>
                <c:pt idx="0">
                  <c:v>interested follo up</c:v>
                </c:pt>
              </c:strCache>
            </c:strRef>
          </c:tx>
          <c:cat>
            <c:strRef>
              <c:f>Sheet1!$E$17:$G$17</c:f>
              <c:strCache>
                <c:ptCount val="3"/>
                <c:pt idx="0">
                  <c:v>too short</c:v>
                </c:pt>
                <c:pt idx="1">
                  <c:v>right length</c:v>
                </c:pt>
                <c:pt idx="2">
                  <c:v>too long</c:v>
                </c:pt>
              </c:strCache>
            </c:strRef>
          </c:cat>
          <c:val>
            <c:numRef>
              <c:f>Sheet1!$E$18:$G$18</c:f>
              <c:numCache>
                <c:formatCode>General</c:formatCode>
                <c:ptCount val="3"/>
                <c:pt idx="0">
                  <c:v>2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8-1-2019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8-1-2019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Instructions: </a:t>
            </a:r>
          </a:p>
          <a:p>
            <a:r>
              <a:rPr lang="fr-FR" dirty="0" err="1"/>
              <a:t>Title</a:t>
            </a:r>
            <a:r>
              <a:rPr lang="fr-FR" dirty="0"/>
              <a:t> has to fit in the white part</a:t>
            </a:r>
          </a:p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has to follow the </a:t>
            </a:r>
            <a:r>
              <a:rPr lang="fr-FR" dirty="0" err="1"/>
              <a:t>template</a:t>
            </a:r>
            <a:r>
              <a:rPr lang="fr-FR" dirty="0"/>
              <a:t>: W.N. NAME</a:t>
            </a:r>
          </a:p>
          <a:p>
            <a:endParaRPr lang="fr-FR" dirty="0"/>
          </a:p>
          <a:p>
            <a:r>
              <a:rPr lang="fr-FR" dirty="0"/>
              <a:t>MEETING: </a:t>
            </a:r>
            <a:r>
              <a:rPr lang="fr-FR" dirty="0" err="1"/>
              <a:t>name</a:t>
            </a:r>
            <a:r>
              <a:rPr lang="fr-FR" dirty="0"/>
              <a:t> of the </a:t>
            </a:r>
            <a:r>
              <a:rPr lang="fr-FR" dirty="0" err="1"/>
              <a:t>conference</a:t>
            </a:r>
            <a:endParaRPr lang="fr-FR" dirty="0"/>
          </a:p>
          <a:p>
            <a:r>
              <a:rPr lang="fr-FR" dirty="0"/>
              <a:t>Place: place </a:t>
            </a:r>
            <a:r>
              <a:rPr lang="fr-FR" dirty="0" err="1"/>
              <a:t>where</a:t>
            </a:r>
            <a:r>
              <a:rPr lang="fr-FR" dirty="0"/>
              <a:t> the meeting </a:t>
            </a:r>
            <a:r>
              <a:rPr lang="fr-FR" dirty="0" err="1"/>
              <a:t>takes</a:t>
            </a:r>
            <a:r>
              <a:rPr lang="fr-FR" dirty="0"/>
              <a:t> place</a:t>
            </a:r>
          </a:p>
          <a:p>
            <a:r>
              <a:rPr lang="fr-FR" dirty="0"/>
              <a:t>Date format: up to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24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in orange</a:t>
            </a:r>
          </a:p>
          <a:p>
            <a:r>
              <a:rPr lang="fr-FR" dirty="0" err="1"/>
              <a:t>Text</a:t>
            </a:r>
            <a:r>
              <a:rPr lang="fr-FR" dirty="0"/>
              <a:t> in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blue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50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in orange</a:t>
            </a:r>
          </a:p>
          <a:p>
            <a:r>
              <a:rPr lang="fr-FR" dirty="0" err="1"/>
              <a:t>Text</a:t>
            </a:r>
            <a:r>
              <a:rPr lang="fr-FR" dirty="0"/>
              <a:t> in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blue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0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onkerblauw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6E4EB2-0250-47F4-8511-D2E822C9DA02}"/>
              </a:ext>
            </a:extLst>
          </p:cNvPr>
          <p:cNvSpPr/>
          <p:nvPr userDrawn="1"/>
        </p:nvSpPr>
        <p:spPr>
          <a:xfrm>
            <a:off x="-66674" y="1148315"/>
            <a:ext cx="12258674" cy="42530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  <a:alpha val="56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  <a:alpha val="14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4" descr="C:\Users\f.barre.UNIMAAS\Desktop\1\2\mz__846.5297,mz__772.5218,mz__826.5665.jpg">
            <a:extLst>
              <a:ext uri="{FF2B5EF4-FFF2-40B4-BE49-F238E27FC236}">
                <a16:creationId xmlns="" xmlns:a16="http://schemas.microsoft.com/office/drawing/2014/main" id="{F0934771-75FA-4C73-A4B9-94ECA3139C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4" b="100000" l="22819" r="98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5759" flipH="1">
            <a:off x="-323992" y="-108086"/>
            <a:ext cx="4158159" cy="70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:\General\00_Conferences - Presentations\001_Powerpoint_Material\00_logo\logo\M4I logo_transparent.tif">
            <a:extLst>
              <a:ext uri="{FF2B5EF4-FFF2-40B4-BE49-F238E27FC236}">
                <a16:creationId xmlns="" xmlns:a16="http://schemas.microsoft.com/office/drawing/2014/main" id="{DE3711E6-EEAE-4880-97D5-D34C78359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167" y="1481351"/>
            <a:ext cx="5677794" cy="30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7A66A60C-E4F1-4F95-9A0F-94F8455409B1}"/>
              </a:ext>
            </a:extLst>
          </p:cNvPr>
          <p:cNvSpPr txBox="1"/>
          <p:nvPr userDrawn="1"/>
        </p:nvSpPr>
        <p:spPr>
          <a:xfrm>
            <a:off x="2662423" y="4663481"/>
            <a:ext cx="669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MAASTRICHT FOR IMAGING</a:t>
            </a:r>
          </a:p>
        </p:txBody>
      </p:sp>
    </p:spTree>
    <p:extLst>
      <p:ext uri="{BB962C8B-B14F-4D97-AF65-F5344CB8AC3E}">
        <p14:creationId xmlns:p14="http://schemas.microsoft.com/office/powerpoint/2010/main" val="178783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312623" y="6318629"/>
            <a:ext cx="1219287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623395" y="6318629"/>
            <a:ext cx="5303544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1088189" y="6318400"/>
            <a:ext cx="494209" cy="365125"/>
          </a:xfrm>
          <a:prstGeom prst="rect">
            <a:avLst/>
          </a:prstGeom>
        </p:spPr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02" y="6173999"/>
            <a:ext cx="2358892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donkerblauw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3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187757"/>
            <a:ext cx="11102399" cy="75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179828BA-F1A5-4ECE-860B-660FED4ED3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999" y="948750"/>
            <a:ext cx="11102399" cy="362708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Text box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	</a:t>
            </a:r>
            <a:r>
              <a:rPr lang="en-GB" sz="1800" dirty="0">
                <a:solidFill>
                  <a:srgbClr val="000000"/>
                </a:solidFill>
              </a:rPr>
              <a:t>Text box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		Dark blue font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Right Triangle 16">
            <a:extLst>
              <a:ext uri="{FF2B5EF4-FFF2-40B4-BE49-F238E27FC236}">
                <a16:creationId xmlns="" xmlns:a16="http://schemas.microsoft.com/office/drawing/2014/main" id="{B7B5E252-AFCC-49ED-AF09-78FFF561E38C}"/>
              </a:ext>
            </a:extLst>
          </p:cNvPr>
          <p:cNvSpPr/>
          <p:nvPr userDrawn="1"/>
        </p:nvSpPr>
        <p:spPr>
          <a:xfrm>
            <a:off x="0" y="6169306"/>
            <a:ext cx="9144000" cy="68869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Afbeelding 8" descr="UM40_RGB_B_blauw.png">
            <a:extLst>
              <a:ext uri="{FF2B5EF4-FFF2-40B4-BE49-F238E27FC236}">
                <a16:creationId xmlns="" xmlns:a16="http://schemas.microsoft.com/office/drawing/2014/main" id="{395EBC92-FEA1-4000-9E09-943689B45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25" y="6360442"/>
            <a:ext cx="2106474" cy="507083"/>
          </a:xfrm>
          <a:prstGeom prst="rect">
            <a:avLst/>
          </a:prstGeom>
        </p:spPr>
      </p:pic>
      <p:pic>
        <p:nvPicPr>
          <p:cNvPr id="12" name="Picture 2" descr="V:\General\00_Conferences - Presentations\001_Powerpoint_Material\00_logo\logo\M4I logo_transparent.tif">
            <a:extLst>
              <a:ext uri="{FF2B5EF4-FFF2-40B4-BE49-F238E27FC236}">
                <a16:creationId xmlns="" xmlns:a16="http://schemas.microsoft.com/office/drawing/2014/main" id="{7A33FF64-CD6B-493C-89E2-B64E0C174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379" y="6279336"/>
            <a:ext cx="765336" cy="4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187757"/>
            <a:ext cx="11102399" cy="75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179828BA-F1A5-4ECE-860B-660FED4ED3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999" y="948750"/>
            <a:ext cx="11102399" cy="362708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Text box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	</a:t>
            </a:r>
            <a:r>
              <a:rPr lang="en-GB" sz="1800" dirty="0">
                <a:solidFill>
                  <a:srgbClr val="000000"/>
                </a:solidFill>
              </a:rPr>
              <a:t>Text box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		Dark blue font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Right Triangle 16">
            <a:extLst>
              <a:ext uri="{FF2B5EF4-FFF2-40B4-BE49-F238E27FC236}">
                <a16:creationId xmlns="" xmlns:a16="http://schemas.microsoft.com/office/drawing/2014/main" id="{B7B5E252-AFCC-49ED-AF09-78FFF561E38C}"/>
              </a:ext>
            </a:extLst>
          </p:cNvPr>
          <p:cNvSpPr/>
          <p:nvPr userDrawn="1"/>
        </p:nvSpPr>
        <p:spPr>
          <a:xfrm>
            <a:off x="0" y="6169306"/>
            <a:ext cx="9144000" cy="68869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Afbeelding 8" descr="UM40_RGB_B_diap.png">
            <a:extLst>
              <a:ext uri="{FF2B5EF4-FFF2-40B4-BE49-F238E27FC236}">
                <a16:creationId xmlns:a16="http://schemas.microsoft.com/office/drawing/2014/main" xmlns="" id="{4A14D963-1695-49FA-886D-62D388AA1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24" y="6361531"/>
            <a:ext cx="2094599" cy="505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V:\General\00_Conferences - Presentations\001_Powerpoint_Material\00_logo\logo\M4I logo_transparent.tif">
            <a:extLst>
              <a:ext uri="{FF2B5EF4-FFF2-40B4-BE49-F238E27FC236}">
                <a16:creationId xmlns:a16="http://schemas.microsoft.com/office/drawing/2014/main" xmlns="" id="{7A33FF64-CD6B-493C-89E2-B64E0C174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787" y="6271894"/>
            <a:ext cx="789928" cy="429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1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187757"/>
            <a:ext cx="11102399" cy="75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179828BA-F1A5-4ECE-860B-660FED4ED3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999" y="948750"/>
            <a:ext cx="11102399" cy="362708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Text box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	</a:t>
            </a:r>
            <a:r>
              <a:rPr lang="en-GB" sz="1800" dirty="0">
                <a:solidFill>
                  <a:srgbClr val="000000"/>
                </a:solidFill>
              </a:rPr>
              <a:t>Text box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		Dark blue font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Right Triangle 16">
            <a:extLst>
              <a:ext uri="{FF2B5EF4-FFF2-40B4-BE49-F238E27FC236}">
                <a16:creationId xmlns="" xmlns:a16="http://schemas.microsoft.com/office/drawing/2014/main" id="{B7B5E252-AFCC-49ED-AF09-78FFF561E38C}"/>
              </a:ext>
            </a:extLst>
          </p:cNvPr>
          <p:cNvSpPr/>
          <p:nvPr userDrawn="1"/>
        </p:nvSpPr>
        <p:spPr>
          <a:xfrm>
            <a:off x="0" y="6169306"/>
            <a:ext cx="9144000" cy="68869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Afbeelding 8" descr="UM40_RGB_B_diap.png">
            <a:extLst>
              <a:ext uri="{FF2B5EF4-FFF2-40B4-BE49-F238E27FC236}">
                <a16:creationId xmlns:a16="http://schemas.microsoft.com/office/drawing/2014/main" xmlns="" id="{4A14D963-1695-49FA-886D-62D388AA1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24" y="6361531"/>
            <a:ext cx="2094599" cy="505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V:\General\00_Conferences - Presentations\001_Powerpoint_Material\00_logo\logo\M4I logo_transparent.tif">
            <a:extLst>
              <a:ext uri="{FF2B5EF4-FFF2-40B4-BE49-F238E27FC236}">
                <a16:creationId xmlns:a16="http://schemas.microsoft.com/office/drawing/2014/main" xmlns="" id="{7A33FF64-CD6B-493C-89E2-B64E0C174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787" y="6271894"/>
            <a:ext cx="789928" cy="429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7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9999" y="967138"/>
            <a:ext cx="11102399" cy="36270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</a:rPr>
              <a:t>Text box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</a:rPr>
              <a:t>	</a:t>
            </a:r>
            <a:r>
              <a:rPr lang="en-GB" sz="2800" dirty="0">
                <a:solidFill>
                  <a:srgbClr val="000000"/>
                </a:solidFill>
              </a:rPr>
              <a:t>Text box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		Black font</a:t>
            </a:r>
            <a:endParaRPr lang="en-GB" sz="3600" dirty="0">
              <a:solidFill>
                <a:srgbClr val="000000"/>
              </a:solidFill>
            </a:endParaRPr>
          </a:p>
          <a:p>
            <a:pPr lvl="0"/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9999" y="187757"/>
            <a:ext cx="11102399" cy="75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Right Triangle 16">
            <a:extLst>
              <a:ext uri="{FF2B5EF4-FFF2-40B4-BE49-F238E27FC236}">
                <a16:creationId xmlns="" xmlns:a16="http://schemas.microsoft.com/office/drawing/2014/main" id="{B7B5E252-AFCC-49ED-AF09-78FFF561E38C}"/>
              </a:ext>
            </a:extLst>
          </p:cNvPr>
          <p:cNvSpPr/>
          <p:nvPr userDrawn="1"/>
        </p:nvSpPr>
        <p:spPr>
          <a:xfrm>
            <a:off x="0" y="6169306"/>
            <a:ext cx="9144000" cy="68869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Afbeelding 8" descr="UM40_RGB_B_blauw.png">
            <a:extLst>
              <a:ext uri="{FF2B5EF4-FFF2-40B4-BE49-F238E27FC236}">
                <a16:creationId xmlns="" xmlns:a16="http://schemas.microsoft.com/office/drawing/2014/main" id="{395EBC92-FEA1-4000-9E09-943689B45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25" y="6360442"/>
            <a:ext cx="2106474" cy="507083"/>
          </a:xfrm>
          <a:prstGeom prst="rect">
            <a:avLst/>
          </a:prstGeom>
        </p:spPr>
      </p:pic>
      <p:pic>
        <p:nvPicPr>
          <p:cNvPr id="13" name="Picture 2" descr="V:\General\00_Conferences - Presentations\001_Powerpoint_Material\00_logo\logo\M4I logo_transparent.tif">
            <a:extLst>
              <a:ext uri="{FF2B5EF4-FFF2-40B4-BE49-F238E27FC236}">
                <a16:creationId xmlns="" xmlns:a16="http://schemas.microsoft.com/office/drawing/2014/main" id="{7A33FF64-CD6B-493C-89E2-B64E0C174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379" y="6279336"/>
            <a:ext cx="765336" cy="4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01" y="414260"/>
            <a:ext cx="5246167" cy="156589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02" y="1980156"/>
            <a:ext cx="5246165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6126725" y="0"/>
            <a:ext cx="6065276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1" name="Right Triangle 16">
            <a:extLst>
              <a:ext uri="{FF2B5EF4-FFF2-40B4-BE49-F238E27FC236}">
                <a16:creationId xmlns="" xmlns:a16="http://schemas.microsoft.com/office/drawing/2014/main" id="{B7B5E252-AFCC-49ED-AF09-78FFF561E38C}"/>
              </a:ext>
            </a:extLst>
          </p:cNvPr>
          <p:cNvSpPr/>
          <p:nvPr userDrawn="1"/>
        </p:nvSpPr>
        <p:spPr>
          <a:xfrm>
            <a:off x="0" y="6169306"/>
            <a:ext cx="9144000" cy="68869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Afbeelding 8" descr="UM40_RGB_B_blauw.png">
            <a:extLst>
              <a:ext uri="{FF2B5EF4-FFF2-40B4-BE49-F238E27FC236}">
                <a16:creationId xmlns="" xmlns:a16="http://schemas.microsoft.com/office/drawing/2014/main" id="{395EBC92-FEA1-4000-9E09-943689B45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25" y="6360442"/>
            <a:ext cx="2106474" cy="507083"/>
          </a:xfrm>
          <a:prstGeom prst="rect">
            <a:avLst/>
          </a:prstGeom>
        </p:spPr>
      </p:pic>
      <p:pic>
        <p:nvPicPr>
          <p:cNvPr id="16" name="Picture 2" descr="V:\General\00_Conferences - Presentations\001_Powerpoint_Material\00_logo\logo\M4I logo_transparent.tif">
            <a:extLst>
              <a:ext uri="{FF2B5EF4-FFF2-40B4-BE49-F238E27FC236}">
                <a16:creationId xmlns="" xmlns:a16="http://schemas.microsoft.com/office/drawing/2014/main" id="{7A33FF64-CD6B-493C-89E2-B64E0C174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379" y="6279336"/>
            <a:ext cx="765336" cy="4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FACFDA9A-F5B4-4C63-87EE-76730C3E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99" y="187757"/>
            <a:ext cx="11102399" cy="75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Acknowledgments</a:t>
            </a:r>
          </a:p>
        </p:txBody>
      </p:sp>
      <p:sp>
        <p:nvSpPr>
          <p:cNvPr id="5" name="Right Triangle 6">
            <a:extLst>
              <a:ext uri="{FF2B5EF4-FFF2-40B4-BE49-F238E27FC236}">
                <a16:creationId xmlns="" xmlns:a16="http://schemas.microsoft.com/office/drawing/2014/main" id="{87360740-D5AF-4063-A743-C615DC3FA7D1}"/>
              </a:ext>
            </a:extLst>
          </p:cNvPr>
          <p:cNvSpPr/>
          <p:nvPr userDrawn="1"/>
        </p:nvSpPr>
        <p:spPr>
          <a:xfrm>
            <a:off x="0" y="6169306"/>
            <a:ext cx="12192000" cy="68869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ight Triangle 16">
            <a:extLst>
              <a:ext uri="{FF2B5EF4-FFF2-40B4-BE49-F238E27FC236}">
                <a16:creationId xmlns="" xmlns:a16="http://schemas.microsoft.com/office/drawing/2014/main" id="{B7B5E252-AFCC-49ED-AF09-78FFF561E38C}"/>
              </a:ext>
            </a:extLst>
          </p:cNvPr>
          <p:cNvSpPr/>
          <p:nvPr userDrawn="1"/>
        </p:nvSpPr>
        <p:spPr>
          <a:xfrm>
            <a:off x="0" y="6169306"/>
            <a:ext cx="9144000" cy="688694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Afbeelding 8" descr="UM40_RGB_B_blauw.png">
            <a:extLst>
              <a:ext uri="{FF2B5EF4-FFF2-40B4-BE49-F238E27FC236}">
                <a16:creationId xmlns="" xmlns:a16="http://schemas.microsoft.com/office/drawing/2014/main" id="{395EBC92-FEA1-4000-9E09-943689B45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25" y="6360442"/>
            <a:ext cx="2106474" cy="507083"/>
          </a:xfrm>
          <a:prstGeom prst="rect">
            <a:avLst/>
          </a:prstGeom>
        </p:spPr>
      </p:pic>
      <p:pic>
        <p:nvPicPr>
          <p:cNvPr id="12" name="Picture 2" descr="V:\General\00_Conferences - Presentations\001_Powerpoint_Material\00_logo\logo\M4I logo_transparent.tif">
            <a:extLst>
              <a:ext uri="{FF2B5EF4-FFF2-40B4-BE49-F238E27FC236}">
                <a16:creationId xmlns="" xmlns:a16="http://schemas.microsoft.com/office/drawing/2014/main" id="{7A33FF64-CD6B-493C-89E2-B64E0C174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379" y="6279336"/>
            <a:ext cx="765336" cy="4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6E4EB2-0250-47F4-8511-D2E822C9DA02}"/>
              </a:ext>
            </a:extLst>
          </p:cNvPr>
          <p:cNvSpPr/>
          <p:nvPr userDrawn="1"/>
        </p:nvSpPr>
        <p:spPr>
          <a:xfrm>
            <a:off x="-66674" y="809624"/>
            <a:ext cx="12258674" cy="44767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  <a:alpha val="56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  <a:alpha val="14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4" descr="C:\Users\f.barre.UNIMAAS\Desktop\1\2\mz__846.5297,mz__772.5218,mz__826.5665.jpg">
            <a:extLst>
              <a:ext uri="{FF2B5EF4-FFF2-40B4-BE49-F238E27FC236}">
                <a16:creationId xmlns="" xmlns:a16="http://schemas.microsoft.com/office/drawing/2014/main" id="{F0934771-75FA-4C73-A4B9-94ECA3139C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4" b="100000" l="22819" r="98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5759" flipH="1">
            <a:off x="-323992" y="-108086"/>
            <a:ext cx="4158159" cy="70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:\General\00_Conferences - Presentations\001_Powerpoint_Material\00_logo\logo\M4I logo_transparent.tif">
            <a:extLst>
              <a:ext uri="{FF2B5EF4-FFF2-40B4-BE49-F238E27FC236}">
                <a16:creationId xmlns="" xmlns:a16="http://schemas.microsoft.com/office/drawing/2014/main" id="{DE3711E6-EEAE-4880-97D5-D34C78359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167" y="1184476"/>
            <a:ext cx="5677794" cy="30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7A66A60C-E4F1-4F95-9A0F-94F8455409B1}"/>
              </a:ext>
            </a:extLst>
          </p:cNvPr>
          <p:cNvSpPr txBox="1"/>
          <p:nvPr userDrawn="1"/>
        </p:nvSpPr>
        <p:spPr>
          <a:xfrm>
            <a:off x="2747487" y="4366606"/>
            <a:ext cx="669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MAASTRICHT FOR IMAGING</a:t>
            </a:r>
          </a:p>
        </p:txBody>
      </p:sp>
    </p:spTree>
    <p:extLst>
      <p:ext uri="{BB962C8B-B14F-4D97-AF65-F5344CB8AC3E}">
        <p14:creationId xmlns:p14="http://schemas.microsoft.com/office/powerpoint/2010/main" val="269690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999" y="1296000"/>
            <a:ext cx="111023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4" r:id="rId3"/>
    <p:sldLayoutId id="2147483668" r:id="rId4"/>
    <p:sldLayoutId id="2147483669" r:id="rId5"/>
    <p:sldLayoutId id="2147483650" r:id="rId6"/>
    <p:sldLayoutId id="2147483663" r:id="rId7"/>
    <p:sldLayoutId id="2147483665" r:id="rId8"/>
    <p:sldLayoutId id="2147483666" r:id="rId9"/>
    <p:sldLayoutId id="2147483667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18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18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5">
            <a:extLst>
              <a:ext uri="{FF2B5EF4-FFF2-40B4-BE49-F238E27FC236}">
                <a16:creationId xmlns="" xmlns:a16="http://schemas.microsoft.com/office/drawing/2014/main" id="{DFCE5A9C-09AB-46A9-BFF2-83918944FB90}"/>
              </a:ext>
            </a:extLst>
          </p:cNvPr>
          <p:cNvSpPr/>
          <p:nvPr/>
        </p:nvSpPr>
        <p:spPr>
          <a:xfrm rot="5400000" flipH="1">
            <a:off x="37213" y="-37214"/>
            <a:ext cx="6858002" cy="693242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5525 h 10000"/>
              <a:gd name="connsiteX1" fmla="*/ 10014 w 10014"/>
              <a:gd name="connsiteY1" fmla="*/ 0 h 10000"/>
              <a:gd name="connsiteX2" fmla="*/ 10014 w 10014"/>
              <a:gd name="connsiteY2" fmla="*/ 10000 h 10000"/>
              <a:gd name="connsiteX3" fmla="*/ 14 w 10014"/>
              <a:gd name="connsiteY3" fmla="*/ 10000 h 10000"/>
              <a:gd name="connsiteX4" fmla="*/ 0 w 10014"/>
              <a:gd name="connsiteY4" fmla="*/ 552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" h="10000">
                <a:moveTo>
                  <a:pt x="0" y="5525"/>
                </a:moveTo>
                <a:lnTo>
                  <a:pt x="10014" y="0"/>
                </a:lnTo>
                <a:lnTo>
                  <a:pt x="10014" y="10000"/>
                </a:lnTo>
                <a:lnTo>
                  <a:pt x="14" y="10000"/>
                </a:lnTo>
                <a:cubicBezTo>
                  <a:pt x="9" y="8508"/>
                  <a:pt x="5" y="7017"/>
                  <a:pt x="0" y="5525"/>
                </a:cubicBezTo>
                <a:close/>
              </a:path>
            </a:pathLst>
          </a:custGeom>
          <a:solidFill>
            <a:schemeClr val="bg2">
              <a:alpha val="76863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8D0AF376-4140-4111-8730-825C2A72D1C3}"/>
              </a:ext>
            </a:extLst>
          </p:cNvPr>
          <p:cNvSpPr txBox="1">
            <a:spLocks/>
          </p:cNvSpPr>
          <p:nvPr/>
        </p:nvSpPr>
        <p:spPr>
          <a:xfrm>
            <a:off x="169842" y="4208701"/>
            <a:ext cx="3224212" cy="245162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Florian</a:t>
            </a:r>
            <a:endParaRPr lang="en-GB" sz="2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r>
              <a:rPr lang="en-GB" sz="12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indent="0">
              <a:buFont typeface="Arial"/>
              <a:buNone/>
            </a:pPr>
            <a:r>
              <a:rPr lang="en-GB" sz="12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Maastricht Multimodal Molecular </a:t>
            </a:r>
            <a:b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Imaging Institute (</a:t>
            </a:r>
            <a:r>
              <a:rPr lang="en-GB" sz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M4I) </a:t>
            </a:r>
            <a:endParaRPr lang="en-GB" sz="12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Division of Imaging Mass Spectrometry</a:t>
            </a:r>
          </a:p>
          <a:p>
            <a:pPr marL="0" indent="0">
              <a:buFont typeface="Arial"/>
              <a:buNone/>
            </a:pPr>
            <a:r>
              <a:rPr lang="en-GB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Maastricht University, </a:t>
            </a:r>
            <a:r>
              <a:rPr lang="nl-NL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Netherlands</a:t>
            </a:r>
          </a:p>
          <a:p>
            <a:pPr marL="0" indent="0">
              <a:buFont typeface="Arial"/>
              <a:buNone/>
            </a:pPr>
            <a:endParaRPr lang="nl-NL" sz="24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5748A3E2-5C30-475A-8423-EC3FAE968C8A}"/>
              </a:ext>
            </a:extLst>
          </p:cNvPr>
          <p:cNvSpPr txBox="1">
            <a:spLocks/>
          </p:cNvSpPr>
          <p:nvPr/>
        </p:nvSpPr>
        <p:spPr>
          <a:xfrm>
            <a:off x="169842" y="218098"/>
            <a:ext cx="5945950" cy="305049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6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TRAINING SCHOOL </a:t>
            </a:r>
          </a:p>
          <a:p>
            <a:pPr marL="0" indent="0">
              <a:buFont typeface="Arial"/>
              <a:buNone/>
            </a:pPr>
            <a:r>
              <a:rPr lang="en-GB" sz="6600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</a:t>
            </a:r>
            <a:endParaRPr lang="nl-NL" sz="4000" dirty="0">
              <a:solidFill>
                <a:srgbClr val="0070C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Afbeelding 8" descr="UM40_RGB_B_diap.png">
            <a:extLst>
              <a:ext uri="{FF2B5EF4-FFF2-40B4-BE49-F238E27FC236}">
                <a16:creationId xmlns:a16="http://schemas.microsoft.com/office/drawing/2014/main" xmlns="" id="{4A14D963-1695-49FA-886D-62D388AA1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0927" y="6203987"/>
            <a:ext cx="2806560" cy="677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V:\General\00_Conferences - Presentations\001_Powerpoint_Material\00_logo\logo\M4I logo_transparent.tif">
            <a:extLst>
              <a:ext uri="{FF2B5EF4-FFF2-40B4-BE49-F238E27FC236}">
                <a16:creationId xmlns:a16="http://schemas.microsoft.com/office/drawing/2014/main" xmlns="" id="{7A33FF64-CD6B-493C-89E2-B64E0C17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1385" y="6027660"/>
            <a:ext cx="1164858" cy="632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237" y="153083"/>
            <a:ext cx="3847467" cy="75600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The content was as expected</a:t>
            </a: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96346"/>
              </p:ext>
            </p:extLst>
          </p:nvPr>
        </p:nvGraphicFramePr>
        <p:xfrm>
          <a:off x="370210" y="920578"/>
          <a:ext cx="3365520" cy="217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4288" y="6368902"/>
            <a:ext cx="432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+mj-lt"/>
              </a:rPr>
              <a:t>Strongly agree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1 </a:t>
            </a:r>
            <a:r>
              <a:rPr lang="en-GB" sz="2400" b="1" dirty="0" smtClean="0">
                <a:solidFill>
                  <a:srgbClr val="92D050"/>
                </a:solidFill>
                <a:latin typeface="+mj-lt"/>
              </a:rPr>
              <a:t>2 </a:t>
            </a: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b="1" dirty="0" smtClean="0">
                <a:solidFill>
                  <a:srgbClr val="FFC000"/>
                </a:solidFill>
                <a:latin typeface="+mj-lt"/>
              </a:rPr>
              <a:t>4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5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Strongly disagree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153"/>
              </p:ext>
            </p:extLst>
          </p:nvPr>
        </p:nvGraphicFramePr>
        <p:xfrm>
          <a:off x="4089492" y="903767"/>
          <a:ext cx="3890251" cy="218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4"/>
          <p:cNvSpPr txBox="1">
            <a:spLocks/>
          </p:cNvSpPr>
          <p:nvPr/>
        </p:nvSpPr>
        <p:spPr>
          <a:xfrm>
            <a:off x="4110884" y="153083"/>
            <a:ext cx="3847467" cy="756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The workshop was applicable to my job</a:t>
            </a: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90840"/>
              </p:ext>
            </p:extLst>
          </p:nvPr>
        </p:nvGraphicFramePr>
        <p:xfrm>
          <a:off x="8139856" y="909083"/>
          <a:ext cx="3890251" cy="218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4"/>
          <p:cNvSpPr txBox="1">
            <a:spLocks/>
          </p:cNvSpPr>
          <p:nvPr/>
        </p:nvSpPr>
        <p:spPr>
          <a:xfrm>
            <a:off x="8161248" y="153083"/>
            <a:ext cx="3847467" cy="756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I will recommend this workshop to other colleagues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9671" y="6468233"/>
            <a:ext cx="1465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000000"/>
                </a:solidFill>
                <a:latin typeface="+mj-lt"/>
              </a:rPr>
              <a:t>Survey: 15 people</a:t>
            </a:r>
            <a:endParaRPr lang="en-GB" sz="1400" i="1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710890"/>
              </p:ext>
            </p:extLst>
          </p:nvPr>
        </p:nvGraphicFramePr>
        <p:xfrm>
          <a:off x="107845" y="3180906"/>
          <a:ext cx="3890251" cy="218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itle 4"/>
          <p:cNvSpPr txBox="1">
            <a:spLocks/>
          </p:cNvSpPr>
          <p:nvPr/>
        </p:nvSpPr>
        <p:spPr>
          <a:xfrm>
            <a:off x="129237" y="5353492"/>
            <a:ext cx="3847467" cy="75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The program was well paced</a:t>
            </a: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291019"/>
              </p:ext>
            </p:extLst>
          </p:nvPr>
        </p:nvGraphicFramePr>
        <p:xfrm>
          <a:off x="4125314" y="3276598"/>
          <a:ext cx="3818607" cy="218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itle 4"/>
          <p:cNvSpPr txBox="1">
            <a:spLocks/>
          </p:cNvSpPr>
          <p:nvPr/>
        </p:nvSpPr>
        <p:spPr>
          <a:xfrm>
            <a:off x="4110884" y="5353492"/>
            <a:ext cx="3847467" cy="756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The speakers were good communicators</a:t>
            </a: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281857"/>
              </p:ext>
            </p:extLst>
          </p:nvPr>
        </p:nvGraphicFramePr>
        <p:xfrm>
          <a:off x="7977963" y="3320900"/>
          <a:ext cx="4214037" cy="212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>
          <a:xfrm>
            <a:off x="8161248" y="5353492"/>
            <a:ext cx="3847467" cy="756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The material was presented in an organized manner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110884" y="57386"/>
            <a:ext cx="3847467" cy="756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The speakers were knowledgeable on the topic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110884" y="5917041"/>
            <a:ext cx="3847467" cy="756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I would be interested in attending a follow-up workshop</a:t>
            </a: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824852"/>
              </p:ext>
            </p:extLst>
          </p:nvPr>
        </p:nvGraphicFramePr>
        <p:xfrm>
          <a:off x="3810000" y="7176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341395"/>
              </p:ext>
            </p:extLst>
          </p:nvPr>
        </p:nvGraphicFramePr>
        <p:xfrm>
          <a:off x="3810000" y="33014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32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Given the topic, was this workshop: 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01030"/>
              </p:ext>
            </p:extLst>
          </p:nvPr>
        </p:nvGraphicFramePr>
        <p:xfrm>
          <a:off x="1107320" y="1100472"/>
          <a:ext cx="468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963556"/>
              </p:ext>
            </p:extLst>
          </p:nvPr>
        </p:nvGraphicFramePr>
        <p:xfrm>
          <a:off x="6482314" y="1228059"/>
          <a:ext cx="468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5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33105" y="153083"/>
            <a:ext cx="3847467" cy="75600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Lectures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5914" y="6406678"/>
            <a:ext cx="3683829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  <a:latin typeface="Calibri"/>
              </a:rPr>
              <a:t>Excellent, </a:t>
            </a:r>
            <a:r>
              <a:rPr lang="en-GB" dirty="0" smtClean="0">
                <a:solidFill>
                  <a:srgbClr val="92D050"/>
                </a:solidFill>
                <a:latin typeface="Calibri"/>
              </a:rPr>
              <a:t>Very good,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Good, </a:t>
            </a:r>
            <a:r>
              <a:rPr lang="en-GB" dirty="0" smtClean="0">
                <a:solidFill>
                  <a:srgbClr val="FFC000"/>
                </a:solidFill>
                <a:latin typeface="Calibri"/>
              </a:rPr>
              <a:t>Fair, </a:t>
            </a:r>
            <a:r>
              <a:rPr lang="en-GB" dirty="0" smtClean="0">
                <a:solidFill>
                  <a:srgbClr val="C00000"/>
                </a:solidFill>
                <a:latin typeface="Calibri"/>
              </a:rPr>
              <a:t>Poor</a:t>
            </a:r>
            <a:endParaRPr lang="en-GB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886123" y="153083"/>
            <a:ext cx="3847467" cy="75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Practical Fingerprint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906308" y="153083"/>
            <a:ext cx="3847467" cy="75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Practical hair analysis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6335" y="6298113"/>
            <a:ext cx="3365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 smtClean="0">
                <a:solidFill>
                  <a:srgbClr val="000000"/>
                </a:solidFill>
                <a:latin typeface="Calibri"/>
              </a:rPr>
              <a:t>Survey: 15 people</a:t>
            </a:r>
          </a:p>
          <a:p>
            <a:pPr algn="r"/>
            <a:r>
              <a:rPr lang="en-GB" sz="1400" i="1" dirty="0" smtClean="0">
                <a:solidFill>
                  <a:srgbClr val="000000"/>
                </a:solidFill>
                <a:latin typeface="Calibri"/>
              </a:rPr>
              <a:t>For practicals: only people who participated</a:t>
            </a:r>
            <a:endParaRPr lang="en-GB" sz="1400" i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-233105" y="5353492"/>
            <a:ext cx="3847467" cy="75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Practical Ink analysis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886123" y="5353492"/>
            <a:ext cx="3847467" cy="75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Organization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5906308" y="5353492"/>
            <a:ext cx="3847467" cy="75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Networking</a:t>
            </a: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309580"/>
              </p:ext>
            </p:extLst>
          </p:nvPr>
        </p:nvGraphicFramePr>
        <p:xfrm>
          <a:off x="394628" y="485551"/>
          <a:ext cx="259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82053"/>
              </p:ext>
            </p:extLst>
          </p:nvPr>
        </p:nvGraphicFramePr>
        <p:xfrm>
          <a:off x="3513856" y="485551"/>
          <a:ext cx="259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01014"/>
              </p:ext>
            </p:extLst>
          </p:nvPr>
        </p:nvGraphicFramePr>
        <p:xfrm>
          <a:off x="6534041" y="531083"/>
          <a:ext cx="259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703878"/>
              </p:ext>
            </p:extLst>
          </p:nvPr>
        </p:nvGraphicFramePr>
        <p:xfrm>
          <a:off x="394628" y="2833576"/>
          <a:ext cx="259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700351"/>
              </p:ext>
            </p:extLst>
          </p:nvPr>
        </p:nvGraphicFramePr>
        <p:xfrm>
          <a:off x="3513856" y="2806995"/>
          <a:ext cx="259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382039"/>
              </p:ext>
            </p:extLst>
          </p:nvPr>
        </p:nvGraphicFramePr>
        <p:xfrm>
          <a:off x="6534041" y="2833576"/>
          <a:ext cx="2592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Title 4"/>
          <p:cNvSpPr txBox="1">
            <a:spLocks/>
          </p:cNvSpPr>
          <p:nvPr/>
        </p:nvSpPr>
        <p:spPr>
          <a:xfrm>
            <a:off x="8709372" y="4067052"/>
            <a:ext cx="3847467" cy="75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70C0"/>
                </a:solidFill>
                <a:latin typeface="+mj-lt"/>
                <a:ea typeface="+mj-ea"/>
                <a:cs typeface="Verdana"/>
              </a:defRPr>
            </a:lvl1pPr>
          </a:lstStyle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Programme overall</a:t>
            </a: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524364"/>
              </p:ext>
            </p:extLst>
          </p:nvPr>
        </p:nvGraphicFramePr>
        <p:xfrm>
          <a:off x="8347105" y="14726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992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99" y="155858"/>
            <a:ext cx="11102399" cy="756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Comments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99" y="810521"/>
            <a:ext cx="11102399" cy="3627080"/>
          </a:xfrm>
        </p:spPr>
        <p:txBody>
          <a:bodyPr/>
          <a:lstStyle/>
          <a:p>
            <a:r>
              <a:rPr lang="en-GB" sz="2400" dirty="0" smtClean="0"/>
              <a:t>“I really learned a lot”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“Everything was excellent. I am very satisfied with all organization, lectures, practicals…”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“It was good to network”</a:t>
            </a: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“This was one of the best training school I have ever attended. Many thanks to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Prof.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Ron Heeren and all the team and invited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lecturers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 would have liked to have more experts in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MSI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rather than general forensics. I loved that it was a small group so that networking and learning was very efficient”</a:t>
            </a: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“Excellent organization, friendly M4I staff, amazing visit to the city’s caves”</a:t>
            </a:r>
          </a:p>
          <a:p>
            <a:r>
              <a:rPr lang="en-GB" sz="2400" dirty="0" smtClean="0"/>
              <a:t>“Maybe to improve the practicals if its possible to do a rotation on each topic (…) Well done </a:t>
            </a:r>
            <a:r>
              <a:rPr lang="en-GB" sz="2400" dirty="0" smtClean="0">
                <a:sym typeface="Wingdings" panose="05000000000000000000" pitchFamily="2" charset="2"/>
              </a:rPr>
              <a:t>”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“</a:t>
            </a:r>
            <a:r>
              <a:rPr lang="en-GB" sz="2400" dirty="0" smtClean="0">
                <a:solidFill>
                  <a:schemeClr val="accent3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The course was really great and the lab instructors were really great and committed to help us. Also special thanks to Anton </a:t>
            </a:r>
            <a:r>
              <a:rPr lang="en-GB" sz="2400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Skriba</a:t>
            </a:r>
            <a:r>
              <a:rPr lang="en-GB" sz="2400" dirty="0" smtClean="0">
                <a:solidFill>
                  <a:schemeClr val="accent3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, he also enable us to learn from the finger-mark analysis, even if you were in another group. One suggestion is to do some speed date with lecturers to discuss project and exchange ideas”</a:t>
            </a:r>
            <a:endParaRPr lang="en-GB" sz="24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67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78D85F6-7C9F-43BC-A970-A92E3517058B}"/>
              </a:ext>
            </a:extLst>
          </p:cNvPr>
          <p:cNvSpPr/>
          <p:nvPr/>
        </p:nvSpPr>
        <p:spPr>
          <a:xfrm>
            <a:off x="0" y="5751751"/>
            <a:ext cx="12192000" cy="5472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0000"/>
                  <a:lumOff val="1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Afbeelding 8" descr="UM40_RGB_B_diap.png">
            <a:extLst>
              <a:ext uri="{FF2B5EF4-FFF2-40B4-BE49-F238E27FC236}">
                <a16:creationId xmlns="" xmlns:a16="http://schemas.microsoft.com/office/drawing/2014/main" id="{5ECCD572-86F0-4FBB-99C3-24119C45C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771" y="5777911"/>
            <a:ext cx="2279028" cy="550369"/>
          </a:xfrm>
          <a:prstGeom prst="rect">
            <a:avLst/>
          </a:prstGeom>
        </p:spPr>
      </p:pic>
      <p:cxnSp>
        <p:nvCxnSpPr>
          <p:cNvPr id="5" name="Straight Connector 11">
            <a:extLst>
              <a:ext uri="{FF2B5EF4-FFF2-40B4-BE49-F238E27FC236}">
                <a16:creationId xmlns="" xmlns:a16="http://schemas.microsoft.com/office/drawing/2014/main" id="{58A2A773-A8C4-460F-9DBC-1E7B5B276094}"/>
              </a:ext>
            </a:extLst>
          </p:cNvPr>
          <p:cNvCxnSpPr/>
          <p:nvPr/>
        </p:nvCxnSpPr>
        <p:spPr>
          <a:xfrm>
            <a:off x="3401450" y="5807857"/>
            <a:ext cx="0" cy="42102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>
            <a:extLst>
              <a:ext uri="{FF2B5EF4-FFF2-40B4-BE49-F238E27FC236}">
                <a16:creationId xmlns="" xmlns:a16="http://schemas.microsoft.com/office/drawing/2014/main" id="{CE24DA3C-FFFA-4001-973C-62DCB3B8EA94}"/>
              </a:ext>
            </a:extLst>
          </p:cNvPr>
          <p:cNvCxnSpPr/>
          <p:nvPr/>
        </p:nvCxnSpPr>
        <p:spPr>
          <a:xfrm>
            <a:off x="6801698" y="5807857"/>
            <a:ext cx="0" cy="42102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9460" y="5844679"/>
            <a:ext cx="382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f.barre@maastrichtuniversity.nl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Résultat de recherche d'images pour &quot;facebook logo white p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39" y="5818745"/>
            <a:ext cx="421200" cy="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ésultat de recherche d'images pour &quot;linkedin logo white p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92" y="7024943"/>
            <a:ext cx="421200" cy="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ésultat de recherche d'images pour &quot;research gate logo white p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76" y="7024770"/>
            <a:ext cx="421200" cy="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3912B0-A767-42A3-930F-3E59E70330CC}"/>
              </a:ext>
            </a:extLst>
          </p:cNvPr>
          <p:cNvSpPr txBox="1"/>
          <p:nvPr/>
        </p:nvSpPr>
        <p:spPr>
          <a:xfrm>
            <a:off x="4031728" y="5856097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@Maastricht4Imaging</a:t>
            </a:r>
            <a:endPara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30417</TotalTime>
  <Words>367</Words>
  <Application>Microsoft Office PowerPoint</Application>
  <PresentationFormat>Custom</PresentationFormat>
  <Paragraphs>53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Maastricht University</vt:lpstr>
      <vt:lpstr>PowerPoint Presentation</vt:lpstr>
      <vt:lpstr>The content was as expected</vt:lpstr>
      <vt:lpstr>PowerPoint Presentation</vt:lpstr>
      <vt:lpstr>Given the topic, was this workshop: </vt:lpstr>
      <vt:lpstr>Lectures</vt:lpstr>
      <vt:lpstr>Comments</vt:lpstr>
      <vt:lpstr>PowerPoint Presentation</vt:lpstr>
    </vt:vector>
  </TitlesOfParts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Barre Florian (M4I)</dc:creator>
  <cp:lastModifiedBy>Barré Florian (M4I)</cp:lastModifiedBy>
  <cp:revision>156</cp:revision>
  <cp:lastPrinted>2017-08-09T07:00:16Z</cp:lastPrinted>
  <dcterms:created xsi:type="dcterms:W3CDTF">2016-01-20T13:07:02Z</dcterms:created>
  <dcterms:modified xsi:type="dcterms:W3CDTF">2019-01-08T07:26:32Z</dcterms:modified>
</cp:coreProperties>
</file>