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8"/>
  </p:notesMasterIdLst>
  <p:handoutMasterIdLst>
    <p:handoutMasterId r:id="rId39"/>
  </p:handoutMasterIdLst>
  <p:sldIdLst>
    <p:sldId id="358" r:id="rId2"/>
    <p:sldId id="359" r:id="rId3"/>
    <p:sldId id="368" r:id="rId4"/>
    <p:sldId id="259" r:id="rId5"/>
    <p:sldId id="258" r:id="rId6"/>
    <p:sldId id="260" r:id="rId7"/>
    <p:sldId id="362" r:id="rId8"/>
    <p:sldId id="262" r:id="rId9"/>
    <p:sldId id="355" r:id="rId10"/>
    <p:sldId id="363" r:id="rId11"/>
    <p:sldId id="364" r:id="rId12"/>
    <p:sldId id="264" r:id="rId13"/>
    <p:sldId id="266" r:id="rId14"/>
    <p:sldId id="365" r:id="rId15"/>
    <p:sldId id="268" r:id="rId16"/>
    <p:sldId id="270" r:id="rId17"/>
    <p:sldId id="271" r:id="rId18"/>
    <p:sldId id="367" r:id="rId19"/>
    <p:sldId id="351" r:id="rId20"/>
    <p:sldId id="352" r:id="rId21"/>
    <p:sldId id="290" r:id="rId22"/>
    <p:sldId id="292" r:id="rId23"/>
    <p:sldId id="293" r:id="rId24"/>
    <p:sldId id="294" r:id="rId25"/>
    <p:sldId id="356" r:id="rId26"/>
    <p:sldId id="357" r:id="rId27"/>
    <p:sldId id="297" r:id="rId28"/>
    <p:sldId id="300" r:id="rId29"/>
    <p:sldId id="298" r:id="rId30"/>
    <p:sldId id="369" r:id="rId31"/>
    <p:sldId id="325" r:id="rId32"/>
    <p:sldId id="370" r:id="rId33"/>
    <p:sldId id="371" r:id="rId34"/>
    <p:sldId id="329" r:id="rId35"/>
    <p:sldId id="299" r:id="rId36"/>
    <p:sldId id="360"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2"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2"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2"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2"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2" charset="0"/>
        <a:ea typeface="+mn-ea"/>
        <a:cs typeface="+mn-cs"/>
      </a:defRPr>
    </a:lvl5pPr>
    <a:lvl6pPr marL="2286000" algn="l" defTabSz="457200" rtl="0" eaLnBrk="1" latinLnBrk="0" hangingPunct="1">
      <a:defRPr sz="2400" kern="1200">
        <a:solidFill>
          <a:schemeClr val="tx1"/>
        </a:solidFill>
        <a:latin typeface="Times New Roman" pitchFamily="32" charset="0"/>
        <a:ea typeface="+mn-ea"/>
        <a:cs typeface="+mn-cs"/>
      </a:defRPr>
    </a:lvl6pPr>
    <a:lvl7pPr marL="2743200" algn="l" defTabSz="457200" rtl="0" eaLnBrk="1" latinLnBrk="0" hangingPunct="1">
      <a:defRPr sz="2400" kern="1200">
        <a:solidFill>
          <a:schemeClr val="tx1"/>
        </a:solidFill>
        <a:latin typeface="Times New Roman" pitchFamily="32" charset="0"/>
        <a:ea typeface="+mn-ea"/>
        <a:cs typeface="+mn-cs"/>
      </a:defRPr>
    </a:lvl7pPr>
    <a:lvl8pPr marL="3200400" algn="l" defTabSz="457200" rtl="0" eaLnBrk="1" latinLnBrk="0" hangingPunct="1">
      <a:defRPr sz="2400" kern="1200">
        <a:solidFill>
          <a:schemeClr val="tx1"/>
        </a:solidFill>
        <a:latin typeface="Times New Roman" pitchFamily="32" charset="0"/>
        <a:ea typeface="+mn-ea"/>
        <a:cs typeface="+mn-cs"/>
      </a:defRPr>
    </a:lvl8pPr>
    <a:lvl9pPr marL="3657600" algn="l" defTabSz="457200" rtl="0" eaLnBrk="1" latinLnBrk="0" hangingPunct="1">
      <a:defRPr sz="2400" kern="1200">
        <a:solidFill>
          <a:schemeClr val="tx1"/>
        </a:solidFill>
        <a:latin typeface="Times New Roman"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863" autoAdjust="0"/>
  </p:normalViewPr>
  <p:slideViewPr>
    <p:cSldViewPr>
      <p:cViewPr varScale="1">
        <p:scale>
          <a:sx n="49" d="100"/>
          <a:sy n="49" d="100"/>
        </p:scale>
        <p:origin x="145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9" d="100"/>
          <a:sy n="119" d="100"/>
        </p:scale>
        <p:origin x="-24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6F7E4-D6B9-4C3E-BE5E-19D0E01F5222}"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B410DDFC-460E-4862-9D45-5E599A8098AD}">
      <dgm:prSet phldrT="[Text]" custT="1"/>
      <dgm:spPr/>
      <dgm:t>
        <a:bodyPr/>
        <a:lstStyle/>
        <a:p>
          <a:r>
            <a:rPr lang="en-US" sz="1600" dirty="0" smtClean="0"/>
            <a:t>in addition to switching functions, </a:t>
          </a:r>
          <a:r>
            <a:rPr lang="en-US" sz="1600" dirty="0" smtClean="0">
              <a:solidFill>
                <a:srgbClr val="FF0000"/>
              </a:solidFill>
            </a:rPr>
            <a:t>some nodes also deliver data to attached stations</a:t>
          </a:r>
          <a:endParaRPr lang="en-US" sz="1600" dirty="0">
            <a:solidFill>
              <a:srgbClr val="FF0000"/>
            </a:solidFill>
          </a:endParaRPr>
        </a:p>
      </dgm:t>
    </dgm:pt>
    <dgm:pt modelId="{F336ADBB-8A51-432C-9D59-42FC9C623325}" type="parTrans" cxnId="{120BA88B-D047-4A6F-9D3E-6AAD2FAD9B9F}">
      <dgm:prSet/>
      <dgm:spPr/>
      <dgm:t>
        <a:bodyPr/>
        <a:lstStyle/>
        <a:p>
          <a:endParaRPr lang="en-US"/>
        </a:p>
      </dgm:t>
    </dgm:pt>
    <dgm:pt modelId="{892A7A5F-ACC0-4C27-85F3-9C356167415D}" type="sibTrans" cxnId="{120BA88B-D047-4A6F-9D3E-6AAD2FAD9B9F}">
      <dgm:prSet/>
      <dgm:spPr/>
      <dgm:t>
        <a:bodyPr/>
        <a:lstStyle/>
        <a:p>
          <a:endParaRPr lang="en-US" dirty="0"/>
        </a:p>
      </dgm:t>
    </dgm:pt>
    <dgm:pt modelId="{5ED2D38A-01D7-4C72-BF60-ADE09DF7C10D}">
      <dgm:prSet custT="1"/>
      <dgm:spPr/>
      <dgm:t>
        <a:bodyPr/>
        <a:lstStyle/>
        <a:p>
          <a:r>
            <a:rPr kumimoji="1" lang="en-US" sz="1600" dirty="0" smtClean="0">
              <a:solidFill>
                <a:srgbClr val="FFFF00"/>
              </a:solidFill>
            </a:rPr>
            <a:t>network is not fully connected so there is not a direct link between every possible pair of nodes</a:t>
          </a:r>
          <a:endParaRPr kumimoji="1" lang="en-US" sz="1600" dirty="0">
            <a:solidFill>
              <a:srgbClr val="FFFF00"/>
            </a:solidFill>
          </a:endParaRPr>
        </a:p>
      </dgm:t>
    </dgm:pt>
    <dgm:pt modelId="{48719026-0AD5-4220-AC4F-CF42963809C0}" type="parTrans" cxnId="{C1520F12-4EA9-4C9B-86B5-872F98697B44}">
      <dgm:prSet/>
      <dgm:spPr/>
      <dgm:t>
        <a:bodyPr/>
        <a:lstStyle/>
        <a:p>
          <a:endParaRPr lang="en-US"/>
        </a:p>
      </dgm:t>
    </dgm:pt>
    <dgm:pt modelId="{3338A23B-5052-4A11-893E-71E2F02AFF04}" type="sibTrans" cxnId="{C1520F12-4EA9-4C9B-86B5-872F98697B44}">
      <dgm:prSet/>
      <dgm:spPr/>
      <dgm:t>
        <a:bodyPr/>
        <a:lstStyle/>
        <a:p>
          <a:endParaRPr lang="en-US" dirty="0"/>
        </a:p>
      </dgm:t>
    </dgm:pt>
    <dgm:pt modelId="{EC0DE637-092B-4F19-A9D2-0E4C4F6D97F4}">
      <dgm:prSet custT="1"/>
      <dgm:spPr/>
      <dgm:t>
        <a:bodyPr/>
        <a:lstStyle/>
        <a:p>
          <a:r>
            <a:rPr kumimoji="1" lang="en-US" sz="1600" dirty="0" smtClean="0"/>
            <a:t>switching technologies:</a:t>
          </a:r>
          <a:endParaRPr lang="en-US" sz="1600" dirty="0"/>
        </a:p>
      </dgm:t>
    </dgm:pt>
    <dgm:pt modelId="{D46A8040-0244-445A-A43B-AD7B9C666ED3}" type="parTrans" cxnId="{5870A66A-097B-4E38-983D-8E426AC61ACD}">
      <dgm:prSet/>
      <dgm:spPr/>
      <dgm:t>
        <a:bodyPr/>
        <a:lstStyle/>
        <a:p>
          <a:endParaRPr lang="en-US"/>
        </a:p>
      </dgm:t>
    </dgm:pt>
    <dgm:pt modelId="{95D289B4-33D2-4367-A48D-31B5190423BE}" type="sibTrans" cxnId="{5870A66A-097B-4E38-983D-8E426AC61ACD}">
      <dgm:prSet/>
      <dgm:spPr/>
      <dgm:t>
        <a:bodyPr/>
        <a:lstStyle/>
        <a:p>
          <a:endParaRPr lang="en-US"/>
        </a:p>
      </dgm:t>
    </dgm:pt>
    <dgm:pt modelId="{4170FB74-0AD0-4AC9-94F9-B90733B9C026}">
      <dgm:prSet custT="1"/>
      <dgm:spPr/>
      <dgm:t>
        <a:bodyPr/>
        <a:lstStyle/>
        <a:p>
          <a:r>
            <a:rPr kumimoji="1" lang="en-US" sz="1600" dirty="0" smtClean="0">
              <a:solidFill>
                <a:srgbClr val="FFFF00"/>
              </a:solidFill>
            </a:rPr>
            <a:t>circuit switching</a:t>
          </a:r>
          <a:endParaRPr lang="en-US" sz="1600" dirty="0">
            <a:solidFill>
              <a:srgbClr val="FFFF00"/>
            </a:solidFill>
          </a:endParaRPr>
        </a:p>
      </dgm:t>
    </dgm:pt>
    <dgm:pt modelId="{0DA0194E-5ED6-4E0E-BC16-5FA52277DDC7}" type="parTrans" cxnId="{72C2F4C0-65C4-49A4-A361-FAEED2A1F433}">
      <dgm:prSet/>
      <dgm:spPr/>
      <dgm:t>
        <a:bodyPr/>
        <a:lstStyle/>
        <a:p>
          <a:endParaRPr lang="en-US"/>
        </a:p>
      </dgm:t>
    </dgm:pt>
    <dgm:pt modelId="{E20F2B98-609C-4A74-85AB-CCE9663953B4}" type="sibTrans" cxnId="{72C2F4C0-65C4-49A4-A361-FAEED2A1F433}">
      <dgm:prSet/>
      <dgm:spPr/>
      <dgm:t>
        <a:bodyPr/>
        <a:lstStyle/>
        <a:p>
          <a:endParaRPr lang="en-US"/>
        </a:p>
      </dgm:t>
    </dgm:pt>
    <dgm:pt modelId="{1E6A672F-9F3D-4154-B3F3-661872B3E8BE}">
      <dgm:prSet custT="1"/>
      <dgm:spPr/>
      <dgm:t>
        <a:bodyPr/>
        <a:lstStyle/>
        <a:p>
          <a:r>
            <a:rPr kumimoji="1" lang="en-US" sz="1600" dirty="0" smtClean="0">
              <a:solidFill>
                <a:srgbClr val="FFFF00"/>
              </a:solidFill>
            </a:rPr>
            <a:t>packet switching</a:t>
          </a:r>
          <a:endParaRPr kumimoji="1" lang="en-US" sz="1600" dirty="0">
            <a:solidFill>
              <a:srgbClr val="FFFF00"/>
            </a:solidFill>
          </a:endParaRPr>
        </a:p>
      </dgm:t>
    </dgm:pt>
    <dgm:pt modelId="{7279B79C-60BB-419B-9FC1-BE127E30B19F}" type="parTrans" cxnId="{FFBB044A-F910-48E7-82E4-F840A83648BC}">
      <dgm:prSet/>
      <dgm:spPr/>
      <dgm:t>
        <a:bodyPr/>
        <a:lstStyle/>
        <a:p>
          <a:endParaRPr lang="en-US"/>
        </a:p>
      </dgm:t>
    </dgm:pt>
    <dgm:pt modelId="{E82FE746-B2C3-4C87-B8D6-81DFC5794589}" type="sibTrans" cxnId="{FFBB044A-F910-48E7-82E4-F840A83648BC}">
      <dgm:prSet/>
      <dgm:spPr/>
      <dgm:t>
        <a:bodyPr/>
        <a:lstStyle/>
        <a:p>
          <a:endParaRPr lang="en-US"/>
        </a:p>
      </dgm:t>
    </dgm:pt>
    <dgm:pt modelId="{9ECF210E-B678-B349-AF72-C0A5EE3EE419}">
      <dgm:prSet phldrT="[Text]" custT="1"/>
      <dgm:spPr/>
      <dgm:t>
        <a:bodyPr/>
        <a:lstStyle/>
        <a:p>
          <a:r>
            <a:rPr lang="en-US" sz="1600" dirty="0" smtClean="0"/>
            <a:t>communication network :</a:t>
          </a:r>
        </a:p>
        <a:p>
          <a:r>
            <a:rPr lang="en-US" sz="1600" dirty="0" smtClean="0"/>
            <a:t>a collection of nodes</a:t>
          </a:r>
          <a:endParaRPr lang="en-US" sz="1600" dirty="0"/>
        </a:p>
      </dgm:t>
    </dgm:pt>
    <dgm:pt modelId="{F5D852BB-1CBA-774E-A4E2-0F6A6D62FD06}" type="parTrans" cxnId="{E340C530-2450-004C-8A77-5E1CB70DD769}">
      <dgm:prSet/>
      <dgm:spPr/>
      <dgm:t>
        <a:bodyPr/>
        <a:lstStyle/>
        <a:p>
          <a:endParaRPr lang="en-US"/>
        </a:p>
      </dgm:t>
    </dgm:pt>
    <dgm:pt modelId="{2DAE2105-B72A-104A-B92E-692F67CFB8F2}" type="sibTrans" cxnId="{E340C530-2450-004C-8A77-5E1CB70DD769}">
      <dgm:prSet/>
      <dgm:spPr/>
      <dgm:t>
        <a:bodyPr/>
        <a:lstStyle/>
        <a:p>
          <a:endParaRPr lang="en-US" dirty="0"/>
        </a:p>
      </dgm:t>
    </dgm:pt>
    <dgm:pt modelId="{84B8386C-27AE-754F-9CC7-6085AD33C54C}">
      <dgm:prSet custT="1"/>
      <dgm:spPr/>
      <dgm:t>
        <a:bodyPr/>
        <a:lstStyle/>
        <a:p>
          <a:r>
            <a:rPr kumimoji="1" lang="en-US" sz="1600" dirty="0" smtClean="0"/>
            <a:t>redundant connections increase network reliability</a:t>
          </a:r>
          <a:endParaRPr kumimoji="1" lang="en-US" sz="1600" dirty="0"/>
        </a:p>
      </dgm:t>
    </dgm:pt>
    <dgm:pt modelId="{A6AD2FDD-B8CC-7343-9D86-09CCDFB37C8A}" type="parTrans" cxnId="{5E0F8A2D-5DDA-F74D-B392-5F49CC8DEBAE}">
      <dgm:prSet/>
      <dgm:spPr/>
      <dgm:t>
        <a:bodyPr/>
        <a:lstStyle/>
        <a:p>
          <a:endParaRPr lang="en-US"/>
        </a:p>
      </dgm:t>
    </dgm:pt>
    <dgm:pt modelId="{65F0ADCF-B717-7C4A-A72B-A5D997E72D93}" type="sibTrans" cxnId="{5E0F8A2D-5DDA-F74D-B392-5F49CC8DEBAE}">
      <dgm:prSet/>
      <dgm:spPr/>
      <dgm:t>
        <a:bodyPr/>
        <a:lstStyle/>
        <a:p>
          <a:endParaRPr lang="en-US" dirty="0"/>
        </a:p>
      </dgm:t>
    </dgm:pt>
    <dgm:pt modelId="{78F336B5-8ADA-D74D-9398-65A9423501D6}" type="pres">
      <dgm:prSet presAssocID="{71F6F7E4-D6B9-4C3E-BE5E-19D0E01F5222}" presName="diagram" presStyleCnt="0">
        <dgm:presLayoutVars>
          <dgm:dir/>
          <dgm:resizeHandles/>
        </dgm:presLayoutVars>
      </dgm:prSet>
      <dgm:spPr/>
      <dgm:t>
        <a:bodyPr/>
        <a:lstStyle/>
        <a:p>
          <a:endParaRPr lang="en-US"/>
        </a:p>
      </dgm:t>
    </dgm:pt>
    <dgm:pt modelId="{4E904F51-10D7-5447-9FBD-67E20D657868}" type="pres">
      <dgm:prSet presAssocID="{9ECF210E-B678-B349-AF72-C0A5EE3EE419}" presName="firstNode" presStyleLbl="node1" presStyleIdx="0" presStyleCnt="5" custScaleX="105017" custScaleY="100002">
        <dgm:presLayoutVars>
          <dgm:bulletEnabled val="1"/>
        </dgm:presLayoutVars>
      </dgm:prSet>
      <dgm:spPr/>
      <dgm:t>
        <a:bodyPr/>
        <a:lstStyle/>
        <a:p>
          <a:endParaRPr lang="en-US"/>
        </a:p>
      </dgm:t>
    </dgm:pt>
    <dgm:pt modelId="{3F99AC36-9B40-4245-BEED-11B70E18489B}" type="pres">
      <dgm:prSet presAssocID="{2DAE2105-B72A-104A-B92E-692F67CFB8F2}" presName="sibTrans" presStyleLbl="sibTrans2D1" presStyleIdx="0" presStyleCnt="4"/>
      <dgm:spPr/>
      <dgm:t>
        <a:bodyPr/>
        <a:lstStyle/>
        <a:p>
          <a:endParaRPr lang="en-US"/>
        </a:p>
      </dgm:t>
    </dgm:pt>
    <dgm:pt modelId="{29D345ED-6D17-CA46-BB54-0B17D7524C10}" type="pres">
      <dgm:prSet presAssocID="{B410DDFC-460E-4862-9D45-5E599A8098AD}" presName="middleNode" presStyleCnt="0"/>
      <dgm:spPr/>
    </dgm:pt>
    <dgm:pt modelId="{14D10BC0-19C7-B34C-B27C-5DA843301CC3}" type="pres">
      <dgm:prSet presAssocID="{B410DDFC-460E-4862-9D45-5E599A8098AD}" presName="padding" presStyleLbl="node1" presStyleIdx="0" presStyleCnt="5"/>
      <dgm:spPr/>
    </dgm:pt>
    <dgm:pt modelId="{B2BB1E0C-D87F-AC4C-99AA-B797462DAD52}" type="pres">
      <dgm:prSet presAssocID="{B410DDFC-460E-4862-9D45-5E599A8098AD}" presName="shape" presStyleLbl="node1" presStyleIdx="1" presStyleCnt="5" custScaleX="169182" custScaleY="163800">
        <dgm:presLayoutVars>
          <dgm:bulletEnabled val="1"/>
        </dgm:presLayoutVars>
      </dgm:prSet>
      <dgm:spPr/>
      <dgm:t>
        <a:bodyPr/>
        <a:lstStyle/>
        <a:p>
          <a:endParaRPr lang="en-US"/>
        </a:p>
      </dgm:t>
    </dgm:pt>
    <dgm:pt modelId="{6F657B37-D7BA-774C-9CAC-D992EBACC9A6}" type="pres">
      <dgm:prSet presAssocID="{892A7A5F-ACC0-4C27-85F3-9C356167415D}" presName="sibTrans" presStyleLbl="sibTrans2D1" presStyleIdx="1" presStyleCnt="4"/>
      <dgm:spPr/>
      <dgm:t>
        <a:bodyPr/>
        <a:lstStyle/>
        <a:p>
          <a:endParaRPr lang="en-US"/>
        </a:p>
      </dgm:t>
    </dgm:pt>
    <dgm:pt modelId="{EB55F57B-6B30-CA44-B9B1-0E1BF4E8C7C5}" type="pres">
      <dgm:prSet presAssocID="{5ED2D38A-01D7-4C72-BF60-ADE09DF7C10D}" presName="middleNode" presStyleCnt="0"/>
      <dgm:spPr/>
    </dgm:pt>
    <dgm:pt modelId="{1BEC47F5-9E59-824F-9388-7218797E2586}" type="pres">
      <dgm:prSet presAssocID="{5ED2D38A-01D7-4C72-BF60-ADE09DF7C10D}" presName="padding" presStyleLbl="node1" presStyleIdx="1" presStyleCnt="5"/>
      <dgm:spPr/>
    </dgm:pt>
    <dgm:pt modelId="{3A5772F1-9617-9F4D-B759-D63523EAEBD1}" type="pres">
      <dgm:prSet presAssocID="{5ED2D38A-01D7-4C72-BF60-ADE09DF7C10D}" presName="shape" presStyleLbl="node1" presStyleIdx="2" presStyleCnt="5" custScaleX="148550" custScaleY="152882">
        <dgm:presLayoutVars>
          <dgm:bulletEnabled val="1"/>
        </dgm:presLayoutVars>
      </dgm:prSet>
      <dgm:spPr/>
      <dgm:t>
        <a:bodyPr/>
        <a:lstStyle/>
        <a:p>
          <a:endParaRPr lang="en-US"/>
        </a:p>
      </dgm:t>
    </dgm:pt>
    <dgm:pt modelId="{680E1216-F715-0244-B2C3-4B902B0F5C02}" type="pres">
      <dgm:prSet presAssocID="{3338A23B-5052-4A11-893E-71E2F02AFF04}" presName="sibTrans" presStyleLbl="sibTrans2D1" presStyleIdx="2" presStyleCnt="4"/>
      <dgm:spPr/>
      <dgm:t>
        <a:bodyPr/>
        <a:lstStyle/>
        <a:p>
          <a:endParaRPr lang="en-US"/>
        </a:p>
      </dgm:t>
    </dgm:pt>
    <dgm:pt modelId="{75FD663E-6C45-B645-BEC1-5CCF9408F55F}" type="pres">
      <dgm:prSet presAssocID="{84B8386C-27AE-754F-9CC7-6085AD33C54C}" presName="middleNode" presStyleCnt="0"/>
      <dgm:spPr/>
    </dgm:pt>
    <dgm:pt modelId="{496E8BFC-F209-754E-A766-F9089F50A35F}" type="pres">
      <dgm:prSet presAssocID="{84B8386C-27AE-754F-9CC7-6085AD33C54C}" presName="padding" presStyleLbl="node1" presStyleIdx="2" presStyleCnt="5"/>
      <dgm:spPr/>
    </dgm:pt>
    <dgm:pt modelId="{E491D778-A711-B448-B08C-7AED25A085F1}" type="pres">
      <dgm:prSet presAssocID="{84B8386C-27AE-754F-9CC7-6085AD33C54C}" presName="shape" presStyleLbl="node1" presStyleIdx="3" presStyleCnt="5" custScaleX="144776" custScaleY="141027">
        <dgm:presLayoutVars>
          <dgm:bulletEnabled val="1"/>
        </dgm:presLayoutVars>
      </dgm:prSet>
      <dgm:spPr/>
      <dgm:t>
        <a:bodyPr/>
        <a:lstStyle/>
        <a:p>
          <a:endParaRPr lang="en-US"/>
        </a:p>
      </dgm:t>
    </dgm:pt>
    <dgm:pt modelId="{F37B1B31-1B4F-9349-BFD0-FACB7F8139AA}" type="pres">
      <dgm:prSet presAssocID="{65F0ADCF-B717-7C4A-A72B-A5D997E72D93}" presName="sibTrans" presStyleLbl="sibTrans2D1" presStyleIdx="3" presStyleCnt="4"/>
      <dgm:spPr/>
      <dgm:t>
        <a:bodyPr/>
        <a:lstStyle/>
        <a:p>
          <a:endParaRPr lang="en-US"/>
        </a:p>
      </dgm:t>
    </dgm:pt>
    <dgm:pt modelId="{22EB9F6E-073F-A44F-AD65-D7B986658881}" type="pres">
      <dgm:prSet presAssocID="{EC0DE637-092B-4F19-A9D2-0E4C4F6D97F4}" presName="lastNode" presStyleLbl="node1" presStyleIdx="4" presStyleCnt="5" custScaleX="96665" custScaleY="118326">
        <dgm:presLayoutVars>
          <dgm:bulletEnabled val="1"/>
        </dgm:presLayoutVars>
      </dgm:prSet>
      <dgm:spPr/>
      <dgm:t>
        <a:bodyPr/>
        <a:lstStyle/>
        <a:p>
          <a:endParaRPr lang="en-US"/>
        </a:p>
      </dgm:t>
    </dgm:pt>
  </dgm:ptLst>
  <dgm:cxnLst>
    <dgm:cxn modelId="{F1344E1C-EA9B-4440-8569-DFA772FF7C4F}" type="presOf" srcId="{892A7A5F-ACC0-4C27-85F3-9C356167415D}" destId="{6F657B37-D7BA-774C-9CAC-D992EBACC9A6}" srcOrd="0" destOrd="0" presId="urn:microsoft.com/office/officeart/2005/8/layout/bProcess2"/>
    <dgm:cxn modelId="{120BA88B-D047-4A6F-9D3E-6AAD2FAD9B9F}" srcId="{71F6F7E4-D6B9-4C3E-BE5E-19D0E01F5222}" destId="{B410DDFC-460E-4862-9D45-5E599A8098AD}" srcOrd="1" destOrd="0" parTransId="{F336ADBB-8A51-432C-9D59-42FC9C623325}" sibTransId="{892A7A5F-ACC0-4C27-85F3-9C356167415D}"/>
    <dgm:cxn modelId="{869508F0-0EDE-C047-AB87-E0756193FEA4}" type="presOf" srcId="{84B8386C-27AE-754F-9CC7-6085AD33C54C}" destId="{E491D778-A711-B448-B08C-7AED25A085F1}" srcOrd="0" destOrd="0" presId="urn:microsoft.com/office/officeart/2005/8/layout/bProcess2"/>
    <dgm:cxn modelId="{2D1CB5ED-14B2-9B42-9DB5-92977DDAD7E2}" type="presOf" srcId="{4170FB74-0AD0-4AC9-94F9-B90733B9C026}" destId="{22EB9F6E-073F-A44F-AD65-D7B986658881}" srcOrd="0" destOrd="1" presId="urn:microsoft.com/office/officeart/2005/8/layout/bProcess2"/>
    <dgm:cxn modelId="{429273EC-753C-734D-885B-939CF28A0B14}" type="presOf" srcId="{5ED2D38A-01D7-4C72-BF60-ADE09DF7C10D}" destId="{3A5772F1-9617-9F4D-B759-D63523EAEBD1}" srcOrd="0" destOrd="0" presId="urn:microsoft.com/office/officeart/2005/8/layout/bProcess2"/>
    <dgm:cxn modelId="{C1520F12-4EA9-4C9B-86B5-872F98697B44}" srcId="{71F6F7E4-D6B9-4C3E-BE5E-19D0E01F5222}" destId="{5ED2D38A-01D7-4C72-BF60-ADE09DF7C10D}" srcOrd="2" destOrd="0" parTransId="{48719026-0AD5-4220-AC4F-CF42963809C0}" sibTransId="{3338A23B-5052-4A11-893E-71E2F02AFF04}"/>
    <dgm:cxn modelId="{D29AC99A-F1D7-8240-88B6-082D6B3B2A88}" type="presOf" srcId="{EC0DE637-092B-4F19-A9D2-0E4C4F6D97F4}" destId="{22EB9F6E-073F-A44F-AD65-D7B986658881}" srcOrd="0" destOrd="0" presId="urn:microsoft.com/office/officeart/2005/8/layout/bProcess2"/>
    <dgm:cxn modelId="{FFBB044A-F910-48E7-82E4-F840A83648BC}" srcId="{EC0DE637-092B-4F19-A9D2-0E4C4F6D97F4}" destId="{1E6A672F-9F3D-4154-B3F3-661872B3E8BE}" srcOrd="1" destOrd="0" parTransId="{7279B79C-60BB-419B-9FC1-BE127E30B19F}" sibTransId="{E82FE746-B2C3-4C87-B8D6-81DFC5794589}"/>
    <dgm:cxn modelId="{6142A732-936D-B543-9821-465AF3989C76}" type="presOf" srcId="{3338A23B-5052-4A11-893E-71E2F02AFF04}" destId="{680E1216-F715-0244-B2C3-4B902B0F5C02}" srcOrd="0" destOrd="0" presId="urn:microsoft.com/office/officeart/2005/8/layout/bProcess2"/>
    <dgm:cxn modelId="{5E0F8A2D-5DDA-F74D-B392-5F49CC8DEBAE}" srcId="{71F6F7E4-D6B9-4C3E-BE5E-19D0E01F5222}" destId="{84B8386C-27AE-754F-9CC7-6085AD33C54C}" srcOrd="3" destOrd="0" parTransId="{A6AD2FDD-B8CC-7343-9D86-09CCDFB37C8A}" sibTransId="{65F0ADCF-B717-7C4A-A72B-A5D997E72D93}"/>
    <dgm:cxn modelId="{83D81F3B-78F2-6843-A4F2-1434017BC753}" type="presOf" srcId="{2DAE2105-B72A-104A-B92E-692F67CFB8F2}" destId="{3F99AC36-9B40-4245-BEED-11B70E18489B}" srcOrd="0" destOrd="0" presId="urn:microsoft.com/office/officeart/2005/8/layout/bProcess2"/>
    <dgm:cxn modelId="{E340C530-2450-004C-8A77-5E1CB70DD769}" srcId="{71F6F7E4-D6B9-4C3E-BE5E-19D0E01F5222}" destId="{9ECF210E-B678-B349-AF72-C0A5EE3EE419}" srcOrd="0" destOrd="0" parTransId="{F5D852BB-1CBA-774E-A4E2-0F6A6D62FD06}" sibTransId="{2DAE2105-B72A-104A-B92E-692F67CFB8F2}"/>
    <dgm:cxn modelId="{5870A66A-097B-4E38-983D-8E426AC61ACD}" srcId="{71F6F7E4-D6B9-4C3E-BE5E-19D0E01F5222}" destId="{EC0DE637-092B-4F19-A9D2-0E4C4F6D97F4}" srcOrd="4" destOrd="0" parTransId="{D46A8040-0244-445A-A43B-AD7B9C666ED3}" sibTransId="{95D289B4-33D2-4367-A48D-31B5190423BE}"/>
    <dgm:cxn modelId="{FE4C4F4A-E7A1-1D4C-BCE3-ADF2D4F0299E}" type="presOf" srcId="{9ECF210E-B678-B349-AF72-C0A5EE3EE419}" destId="{4E904F51-10D7-5447-9FBD-67E20D657868}" srcOrd="0" destOrd="0" presId="urn:microsoft.com/office/officeart/2005/8/layout/bProcess2"/>
    <dgm:cxn modelId="{45B19D19-C64F-5B44-8C29-6F416B35F806}" type="presOf" srcId="{71F6F7E4-D6B9-4C3E-BE5E-19D0E01F5222}" destId="{78F336B5-8ADA-D74D-9398-65A9423501D6}" srcOrd="0" destOrd="0" presId="urn:microsoft.com/office/officeart/2005/8/layout/bProcess2"/>
    <dgm:cxn modelId="{363D6F6A-5167-EF46-9353-231C82627E83}" type="presOf" srcId="{B410DDFC-460E-4862-9D45-5E599A8098AD}" destId="{B2BB1E0C-D87F-AC4C-99AA-B797462DAD52}" srcOrd="0" destOrd="0" presId="urn:microsoft.com/office/officeart/2005/8/layout/bProcess2"/>
    <dgm:cxn modelId="{B1EAF494-B0AB-784F-8C36-072AC1A00519}" type="presOf" srcId="{65F0ADCF-B717-7C4A-A72B-A5D997E72D93}" destId="{F37B1B31-1B4F-9349-BFD0-FACB7F8139AA}" srcOrd="0" destOrd="0" presId="urn:microsoft.com/office/officeart/2005/8/layout/bProcess2"/>
    <dgm:cxn modelId="{4A940B14-75F8-D64A-AB47-78004D79D01B}" type="presOf" srcId="{1E6A672F-9F3D-4154-B3F3-661872B3E8BE}" destId="{22EB9F6E-073F-A44F-AD65-D7B986658881}" srcOrd="0" destOrd="2" presId="urn:microsoft.com/office/officeart/2005/8/layout/bProcess2"/>
    <dgm:cxn modelId="{72C2F4C0-65C4-49A4-A361-FAEED2A1F433}" srcId="{EC0DE637-092B-4F19-A9D2-0E4C4F6D97F4}" destId="{4170FB74-0AD0-4AC9-94F9-B90733B9C026}" srcOrd="0" destOrd="0" parTransId="{0DA0194E-5ED6-4E0E-BC16-5FA52277DDC7}" sibTransId="{E20F2B98-609C-4A74-85AB-CCE9663953B4}"/>
    <dgm:cxn modelId="{A672C890-52C2-9343-941B-E89E1BB68D1D}" type="presParOf" srcId="{78F336B5-8ADA-D74D-9398-65A9423501D6}" destId="{4E904F51-10D7-5447-9FBD-67E20D657868}" srcOrd="0" destOrd="0" presId="urn:microsoft.com/office/officeart/2005/8/layout/bProcess2"/>
    <dgm:cxn modelId="{EF052F75-2CFE-E740-AA54-1E75D5571E76}" type="presParOf" srcId="{78F336B5-8ADA-D74D-9398-65A9423501D6}" destId="{3F99AC36-9B40-4245-BEED-11B70E18489B}" srcOrd="1" destOrd="0" presId="urn:microsoft.com/office/officeart/2005/8/layout/bProcess2"/>
    <dgm:cxn modelId="{7B192AD3-738A-594B-8E01-266E74F3313C}" type="presParOf" srcId="{78F336B5-8ADA-D74D-9398-65A9423501D6}" destId="{29D345ED-6D17-CA46-BB54-0B17D7524C10}" srcOrd="2" destOrd="0" presId="urn:microsoft.com/office/officeart/2005/8/layout/bProcess2"/>
    <dgm:cxn modelId="{5E701325-AD08-064B-A362-D124A40DA8EE}" type="presParOf" srcId="{29D345ED-6D17-CA46-BB54-0B17D7524C10}" destId="{14D10BC0-19C7-B34C-B27C-5DA843301CC3}" srcOrd="0" destOrd="0" presId="urn:microsoft.com/office/officeart/2005/8/layout/bProcess2"/>
    <dgm:cxn modelId="{04C0836E-8750-3247-9F5C-8750908B4937}" type="presParOf" srcId="{29D345ED-6D17-CA46-BB54-0B17D7524C10}" destId="{B2BB1E0C-D87F-AC4C-99AA-B797462DAD52}" srcOrd="1" destOrd="0" presId="urn:microsoft.com/office/officeart/2005/8/layout/bProcess2"/>
    <dgm:cxn modelId="{8370F88C-DFF3-954D-8430-64DC2A3BD0E7}" type="presParOf" srcId="{78F336B5-8ADA-D74D-9398-65A9423501D6}" destId="{6F657B37-D7BA-774C-9CAC-D992EBACC9A6}" srcOrd="3" destOrd="0" presId="urn:microsoft.com/office/officeart/2005/8/layout/bProcess2"/>
    <dgm:cxn modelId="{35CC9500-23F6-1E4E-B372-03B9B5A53822}" type="presParOf" srcId="{78F336B5-8ADA-D74D-9398-65A9423501D6}" destId="{EB55F57B-6B30-CA44-B9B1-0E1BF4E8C7C5}" srcOrd="4" destOrd="0" presId="urn:microsoft.com/office/officeart/2005/8/layout/bProcess2"/>
    <dgm:cxn modelId="{CA6CE90A-CA95-2248-A8D1-AE6CC95EEC21}" type="presParOf" srcId="{EB55F57B-6B30-CA44-B9B1-0E1BF4E8C7C5}" destId="{1BEC47F5-9E59-824F-9388-7218797E2586}" srcOrd="0" destOrd="0" presId="urn:microsoft.com/office/officeart/2005/8/layout/bProcess2"/>
    <dgm:cxn modelId="{6A6844E1-392E-E446-B624-7415E5C81CE8}" type="presParOf" srcId="{EB55F57B-6B30-CA44-B9B1-0E1BF4E8C7C5}" destId="{3A5772F1-9617-9F4D-B759-D63523EAEBD1}" srcOrd="1" destOrd="0" presId="urn:microsoft.com/office/officeart/2005/8/layout/bProcess2"/>
    <dgm:cxn modelId="{FC3BE4F6-96E2-9149-BE2C-32313262C445}" type="presParOf" srcId="{78F336B5-8ADA-D74D-9398-65A9423501D6}" destId="{680E1216-F715-0244-B2C3-4B902B0F5C02}" srcOrd="5" destOrd="0" presId="urn:microsoft.com/office/officeart/2005/8/layout/bProcess2"/>
    <dgm:cxn modelId="{1840BABD-0264-9F41-AEFA-55E2C8592DE9}" type="presParOf" srcId="{78F336B5-8ADA-D74D-9398-65A9423501D6}" destId="{75FD663E-6C45-B645-BEC1-5CCF9408F55F}" srcOrd="6" destOrd="0" presId="urn:microsoft.com/office/officeart/2005/8/layout/bProcess2"/>
    <dgm:cxn modelId="{AEFD3682-FCA0-3C45-9095-0069F4FBCBFF}" type="presParOf" srcId="{75FD663E-6C45-B645-BEC1-5CCF9408F55F}" destId="{496E8BFC-F209-754E-A766-F9089F50A35F}" srcOrd="0" destOrd="0" presId="urn:microsoft.com/office/officeart/2005/8/layout/bProcess2"/>
    <dgm:cxn modelId="{7D770E41-1541-D14B-92B5-E97548E65F5E}" type="presParOf" srcId="{75FD663E-6C45-B645-BEC1-5CCF9408F55F}" destId="{E491D778-A711-B448-B08C-7AED25A085F1}" srcOrd="1" destOrd="0" presId="urn:microsoft.com/office/officeart/2005/8/layout/bProcess2"/>
    <dgm:cxn modelId="{BB19419E-9BC2-784B-8A9A-3714730DF48B}" type="presParOf" srcId="{78F336B5-8ADA-D74D-9398-65A9423501D6}" destId="{F37B1B31-1B4F-9349-BFD0-FACB7F8139AA}" srcOrd="7" destOrd="0" presId="urn:microsoft.com/office/officeart/2005/8/layout/bProcess2"/>
    <dgm:cxn modelId="{6A373FF3-2D2D-F543-8BC4-825F0790607E}" type="presParOf" srcId="{78F336B5-8ADA-D74D-9398-65A9423501D6}" destId="{22EB9F6E-073F-A44F-AD65-D7B986658881}" srcOrd="8"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8F9A6-0B20-4FCC-B0B2-13C5B8CDA4C2}" type="doc">
      <dgm:prSet loTypeId="urn:microsoft.com/office/officeart/2005/8/layout/process2" loCatId="process" qsTypeId="urn:microsoft.com/office/officeart/2005/8/quickstyle/simple1" qsCatId="simple" csTypeId="urn:microsoft.com/office/officeart/2005/8/colors/accent1_2" csCatId="accent1" phldr="1"/>
      <dgm:spPr/>
    </dgm:pt>
    <dgm:pt modelId="{09311E1D-E52E-434F-9AD7-612A5304F49F}">
      <dgm:prSet phldrT="[Text]"/>
      <dgm:spPr/>
      <dgm:t>
        <a:bodyPr/>
        <a:lstStyle/>
        <a:p>
          <a:r>
            <a:rPr kumimoji="1" lang="en-US" dirty="0" smtClean="0"/>
            <a:t>establish</a:t>
          </a:r>
          <a:endParaRPr lang="en-US" dirty="0"/>
        </a:p>
      </dgm:t>
    </dgm:pt>
    <dgm:pt modelId="{FD47667E-4EA0-402A-BA79-29EA6EC665D5}" type="parTrans" cxnId="{A8FC9269-837B-4251-B36F-B1035E99B825}">
      <dgm:prSet/>
      <dgm:spPr/>
      <dgm:t>
        <a:bodyPr/>
        <a:lstStyle/>
        <a:p>
          <a:endParaRPr lang="en-US"/>
        </a:p>
      </dgm:t>
    </dgm:pt>
    <dgm:pt modelId="{C3E624C1-728D-4C50-A20C-774338AF0B5E}" type="sibTrans" cxnId="{A8FC9269-837B-4251-B36F-B1035E99B825}">
      <dgm:prSet/>
      <dgm:spPr/>
      <dgm:t>
        <a:bodyPr/>
        <a:lstStyle/>
        <a:p>
          <a:endParaRPr lang="en-US" dirty="0"/>
        </a:p>
      </dgm:t>
    </dgm:pt>
    <dgm:pt modelId="{F9B92252-6C84-4C1C-AA09-CAEEEC14FF35}">
      <dgm:prSet phldrT="[Text]"/>
      <dgm:spPr/>
      <dgm:t>
        <a:bodyPr/>
        <a:lstStyle/>
        <a:p>
          <a:r>
            <a:rPr kumimoji="1" lang="en-US" dirty="0" smtClean="0"/>
            <a:t>transfer</a:t>
          </a:r>
          <a:endParaRPr lang="en-US" dirty="0"/>
        </a:p>
      </dgm:t>
    </dgm:pt>
    <dgm:pt modelId="{1FD90919-F3EE-450A-B7E7-F87F382585FF}" type="parTrans" cxnId="{8307A74E-674F-4BAF-BE0E-7BF110A5E654}">
      <dgm:prSet/>
      <dgm:spPr/>
      <dgm:t>
        <a:bodyPr/>
        <a:lstStyle/>
        <a:p>
          <a:endParaRPr lang="en-US"/>
        </a:p>
      </dgm:t>
    </dgm:pt>
    <dgm:pt modelId="{A6D43862-C69C-4C92-A4AA-5D4276F26CEC}" type="sibTrans" cxnId="{8307A74E-674F-4BAF-BE0E-7BF110A5E654}">
      <dgm:prSet/>
      <dgm:spPr/>
      <dgm:t>
        <a:bodyPr/>
        <a:lstStyle/>
        <a:p>
          <a:endParaRPr lang="en-US" dirty="0"/>
        </a:p>
      </dgm:t>
    </dgm:pt>
    <dgm:pt modelId="{90815CE7-F4B3-44FD-B6DE-A7ADADC60E45}">
      <dgm:prSet phldrT="[Text]"/>
      <dgm:spPr/>
      <dgm:t>
        <a:bodyPr/>
        <a:lstStyle/>
        <a:p>
          <a:r>
            <a:rPr kumimoji="1" lang="en-US" dirty="0" smtClean="0"/>
            <a:t>disconnect</a:t>
          </a:r>
          <a:endParaRPr lang="en-US" dirty="0"/>
        </a:p>
      </dgm:t>
    </dgm:pt>
    <dgm:pt modelId="{8725E30C-5C1F-42D2-9DEA-9A0BACF628D8}" type="parTrans" cxnId="{CEB93BF9-6B9B-4FFC-B1D9-437A429F094D}">
      <dgm:prSet/>
      <dgm:spPr/>
      <dgm:t>
        <a:bodyPr/>
        <a:lstStyle/>
        <a:p>
          <a:endParaRPr lang="en-US"/>
        </a:p>
      </dgm:t>
    </dgm:pt>
    <dgm:pt modelId="{90A86893-8455-4BC5-875F-32D84934F3B9}" type="sibTrans" cxnId="{CEB93BF9-6B9B-4FFC-B1D9-437A429F094D}">
      <dgm:prSet/>
      <dgm:spPr/>
      <dgm:t>
        <a:bodyPr/>
        <a:lstStyle/>
        <a:p>
          <a:endParaRPr lang="en-US"/>
        </a:p>
      </dgm:t>
    </dgm:pt>
    <dgm:pt modelId="{DB38B381-43B8-44A3-AB07-0193AB91FC43}" type="pres">
      <dgm:prSet presAssocID="{B838F9A6-0B20-4FCC-B0B2-13C5B8CDA4C2}" presName="linearFlow" presStyleCnt="0">
        <dgm:presLayoutVars>
          <dgm:resizeHandles val="exact"/>
        </dgm:presLayoutVars>
      </dgm:prSet>
      <dgm:spPr/>
    </dgm:pt>
    <dgm:pt modelId="{26D448FE-E65F-4553-BBE5-82CA5F3F2EB5}" type="pres">
      <dgm:prSet presAssocID="{09311E1D-E52E-434F-9AD7-612A5304F49F}" presName="node" presStyleLbl="node1" presStyleIdx="0" presStyleCnt="3">
        <dgm:presLayoutVars>
          <dgm:bulletEnabled val="1"/>
        </dgm:presLayoutVars>
      </dgm:prSet>
      <dgm:spPr/>
      <dgm:t>
        <a:bodyPr/>
        <a:lstStyle/>
        <a:p>
          <a:endParaRPr lang="en-US"/>
        </a:p>
      </dgm:t>
    </dgm:pt>
    <dgm:pt modelId="{A4D3629D-4D26-40CC-B719-E369298279F9}" type="pres">
      <dgm:prSet presAssocID="{C3E624C1-728D-4C50-A20C-774338AF0B5E}" presName="sibTrans" presStyleLbl="sibTrans2D1" presStyleIdx="0" presStyleCnt="2"/>
      <dgm:spPr/>
      <dgm:t>
        <a:bodyPr/>
        <a:lstStyle/>
        <a:p>
          <a:endParaRPr lang="en-US"/>
        </a:p>
      </dgm:t>
    </dgm:pt>
    <dgm:pt modelId="{933172A4-2538-4C58-8DB6-8F8BF83B5702}" type="pres">
      <dgm:prSet presAssocID="{C3E624C1-728D-4C50-A20C-774338AF0B5E}" presName="connectorText" presStyleLbl="sibTrans2D1" presStyleIdx="0" presStyleCnt="2"/>
      <dgm:spPr/>
      <dgm:t>
        <a:bodyPr/>
        <a:lstStyle/>
        <a:p>
          <a:endParaRPr lang="en-US"/>
        </a:p>
      </dgm:t>
    </dgm:pt>
    <dgm:pt modelId="{8DCE07B1-FBCE-4051-8E0C-2FB2A04D3AFE}" type="pres">
      <dgm:prSet presAssocID="{F9B92252-6C84-4C1C-AA09-CAEEEC14FF35}" presName="node" presStyleLbl="node1" presStyleIdx="1" presStyleCnt="3">
        <dgm:presLayoutVars>
          <dgm:bulletEnabled val="1"/>
        </dgm:presLayoutVars>
      </dgm:prSet>
      <dgm:spPr/>
      <dgm:t>
        <a:bodyPr/>
        <a:lstStyle/>
        <a:p>
          <a:endParaRPr lang="en-US"/>
        </a:p>
      </dgm:t>
    </dgm:pt>
    <dgm:pt modelId="{0EC1890A-ECEC-4AC9-83B2-A72D21F65BC9}" type="pres">
      <dgm:prSet presAssocID="{A6D43862-C69C-4C92-A4AA-5D4276F26CEC}" presName="sibTrans" presStyleLbl="sibTrans2D1" presStyleIdx="1" presStyleCnt="2"/>
      <dgm:spPr/>
      <dgm:t>
        <a:bodyPr/>
        <a:lstStyle/>
        <a:p>
          <a:endParaRPr lang="en-US"/>
        </a:p>
      </dgm:t>
    </dgm:pt>
    <dgm:pt modelId="{827C646B-99CA-4677-88CD-5426EF5FC430}" type="pres">
      <dgm:prSet presAssocID="{A6D43862-C69C-4C92-A4AA-5D4276F26CEC}" presName="connectorText" presStyleLbl="sibTrans2D1" presStyleIdx="1" presStyleCnt="2"/>
      <dgm:spPr/>
      <dgm:t>
        <a:bodyPr/>
        <a:lstStyle/>
        <a:p>
          <a:endParaRPr lang="en-US"/>
        </a:p>
      </dgm:t>
    </dgm:pt>
    <dgm:pt modelId="{7C0E8CA8-DFE6-4238-A556-B033D1D5CCAA}" type="pres">
      <dgm:prSet presAssocID="{90815CE7-F4B3-44FD-B6DE-A7ADADC60E45}" presName="node" presStyleLbl="node1" presStyleIdx="2" presStyleCnt="3">
        <dgm:presLayoutVars>
          <dgm:bulletEnabled val="1"/>
        </dgm:presLayoutVars>
      </dgm:prSet>
      <dgm:spPr/>
      <dgm:t>
        <a:bodyPr/>
        <a:lstStyle/>
        <a:p>
          <a:endParaRPr lang="en-US"/>
        </a:p>
      </dgm:t>
    </dgm:pt>
  </dgm:ptLst>
  <dgm:cxnLst>
    <dgm:cxn modelId="{5D4E4A28-D899-48DA-B944-5C2DC2BB1C07}" type="presOf" srcId="{B838F9A6-0B20-4FCC-B0B2-13C5B8CDA4C2}" destId="{DB38B381-43B8-44A3-AB07-0193AB91FC43}" srcOrd="0" destOrd="0" presId="urn:microsoft.com/office/officeart/2005/8/layout/process2"/>
    <dgm:cxn modelId="{9CF645D4-7467-42E4-B831-6006B3A63C74}" type="presOf" srcId="{C3E624C1-728D-4C50-A20C-774338AF0B5E}" destId="{933172A4-2538-4C58-8DB6-8F8BF83B5702}" srcOrd="1" destOrd="0" presId="urn:microsoft.com/office/officeart/2005/8/layout/process2"/>
    <dgm:cxn modelId="{934DA8D4-CAB2-4386-BF0B-B9E3B2E0530D}" type="presOf" srcId="{A6D43862-C69C-4C92-A4AA-5D4276F26CEC}" destId="{0EC1890A-ECEC-4AC9-83B2-A72D21F65BC9}" srcOrd="0" destOrd="0" presId="urn:microsoft.com/office/officeart/2005/8/layout/process2"/>
    <dgm:cxn modelId="{36B42FAC-06C7-475A-82EA-A41C6868E560}" type="presOf" srcId="{C3E624C1-728D-4C50-A20C-774338AF0B5E}" destId="{A4D3629D-4D26-40CC-B719-E369298279F9}" srcOrd="0" destOrd="0" presId="urn:microsoft.com/office/officeart/2005/8/layout/process2"/>
    <dgm:cxn modelId="{8307A74E-674F-4BAF-BE0E-7BF110A5E654}" srcId="{B838F9A6-0B20-4FCC-B0B2-13C5B8CDA4C2}" destId="{F9B92252-6C84-4C1C-AA09-CAEEEC14FF35}" srcOrd="1" destOrd="0" parTransId="{1FD90919-F3EE-450A-B7E7-F87F382585FF}" sibTransId="{A6D43862-C69C-4C92-A4AA-5D4276F26CEC}"/>
    <dgm:cxn modelId="{A8FC9269-837B-4251-B36F-B1035E99B825}" srcId="{B838F9A6-0B20-4FCC-B0B2-13C5B8CDA4C2}" destId="{09311E1D-E52E-434F-9AD7-612A5304F49F}" srcOrd="0" destOrd="0" parTransId="{FD47667E-4EA0-402A-BA79-29EA6EC665D5}" sibTransId="{C3E624C1-728D-4C50-A20C-774338AF0B5E}"/>
    <dgm:cxn modelId="{93DF5B6C-0660-4375-8FFF-B802042B3C75}" type="presOf" srcId="{09311E1D-E52E-434F-9AD7-612A5304F49F}" destId="{26D448FE-E65F-4553-BBE5-82CA5F3F2EB5}" srcOrd="0" destOrd="0" presId="urn:microsoft.com/office/officeart/2005/8/layout/process2"/>
    <dgm:cxn modelId="{BE3F347F-8A98-46CF-B52B-DA13510E7F3C}" type="presOf" srcId="{90815CE7-F4B3-44FD-B6DE-A7ADADC60E45}" destId="{7C0E8CA8-DFE6-4238-A556-B033D1D5CCAA}" srcOrd="0" destOrd="0" presId="urn:microsoft.com/office/officeart/2005/8/layout/process2"/>
    <dgm:cxn modelId="{BD316ADD-7251-4C73-8F10-DD299F12D495}" type="presOf" srcId="{F9B92252-6C84-4C1C-AA09-CAEEEC14FF35}" destId="{8DCE07B1-FBCE-4051-8E0C-2FB2A04D3AFE}" srcOrd="0" destOrd="0" presId="urn:microsoft.com/office/officeart/2005/8/layout/process2"/>
    <dgm:cxn modelId="{CEB93BF9-6B9B-4FFC-B1D9-437A429F094D}" srcId="{B838F9A6-0B20-4FCC-B0B2-13C5B8CDA4C2}" destId="{90815CE7-F4B3-44FD-B6DE-A7ADADC60E45}" srcOrd="2" destOrd="0" parTransId="{8725E30C-5C1F-42D2-9DEA-9A0BACF628D8}" sibTransId="{90A86893-8455-4BC5-875F-32D84934F3B9}"/>
    <dgm:cxn modelId="{32FA5B6A-EBEC-40C2-B64D-EE0EE7B5A7BD}" type="presOf" srcId="{A6D43862-C69C-4C92-A4AA-5D4276F26CEC}" destId="{827C646B-99CA-4677-88CD-5426EF5FC430}" srcOrd="1" destOrd="0" presId="urn:microsoft.com/office/officeart/2005/8/layout/process2"/>
    <dgm:cxn modelId="{7CDCD455-C315-4F21-AA6B-0EBEB8CB36EB}" type="presParOf" srcId="{DB38B381-43B8-44A3-AB07-0193AB91FC43}" destId="{26D448FE-E65F-4553-BBE5-82CA5F3F2EB5}" srcOrd="0" destOrd="0" presId="urn:microsoft.com/office/officeart/2005/8/layout/process2"/>
    <dgm:cxn modelId="{DFCA972C-6E76-47DA-9B1B-18408DEF2535}" type="presParOf" srcId="{DB38B381-43B8-44A3-AB07-0193AB91FC43}" destId="{A4D3629D-4D26-40CC-B719-E369298279F9}" srcOrd="1" destOrd="0" presId="urn:microsoft.com/office/officeart/2005/8/layout/process2"/>
    <dgm:cxn modelId="{412E2FEB-0951-4581-8227-1BD526CC7D72}" type="presParOf" srcId="{A4D3629D-4D26-40CC-B719-E369298279F9}" destId="{933172A4-2538-4C58-8DB6-8F8BF83B5702}" srcOrd="0" destOrd="0" presId="urn:microsoft.com/office/officeart/2005/8/layout/process2"/>
    <dgm:cxn modelId="{6BE37F78-F01A-4D61-A3F1-1C6CCE63A698}" type="presParOf" srcId="{DB38B381-43B8-44A3-AB07-0193AB91FC43}" destId="{8DCE07B1-FBCE-4051-8E0C-2FB2A04D3AFE}" srcOrd="2" destOrd="0" presId="urn:microsoft.com/office/officeart/2005/8/layout/process2"/>
    <dgm:cxn modelId="{CB54761F-B88C-4372-B16E-0F480E2771F0}" type="presParOf" srcId="{DB38B381-43B8-44A3-AB07-0193AB91FC43}" destId="{0EC1890A-ECEC-4AC9-83B2-A72D21F65BC9}" srcOrd="3" destOrd="0" presId="urn:microsoft.com/office/officeart/2005/8/layout/process2"/>
    <dgm:cxn modelId="{8418325D-C2E8-4FA0-B3DE-A20C84E65DD5}" type="presParOf" srcId="{0EC1890A-ECEC-4AC9-83B2-A72D21F65BC9}" destId="{827C646B-99CA-4677-88CD-5426EF5FC430}" srcOrd="0" destOrd="0" presId="urn:microsoft.com/office/officeart/2005/8/layout/process2"/>
    <dgm:cxn modelId="{DC535847-E938-41A8-B6E5-7F83529D141E}" type="presParOf" srcId="{DB38B381-43B8-44A3-AB07-0193AB91FC43}" destId="{7C0E8CA8-DFE6-4238-A556-B033D1D5CCA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94861B-B9FA-4A2A-8DCA-F8B65B9FE208}" type="doc">
      <dgm:prSet loTypeId="urn:microsoft.com/office/officeart/2005/8/layout/hierarchy3" loCatId="list" qsTypeId="urn:microsoft.com/office/officeart/2005/8/quickstyle/3d6" qsCatId="3D" csTypeId="urn:microsoft.com/office/officeart/2005/8/colors/accent1_2" csCatId="accent1" phldr="1"/>
      <dgm:spPr/>
      <dgm:t>
        <a:bodyPr/>
        <a:lstStyle/>
        <a:p>
          <a:endParaRPr lang="en-US"/>
        </a:p>
      </dgm:t>
    </dgm:pt>
    <dgm:pt modelId="{9E7DCB3A-4CD5-429A-B3F8-535ACA9DFFB1}">
      <dgm:prSet phldrT="[Text]" custT="1"/>
      <dgm:spPr/>
      <dgm:t>
        <a:bodyPr/>
        <a:lstStyle/>
        <a:p>
          <a:r>
            <a:rPr lang="en-US" sz="2000" b="1" i="0" baseline="0" dirty="0" smtClean="0"/>
            <a:t>Public telephone network </a:t>
          </a:r>
          <a:endParaRPr lang="en-US" sz="2000" b="1" i="0" baseline="0" dirty="0"/>
        </a:p>
      </dgm:t>
    </dgm:pt>
    <dgm:pt modelId="{E97AC44C-2B21-4A3C-866B-9ED21C02D27F}" type="parTrans" cxnId="{36CDB586-BADD-4AEA-948E-4C011D15BA7A}">
      <dgm:prSet/>
      <dgm:spPr/>
      <dgm:t>
        <a:bodyPr/>
        <a:lstStyle/>
        <a:p>
          <a:endParaRPr lang="en-US"/>
        </a:p>
      </dgm:t>
    </dgm:pt>
    <dgm:pt modelId="{C9E2782A-4D60-4FAF-8602-849494828953}" type="sibTrans" cxnId="{36CDB586-BADD-4AEA-948E-4C011D15BA7A}">
      <dgm:prSet/>
      <dgm:spPr/>
      <dgm:t>
        <a:bodyPr/>
        <a:lstStyle/>
        <a:p>
          <a:endParaRPr lang="en-US"/>
        </a:p>
      </dgm:t>
    </dgm:pt>
    <dgm:pt modelId="{CE785D57-5963-42AB-A35B-E5129662D2D4}">
      <dgm:prSet phldrT="[Text]" custT="1"/>
      <dgm:spPr/>
      <dgm:t>
        <a:bodyPr/>
        <a:lstStyle/>
        <a:p>
          <a:r>
            <a:rPr lang="en-US" sz="1800" b="1" i="0" baseline="0" dirty="0" smtClean="0"/>
            <a:t>subscribers – </a:t>
          </a:r>
        </a:p>
        <a:p>
          <a:r>
            <a:rPr lang="en-US" sz="1800" b="1" i="0" baseline="0" dirty="0" smtClean="0"/>
            <a:t>devices that attach to the network</a:t>
          </a:r>
          <a:endParaRPr lang="en-US" sz="1800" b="1" i="0" baseline="0" dirty="0"/>
        </a:p>
      </dgm:t>
    </dgm:pt>
    <dgm:pt modelId="{E357B09E-489D-4EDB-A914-37E094C145E3}" type="parTrans" cxnId="{7017BAEC-10FF-4A47-91C5-D56D09574284}">
      <dgm:prSet/>
      <dgm:spPr/>
      <dgm:t>
        <a:bodyPr/>
        <a:lstStyle/>
        <a:p>
          <a:endParaRPr lang="en-US" dirty="0"/>
        </a:p>
      </dgm:t>
    </dgm:pt>
    <dgm:pt modelId="{7DB2E4D3-3415-4CD8-AA76-69E275FFBFF7}" type="sibTrans" cxnId="{7017BAEC-10FF-4A47-91C5-D56D09574284}">
      <dgm:prSet/>
      <dgm:spPr/>
      <dgm:t>
        <a:bodyPr/>
        <a:lstStyle/>
        <a:p>
          <a:endParaRPr lang="en-US"/>
        </a:p>
      </dgm:t>
    </dgm:pt>
    <dgm:pt modelId="{2B3C021D-C091-42AA-85BD-AA927B7DA3C1}">
      <dgm:prSet phldrT="[Text]" custT="1"/>
      <dgm:spPr/>
      <dgm:t>
        <a:bodyPr/>
        <a:lstStyle/>
        <a:p>
          <a:r>
            <a:rPr lang="en-US" sz="1800" b="1" i="0" baseline="0" dirty="0" smtClean="0"/>
            <a:t>subscriber line – </a:t>
          </a:r>
        </a:p>
        <a:p>
          <a:r>
            <a:rPr lang="en-US" sz="1800" b="1" i="0" baseline="0" dirty="0" smtClean="0"/>
            <a:t>link subscriber and network</a:t>
          </a:r>
          <a:endParaRPr lang="en-US" sz="1800" b="1" i="0" baseline="0" dirty="0"/>
        </a:p>
      </dgm:t>
    </dgm:pt>
    <dgm:pt modelId="{A6D0BD81-5D60-48CA-AC45-D317E8F36A32}" type="parTrans" cxnId="{90977607-38D2-40D2-8261-636B16FDDE6D}">
      <dgm:prSet/>
      <dgm:spPr/>
      <dgm:t>
        <a:bodyPr/>
        <a:lstStyle/>
        <a:p>
          <a:endParaRPr lang="en-US" dirty="0"/>
        </a:p>
      </dgm:t>
    </dgm:pt>
    <dgm:pt modelId="{6AF8F652-6A53-43A4-A72B-1CD724450575}" type="sibTrans" cxnId="{90977607-38D2-40D2-8261-636B16FDDE6D}">
      <dgm:prSet/>
      <dgm:spPr/>
      <dgm:t>
        <a:bodyPr/>
        <a:lstStyle/>
        <a:p>
          <a:endParaRPr lang="en-US"/>
        </a:p>
      </dgm:t>
    </dgm:pt>
    <dgm:pt modelId="{068D9539-E35B-45F2-B18B-9C216BBCC5EB}">
      <dgm:prSet phldrT="[Text]" custT="1"/>
      <dgm:spPr/>
      <dgm:t>
        <a:bodyPr/>
        <a:lstStyle/>
        <a:p>
          <a:r>
            <a:rPr lang="en-US" sz="2000" b="1" i="0" baseline="0" dirty="0" smtClean="0"/>
            <a:t>Private branch exchange (PBX)</a:t>
          </a:r>
          <a:endParaRPr lang="en-US" sz="2000" b="1" i="0" baseline="0" dirty="0"/>
        </a:p>
      </dgm:t>
    </dgm:pt>
    <dgm:pt modelId="{9A0BDAE7-926C-4A7F-B362-E58B12B4ACCF}" type="parTrans" cxnId="{FC7730D6-FF1D-4975-8553-BB7AA7A8A69D}">
      <dgm:prSet/>
      <dgm:spPr/>
      <dgm:t>
        <a:bodyPr/>
        <a:lstStyle/>
        <a:p>
          <a:endParaRPr lang="en-US"/>
        </a:p>
      </dgm:t>
    </dgm:pt>
    <dgm:pt modelId="{F846AD86-6B56-429E-934E-A6A3F789A0EB}" type="sibTrans" cxnId="{FC7730D6-FF1D-4975-8553-BB7AA7A8A69D}">
      <dgm:prSet/>
      <dgm:spPr/>
      <dgm:t>
        <a:bodyPr/>
        <a:lstStyle/>
        <a:p>
          <a:endParaRPr lang="en-US"/>
        </a:p>
      </dgm:t>
    </dgm:pt>
    <dgm:pt modelId="{322DE87E-40EE-4C3D-93F4-0115B811B038}">
      <dgm:prSet phldrT="[Text]" custT="1"/>
      <dgm:spPr/>
      <dgm:t>
        <a:bodyPr/>
        <a:lstStyle/>
        <a:p>
          <a:r>
            <a:rPr lang="en-US" sz="1800" b="1" i="0" baseline="0" dirty="0" smtClean="0"/>
            <a:t>interconnects telephones within a building</a:t>
          </a:r>
          <a:endParaRPr lang="en-US" sz="1800" b="1" i="0" baseline="0" dirty="0"/>
        </a:p>
      </dgm:t>
    </dgm:pt>
    <dgm:pt modelId="{082DB778-0B16-416E-BA9C-96D9F792780C}" type="parTrans" cxnId="{4901C48E-307A-4C91-93CD-6476EA6C5200}">
      <dgm:prSet/>
      <dgm:spPr/>
      <dgm:t>
        <a:bodyPr/>
        <a:lstStyle/>
        <a:p>
          <a:endParaRPr lang="en-US" dirty="0"/>
        </a:p>
      </dgm:t>
    </dgm:pt>
    <dgm:pt modelId="{41845836-B41A-43BA-A4A9-A42DCF9E1800}" type="sibTrans" cxnId="{4901C48E-307A-4C91-93CD-6476EA6C5200}">
      <dgm:prSet/>
      <dgm:spPr/>
      <dgm:t>
        <a:bodyPr/>
        <a:lstStyle/>
        <a:p>
          <a:endParaRPr lang="en-US"/>
        </a:p>
      </dgm:t>
    </dgm:pt>
    <dgm:pt modelId="{055E3F12-4167-4F51-8768-1071140F010D}">
      <dgm:prSet phldrT="[Text]" custT="1"/>
      <dgm:spPr/>
      <dgm:t>
        <a:bodyPr/>
        <a:lstStyle/>
        <a:p>
          <a:r>
            <a:rPr lang="en-US" sz="1800" b="1" i="0" baseline="0" dirty="0" smtClean="0"/>
            <a:t>exchanges – </a:t>
          </a:r>
        </a:p>
        <a:p>
          <a:r>
            <a:rPr lang="en-US" sz="1800" b="1" i="0" baseline="0" dirty="0" smtClean="0"/>
            <a:t>switching centers in network</a:t>
          </a:r>
          <a:endParaRPr lang="en-US" sz="1800" b="1" i="0" baseline="0" dirty="0"/>
        </a:p>
      </dgm:t>
    </dgm:pt>
    <dgm:pt modelId="{FA0E2A4E-2A37-48C7-BCA4-1F5459A4C73B}" type="parTrans" cxnId="{D4437B2C-C1DB-4F19-809C-740CA875DB4E}">
      <dgm:prSet/>
      <dgm:spPr/>
      <dgm:t>
        <a:bodyPr/>
        <a:lstStyle/>
        <a:p>
          <a:endParaRPr lang="en-US" dirty="0"/>
        </a:p>
      </dgm:t>
    </dgm:pt>
    <dgm:pt modelId="{4E2FE656-BCE6-4336-BDE9-E3BFBE879EE4}" type="sibTrans" cxnId="{D4437B2C-C1DB-4F19-809C-740CA875DB4E}">
      <dgm:prSet/>
      <dgm:spPr/>
      <dgm:t>
        <a:bodyPr/>
        <a:lstStyle/>
        <a:p>
          <a:endParaRPr lang="en-US"/>
        </a:p>
      </dgm:t>
    </dgm:pt>
    <dgm:pt modelId="{4126AFB7-7E57-4399-83DA-27C3ACB05CB7}">
      <dgm:prSet phldrT="[Text]" custT="1"/>
      <dgm:spPr/>
      <dgm:t>
        <a:bodyPr/>
        <a:lstStyle/>
        <a:p>
          <a:r>
            <a:rPr lang="en-US" sz="1800" b="1" i="0" baseline="0" dirty="0" smtClean="0"/>
            <a:t>trunks –</a:t>
          </a:r>
        </a:p>
        <a:p>
          <a:r>
            <a:rPr lang="en-US" sz="1800" b="1" i="0" baseline="0" dirty="0" smtClean="0"/>
            <a:t> branches between exchanges</a:t>
          </a:r>
          <a:endParaRPr lang="en-US" sz="1800" b="1" i="0" baseline="0" dirty="0"/>
        </a:p>
      </dgm:t>
    </dgm:pt>
    <dgm:pt modelId="{ABF8592B-34A1-4DB8-A793-088EA4D258C8}" type="parTrans" cxnId="{1971E1CF-0A2B-4A95-A755-BA5F69CEF71B}">
      <dgm:prSet/>
      <dgm:spPr/>
      <dgm:t>
        <a:bodyPr/>
        <a:lstStyle/>
        <a:p>
          <a:endParaRPr lang="en-US" dirty="0"/>
        </a:p>
      </dgm:t>
    </dgm:pt>
    <dgm:pt modelId="{9CB9F12A-391B-430A-A6A7-A44CFF1641DB}" type="sibTrans" cxnId="{1971E1CF-0A2B-4A95-A755-BA5F69CEF71B}">
      <dgm:prSet/>
      <dgm:spPr/>
      <dgm:t>
        <a:bodyPr/>
        <a:lstStyle/>
        <a:p>
          <a:endParaRPr lang="en-US"/>
        </a:p>
      </dgm:t>
    </dgm:pt>
    <dgm:pt modelId="{1B41EACA-F942-4DBF-B6EF-7D2D767B5DD1}">
      <dgm:prSet phldrT="[Text]"/>
      <dgm:spPr/>
      <dgm:t>
        <a:bodyPr/>
        <a:lstStyle/>
        <a:p>
          <a:r>
            <a:rPr lang="en-US" b="1" i="0" dirty="0" smtClean="0"/>
            <a:t>Data switch</a:t>
          </a:r>
          <a:endParaRPr lang="en-US" b="1" i="0" dirty="0"/>
        </a:p>
      </dgm:t>
    </dgm:pt>
    <dgm:pt modelId="{E4C37A38-97DB-47FF-B25F-3174F1D6A420}" type="parTrans" cxnId="{E3E852BD-EDA0-411A-87F0-F26DAD48AA96}">
      <dgm:prSet/>
      <dgm:spPr/>
      <dgm:t>
        <a:bodyPr/>
        <a:lstStyle/>
        <a:p>
          <a:endParaRPr lang="en-US"/>
        </a:p>
      </dgm:t>
    </dgm:pt>
    <dgm:pt modelId="{D9060E1C-18AF-4720-87B1-9D8FBAD0E76C}" type="sibTrans" cxnId="{E3E852BD-EDA0-411A-87F0-F26DAD48AA96}">
      <dgm:prSet/>
      <dgm:spPr/>
      <dgm:t>
        <a:bodyPr/>
        <a:lstStyle/>
        <a:p>
          <a:endParaRPr lang="en-US"/>
        </a:p>
      </dgm:t>
    </dgm:pt>
    <dgm:pt modelId="{BD0F37C0-2FCD-4CC2-8701-E6D6BF34282F}">
      <dgm:prSet phldrT="[Text]" custT="1"/>
      <dgm:spPr/>
      <dgm:t>
        <a:bodyPr/>
        <a:lstStyle/>
        <a:p>
          <a:r>
            <a:rPr lang="en-US" sz="1800" b="1" i="0" baseline="0" dirty="0" smtClean="0"/>
            <a:t>Interconnects digital data processing devices such as terminals and computers</a:t>
          </a:r>
          <a:endParaRPr lang="en-US" sz="1800" b="1" i="0" baseline="0" dirty="0"/>
        </a:p>
      </dgm:t>
    </dgm:pt>
    <dgm:pt modelId="{99A68DA9-5955-45C1-B42D-4C7E40FB6795}" type="parTrans" cxnId="{B23C4892-8E40-46FD-B088-5FAF68D5602B}">
      <dgm:prSet/>
      <dgm:spPr/>
      <dgm:t>
        <a:bodyPr/>
        <a:lstStyle/>
        <a:p>
          <a:endParaRPr lang="en-US" dirty="0"/>
        </a:p>
      </dgm:t>
    </dgm:pt>
    <dgm:pt modelId="{84E1B4D8-9124-4C94-AB44-2146DA460FA9}" type="sibTrans" cxnId="{B23C4892-8E40-46FD-B088-5FAF68D5602B}">
      <dgm:prSet/>
      <dgm:spPr/>
      <dgm:t>
        <a:bodyPr/>
        <a:lstStyle/>
        <a:p>
          <a:endParaRPr lang="en-US"/>
        </a:p>
      </dgm:t>
    </dgm:pt>
    <dgm:pt modelId="{08B92C96-1FAA-4510-ABB4-EF460CC65289}" type="pres">
      <dgm:prSet presAssocID="{5194861B-B9FA-4A2A-8DCA-F8B65B9FE208}" presName="diagram" presStyleCnt="0">
        <dgm:presLayoutVars>
          <dgm:chPref val="1"/>
          <dgm:dir/>
          <dgm:animOne val="branch"/>
          <dgm:animLvl val="lvl"/>
          <dgm:resizeHandles/>
        </dgm:presLayoutVars>
      </dgm:prSet>
      <dgm:spPr/>
      <dgm:t>
        <a:bodyPr/>
        <a:lstStyle/>
        <a:p>
          <a:endParaRPr lang="en-US"/>
        </a:p>
      </dgm:t>
    </dgm:pt>
    <dgm:pt modelId="{10C511EB-E677-49CC-ABCA-7BEC5F3281E6}" type="pres">
      <dgm:prSet presAssocID="{9E7DCB3A-4CD5-429A-B3F8-535ACA9DFFB1}" presName="root" presStyleCnt="0"/>
      <dgm:spPr/>
    </dgm:pt>
    <dgm:pt modelId="{C6C9EB63-FAA7-4C25-B0AD-D6E462811246}" type="pres">
      <dgm:prSet presAssocID="{9E7DCB3A-4CD5-429A-B3F8-535ACA9DFFB1}" presName="rootComposite" presStyleCnt="0"/>
      <dgm:spPr/>
    </dgm:pt>
    <dgm:pt modelId="{68F708E4-F7BC-4EE7-A81E-DDA710E7346B}" type="pres">
      <dgm:prSet presAssocID="{9E7DCB3A-4CD5-429A-B3F8-535ACA9DFFB1}" presName="rootText" presStyleLbl="node1" presStyleIdx="0" presStyleCnt="3" custScaleY="124484"/>
      <dgm:spPr/>
      <dgm:t>
        <a:bodyPr/>
        <a:lstStyle/>
        <a:p>
          <a:endParaRPr lang="en-US"/>
        </a:p>
      </dgm:t>
    </dgm:pt>
    <dgm:pt modelId="{D031295F-B1D5-4D6C-8F4F-350F5C0191D7}" type="pres">
      <dgm:prSet presAssocID="{9E7DCB3A-4CD5-429A-B3F8-535ACA9DFFB1}" presName="rootConnector" presStyleLbl="node1" presStyleIdx="0" presStyleCnt="3"/>
      <dgm:spPr/>
      <dgm:t>
        <a:bodyPr/>
        <a:lstStyle/>
        <a:p>
          <a:endParaRPr lang="en-US"/>
        </a:p>
      </dgm:t>
    </dgm:pt>
    <dgm:pt modelId="{7977CF0D-A5E3-450E-AECA-F9CAE9240804}" type="pres">
      <dgm:prSet presAssocID="{9E7DCB3A-4CD5-429A-B3F8-535ACA9DFFB1}" presName="childShape" presStyleCnt="0"/>
      <dgm:spPr/>
    </dgm:pt>
    <dgm:pt modelId="{C6BA7A44-E841-44B0-99FC-7A3F5124B979}" type="pres">
      <dgm:prSet presAssocID="{E357B09E-489D-4EDB-A914-37E094C145E3}" presName="Name13" presStyleLbl="parChTrans1D2" presStyleIdx="0" presStyleCnt="6"/>
      <dgm:spPr/>
      <dgm:t>
        <a:bodyPr/>
        <a:lstStyle/>
        <a:p>
          <a:endParaRPr lang="en-US"/>
        </a:p>
      </dgm:t>
    </dgm:pt>
    <dgm:pt modelId="{60E646DB-A3DC-4018-9A88-22B14DA9301B}" type="pres">
      <dgm:prSet presAssocID="{CE785D57-5963-42AB-A35B-E5129662D2D4}" presName="childText" presStyleLbl="bgAcc1" presStyleIdx="0" presStyleCnt="6" custScaleX="227395" custScaleY="134291" custLinFactNeighborX="-9038" custLinFactNeighborY="-1531">
        <dgm:presLayoutVars>
          <dgm:bulletEnabled val="1"/>
        </dgm:presLayoutVars>
      </dgm:prSet>
      <dgm:spPr/>
      <dgm:t>
        <a:bodyPr/>
        <a:lstStyle/>
        <a:p>
          <a:endParaRPr lang="en-US"/>
        </a:p>
      </dgm:t>
    </dgm:pt>
    <dgm:pt modelId="{D1DA602B-AFAD-47FF-B029-63022F1CD6F7}" type="pres">
      <dgm:prSet presAssocID="{A6D0BD81-5D60-48CA-AC45-D317E8F36A32}" presName="Name13" presStyleLbl="parChTrans1D2" presStyleIdx="1" presStyleCnt="6"/>
      <dgm:spPr/>
      <dgm:t>
        <a:bodyPr/>
        <a:lstStyle/>
        <a:p>
          <a:endParaRPr lang="en-US"/>
        </a:p>
      </dgm:t>
    </dgm:pt>
    <dgm:pt modelId="{01C64760-9B59-489B-8321-7769BA891AD0}" type="pres">
      <dgm:prSet presAssocID="{2B3C021D-C091-42AA-85BD-AA927B7DA3C1}" presName="childText" presStyleLbl="bgAcc1" presStyleIdx="1" presStyleCnt="6" custScaleX="209360" custScaleY="120584" custLinFactNeighborX="-2021" custLinFactNeighborY="-3635">
        <dgm:presLayoutVars>
          <dgm:bulletEnabled val="1"/>
        </dgm:presLayoutVars>
      </dgm:prSet>
      <dgm:spPr/>
      <dgm:t>
        <a:bodyPr/>
        <a:lstStyle/>
        <a:p>
          <a:endParaRPr lang="en-US"/>
        </a:p>
      </dgm:t>
    </dgm:pt>
    <dgm:pt modelId="{E70AEC11-42C6-47DC-B7CA-56C2C02FD032}" type="pres">
      <dgm:prSet presAssocID="{FA0E2A4E-2A37-48C7-BCA4-1F5459A4C73B}" presName="Name13" presStyleLbl="parChTrans1D2" presStyleIdx="2" presStyleCnt="6"/>
      <dgm:spPr/>
      <dgm:t>
        <a:bodyPr/>
        <a:lstStyle/>
        <a:p>
          <a:endParaRPr lang="en-US"/>
        </a:p>
      </dgm:t>
    </dgm:pt>
    <dgm:pt modelId="{94908E06-7D53-4C6E-B731-6599421E7B16}" type="pres">
      <dgm:prSet presAssocID="{055E3F12-4167-4F51-8768-1071140F010D}" presName="childText" presStyleLbl="bgAcc1" presStyleIdx="2" presStyleCnt="6" custScaleX="240586" custScaleY="123461" custLinFactNeighborX="-12287" custLinFactNeighborY="-8461">
        <dgm:presLayoutVars>
          <dgm:bulletEnabled val="1"/>
        </dgm:presLayoutVars>
      </dgm:prSet>
      <dgm:spPr/>
      <dgm:t>
        <a:bodyPr/>
        <a:lstStyle/>
        <a:p>
          <a:endParaRPr lang="en-US"/>
        </a:p>
      </dgm:t>
    </dgm:pt>
    <dgm:pt modelId="{58582C09-09DC-4FFF-B16B-0879119C70F6}" type="pres">
      <dgm:prSet presAssocID="{ABF8592B-34A1-4DB8-A793-088EA4D258C8}" presName="Name13" presStyleLbl="parChTrans1D2" presStyleIdx="3" presStyleCnt="6"/>
      <dgm:spPr/>
      <dgm:t>
        <a:bodyPr/>
        <a:lstStyle/>
        <a:p>
          <a:endParaRPr lang="en-US"/>
        </a:p>
      </dgm:t>
    </dgm:pt>
    <dgm:pt modelId="{1D4A2EBB-3B78-40DD-8286-3AFB78253044}" type="pres">
      <dgm:prSet presAssocID="{4126AFB7-7E57-4399-83DA-27C3ACB05CB7}" presName="childText" presStyleLbl="bgAcc1" presStyleIdx="3" presStyleCnt="6" custScaleX="327763" custLinFactNeighborX="-12287" custLinFactNeighborY="-12174">
        <dgm:presLayoutVars>
          <dgm:bulletEnabled val="1"/>
        </dgm:presLayoutVars>
      </dgm:prSet>
      <dgm:spPr/>
      <dgm:t>
        <a:bodyPr/>
        <a:lstStyle/>
        <a:p>
          <a:endParaRPr lang="en-US"/>
        </a:p>
      </dgm:t>
    </dgm:pt>
    <dgm:pt modelId="{0DAAA19C-162E-4A9F-966D-45D23CC95FF7}" type="pres">
      <dgm:prSet presAssocID="{1B41EACA-F942-4DBF-B6EF-7D2D767B5DD1}" presName="root" presStyleCnt="0"/>
      <dgm:spPr/>
    </dgm:pt>
    <dgm:pt modelId="{A719C910-F571-4D9A-A519-E6B2F3D46DA1}" type="pres">
      <dgm:prSet presAssocID="{1B41EACA-F942-4DBF-B6EF-7D2D767B5DD1}" presName="rootComposite" presStyleCnt="0"/>
      <dgm:spPr/>
    </dgm:pt>
    <dgm:pt modelId="{165DCF84-98EB-4505-81FF-C99AABB2D9CD}" type="pres">
      <dgm:prSet presAssocID="{1B41EACA-F942-4DBF-B6EF-7D2D767B5DD1}" presName="rootText" presStyleLbl="node1" presStyleIdx="1" presStyleCnt="3" custLinFactNeighborX="24363" custLinFactNeighborY="10984"/>
      <dgm:spPr/>
      <dgm:t>
        <a:bodyPr/>
        <a:lstStyle/>
        <a:p>
          <a:endParaRPr lang="en-US"/>
        </a:p>
      </dgm:t>
    </dgm:pt>
    <dgm:pt modelId="{CD9DF3C3-B21A-4DA4-924F-50EA41BAC0F8}" type="pres">
      <dgm:prSet presAssocID="{1B41EACA-F942-4DBF-B6EF-7D2D767B5DD1}" presName="rootConnector" presStyleLbl="node1" presStyleIdx="1" presStyleCnt="3"/>
      <dgm:spPr/>
      <dgm:t>
        <a:bodyPr/>
        <a:lstStyle/>
        <a:p>
          <a:endParaRPr lang="en-US"/>
        </a:p>
      </dgm:t>
    </dgm:pt>
    <dgm:pt modelId="{36655449-EECE-43CD-8F47-ECC000049335}" type="pres">
      <dgm:prSet presAssocID="{1B41EACA-F942-4DBF-B6EF-7D2D767B5DD1}" presName="childShape" presStyleCnt="0"/>
      <dgm:spPr/>
    </dgm:pt>
    <dgm:pt modelId="{E64CF254-3C0B-4D83-8CE9-237C6840BC7A}" type="pres">
      <dgm:prSet presAssocID="{99A68DA9-5955-45C1-B42D-4C7E40FB6795}" presName="Name13" presStyleLbl="parChTrans1D2" presStyleIdx="4" presStyleCnt="6"/>
      <dgm:spPr/>
      <dgm:t>
        <a:bodyPr/>
        <a:lstStyle/>
        <a:p>
          <a:endParaRPr lang="en-US"/>
        </a:p>
      </dgm:t>
    </dgm:pt>
    <dgm:pt modelId="{A0B3DE72-62D4-44BA-B912-7D93A9326848}" type="pres">
      <dgm:prSet presAssocID="{BD0F37C0-2FCD-4CC2-8701-E6D6BF34282F}" presName="childText" presStyleLbl="bgAcc1" presStyleIdx="4" presStyleCnt="6" custScaleX="167028" custScaleY="356540" custLinFactNeighborX="19405" custLinFactNeighborY="19922">
        <dgm:presLayoutVars>
          <dgm:bulletEnabled val="1"/>
        </dgm:presLayoutVars>
      </dgm:prSet>
      <dgm:spPr/>
      <dgm:t>
        <a:bodyPr/>
        <a:lstStyle/>
        <a:p>
          <a:endParaRPr lang="en-US"/>
        </a:p>
      </dgm:t>
    </dgm:pt>
    <dgm:pt modelId="{AD39AE1C-85D5-46EE-AA1B-0FBD10D1BDDF}" type="pres">
      <dgm:prSet presAssocID="{068D9539-E35B-45F2-B18B-9C216BBCC5EB}" presName="root" presStyleCnt="0"/>
      <dgm:spPr/>
    </dgm:pt>
    <dgm:pt modelId="{C1FE7BB4-0775-4811-A636-5E28678E13BF}" type="pres">
      <dgm:prSet presAssocID="{068D9539-E35B-45F2-B18B-9C216BBCC5EB}" presName="rootComposite" presStyleCnt="0"/>
      <dgm:spPr/>
    </dgm:pt>
    <dgm:pt modelId="{58055401-C27F-42D2-8271-9F5E367C433D}" type="pres">
      <dgm:prSet presAssocID="{068D9539-E35B-45F2-B18B-9C216BBCC5EB}" presName="rootText" presStyleLbl="node1" presStyleIdx="2" presStyleCnt="3" custScaleX="130694" custScaleY="195986" custLinFactNeighborX="29906" custLinFactNeighborY="33307"/>
      <dgm:spPr/>
      <dgm:t>
        <a:bodyPr/>
        <a:lstStyle/>
        <a:p>
          <a:endParaRPr lang="en-US"/>
        </a:p>
      </dgm:t>
    </dgm:pt>
    <dgm:pt modelId="{EED9E71A-FC0B-41A1-AD8B-1A24A1E1E3EA}" type="pres">
      <dgm:prSet presAssocID="{068D9539-E35B-45F2-B18B-9C216BBCC5EB}" presName="rootConnector" presStyleLbl="node1" presStyleIdx="2" presStyleCnt="3"/>
      <dgm:spPr/>
      <dgm:t>
        <a:bodyPr/>
        <a:lstStyle/>
        <a:p>
          <a:endParaRPr lang="en-US"/>
        </a:p>
      </dgm:t>
    </dgm:pt>
    <dgm:pt modelId="{59C978B8-1E15-41FD-80D8-ACA07BC71938}" type="pres">
      <dgm:prSet presAssocID="{068D9539-E35B-45F2-B18B-9C216BBCC5EB}" presName="childShape" presStyleCnt="0"/>
      <dgm:spPr/>
    </dgm:pt>
    <dgm:pt modelId="{F56A76F4-68CF-4270-BFBF-A6244EA722B7}" type="pres">
      <dgm:prSet presAssocID="{082DB778-0B16-416E-BA9C-96D9F792780C}" presName="Name13" presStyleLbl="parChTrans1D2" presStyleIdx="5" presStyleCnt="6"/>
      <dgm:spPr/>
      <dgm:t>
        <a:bodyPr/>
        <a:lstStyle/>
        <a:p>
          <a:endParaRPr lang="en-US"/>
        </a:p>
      </dgm:t>
    </dgm:pt>
    <dgm:pt modelId="{7B34C662-CEA9-4119-96AB-D56FEF38FADB}" type="pres">
      <dgm:prSet presAssocID="{322DE87E-40EE-4C3D-93F4-0115B811B038}" presName="childText" presStyleLbl="bgAcc1" presStyleIdx="5" presStyleCnt="6" custScaleX="153527" custScaleY="215036" custLinFactNeighborX="32612" custLinFactNeighborY="46713">
        <dgm:presLayoutVars>
          <dgm:bulletEnabled val="1"/>
        </dgm:presLayoutVars>
      </dgm:prSet>
      <dgm:spPr/>
      <dgm:t>
        <a:bodyPr/>
        <a:lstStyle/>
        <a:p>
          <a:endParaRPr lang="en-US"/>
        </a:p>
      </dgm:t>
    </dgm:pt>
  </dgm:ptLst>
  <dgm:cxnLst>
    <dgm:cxn modelId="{A5F411C0-E7EC-424A-B898-28D67FF409D8}" type="presOf" srcId="{CE785D57-5963-42AB-A35B-E5129662D2D4}" destId="{60E646DB-A3DC-4018-9A88-22B14DA9301B}" srcOrd="0" destOrd="0" presId="urn:microsoft.com/office/officeart/2005/8/layout/hierarchy3"/>
    <dgm:cxn modelId="{CF619F2C-5918-422A-856B-BCE8BF404A10}" type="presOf" srcId="{1B41EACA-F942-4DBF-B6EF-7D2D767B5DD1}" destId="{CD9DF3C3-B21A-4DA4-924F-50EA41BAC0F8}" srcOrd="1" destOrd="0" presId="urn:microsoft.com/office/officeart/2005/8/layout/hierarchy3"/>
    <dgm:cxn modelId="{D4437B2C-C1DB-4F19-809C-740CA875DB4E}" srcId="{9E7DCB3A-4CD5-429A-B3F8-535ACA9DFFB1}" destId="{055E3F12-4167-4F51-8768-1071140F010D}" srcOrd="2" destOrd="0" parTransId="{FA0E2A4E-2A37-48C7-BCA4-1F5459A4C73B}" sibTransId="{4E2FE656-BCE6-4336-BDE9-E3BFBE879EE4}"/>
    <dgm:cxn modelId="{04281992-3EBA-4374-A249-8BF6CAE56C4B}" type="presOf" srcId="{9E7DCB3A-4CD5-429A-B3F8-535ACA9DFFB1}" destId="{68F708E4-F7BC-4EE7-A81E-DDA710E7346B}" srcOrd="0" destOrd="0" presId="urn:microsoft.com/office/officeart/2005/8/layout/hierarchy3"/>
    <dgm:cxn modelId="{A56592C0-E8DB-403E-93A5-D3D7BD5D324A}" type="presOf" srcId="{055E3F12-4167-4F51-8768-1071140F010D}" destId="{94908E06-7D53-4C6E-B731-6599421E7B16}" srcOrd="0" destOrd="0" presId="urn:microsoft.com/office/officeart/2005/8/layout/hierarchy3"/>
    <dgm:cxn modelId="{76A2BFA6-73ED-440F-B819-D2CB209410CF}" type="presOf" srcId="{322DE87E-40EE-4C3D-93F4-0115B811B038}" destId="{7B34C662-CEA9-4119-96AB-D56FEF38FADB}" srcOrd="0" destOrd="0" presId="urn:microsoft.com/office/officeart/2005/8/layout/hierarchy3"/>
    <dgm:cxn modelId="{AE325527-1DAC-4223-9AC8-AB8C5E9ED72B}" type="presOf" srcId="{BD0F37C0-2FCD-4CC2-8701-E6D6BF34282F}" destId="{A0B3DE72-62D4-44BA-B912-7D93A9326848}" srcOrd="0" destOrd="0" presId="urn:microsoft.com/office/officeart/2005/8/layout/hierarchy3"/>
    <dgm:cxn modelId="{36CDB586-BADD-4AEA-948E-4C011D15BA7A}" srcId="{5194861B-B9FA-4A2A-8DCA-F8B65B9FE208}" destId="{9E7DCB3A-4CD5-429A-B3F8-535ACA9DFFB1}" srcOrd="0" destOrd="0" parTransId="{E97AC44C-2B21-4A3C-866B-9ED21C02D27F}" sibTransId="{C9E2782A-4D60-4FAF-8602-849494828953}"/>
    <dgm:cxn modelId="{1971E1CF-0A2B-4A95-A755-BA5F69CEF71B}" srcId="{9E7DCB3A-4CD5-429A-B3F8-535ACA9DFFB1}" destId="{4126AFB7-7E57-4399-83DA-27C3ACB05CB7}" srcOrd="3" destOrd="0" parTransId="{ABF8592B-34A1-4DB8-A793-088EA4D258C8}" sibTransId="{9CB9F12A-391B-430A-A6A7-A44CFF1641DB}"/>
    <dgm:cxn modelId="{4901C48E-307A-4C91-93CD-6476EA6C5200}" srcId="{068D9539-E35B-45F2-B18B-9C216BBCC5EB}" destId="{322DE87E-40EE-4C3D-93F4-0115B811B038}" srcOrd="0" destOrd="0" parTransId="{082DB778-0B16-416E-BA9C-96D9F792780C}" sibTransId="{41845836-B41A-43BA-A4A9-A42DCF9E1800}"/>
    <dgm:cxn modelId="{340585E2-97E9-4199-8C88-B95F11D4CA91}" type="presOf" srcId="{FA0E2A4E-2A37-48C7-BCA4-1F5459A4C73B}" destId="{E70AEC11-42C6-47DC-B7CA-56C2C02FD032}" srcOrd="0" destOrd="0" presId="urn:microsoft.com/office/officeart/2005/8/layout/hierarchy3"/>
    <dgm:cxn modelId="{7017BAEC-10FF-4A47-91C5-D56D09574284}" srcId="{9E7DCB3A-4CD5-429A-B3F8-535ACA9DFFB1}" destId="{CE785D57-5963-42AB-A35B-E5129662D2D4}" srcOrd="0" destOrd="0" parTransId="{E357B09E-489D-4EDB-A914-37E094C145E3}" sibTransId="{7DB2E4D3-3415-4CD8-AA76-69E275FFBFF7}"/>
    <dgm:cxn modelId="{E6F43170-A3BB-4C2F-A7EF-D5165364DC3D}" type="presOf" srcId="{ABF8592B-34A1-4DB8-A793-088EA4D258C8}" destId="{58582C09-09DC-4FFF-B16B-0879119C70F6}" srcOrd="0" destOrd="0" presId="urn:microsoft.com/office/officeart/2005/8/layout/hierarchy3"/>
    <dgm:cxn modelId="{E3E852BD-EDA0-411A-87F0-F26DAD48AA96}" srcId="{5194861B-B9FA-4A2A-8DCA-F8B65B9FE208}" destId="{1B41EACA-F942-4DBF-B6EF-7D2D767B5DD1}" srcOrd="1" destOrd="0" parTransId="{E4C37A38-97DB-47FF-B25F-3174F1D6A420}" sibTransId="{D9060E1C-18AF-4720-87B1-9D8FBAD0E76C}"/>
    <dgm:cxn modelId="{A340465E-6855-4876-A7C3-23AA8B21EACC}" type="presOf" srcId="{2B3C021D-C091-42AA-85BD-AA927B7DA3C1}" destId="{01C64760-9B59-489B-8321-7769BA891AD0}" srcOrd="0" destOrd="0" presId="urn:microsoft.com/office/officeart/2005/8/layout/hierarchy3"/>
    <dgm:cxn modelId="{90977607-38D2-40D2-8261-636B16FDDE6D}" srcId="{9E7DCB3A-4CD5-429A-B3F8-535ACA9DFFB1}" destId="{2B3C021D-C091-42AA-85BD-AA927B7DA3C1}" srcOrd="1" destOrd="0" parTransId="{A6D0BD81-5D60-48CA-AC45-D317E8F36A32}" sibTransId="{6AF8F652-6A53-43A4-A72B-1CD724450575}"/>
    <dgm:cxn modelId="{B23C4892-8E40-46FD-B088-5FAF68D5602B}" srcId="{1B41EACA-F942-4DBF-B6EF-7D2D767B5DD1}" destId="{BD0F37C0-2FCD-4CC2-8701-E6D6BF34282F}" srcOrd="0" destOrd="0" parTransId="{99A68DA9-5955-45C1-B42D-4C7E40FB6795}" sibTransId="{84E1B4D8-9124-4C94-AB44-2146DA460FA9}"/>
    <dgm:cxn modelId="{BA06D7E5-FE25-4B64-91C4-475A664A2279}" type="presOf" srcId="{9E7DCB3A-4CD5-429A-B3F8-535ACA9DFFB1}" destId="{D031295F-B1D5-4D6C-8F4F-350F5C0191D7}" srcOrd="1" destOrd="0" presId="urn:microsoft.com/office/officeart/2005/8/layout/hierarchy3"/>
    <dgm:cxn modelId="{BF74656F-8AB2-430C-BCF4-AFF84DD12249}" type="presOf" srcId="{A6D0BD81-5D60-48CA-AC45-D317E8F36A32}" destId="{D1DA602B-AFAD-47FF-B029-63022F1CD6F7}" srcOrd="0" destOrd="0" presId="urn:microsoft.com/office/officeart/2005/8/layout/hierarchy3"/>
    <dgm:cxn modelId="{008196A9-4834-463E-BD2B-DDE30796C766}" type="presOf" srcId="{99A68DA9-5955-45C1-B42D-4C7E40FB6795}" destId="{E64CF254-3C0B-4D83-8CE9-237C6840BC7A}" srcOrd="0" destOrd="0" presId="urn:microsoft.com/office/officeart/2005/8/layout/hierarchy3"/>
    <dgm:cxn modelId="{73565883-1851-4FDC-879B-E8DB017805BB}" type="presOf" srcId="{068D9539-E35B-45F2-B18B-9C216BBCC5EB}" destId="{EED9E71A-FC0B-41A1-AD8B-1A24A1E1E3EA}" srcOrd="1" destOrd="0" presId="urn:microsoft.com/office/officeart/2005/8/layout/hierarchy3"/>
    <dgm:cxn modelId="{B16883AB-E40E-4713-85CB-9FE337D2D0AE}" type="presOf" srcId="{068D9539-E35B-45F2-B18B-9C216BBCC5EB}" destId="{58055401-C27F-42D2-8271-9F5E367C433D}" srcOrd="0" destOrd="0" presId="urn:microsoft.com/office/officeart/2005/8/layout/hierarchy3"/>
    <dgm:cxn modelId="{E44DA7DF-A3EF-44A2-BA1E-B3D3F1E695FE}" type="presOf" srcId="{1B41EACA-F942-4DBF-B6EF-7D2D767B5DD1}" destId="{165DCF84-98EB-4505-81FF-C99AABB2D9CD}" srcOrd="0" destOrd="0" presId="urn:microsoft.com/office/officeart/2005/8/layout/hierarchy3"/>
    <dgm:cxn modelId="{305B5135-568F-43F5-967F-CB1AEED4C24D}" type="presOf" srcId="{082DB778-0B16-416E-BA9C-96D9F792780C}" destId="{F56A76F4-68CF-4270-BFBF-A6244EA722B7}" srcOrd="0" destOrd="0" presId="urn:microsoft.com/office/officeart/2005/8/layout/hierarchy3"/>
    <dgm:cxn modelId="{07FABEB3-D433-4BEB-A5C3-2C4545C4E324}" type="presOf" srcId="{5194861B-B9FA-4A2A-8DCA-F8B65B9FE208}" destId="{08B92C96-1FAA-4510-ABB4-EF460CC65289}" srcOrd="0" destOrd="0" presId="urn:microsoft.com/office/officeart/2005/8/layout/hierarchy3"/>
    <dgm:cxn modelId="{D77DA125-C2E1-466E-9C77-4FE8001AEDA8}" type="presOf" srcId="{E357B09E-489D-4EDB-A914-37E094C145E3}" destId="{C6BA7A44-E841-44B0-99FC-7A3F5124B979}" srcOrd="0" destOrd="0" presId="urn:microsoft.com/office/officeart/2005/8/layout/hierarchy3"/>
    <dgm:cxn modelId="{54407FC1-9546-4255-BD8C-3E3C73475163}" type="presOf" srcId="{4126AFB7-7E57-4399-83DA-27C3ACB05CB7}" destId="{1D4A2EBB-3B78-40DD-8286-3AFB78253044}" srcOrd="0" destOrd="0" presId="urn:microsoft.com/office/officeart/2005/8/layout/hierarchy3"/>
    <dgm:cxn modelId="{FC7730D6-FF1D-4975-8553-BB7AA7A8A69D}" srcId="{5194861B-B9FA-4A2A-8DCA-F8B65B9FE208}" destId="{068D9539-E35B-45F2-B18B-9C216BBCC5EB}" srcOrd="2" destOrd="0" parTransId="{9A0BDAE7-926C-4A7F-B362-E58B12B4ACCF}" sibTransId="{F846AD86-6B56-429E-934E-A6A3F789A0EB}"/>
    <dgm:cxn modelId="{D4908721-4EEA-46C1-B03C-FD3231DE8238}" type="presParOf" srcId="{08B92C96-1FAA-4510-ABB4-EF460CC65289}" destId="{10C511EB-E677-49CC-ABCA-7BEC5F3281E6}" srcOrd="0" destOrd="0" presId="urn:microsoft.com/office/officeart/2005/8/layout/hierarchy3"/>
    <dgm:cxn modelId="{567946B0-22EA-4727-AB03-FFE50F42049F}" type="presParOf" srcId="{10C511EB-E677-49CC-ABCA-7BEC5F3281E6}" destId="{C6C9EB63-FAA7-4C25-B0AD-D6E462811246}" srcOrd="0" destOrd="0" presId="urn:microsoft.com/office/officeart/2005/8/layout/hierarchy3"/>
    <dgm:cxn modelId="{512FDAF4-D864-4C96-9AA8-FA3C02157BB3}" type="presParOf" srcId="{C6C9EB63-FAA7-4C25-B0AD-D6E462811246}" destId="{68F708E4-F7BC-4EE7-A81E-DDA710E7346B}" srcOrd="0" destOrd="0" presId="urn:microsoft.com/office/officeart/2005/8/layout/hierarchy3"/>
    <dgm:cxn modelId="{A41177D3-FFF3-4691-8666-F4613DF57DDE}" type="presParOf" srcId="{C6C9EB63-FAA7-4C25-B0AD-D6E462811246}" destId="{D031295F-B1D5-4D6C-8F4F-350F5C0191D7}" srcOrd="1" destOrd="0" presId="urn:microsoft.com/office/officeart/2005/8/layout/hierarchy3"/>
    <dgm:cxn modelId="{EFD2C98A-E3D1-49FC-ACE0-5DCEFF6DE57C}" type="presParOf" srcId="{10C511EB-E677-49CC-ABCA-7BEC5F3281E6}" destId="{7977CF0D-A5E3-450E-AECA-F9CAE9240804}" srcOrd="1" destOrd="0" presId="urn:microsoft.com/office/officeart/2005/8/layout/hierarchy3"/>
    <dgm:cxn modelId="{164391C0-B669-40BA-8660-139C9427C781}" type="presParOf" srcId="{7977CF0D-A5E3-450E-AECA-F9CAE9240804}" destId="{C6BA7A44-E841-44B0-99FC-7A3F5124B979}" srcOrd="0" destOrd="0" presId="urn:microsoft.com/office/officeart/2005/8/layout/hierarchy3"/>
    <dgm:cxn modelId="{3E5EAC08-F18F-417B-B050-EF8C6E3CF74D}" type="presParOf" srcId="{7977CF0D-A5E3-450E-AECA-F9CAE9240804}" destId="{60E646DB-A3DC-4018-9A88-22B14DA9301B}" srcOrd="1" destOrd="0" presId="urn:microsoft.com/office/officeart/2005/8/layout/hierarchy3"/>
    <dgm:cxn modelId="{11862AE5-1A2E-46B9-BD65-82D4281793C8}" type="presParOf" srcId="{7977CF0D-A5E3-450E-AECA-F9CAE9240804}" destId="{D1DA602B-AFAD-47FF-B029-63022F1CD6F7}" srcOrd="2" destOrd="0" presId="urn:microsoft.com/office/officeart/2005/8/layout/hierarchy3"/>
    <dgm:cxn modelId="{A3B98D0A-2CBA-4C74-A754-24ABFCFD4C7B}" type="presParOf" srcId="{7977CF0D-A5E3-450E-AECA-F9CAE9240804}" destId="{01C64760-9B59-489B-8321-7769BA891AD0}" srcOrd="3" destOrd="0" presId="urn:microsoft.com/office/officeart/2005/8/layout/hierarchy3"/>
    <dgm:cxn modelId="{909E80CA-2F3B-4CBE-BA6C-3FEF87AECA7B}" type="presParOf" srcId="{7977CF0D-A5E3-450E-AECA-F9CAE9240804}" destId="{E70AEC11-42C6-47DC-B7CA-56C2C02FD032}" srcOrd="4" destOrd="0" presId="urn:microsoft.com/office/officeart/2005/8/layout/hierarchy3"/>
    <dgm:cxn modelId="{67250527-BA06-47A9-9745-221C80E4469D}" type="presParOf" srcId="{7977CF0D-A5E3-450E-AECA-F9CAE9240804}" destId="{94908E06-7D53-4C6E-B731-6599421E7B16}" srcOrd="5" destOrd="0" presId="urn:microsoft.com/office/officeart/2005/8/layout/hierarchy3"/>
    <dgm:cxn modelId="{BD7A59DA-060F-4A9D-9104-7A868DBDAD80}" type="presParOf" srcId="{7977CF0D-A5E3-450E-AECA-F9CAE9240804}" destId="{58582C09-09DC-4FFF-B16B-0879119C70F6}" srcOrd="6" destOrd="0" presId="urn:microsoft.com/office/officeart/2005/8/layout/hierarchy3"/>
    <dgm:cxn modelId="{9DFD99BC-668F-45B3-ACCF-C8BDB51108A0}" type="presParOf" srcId="{7977CF0D-A5E3-450E-AECA-F9CAE9240804}" destId="{1D4A2EBB-3B78-40DD-8286-3AFB78253044}" srcOrd="7" destOrd="0" presId="urn:microsoft.com/office/officeart/2005/8/layout/hierarchy3"/>
    <dgm:cxn modelId="{80F8EE5F-0347-435C-8262-2037BC9C9943}" type="presParOf" srcId="{08B92C96-1FAA-4510-ABB4-EF460CC65289}" destId="{0DAAA19C-162E-4A9F-966D-45D23CC95FF7}" srcOrd="1" destOrd="0" presId="urn:microsoft.com/office/officeart/2005/8/layout/hierarchy3"/>
    <dgm:cxn modelId="{6BE52695-911C-44F8-80A4-5BF1D2741F5E}" type="presParOf" srcId="{0DAAA19C-162E-4A9F-966D-45D23CC95FF7}" destId="{A719C910-F571-4D9A-A519-E6B2F3D46DA1}" srcOrd="0" destOrd="0" presId="urn:microsoft.com/office/officeart/2005/8/layout/hierarchy3"/>
    <dgm:cxn modelId="{801D186C-C5D2-49CC-B5BD-243CC7BB0A1B}" type="presParOf" srcId="{A719C910-F571-4D9A-A519-E6B2F3D46DA1}" destId="{165DCF84-98EB-4505-81FF-C99AABB2D9CD}" srcOrd="0" destOrd="0" presId="urn:microsoft.com/office/officeart/2005/8/layout/hierarchy3"/>
    <dgm:cxn modelId="{066D8461-CA4D-4608-BE7D-C2D1F5F0BE46}" type="presParOf" srcId="{A719C910-F571-4D9A-A519-E6B2F3D46DA1}" destId="{CD9DF3C3-B21A-4DA4-924F-50EA41BAC0F8}" srcOrd="1" destOrd="0" presId="urn:microsoft.com/office/officeart/2005/8/layout/hierarchy3"/>
    <dgm:cxn modelId="{4E52F934-7C79-47B6-8F2E-8D9372A73907}" type="presParOf" srcId="{0DAAA19C-162E-4A9F-966D-45D23CC95FF7}" destId="{36655449-EECE-43CD-8F47-ECC000049335}" srcOrd="1" destOrd="0" presId="urn:microsoft.com/office/officeart/2005/8/layout/hierarchy3"/>
    <dgm:cxn modelId="{65B08BF6-45A0-4B25-9C35-7C60209DFF23}" type="presParOf" srcId="{36655449-EECE-43CD-8F47-ECC000049335}" destId="{E64CF254-3C0B-4D83-8CE9-237C6840BC7A}" srcOrd="0" destOrd="0" presId="urn:microsoft.com/office/officeart/2005/8/layout/hierarchy3"/>
    <dgm:cxn modelId="{11DEAC96-0A70-4D40-8ECF-1FF7C6928829}" type="presParOf" srcId="{36655449-EECE-43CD-8F47-ECC000049335}" destId="{A0B3DE72-62D4-44BA-B912-7D93A9326848}" srcOrd="1" destOrd="0" presId="urn:microsoft.com/office/officeart/2005/8/layout/hierarchy3"/>
    <dgm:cxn modelId="{FDE0EACA-0099-410F-9A2B-736E3AF23173}" type="presParOf" srcId="{08B92C96-1FAA-4510-ABB4-EF460CC65289}" destId="{AD39AE1C-85D5-46EE-AA1B-0FBD10D1BDDF}" srcOrd="2" destOrd="0" presId="urn:microsoft.com/office/officeart/2005/8/layout/hierarchy3"/>
    <dgm:cxn modelId="{E7B1CC2E-86CA-419F-BC95-745B8DCF3FE0}" type="presParOf" srcId="{AD39AE1C-85D5-46EE-AA1B-0FBD10D1BDDF}" destId="{C1FE7BB4-0775-4811-A636-5E28678E13BF}" srcOrd="0" destOrd="0" presId="urn:microsoft.com/office/officeart/2005/8/layout/hierarchy3"/>
    <dgm:cxn modelId="{EAC5C4BA-738E-4F3F-8092-2E0B767E154A}" type="presParOf" srcId="{C1FE7BB4-0775-4811-A636-5E28678E13BF}" destId="{58055401-C27F-42D2-8271-9F5E367C433D}" srcOrd="0" destOrd="0" presId="urn:microsoft.com/office/officeart/2005/8/layout/hierarchy3"/>
    <dgm:cxn modelId="{238820DC-5D3F-4F09-8AFE-29AD67525162}" type="presParOf" srcId="{C1FE7BB4-0775-4811-A636-5E28678E13BF}" destId="{EED9E71A-FC0B-41A1-AD8B-1A24A1E1E3EA}" srcOrd="1" destOrd="0" presId="urn:microsoft.com/office/officeart/2005/8/layout/hierarchy3"/>
    <dgm:cxn modelId="{264E9F92-EC06-40E7-B524-C1424684FF4A}" type="presParOf" srcId="{AD39AE1C-85D5-46EE-AA1B-0FBD10D1BDDF}" destId="{59C978B8-1E15-41FD-80D8-ACA07BC71938}" srcOrd="1" destOrd="0" presId="urn:microsoft.com/office/officeart/2005/8/layout/hierarchy3"/>
    <dgm:cxn modelId="{59BCB3D7-CFAD-455F-953F-F840FE3ABA03}" type="presParOf" srcId="{59C978B8-1E15-41FD-80D8-ACA07BC71938}" destId="{F56A76F4-68CF-4270-BFBF-A6244EA722B7}" srcOrd="0" destOrd="0" presId="urn:microsoft.com/office/officeart/2005/8/layout/hierarchy3"/>
    <dgm:cxn modelId="{591B61E7-BAA4-4A5E-8CC0-CBE1E392DC38}" type="presParOf" srcId="{59C978B8-1E15-41FD-80D8-ACA07BC71938}" destId="{7B34C662-CEA9-4119-96AB-D56FEF38FAD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A00E8-6E80-4B02-9F00-926E9B28F00E}" type="doc">
      <dgm:prSet loTypeId="urn:microsoft.com/office/officeart/2005/8/layout/hList1" loCatId="list" qsTypeId="urn:microsoft.com/office/officeart/2005/8/quickstyle/3d5" qsCatId="3D" csTypeId="urn:microsoft.com/office/officeart/2005/8/colors/accent0_3" csCatId="mainScheme" phldr="1"/>
      <dgm:spPr/>
      <dgm:t>
        <a:bodyPr/>
        <a:lstStyle/>
        <a:p>
          <a:endParaRPr lang="en-US"/>
        </a:p>
      </dgm:t>
    </dgm:pt>
    <dgm:pt modelId="{7B80EF76-B580-49D4-A645-F9474AA73069}">
      <dgm:prSet phldrT="[Text]"/>
      <dgm:spPr/>
      <dgm:t>
        <a:bodyPr/>
        <a:lstStyle/>
        <a:p>
          <a:r>
            <a:rPr lang="en-US" b="1" i="0" dirty="0" smtClean="0"/>
            <a:t>digital switch</a:t>
          </a:r>
          <a:endParaRPr lang="en-US" b="1" i="0" dirty="0"/>
        </a:p>
      </dgm:t>
    </dgm:pt>
    <dgm:pt modelId="{14DB67AC-5BB4-4F44-B0BD-C15EFC738FF5}" type="parTrans" cxnId="{E9794FCA-1DDC-48FC-953E-11EC1F473A83}">
      <dgm:prSet/>
      <dgm:spPr/>
      <dgm:t>
        <a:bodyPr/>
        <a:lstStyle/>
        <a:p>
          <a:endParaRPr lang="en-US"/>
        </a:p>
      </dgm:t>
    </dgm:pt>
    <dgm:pt modelId="{36E4A77F-498E-4091-AE60-64997535675D}" type="sibTrans" cxnId="{E9794FCA-1DDC-48FC-953E-11EC1F473A83}">
      <dgm:prSet/>
      <dgm:spPr/>
      <dgm:t>
        <a:bodyPr/>
        <a:lstStyle/>
        <a:p>
          <a:endParaRPr lang="en-US"/>
        </a:p>
      </dgm:t>
    </dgm:pt>
    <dgm:pt modelId="{66ADD3F5-526A-4EF4-B160-471415E96559}">
      <dgm:prSet phldrT="[Text]"/>
      <dgm:spPr/>
      <dgm:t>
        <a:bodyPr/>
        <a:lstStyle/>
        <a:p>
          <a:r>
            <a:rPr lang="en-US" b="1" i="0" dirty="0" smtClean="0"/>
            <a:t>provides a transparent signal path</a:t>
          </a:r>
          <a:endParaRPr lang="en-US" b="1" i="0" dirty="0"/>
        </a:p>
      </dgm:t>
    </dgm:pt>
    <dgm:pt modelId="{D271A1A4-5EB0-4F80-BD86-E6C06D495C07}" type="parTrans" cxnId="{CB9620B8-F9F3-403B-AC8C-C77BECB3A0ED}">
      <dgm:prSet/>
      <dgm:spPr/>
      <dgm:t>
        <a:bodyPr/>
        <a:lstStyle/>
        <a:p>
          <a:endParaRPr lang="en-US"/>
        </a:p>
      </dgm:t>
    </dgm:pt>
    <dgm:pt modelId="{40395524-E154-4974-A147-EA3332F948CA}" type="sibTrans" cxnId="{CB9620B8-F9F3-403B-AC8C-C77BECB3A0ED}">
      <dgm:prSet/>
      <dgm:spPr/>
      <dgm:t>
        <a:bodyPr/>
        <a:lstStyle/>
        <a:p>
          <a:endParaRPr lang="en-US"/>
        </a:p>
      </dgm:t>
    </dgm:pt>
    <dgm:pt modelId="{BEBB5C16-1374-418D-B2DC-401C22D5C0C3}">
      <dgm:prSet phldrT="[Text]"/>
      <dgm:spPr/>
      <dgm:t>
        <a:bodyPr/>
        <a:lstStyle/>
        <a:p>
          <a:r>
            <a:rPr lang="en-US" b="1" i="0" dirty="0" smtClean="0"/>
            <a:t>must allow full-duplex transmission</a:t>
          </a:r>
          <a:endParaRPr lang="en-US" b="1" i="0" dirty="0"/>
        </a:p>
      </dgm:t>
    </dgm:pt>
    <dgm:pt modelId="{7BC7AEFF-FE92-4E0F-A605-C411033AF17B}" type="parTrans" cxnId="{2C18E5E8-B3E4-4605-AF01-1ABAC3CAFB5F}">
      <dgm:prSet/>
      <dgm:spPr/>
      <dgm:t>
        <a:bodyPr/>
        <a:lstStyle/>
        <a:p>
          <a:endParaRPr lang="en-US"/>
        </a:p>
      </dgm:t>
    </dgm:pt>
    <dgm:pt modelId="{38CD00DD-E0A2-4A54-B1A4-B23B19F03361}" type="sibTrans" cxnId="{2C18E5E8-B3E4-4605-AF01-1ABAC3CAFB5F}">
      <dgm:prSet/>
      <dgm:spPr/>
      <dgm:t>
        <a:bodyPr/>
        <a:lstStyle/>
        <a:p>
          <a:endParaRPr lang="en-US"/>
        </a:p>
      </dgm:t>
    </dgm:pt>
    <dgm:pt modelId="{8DA063EA-16E0-43D5-B863-1548281AABE5}">
      <dgm:prSet phldrT="[Text]"/>
      <dgm:spPr/>
      <dgm:t>
        <a:bodyPr/>
        <a:lstStyle/>
        <a:p>
          <a:r>
            <a:rPr lang="en-US" b="1" i="0" dirty="0" smtClean="0"/>
            <a:t>network interface</a:t>
          </a:r>
          <a:endParaRPr lang="en-US" b="1" i="0" dirty="0"/>
        </a:p>
      </dgm:t>
    </dgm:pt>
    <dgm:pt modelId="{1B18F04C-EA3D-4293-916D-589F232A4835}" type="parTrans" cxnId="{83566673-1860-4275-A207-70FA21770934}">
      <dgm:prSet/>
      <dgm:spPr/>
      <dgm:t>
        <a:bodyPr/>
        <a:lstStyle/>
        <a:p>
          <a:endParaRPr lang="en-US"/>
        </a:p>
      </dgm:t>
    </dgm:pt>
    <dgm:pt modelId="{93D17495-8958-4917-90E3-4DC785076FA1}" type="sibTrans" cxnId="{83566673-1860-4275-A207-70FA21770934}">
      <dgm:prSet/>
      <dgm:spPr/>
      <dgm:t>
        <a:bodyPr/>
        <a:lstStyle/>
        <a:p>
          <a:endParaRPr lang="en-US"/>
        </a:p>
      </dgm:t>
    </dgm:pt>
    <dgm:pt modelId="{FCF63564-66DE-4A71-8082-CD87F959CF1B}">
      <dgm:prSet phldrT="[Text]"/>
      <dgm:spPr/>
      <dgm:t>
        <a:bodyPr/>
        <a:lstStyle/>
        <a:p>
          <a:r>
            <a:rPr lang="en-US" b="1" i="0" dirty="0" smtClean="0"/>
            <a:t>functions and hardware needed to connect digital devices</a:t>
          </a:r>
          <a:endParaRPr lang="en-US" b="1" i="0" dirty="0"/>
        </a:p>
      </dgm:t>
    </dgm:pt>
    <dgm:pt modelId="{C88B3247-07A0-46EB-A4DF-3984BFB5FCDC}" type="parTrans" cxnId="{F09F647D-E46B-493F-A0E8-B09EA334EAF8}">
      <dgm:prSet/>
      <dgm:spPr/>
      <dgm:t>
        <a:bodyPr/>
        <a:lstStyle/>
        <a:p>
          <a:endParaRPr lang="en-US"/>
        </a:p>
      </dgm:t>
    </dgm:pt>
    <dgm:pt modelId="{A2827DBF-2C18-409A-9254-881EDD1332DC}" type="sibTrans" cxnId="{F09F647D-E46B-493F-A0E8-B09EA334EAF8}">
      <dgm:prSet/>
      <dgm:spPr/>
      <dgm:t>
        <a:bodyPr/>
        <a:lstStyle/>
        <a:p>
          <a:endParaRPr lang="en-US"/>
        </a:p>
      </dgm:t>
    </dgm:pt>
    <dgm:pt modelId="{F5E87AFC-1DE6-4EFC-880C-E17D3A1D3CC1}">
      <dgm:prSet phldrT="[Text]"/>
      <dgm:spPr/>
      <dgm:t>
        <a:bodyPr/>
        <a:lstStyle/>
        <a:p>
          <a:r>
            <a:rPr lang="en-US" b="1" i="0" dirty="0" smtClean="0"/>
            <a:t>control unit</a:t>
          </a:r>
          <a:endParaRPr lang="en-US" b="1" i="0" dirty="0"/>
        </a:p>
      </dgm:t>
    </dgm:pt>
    <dgm:pt modelId="{8F7D13F9-8957-49E8-97C4-2B6132516593}" type="parTrans" cxnId="{12905F8F-B39B-470C-B6FC-E74E52D98E92}">
      <dgm:prSet/>
      <dgm:spPr/>
      <dgm:t>
        <a:bodyPr/>
        <a:lstStyle/>
        <a:p>
          <a:endParaRPr lang="en-US"/>
        </a:p>
      </dgm:t>
    </dgm:pt>
    <dgm:pt modelId="{88F8AB23-F1C3-4814-8C8A-6E11EE6CE48E}" type="sibTrans" cxnId="{12905F8F-B39B-470C-B6FC-E74E52D98E92}">
      <dgm:prSet/>
      <dgm:spPr/>
      <dgm:t>
        <a:bodyPr/>
        <a:lstStyle/>
        <a:p>
          <a:endParaRPr lang="en-US"/>
        </a:p>
      </dgm:t>
    </dgm:pt>
    <dgm:pt modelId="{20BA41A3-D7B6-4219-9AC4-75BAA014A591}">
      <dgm:prSet phldrT="[Text]"/>
      <dgm:spPr/>
      <dgm:t>
        <a:bodyPr/>
        <a:lstStyle/>
        <a:p>
          <a:r>
            <a:rPr lang="en-US" b="1" i="0" dirty="0" smtClean="0"/>
            <a:t>establishes, maintains, and tears down the connection</a:t>
          </a:r>
          <a:endParaRPr lang="en-US" b="1" i="0" dirty="0"/>
        </a:p>
      </dgm:t>
    </dgm:pt>
    <dgm:pt modelId="{8CA0F3EC-BDD5-4018-94C5-4C24846E4042}" type="parTrans" cxnId="{2967C441-CD36-4176-A816-A714EC69F38C}">
      <dgm:prSet/>
      <dgm:spPr/>
      <dgm:t>
        <a:bodyPr/>
        <a:lstStyle/>
        <a:p>
          <a:endParaRPr lang="en-US"/>
        </a:p>
      </dgm:t>
    </dgm:pt>
    <dgm:pt modelId="{B87CB84E-EAB7-4F04-ADBA-61A05A71B976}" type="sibTrans" cxnId="{2967C441-CD36-4176-A816-A714EC69F38C}">
      <dgm:prSet/>
      <dgm:spPr/>
      <dgm:t>
        <a:bodyPr/>
        <a:lstStyle/>
        <a:p>
          <a:endParaRPr lang="en-US"/>
        </a:p>
      </dgm:t>
    </dgm:pt>
    <dgm:pt modelId="{332362B7-A0E4-4545-AC61-C2EF6ADAB181}" type="pres">
      <dgm:prSet presAssocID="{1D0A00E8-6E80-4B02-9F00-926E9B28F00E}" presName="Name0" presStyleCnt="0">
        <dgm:presLayoutVars>
          <dgm:dir/>
          <dgm:animLvl val="lvl"/>
          <dgm:resizeHandles val="exact"/>
        </dgm:presLayoutVars>
      </dgm:prSet>
      <dgm:spPr/>
      <dgm:t>
        <a:bodyPr/>
        <a:lstStyle/>
        <a:p>
          <a:endParaRPr lang="en-US"/>
        </a:p>
      </dgm:t>
    </dgm:pt>
    <dgm:pt modelId="{B4F84CF5-4904-4340-B832-5177E7FF088B}" type="pres">
      <dgm:prSet presAssocID="{7B80EF76-B580-49D4-A645-F9474AA73069}" presName="composite" presStyleCnt="0"/>
      <dgm:spPr/>
    </dgm:pt>
    <dgm:pt modelId="{944F0795-7C02-4AD3-B675-8D97B1128B1A}" type="pres">
      <dgm:prSet presAssocID="{7B80EF76-B580-49D4-A645-F9474AA73069}" presName="parTx" presStyleLbl="alignNode1" presStyleIdx="0" presStyleCnt="3">
        <dgm:presLayoutVars>
          <dgm:chMax val="0"/>
          <dgm:chPref val="0"/>
          <dgm:bulletEnabled val="1"/>
        </dgm:presLayoutVars>
      </dgm:prSet>
      <dgm:spPr/>
      <dgm:t>
        <a:bodyPr/>
        <a:lstStyle/>
        <a:p>
          <a:endParaRPr lang="en-US"/>
        </a:p>
      </dgm:t>
    </dgm:pt>
    <dgm:pt modelId="{17C9E71A-A6DC-4598-92F0-8E1EF3B72AF3}" type="pres">
      <dgm:prSet presAssocID="{7B80EF76-B580-49D4-A645-F9474AA73069}" presName="desTx" presStyleLbl="alignAccFollowNode1" presStyleIdx="0" presStyleCnt="3">
        <dgm:presLayoutVars>
          <dgm:bulletEnabled val="1"/>
        </dgm:presLayoutVars>
      </dgm:prSet>
      <dgm:spPr/>
      <dgm:t>
        <a:bodyPr/>
        <a:lstStyle/>
        <a:p>
          <a:endParaRPr lang="en-US"/>
        </a:p>
      </dgm:t>
    </dgm:pt>
    <dgm:pt modelId="{7F4EE6C1-BB3B-451A-B4C2-8DD5FC16F5A2}" type="pres">
      <dgm:prSet presAssocID="{36E4A77F-498E-4091-AE60-64997535675D}" presName="space" presStyleCnt="0"/>
      <dgm:spPr/>
    </dgm:pt>
    <dgm:pt modelId="{6E9BD9BC-3553-4136-B99E-81AC9FFAD897}" type="pres">
      <dgm:prSet presAssocID="{8DA063EA-16E0-43D5-B863-1548281AABE5}" presName="composite" presStyleCnt="0"/>
      <dgm:spPr/>
    </dgm:pt>
    <dgm:pt modelId="{C232C13A-4815-4C68-B63F-883A9D73AE2B}" type="pres">
      <dgm:prSet presAssocID="{8DA063EA-16E0-43D5-B863-1548281AABE5}" presName="parTx" presStyleLbl="alignNode1" presStyleIdx="1" presStyleCnt="3">
        <dgm:presLayoutVars>
          <dgm:chMax val="0"/>
          <dgm:chPref val="0"/>
          <dgm:bulletEnabled val="1"/>
        </dgm:presLayoutVars>
      </dgm:prSet>
      <dgm:spPr/>
      <dgm:t>
        <a:bodyPr/>
        <a:lstStyle/>
        <a:p>
          <a:endParaRPr lang="en-US"/>
        </a:p>
      </dgm:t>
    </dgm:pt>
    <dgm:pt modelId="{053F9843-6457-44A8-87CC-DF122C0D1D84}" type="pres">
      <dgm:prSet presAssocID="{8DA063EA-16E0-43D5-B863-1548281AABE5}" presName="desTx" presStyleLbl="alignAccFollowNode1" presStyleIdx="1" presStyleCnt="3">
        <dgm:presLayoutVars>
          <dgm:bulletEnabled val="1"/>
        </dgm:presLayoutVars>
      </dgm:prSet>
      <dgm:spPr/>
      <dgm:t>
        <a:bodyPr/>
        <a:lstStyle/>
        <a:p>
          <a:endParaRPr lang="en-US"/>
        </a:p>
      </dgm:t>
    </dgm:pt>
    <dgm:pt modelId="{7DB379E5-81FD-48CD-B796-CA0942FEFDA2}" type="pres">
      <dgm:prSet presAssocID="{93D17495-8958-4917-90E3-4DC785076FA1}" presName="space" presStyleCnt="0"/>
      <dgm:spPr/>
    </dgm:pt>
    <dgm:pt modelId="{214E706B-6FE1-4066-BC57-06489AA062B7}" type="pres">
      <dgm:prSet presAssocID="{F5E87AFC-1DE6-4EFC-880C-E17D3A1D3CC1}" presName="composite" presStyleCnt="0"/>
      <dgm:spPr/>
    </dgm:pt>
    <dgm:pt modelId="{443AC15C-EF8A-459B-8DC4-93FA4EAB7883}" type="pres">
      <dgm:prSet presAssocID="{F5E87AFC-1DE6-4EFC-880C-E17D3A1D3CC1}" presName="parTx" presStyleLbl="alignNode1" presStyleIdx="2" presStyleCnt="3">
        <dgm:presLayoutVars>
          <dgm:chMax val="0"/>
          <dgm:chPref val="0"/>
          <dgm:bulletEnabled val="1"/>
        </dgm:presLayoutVars>
      </dgm:prSet>
      <dgm:spPr/>
      <dgm:t>
        <a:bodyPr/>
        <a:lstStyle/>
        <a:p>
          <a:endParaRPr lang="en-US"/>
        </a:p>
      </dgm:t>
    </dgm:pt>
    <dgm:pt modelId="{B6B18736-BC83-4511-B24E-C6A63E7BB7EF}" type="pres">
      <dgm:prSet presAssocID="{F5E87AFC-1DE6-4EFC-880C-E17D3A1D3CC1}" presName="desTx" presStyleLbl="alignAccFollowNode1" presStyleIdx="2" presStyleCnt="3">
        <dgm:presLayoutVars>
          <dgm:bulletEnabled val="1"/>
        </dgm:presLayoutVars>
      </dgm:prSet>
      <dgm:spPr/>
      <dgm:t>
        <a:bodyPr/>
        <a:lstStyle/>
        <a:p>
          <a:endParaRPr lang="en-US"/>
        </a:p>
      </dgm:t>
    </dgm:pt>
  </dgm:ptLst>
  <dgm:cxnLst>
    <dgm:cxn modelId="{DCB0AEA3-9B27-45A9-B45B-47E60354845C}" type="presOf" srcId="{BEBB5C16-1374-418D-B2DC-401C22D5C0C3}" destId="{17C9E71A-A6DC-4598-92F0-8E1EF3B72AF3}" srcOrd="0" destOrd="1" presId="urn:microsoft.com/office/officeart/2005/8/layout/hList1"/>
    <dgm:cxn modelId="{E52EE182-538E-405F-85CD-4B6541B091E8}" type="presOf" srcId="{7B80EF76-B580-49D4-A645-F9474AA73069}" destId="{944F0795-7C02-4AD3-B675-8D97B1128B1A}" srcOrd="0" destOrd="0" presId="urn:microsoft.com/office/officeart/2005/8/layout/hList1"/>
    <dgm:cxn modelId="{2967C441-CD36-4176-A816-A714EC69F38C}" srcId="{F5E87AFC-1DE6-4EFC-880C-E17D3A1D3CC1}" destId="{20BA41A3-D7B6-4219-9AC4-75BAA014A591}" srcOrd="0" destOrd="0" parTransId="{8CA0F3EC-BDD5-4018-94C5-4C24846E4042}" sibTransId="{B87CB84E-EAB7-4F04-ADBA-61A05A71B976}"/>
    <dgm:cxn modelId="{F09F647D-E46B-493F-A0E8-B09EA334EAF8}" srcId="{8DA063EA-16E0-43D5-B863-1548281AABE5}" destId="{FCF63564-66DE-4A71-8082-CD87F959CF1B}" srcOrd="0" destOrd="0" parTransId="{C88B3247-07A0-46EB-A4DF-3984BFB5FCDC}" sibTransId="{A2827DBF-2C18-409A-9254-881EDD1332DC}"/>
    <dgm:cxn modelId="{37058FFC-EFCB-45DB-A4AF-7C1E8C2E01CE}" type="presOf" srcId="{1D0A00E8-6E80-4B02-9F00-926E9B28F00E}" destId="{332362B7-A0E4-4545-AC61-C2EF6ADAB181}" srcOrd="0" destOrd="0" presId="urn:microsoft.com/office/officeart/2005/8/layout/hList1"/>
    <dgm:cxn modelId="{D9D970A9-C02D-4877-ABC3-A176312DF524}" type="presOf" srcId="{F5E87AFC-1DE6-4EFC-880C-E17D3A1D3CC1}" destId="{443AC15C-EF8A-459B-8DC4-93FA4EAB7883}" srcOrd="0" destOrd="0" presId="urn:microsoft.com/office/officeart/2005/8/layout/hList1"/>
    <dgm:cxn modelId="{83566673-1860-4275-A207-70FA21770934}" srcId="{1D0A00E8-6E80-4B02-9F00-926E9B28F00E}" destId="{8DA063EA-16E0-43D5-B863-1548281AABE5}" srcOrd="1" destOrd="0" parTransId="{1B18F04C-EA3D-4293-916D-589F232A4835}" sibTransId="{93D17495-8958-4917-90E3-4DC785076FA1}"/>
    <dgm:cxn modelId="{8B019BF3-AF42-4967-909D-515B1B5DAF9A}" type="presOf" srcId="{66ADD3F5-526A-4EF4-B160-471415E96559}" destId="{17C9E71A-A6DC-4598-92F0-8E1EF3B72AF3}" srcOrd="0" destOrd="0" presId="urn:microsoft.com/office/officeart/2005/8/layout/hList1"/>
    <dgm:cxn modelId="{EC60AE23-D839-4BF0-A459-08EEB2A26C0A}" type="presOf" srcId="{20BA41A3-D7B6-4219-9AC4-75BAA014A591}" destId="{B6B18736-BC83-4511-B24E-C6A63E7BB7EF}" srcOrd="0" destOrd="0" presId="urn:microsoft.com/office/officeart/2005/8/layout/hList1"/>
    <dgm:cxn modelId="{2C18E5E8-B3E4-4605-AF01-1ABAC3CAFB5F}" srcId="{7B80EF76-B580-49D4-A645-F9474AA73069}" destId="{BEBB5C16-1374-418D-B2DC-401C22D5C0C3}" srcOrd="1" destOrd="0" parTransId="{7BC7AEFF-FE92-4E0F-A605-C411033AF17B}" sibTransId="{38CD00DD-E0A2-4A54-B1A4-B23B19F03361}"/>
    <dgm:cxn modelId="{87CB72BB-4975-4A30-B262-16E84F1A2930}" type="presOf" srcId="{FCF63564-66DE-4A71-8082-CD87F959CF1B}" destId="{053F9843-6457-44A8-87CC-DF122C0D1D84}" srcOrd="0" destOrd="0" presId="urn:microsoft.com/office/officeart/2005/8/layout/hList1"/>
    <dgm:cxn modelId="{E9794FCA-1DDC-48FC-953E-11EC1F473A83}" srcId="{1D0A00E8-6E80-4B02-9F00-926E9B28F00E}" destId="{7B80EF76-B580-49D4-A645-F9474AA73069}" srcOrd="0" destOrd="0" parTransId="{14DB67AC-5BB4-4F44-B0BD-C15EFC738FF5}" sibTransId="{36E4A77F-498E-4091-AE60-64997535675D}"/>
    <dgm:cxn modelId="{12905F8F-B39B-470C-B6FC-E74E52D98E92}" srcId="{1D0A00E8-6E80-4B02-9F00-926E9B28F00E}" destId="{F5E87AFC-1DE6-4EFC-880C-E17D3A1D3CC1}" srcOrd="2" destOrd="0" parTransId="{8F7D13F9-8957-49E8-97C4-2B6132516593}" sibTransId="{88F8AB23-F1C3-4814-8C8A-6E11EE6CE48E}"/>
    <dgm:cxn modelId="{CB9620B8-F9F3-403B-AC8C-C77BECB3A0ED}" srcId="{7B80EF76-B580-49D4-A645-F9474AA73069}" destId="{66ADD3F5-526A-4EF4-B160-471415E96559}" srcOrd="0" destOrd="0" parTransId="{D271A1A4-5EB0-4F80-BD86-E6C06D495C07}" sibTransId="{40395524-E154-4974-A147-EA3332F948CA}"/>
    <dgm:cxn modelId="{A753642A-A3F3-4820-A2A5-553C754661D8}" type="presOf" srcId="{8DA063EA-16E0-43D5-B863-1548281AABE5}" destId="{C232C13A-4815-4C68-B63F-883A9D73AE2B}" srcOrd="0" destOrd="0" presId="urn:microsoft.com/office/officeart/2005/8/layout/hList1"/>
    <dgm:cxn modelId="{9C4B29DA-7442-4051-924F-46DDCEBD933E}" type="presParOf" srcId="{332362B7-A0E4-4545-AC61-C2EF6ADAB181}" destId="{B4F84CF5-4904-4340-B832-5177E7FF088B}" srcOrd="0" destOrd="0" presId="urn:microsoft.com/office/officeart/2005/8/layout/hList1"/>
    <dgm:cxn modelId="{7AA5A306-9335-4100-91DC-8E0F0F3606A4}" type="presParOf" srcId="{B4F84CF5-4904-4340-B832-5177E7FF088B}" destId="{944F0795-7C02-4AD3-B675-8D97B1128B1A}" srcOrd="0" destOrd="0" presId="urn:microsoft.com/office/officeart/2005/8/layout/hList1"/>
    <dgm:cxn modelId="{F5B75AE6-6104-47C7-8BCC-B6E69404CB16}" type="presParOf" srcId="{B4F84CF5-4904-4340-B832-5177E7FF088B}" destId="{17C9E71A-A6DC-4598-92F0-8E1EF3B72AF3}" srcOrd="1" destOrd="0" presId="urn:microsoft.com/office/officeart/2005/8/layout/hList1"/>
    <dgm:cxn modelId="{6C7CB4EF-5B23-4961-9773-F6D85E3C4D9C}" type="presParOf" srcId="{332362B7-A0E4-4545-AC61-C2EF6ADAB181}" destId="{7F4EE6C1-BB3B-451A-B4C2-8DD5FC16F5A2}" srcOrd="1" destOrd="0" presId="urn:microsoft.com/office/officeart/2005/8/layout/hList1"/>
    <dgm:cxn modelId="{66541812-3117-4D4C-9E40-08BD7FB4EEEE}" type="presParOf" srcId="{332362B7-A0E4-4545-AC61-C2EF6ADAB181}" destId="{6E9BD9BC-3553-4136-B99E-81AC9FFAD897}" srcOrd="2" destOrd="0" presId="urn:microsoft.com/office/officeart/2005/8/layout/hList1"/>
    <dgm:cxn modelId="{26FED5FE-5A89-43F2-A910-F1F8434C77D8}" type="presParOf" srcId="{6E9BD9BC-3553-4136-B99E-81AC9FFAD897}" destId="{C232C13A-4815-4C68-B63F-883A9D73AE2B}" srcOrd="0" destOrd="0" presId="urn:microsoft.com/office/officeart/2005/8/layout/hList1"/>
    <dgm:cxn modelId="{96C7B2B6-CD7A-4DE7-80DD-A05A7CD92BFA}" type="presParOf" srcId="{6E9BD9BC-3553-4136-B99E-81AC9FFAD897}" destId="{053F9843-6457-44A8-87CC-DF122C0D1D84}" srcOrd="1" destOrd="0" presId="urn:microsoft.com/office/officeart/2005/8/layout/hList1"/>
    <dgm:cxn modelId="{27BF7D23-D25A-4F0F-BD1A-EDABA702B172}" type="presParOf" srcId="{332362B7-A0E4-4545-AC61-C2EF6ADAB181}" destId="{7DB379E5-81FD-48CD-B796-CA0942FEFDA2}" srcOrd="3" destOrd="0" presId="urn:microsoft.com/office/officeart/2005/8/layout/hList1"/>
    <dgm:cxn modelId="{12B5F1AE-BFE3-4E6A-B3A5-543EA85C9268}" type="presParOf" srcId="{332362B7-A0E4-4545-AC61-C2EF6ADAB181}" destId="{214E706B-6FE1-4066-BC57-06489AA062B7}" srcOrd="4" destOrd="0" presId="urn:microsoft.com/office/officeart/2005/8/layout/hList1"/>
    <dgm:cxn modelId="{95340B0F-14CC-4756-AAB8-EE9124BE7685}" type="presParOf" srcId="{214E706B-6FE1-4066-BC57-06489AA062B7}" destId="{443AC15C-EF8A-459B-8DC4-93FA4EAB7883}" srcOrd="0" destOrd="0" presId="urn:microsoft.com/office/officeart/2005/8/layout/hList1"/>
    <dgm:cxn modelId="{FAB38543-BA46-4434-9BCF-6CA2EE0C4814}" type="presParOf" srcId="{214E706B-6FE1-4066-BC57-06489AA062B7}" destId="{B6B18736-BC83-4511-B24E-C6A63E7BB7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04F51-10D7-5447-9FBD-67E20D657868}">
      <dsp:nvSpPr>
        <dsp:cNvPr id="0" name=""/>
        <dsp:cNvSpPr/>
      </dsp:nvSpPr>
      <dsp:spPr>
        <a:xfrm>
          <a:off x="80279" y="228602"/>
          <a:ext cx="2129517" cy="2027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communication network :</a:t>
          </a:r>
        </a:p>
        <a:p>
          <a:pPr lvl="0" algn="ctr" defTabSz="711200">
            <a:lnSpc>
              <a:spcPct val="90000"/>
            </a:lnSpc>
            <a:spcBef>
              <a:spcPct val="0"/>
            </a:spcBef>
            <a:spcAft>
              <a:spcPct val="35000"/>
            </a:spcAft>
          </a:pPr>
          <a:r>
            <a:rPr lang="en-US" sz="1600" kern="1200" dirty="0" smtClean="0"/>
            <a:t>a collection of nodes</a:t>
          </a:r>
          <a:endParaRPr lang="en-US" sz="1600" kern="1200" dirty="0"/>
        </a:p>
      </dsp:txBody>
      <dsp:txXfrm>
        <a:off x="392140" y="525570"/>
        <a:ext cx="1505795" cy="1433887"/>
      </dsp:txXfrm>
    </dsp:sp>
    <dsp:sp modelId="{3F99AC36-9B40-4245-BEED-11B70E18489B}">
      <dsp:nvSpPr>
        <dsp:cNvPr id="0" name=""/>
        <dsp:cNvSpPr/>
      </dsp:nvSpPr>
      <dsp:spPr>
        <a:xfrm rot="10800000">
          <a:off x="790176" y="2433857"/>
          <a:ext cx="709724" cy="37615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BB1E0C-D87F-AC4C-99AA-B797462DAD52}">
      <dsp:nvSpPr>
        <dsp:cNvPr id="0" name=""/>
        <dsp:cNvSpPr/>
      </dsp:nvSpPr>
      <dsp:spPr>
        <a:xfrm>
          <a:off x="918" y="2966150"/>
          <a:ext cx="2288239" cy="2215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 addition to switching functions, </a:t>
          </a:r>
          <a:r>
            <a:rPr lang="en-US" sz="1600" kern="1200" dirty="0" smtClean="0">
              <a:solidFill>
                <a:srgbClr val="FF0000"/>
              </a:solidFill>
            </a:rPr>
            <a:t>some nodes also deliver data to attached stations</a:t>
          </a:r>
          <a:endParaRPr lang="en-US" sz="1600" kern="1200" dirty="0">
            <a:solidFill>
              <a:srgbClr val="FF0000"/>
            </a:solidFill>
          </a:endParaRPr>
        </a:p>
      </dsp:txBody>
      <dsp:txXfrm>
        <a:off x="336023" y="3290595"/>
        <a:ext cx="1618029" cy="1566556"/>
      </dsp:txXfrm>
    </dsp:sp>
    <dsp:sp modelId="{6F657B37-D7BA-774C-9CAC-D992EBACC9A6}">
      <dsp:nvSpPr>
        <dsp:cNvPr id="0" name=""/>
        <dsp:cNvSpPr/>
      </dsp:nvSpPr>
      <dsp:spPr>
        <a:xfrm rot="5480008">
          <a:off x="2456497" y="3924585"/>
          <a:ext cx="709724" cy="37615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5772F1-9617-9F4D-B759-D63523EAEBD1}">
      <dsp:nvSpPr>
        <dsp:cNvPr id="0" name=""/>
        <dsp:cNvSpPr/>
      </dsp:nvSpPr>
      <dsp:spPr>
        <a:xfrm>
          <a:off x="3312348" y="3113820"/>
          <a:ext cx="2009185" cy="20677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US" sz="1600" kern="1200" dirty="0" smtClean="0">
              <a:solidFill>
                <a:srgbClr val="FFFF00"/>
              </a:solidFill>
            </a:rPr>
            <a:t>network is not fully connected so there is not a direct link between every possible pair of nodes</a:t>
          </a:r>
          <a:endParaRPr kumimoji="1" lang="en-US" sz="1600" kern="1200" dirty="0">
            <a:solidFill>
              <a:srgbClr val="FFFF00"/>
            </a:solidFill>
          </a:endParaRPr>
        </a:p>
      </dsp:txBody>
      <dsp:txXfrm>
        <a:off x="3606586" y="3416639"/>
        <a:ext cx="1420709" cy="1462139"/>
      </dsp:txXfrm>
    </dsp:sp>
    <dsp:sp modelId="{680E1216-F715-0244-B2C3-4B902B0F5C02}">
      <dsp:nvSpPr>
        <dsp:cNvPr id="0" name=""/>
        <dsp:cNvSpPr/>
      </dsp:nvSpPr>
      <dsp:spPr>
        <a:xfrm>
          <a:off x="3962079" y="2530148"/>
          <a:ext cx="709724" cy="37615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91D778-A711-B448-B08C-7AED25A085F1}">
      <dsp:nvSpPr>
        <dsp:cNvPr id="0" name=""/>
        <dsp:cNvSpPr/>
      </dsp:nvSpPr>
      <dsp:spPr>
        <a:xfrm>
          <a:off x="3337871" y="436487"/>
          <a:ext cx="1958140" cy="1907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US" sz="1600" kern="1200" dirty="0" smtClean="0"/>
            <a:t>redundant connections increase network reliability</a:t>
          </a:r>
          <a:endParaRPr kumimoji="1" lang="en-US" sz="1600" kern="1200" dirty="0"/>
        </a:p>
      </dsp:txBody>
      <dsp:txXfrm>
        <a:off x="3624634" y="715824"/>
        <a:ext cx="1384614" cy="1348760"/>
      </dsp:txXfrm>
    </dsp:sp>
    <dsp:sp modelId="{F37B1B31-1B4F-9349-BFD0-FACB7F8139AA}">
      <dsp:nvSpPr>
        <dsp:cNvPr id="0" name=""/>
        <dsp:cNvSpPr/>
      </dsp:nvSpPr>
      <dsp:spPr>
        <a:xfrm rot="5612092">
          <a:off x="5475773" y="1295633"/>
          <a:ext cx="709724" cy="37615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B9F6E-073F-A44F-AD65-D7B986658881}">
      <dsp:nvSpPr>
        <dsp:cNvPr id="0" name=""/>
        <dsp:cNvSpPr/>
      </dsp:nvSpPr>
      <dsp:spPr>
        <a:xfrm>
          <a:off x="6344724" y="376312"/>
          <a:ext cx="1960156" cy="23993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kumimoji="1" lang="en-US" sz="1600" kern="1200" dirty="0" smtClean="0"/>
            <a:t>switching technologies:</a:t>
          </a:r>
          <a:endParaRPr lang="en-US" sz="1600" kern="1200" dirty="0"/>
        </a:p>
        <a:p>
          <a:pPr marL="171450" lvl="1" indent="-171450" algn="l" defTabSz="711200">
            <a:lnSpc>
              <a:spcPct val="90000"/>
            </a:lnSpc>
            <a:spcBef>
              <a:spcPct val="0"/>
            </a:spcBef>
            <a:spcAft>
              <a:spcPct val="15000"/>
            </a:spcAft>
            <a:buChar char="••"/>
          </a:pPr>
          <a:r>
            <a:rPr kumimoji="1" lang="en-US" sz="1600" kern="1200" dirty="0" smtClean="0">
              <a:solidFill>
                <a:srgbClr val="FFFF00"/>
              </a:solidFill>
            </a:rPr>
            <a:t>circuit switching</a:t>
          </a:r>
          <a:endParaRPr lang="en-US" sz="1600" kern="1200" dirty="0">
            <a:solidFill>
              <a:srgbClr val="FFFF00"/>
            </a:solidFill>
          </a:endParaRPr>
        </a:p>
        <a:p>
          <a:pPr marL="171450" lvl="1" indent="-171450" algn="l" defTabSz="711200">
            <a:lnSpc>
              <a:spcPct val="90000"/>
            </a:lnSpc>
            <a:spcBef>
              <a:spcPct val="0"/>
            </a:spcBef>
            <a:spcAft>
              <a:spcPct val="15000"/>
            </a:spcAft>
            <a:buChar char="••"/>
          </a:pPr>
          <a:r>
            <a:rPr kumimoji="1" lang="en-US" sz="1600" kern="1200" dirty="0" smtClean="0">
              <a:solidFill>
                <a:srgbClr val="FFFF00"/>
              </a:solidFill>
            </a:rPr>
            <a:t>packet switching</a:t>
          </a:r>
          <a:endParaRPr kumimoji="1" lang="en-US" sz="1600" kern="1200" dirty="0">
            <a:solidFill>
              <a:srgbClr val="FFFF00"/>
            </a:solidFill>
          </a:endParaRPr>
        </a:p>
      </dsp:txBody>
      <dsp:txXfrm>
        <a:off x="6631782" y="727695"/>
        <a:ext cx="1386040" cy="1696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448FE-E65F-4553-BBE5-82CA5F3F2EB5}">
      <dsp:nvSpPr>
        <dsp:cNvPr id="0" name=""/>
        <dsp:cNvSpPr/>
      </dsp:nvSpPr>
      <dsp:spPr>
        <a:xfrm>
          <a:off x="1160144" y="0"/>
          <a:ext cx="2023110" cy="112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en-US" sz="2800" kern="1200" dirty="0" smtClean="0"/>
            <a:t>establish</a:t>
          </a:r>
          <a:endParaRPr lang="en-US" sz="2800" kern="1200" dirty="0"/>
        </a:p>
      </dsp:txBody>
      <dsp:txXfrm>
        <a:off x="1193063" y="32919"/>
        <a:ext cx="1957272" cy="1058112"/>
      </dsp:txXfrm>
    </dsp:sp>
    <dsp:sp modelId="{A4D3629D-4D26-40CC-B719-E369298279F9}">
      <dsp:nvSpPr>
        <dsp:cNvPr id="0" name=""/>
        <dsp:cNvSpPr/>
      </dsp:nvSpPr>
      <dsp:spPr>
        <a:xfrm rot="5400000">
          <a:off x="1960959" y="1152048"/>
          <a:ext cx="421481" cy="505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2019966" y="1194196"/>
        <a:ext cx="303467" cy="295037"/>
      </dsp:txXfrm>
    </dsp:sp>
    <dsp:sp modelId="{8DCE07B1-FBCE-4051-8E0C-2FB2A04D3AFE}">
      <dsp:nvSpPr>
        <dsp:cNvPr id="0" name=""/>
        <dsp:cNvSpPr/>
      </dsp:nvSpPr>
      <dsp:spPr>
        <a:xfrm>
          <a:off x="1160144" y="1685925"/>
          <a:ext cx="2023110" cy="112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en-US" sz="2800" kern="1200" dirty="0" smtClean="0"/>
            <a:t>transfer</a:t>
          </a:r>
          <a:endParaRPr lang="en-US" sz="2800" kern="1200" dirty="0"/>
        </a:p>
      </dsp:txBody>
      <dsp:txXfrm>
        <a:off x="1193063" y="1718844"/>
        <a:ext cx="1957272" cy="1058112"/>
      </dsp:txXfrm>
    </dsp:sp>
    <dsp:sp modelId="{0EC1890A-ECEC-4AC9-83B2-A72D21F65BC9}">
      <dsp:nvSpPr>
        <dsp:cNvPr id="0" name=""/>
        <dsp:cNvSpPr/>
      </dsp:nvSpPr>
      <dsp:spPr>
        <a:xfrm rot="5400000">
          <a:off x="1960959" y="2837973"/>
          <a:ext cx="421481" cy="505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2019966" y="2880121"/>
        <a:ext cx="303467" cy="295037"/>
      </dsp:txXfrm>
    </dsp:sp>
    <dsp:sp modelId="{7C0E8CA8-DFE6-4238-A556-B033D1D5CCAA}">
      <dsp:nvSpPr>
        <dsp:cNvPr id="0" name=""/>
        <dsp:cNvSpPr/>
      </dsp:nvSpPr>
      <dsp:spPr>
        <a:xfrm>
          <a:off x="1160144" y="3371850"/>
          <a:ext cx="2023110" cy="112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en-US" sz="2800" kern="1200" dirty="0" smtClean="0"/>
            <a:t>disconnect</a:t>
          </a:r>
          <a:endParaRPr lang="en-US" sz="2800" kern="1200" dirty="0"/>
        </a:p>
      </dsp:txBody>
      <dsp:txXfrm>
        <a:off x="1193063" y="3404769"/>
        <a:ext cx="1957272" cy="1058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708E4-F7BC-4EE7-A81E-DDA710E7346B}">
      <dsp:nvSpPr>
        <dsp:cNvPr id="0" name=""/>
        <dsp:cNvSpPr/>
      </dsp:nvSpPr>
      <dsp:spPr>
        <a:xfrm>
          <a:off x="279419" y="1215"/>
          <a:ext cx="1365405" cy="84985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i="0" kern="1200" baseline="0" dirty="0" smtClean="0"/>
            <a:t>Public telephone network </a:t>
          </a:r>
          <a:endParaRPr lang="en-US" sz="2000" b="1" i="0" kern="1200" baseline="0" dirty="0"/>
        </a:p>
      </dsp:txBody>
      <dsp:txXfrm>
        <a:off x="304310" y="26106"/>
        <a:ext cx="1315623" cy="800073"/>
      </dsp:txXfrm>
    </dsp:sp>
    <dsp:sp modelId="{C6BA7A44-E841-44B0-99FC-7A3F5124B979}">
      <dsp:nvSpPr>
        <dsp:cNvPr id="0" name=""/>
        <dsp:cNvSpPr/>
      </dsp:nvSpPr>
      <dsp:spPr>
        <a:xfrm>
          <a:off x="370239" y="851070"/>
          <a:ext cx="91440" cy="618627"/>
        </a:xfrm>
        <a:custGeom>
          <a:avLst/>
          <a:gdLst/>
          <a:ahLst/>
          <a:cxnLst/>
          <a:rect l="0" t="0" r="0" b="0"/>
          <a:pathLst>
            <a:path>
              <a:moveTo>
                <a:pt x="45720" y="0"/>
              </a:moveTo>
              <a:lnTo>
                <a:pt x="45720" y="618627"/>
              </a:lnTo>
              <a:lnTo>
                <a:pt x="83536" y="618627"/>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60E646DB-A3DC-4018-9A88-22B14DA9301B}">
      <dsp:nvSpPr>
        <dsp:cNvPr id="0" name=""/>
        <dsp:cNvSpPr/>
      </dsp:nvSpPr>
      <dsp:spPr>
        <a:xfrm>
          <a:off x="453775" y="1011293"/>
          <a:ext cx="2483890" cy="9168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baseline="0" dirty="0" smtClean="0"/>
            <a:t>subscribers – </a:t>
          </a:r>
        </a:p>
        <a:p>
          <a:pPr lvl="0" algn="ctr" defTabSz="800100">
            <a:lnSpc>
              <a:spcPct val="90000"/>
            </a:lnSpc>
            <a:spcBef>
              <a:spcPct val="0"/>
            </a:spcBef>
            <a:spcAft>
              <a:spcPct val="35000"/>
            </a:spcAft>
          </a:pPr>
          <a:r>
            <a:rPr lang="en-US" sz="1800" b="1" i="0" kern="1200" baseline="0" dirty="0" smtClean="0"/>
            <a:t>devices that attach to the network</a:t>
          </a:r>
          <a:endParaRPr lang="en-US" sz="1800" b="1" i="0" kern="1200" baseline="0" dirty="0"/>
        </a:p>
      </dsp:txBody>
      <dsp:txXfrm>
        <a:off x="480627" y="1038145"/>
        <a:ext cx="2430186" cy="863104"/>
      </dsp:txXfrm>
    </dsp:sp>
    <dsp:sp modelId="{D1DA602B-AFAD-47FF-B029-63022F1CD6F7}">
      <dsp:nvSpPr>
        <dsp:cNvPr id="0" name=""/>
        <dsp:cNvSpPr/>
      </dsp:nvSpPr>
      <dsp:spPr>
        <a:xfrm>
          <a:off x="415959" y="851070"/>
          <a:ext cx="114464" cy="1644958"/>
        </a:xfrm>
        <a:custGeom>
          <a:avLst/>
          <a:gdLst/>
          <a:ahLst/>
          <a:cxnLst/>
          <a:rect l="0" t="0" r="0" b="0"/>
          <a:pathLst>
            <a:path>
              <a:moveTo>
                <a:pt x="0" y="0"/>
              </a:moveTo>
              <a:lnTo>
                <a:pt x="0" y="1644958"/>
              </a:lnTo>
              <a:lnTo>
                <a:pt x="114464" y="1644958"/>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01C64760-9B59-489B-8321-7769BA891AD0}">
      <dsp:nvSpPr>
        <dsp:cNvPr id="0" name=""/>
        <dsp:cNvSpPr/>
      </dsp:nvSpPr>
      <dsp:spPr>
        <a:xfrm>
          <a:off x="530424" y="2084413"/>
          <a:ext cx="2286889" cy="8232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baseline="0" dirty="0" smtClean="0"/>
            <a:t>subscriber line – </a:t>
          </a:r>
        </a:p>
        <a:p>
          <a:pPr lvl="0" algn="ctr" defTabSz="800100">
            <a:lnSpc>
              <a:spcPct val="90000"/>
            </a:lnSpc>
            <a:spcBef>
              <a:spcPct val="0"/>
            </a:spcBef>
            <a:spcAft>
              <a:spcPct val="35000"/>
            </a:spcAft>
          </a:pPr>
          <a:r>
            <a:rPr lang="en-US" sz="1800" b="1" i="0" kern="1200" baseline="0" dirty="0" smtClean="0"/>
            <a:t>link subscriber and network</a:t>
          </a:r>
          <a:endParaRPr lang="en-US" sz="1800" b="1" i="0" kern="1200" baseline="0" dirty="0"/>
        </a:p>
      </dsp:txBody>
      <dsp:txXfrm>
        <a:off x="554536" y="2108525"/>
        <a:ext cx="2238665" cy="775006"/>
      </dsp:txXfrm>
    </dsp:sp>
    <dsp:sp modelId="{E70AEC11-42C6-47DC-B7CA-56C2C02FD032}">
      <dsp:nvSpPr>
        <dsp:cNvPr id="0" name=""/>
        <dsp:cNvSpPr/>
      </dsp:nvSpPr>
      <dsp:spPr>
        <a:xfrm>
          <a:off x="370239" y="851070"/>
          <a:ext cx="91440" cy="2615737"/>
        </a:xfrm>
        <a:custGeom>
          <a:avLst/>
          <a:gdLst/>
          <a:ahLst/>
          <a:cxnLst/>
          <a:rect l="0" t="0" r="0" b="0"/>
          <a:pathLst>
            <a:path>
              <a:moveTo>
                <a:pt x="45720" y="0"/>
              </a:moveTo>
              <a:lnTo>
                <a:pt x="45720" y="2615737"/>
              </a:lnTo>
              <a:lnTo>
                <a:pt x="48046" y="2615737"/>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94908E06-7D53-4C6E-B731-6599421E7B16}">
      <dsp:nvSpPr>
        <dsp:cNvPr id="0" name=""/>
        <dsp:cNvSpPr/>
      </dsp:nvSpPr>
      <dsp:spPr>
        <a:xfrm>
          <a:off x="418286" y="3045371"/>
          <a:ext cx="2627978" cy="84287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baseline="0" dirty="0" smtClean="0"/>
            <a:t>exchanges – </a:t>
          </a:r>
        </a:p>
        <a:p>
          <a:pPr lvl="0" algn="ctr" defTabSz="800100">
            <a:lnSpc>
              <a:spcPct val="90000"/>
            </a:lnSpc>
            <a:spcBef>
              <a:spcPct val="0"/>
            </a:spcBef>
            <a:spcAft>
              <a:spcPct val="35000"/>
            </a:spcAft>
          </a:pPr>
          <a:r>
            <a:rPr lang="en-US" sz="1800" b="1" i="0" kern="1200" baseline="0" dirty="0" smtClean="0"/>
            <a:t>switching centers in network</a:t>
          </a:r>
          <a:endParaRPr lang="en-US" sz="1800" b="1" i="0" kern="1200" baseline="0" dirty="0"/>
        </a:p>
      </dsp:txBody>
      <dsp:txXfrm>
        <a:off x="442973" y="3070058"/>
        <a:ext cx="2578604" cy="793497"/>
      </dsp:txXfrm>
    </dsp:sp>
    <dsp:sp modelId="{58582C09-09DC-4FFF-B16B-0879119C70F6}">
      <dsp:nvSpPr>
        <dsp:cNvPr id="0" name=""/>
        <dsp:cNvSpPr/>
      </dsp:nvSpPr>
      <dsp:spPr>
        <a:xfrm>
          <a:off x="370239" y="851070"/>
          <a:ext cx="91440" cy="3523850"/>
        </a:xfrm>
        <a:custGeom>
          <a:avLst/>
          <a:gdLst/>
          <a:ahLst/>
          <a:cxnLst/>
          <a:rect l="0" t="0" r="0" b="0"/>
          <a:pathLst>
            <a:path>
              <a:moveTo>
                <a:pt x="45720" y="0"/>
              </a:moveTo>
              <a:lnTo>
                <a:pt x="45720" y="3523850"/>
              </a:lnTo>
              <a:lnTo>
                <a:pt x="48046" y="3523850"/>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1D4A2EBB-3B78-40DD-8286-3AFB78253044}">
      <dsp:nvSpPr>
        <dsp:cNvPr id="0" name=""/>
        <dsp:cNvSpPr/>
      </dsp:nvSpPr>
      <dsp:spPr>
        <a:xfrm>
          <a:off x="418286" y="4033570"/>
          <a:ext cx="3580233" cy="6827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baseline="0" dirty="0" smtClean="0"/>
            <a:t>trunks –</a:t>
          </a:r>
        </a:p>
        <a:p>
          <a:pPr lvl="0" algn="ctr" defTabSz="800100">
            <a:lnSpc>
              <a:spcPct val="90000"/>
            </a:lnSpc>
            <a:spcBef>
              <a:spcPct val="0"/>
            </a:spcBef>
            <a:spcAft>
              <a:spcPct val="35000"/>
            </a:spcAft>
          </a:pPr>
          <a:r>
            <a:rPr lang="en-US" sz="1800" b="1" i="0" kern="1200" baseline="0" dirty="0" smtClean="0"/>
            <a:t> branches between exchanges</a:t>
          </a:r>
          <a:endParaRPr lang="en-US" sz="1800" b="1" i="0" kern="1200" baseline="0" dirty="0"/>
        </a:p>
      </dsp:txBody>
      <dsp:txXfrm>
        <a:off x="438282" y="4053566"/>
        <a:ext cx="3540241" cy="642710"/>
      </dsp:txXfrm>
    </dsp:sp>
    <dsp:sp modelId="{165DCF84-98EB-4505-81FF-C99AABB2D9CD}">
      <dsp:nvSpPr>
        <dsp:cNvPr id="0" name=""/>
        <dsp:cNvSpPr/>
      </dsp:nvSpPr>
      <dsp:spPr>
        <a:xfrm>
          <a:off x="3581402" y="76203"/>
          <a:ext cx="1365405" cy="68270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i="0" kern="1200" dirty="0" smtClean="0"/>
            <a:t>Data switch</a:t>
          </a:r>
          <a:endParaRPr lang="en-US" sz="2200" b="1" i="0" kern="1200" dirty="0"/>
        </a:p>
      </dsp:txBody>
      <dsp:txXfrm>
        <a:off x="3601398" y="96199"/>
        <a:ext cx="1325413" cy="642710"/>
      </dsp:txXfrm>
    </dsp:sp>
    <dsp:sp modelId="{E64CF254-3C0B-4D83-8CE9-237C6840BC7A}">
      <dsp:nvSpPr>
        <dsp:cNvPr id="0" name=""/>
        <dsp:cNvSpPr/>
      </dsp:nvSpPr>
      <dsp:spPr>
        <a:xfrm>
          <a:off x="3672223" y="758905"/>
          <a:ext cx="91440" cy="1448749"/>
        </a:xfrm>
        <a:custGeom>
          <a:avLst/>
          <a:gdLst/>
          <a:ahLst/>
          <a:cxnLst/>
          <a:rect l="0" t="0" r="0" b="0"/>
          <a:pathLst>
            <a:path>
              <a:moveTo>
                <a:pt x="45720" y="0"/>
              </a:moveTo>
              <a:lnTo>
                <a:pt x="45720" y="1448749"/>
              </a:lnTo>
              <a:lnTo>
                <a:pt x="61572" y="1448749"/>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A0B3DE72-62D4-44BA-B912-7D93A9326848}">
      <dsp:nvSpPr>
        <dsp:cNvPr id="0" name=""/>
        <dsp:cNvSpPr/>
      </dsp:nvSpPr>
      <dsp:spPr>
        <a:xfrm>
          <a:off x="3733795" y="990601"/>
          <a:ext cx="1824486" cy="2434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baseline="0" dirty="0" smtClean="0"/>
            <a:t>Interconnects digital data processing devices such as terminals and computers</a:t>
          </a:r>
          <a:endParaRPr lang="en-US" sz="1800" b="1" i="0" kern="1200" baseline="0" dirty="0"/>
        </a:p>
      </dsp:txBody>
      <dsp:txXfrm>
        <a:off x="3787232" y="1044038"/>
        <a:ext cx="1717612" cy="2327233"/>
      </dsp:txXfrm>
    </dsp:sp>
    <dsp:sp modelId="{58055401-C27F-42D2-8271-9F5E367C433D}">
      <dsp:nvSpPr>
        <dsp:cNvPr id="0" name=""/>
        <dsp:cNvSpPr/>
      </dsp:nvSpPr>
      <dsp:spPr>
        <a:xfrm>
          <a:off x="6096006" y="228602"/>
          <a:ext cx="1784502" cy="133800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i="0" kern="1200" baseline="0" dirty="0" smtClean="0"/>
            <a:t>Private branch exchange (PBX)</a:t>
          </a:r>
          <a:endParaRPr lang="en-US" sz="2000" b="1" i="0" kern="1200" baseline="0" dirty="0"/>
        </a:p>
      </dsp:txBody>
      <dsp:txXfrm>
        <a:off x="6135195" y="267791"/>
        <a:ext cx="1706124" cy="1259623"/>
      </dsp:txXfrm>
    </dsp:sp>
    <dsp:sp modelId="{F56A76F4-68CF-4270-BFBF-A6244EA722B7}">
      <dsp:nvSpPr>
        <dsp:cNvPr id="0" name=""/>
        <dsp:cNvSpPr/>
      </dsp:nvSpPr>
      <dsp:spPr>
        <a:xfrm>
          <a:off x="6228736" y="1566604"/>
          <a:ext cx="91440" cy="996226"/>
        </a:xfrm>
        <a:custGeom>
          <a:avLst/>
          <a:gdLst/>
          <a:ahLst/>
          <a:cxnLst/>
          <a:rect l="0" t="0" r="0" b="0"/>
          <a:pathLst>
            <a:path>
              <a:moveTo>
                <a:pt x="45720" y="0"/>
              </a:moveTo>
              <a:lnTo>
                <a:pt x="45720" y="996226"/>
              </a:lnTo>
              <a:lnTo>
                <a:pt x="95251" y="996226"/>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7B34C662-CEA9-4119-96AB-D56FEF38FADB}">
      <dsp:nvSpPr>
        <dsp:cNvPr id="0" name=""/>
        <dsp:cNvSpPr/>
      </dsp:nvSpPr>
      <dsp:spPr>
        <a:xfrm>
          <a:off x="6323987" y="1828802"/>
          <a:ext cx="1677012" cy="14680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i="0" kern="1200" baseline="0" dirty="0" smtClean="0"/>
            <a:t>interconnects telephones within a building</a:t>
          </a:r>
          <a:endParaRPr lang="en-US" sz="1800" b="1" i="0" kern="1200" baseline="0" dirty="0"/>
        </a:p>
      </dsp:txBody>
      <dsp:txXfrm>
        <a:off x="6366985" y="1871800"/>
        <a:ext cx="1591016" cy="1382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F0795-7C02-4AD3-B675-8D97B1128B1A}">
      <dsp:nvSpPr>
        <dsp:cNvPr id="0" name=""/>
        <dsp:cNvSpPr/>
      </dsp:nvSpPr>
      <dsp:spPr>
        <a:xfrm>
          <a:off x="2309" y="997040"/>
          <a:ext cx="2252067" cy="758862"/>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t>digital switch</a:t>
          </a:r>
          <a:endParaRPr lang="en-US" sz="2200" b="1" i="0" kern="1200" dirty="0"/>
        </a:p>
      </dsp:txBody>
      <dsp:txXfrm>
        <a:off x="2309" y="997040"/>
        <a:ext cx="2252067" cy="758862"/>
      </dsp:txXfrm>
    </dsp:sp>
    <dsp:sp modelId="{17C9E71A-A6DC-4598-92F0-8E1EF3B72AF3}">
      <dsp:nvSpPr>
        <dsp:cNvPr id="0" name=""/>
        <dsp:cNvSpPr/>
      </dsp:nvSpPr>
      <dsp:spPr>
        <a:xfrm>
          <a:off x="2309" y="1755903"/>
          <a:ext cx="2252067" cy="2377856"/>
        </a:xfrm>
        <a:prstGeom prst="rect">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0" kern="1200" dirty="0" smtClean="0"/>
            <a:t>provides a transparent signal path</a:t>
          </a:r>
          <a:endParaRPr lang="en-US" sz="2200" b="1" i="0" kern="1200" dirty="0"/>
        </a:p>
        <a:p>
          <a:pPr marL="228600" lvl="1" indent="-228600" algn="l" defTabSz="977900">
            <a:lnSpc>
              <a:spcPct val="90000"/>
            </a:lnSpc>
            <a:spcBef>
              <a:spcPct val="0"/>
            </a:spcBef>
            <a:spcAft>
              <a:spcPct val="15000"/>
            </a:spcAft>
            <a:buChar char="••"/>
          </a:pPr>
          <a:r>
            <a:rPr lang="en-US" sz="2200" b="1" i="0" kern="1200" dirty="0" smtClean="0"/>
            <a:t>must allow full-duplex transmission</a:t>
          </a:r>
          <a:endParaRPr lang="en-US" sz="2200" b="1" i="0" kern="1200" dirty="0"/>
        </a:p>
      </dsp:txBody>
      <dsp:txXfrm>
        <a:off x="2309" y="1755903"/>
        <a:ext cx="2252067" cy="2377856"/>
      </dsp:txXfrm>
    </dsp:sp>
    <dsp:sp modelId="{C232C13A-4815-4C68-B63F-883A9D73AE2B}">
      <dsp:nvSpPr>
        <dsp:cNvPr id="0" name=""/>
        <dsp:cNvSpPr/>
      </dsp:nvSpPr>
      <dsp:spPr>
        <a:xfrm>
          <a:off x="2569666" y="997040"/>
          <a:ext cx="2252067" cy="758862"/>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t>network interface</a:t>
          </a:r>
          <a:endParaRPr lang="en-US" sz="2200" b="1" i="0" kern="1200" dirty="0"/>
        </a:p>
      </dsp:txBody>
      <dsp:txXfrm>
        <a:off x="2569666" y="997040"/>
        <a:ext cx="2252067" cy="758862"/>
      </dsp:txXfrm>
    </dsp:sp>
    <dsp:sp modelId="{053F9843-6457-44A8-87CC-DF122C0D1D84}">
      <dsp:nvSpPr>
        <dsp:cNvPr id="0" name=""/>
        <dsp:cNvSpPr/>
      </dsp:nvSpPr>
      <dsp:spPr>
        <a:xfrm>
          <a:off x="2569666" y="1755903"/>
          <a:ext cx="2252067" cy="2377856"/>
        </a:xfrm>
        <a:prstGeom prst="rect">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0" kern="1200" dirty="0" smtClean="0"/>
            <a:t>functions and hardware needed to connect digital devices</a:t>
          </a:r>
          <a:endParaRPr lang="en-US" sz="2200" b="1" i="0" kern="1200" dirty="0"/>
        </a:p>
      </dsp:txBody>
      <dsp:txXfrm>
        <a:off x="2569666" y="1755903"/>
        <a:ext cx="2252067" cy="2377856"/>
      </dsp:txXfrm>
    </dsp:sp>
    <dsp:sp modelId="{443AC15C-EF8A-459B-8DC4-93FA4EAB7883}">
      <dsp:nvSpPr>
        <dsp:cNvPr id="0" name=""/>
        <dsp:cNvSpPr/>
      </dsp:nvSpPr>
      <dsp:spPr>
        <a:xfrm>
          <a:off x="5137022" y="997040"/>
          <a:ext cx="2252067" cy="758862"/>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t>control unit</a:t>
          </a:r>
          <a:endParaRPr lang="en-US" sz="2200" b="1" i="0" kern="1200" dirty="0"/>
        </a:p>
      </dsp:txBody>
      <dsp:txXfrm>
        <a:off x="5137022" y="997040"/>
        <a:ext cx="2252067" cy="758862"/>
      </dsp:txXfrm>
    </dsp:sp>
    <dsp:sp modelId="{B6B18736-BC83-4511-B24E-C6A63E7BB7EF}">
      <dsp:nvSpPr>
        <dsp:cNvPr id="0" name=""/>
        <dsp:cNvSpPr/>
      </dsp:nvSpPr>
      <dsp:spPr>
        <a:xfrm>
          <a:off x="5137022" y="1755903"/>
          <a:ext cx="2252067" cy="2377856"/>
        </a:xfrm>
        <a:prstGeom prst="rect">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0" kern="1200" dirty="0" smtClean="0"/>
            <a:t>establishes, maintains, and tears down the connection</a:t>
          </a:r>
          <a:endParaRPr lang="en-US" sz="2200" b="1" i="0" kern="1200" dirty="0"/>
        </a:p>
      </dsp:txBody>
      <dsp:txXfrm>
        <a:off x="5137022" y="1755903"/>
        <a:ext cx="2252067" cy="237785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smtClean="0">
                <a:latin typeface="Times New Roman" charset="0"/>
              </a:defRPr>
            </a:lvl1pPr>
          </a:lstStyle>
          <a:p>
            <a:pPr>
              <a:defRPr/>
            </a:pPr>
            <a:endParaRPr lang="en-US" dirty="0"/>
          </a:p>
        </p:txBody>
      </p:sp>
      <p:sp>
        <p:nvSpPr>
          <p:cNvPr id="1136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smtClean="0">
                <a:latin typeface="Times New Roman" charset="0"/>
              </a:defRPr>
            </a:lvl1pPr>
          </a:lstStyle>
          <a:p>
            <a:pPr>
              <a:defRPr/>
            </a:pPr>
            <a:endParaRPr lang="en-US" dirty="0"/>
          </a:p>
        </p:txBody>
      </p:sp>
      <p:sp>
        <p:nvSpPr>
          <p:cNvPr id="1136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smtClean="0">
                <a:latin typeface="Times New Roman" charset="0"/>
              </a:defRPr>
            </a:lvl1pPr>
          </a:lstStyle>
          <a:p>
            <a:pPr>
              <a:defRPr/>
            </a:pPr>
            <a:endParaRPr lang="en-US" dirty="0"/>
          </a:p>
        </p:txBody>
      </p:sp>
      <p:sp>
        <p:nvSpPr>
          <p:cNvPr id="1136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712D2628-1624-D34F-B19A-0E040AFF2560}" type="slidenum">
              <a:rPr lang="en-US"/>
              <a:pPr/>
              <a:t>‹#›</a:t>
            </a:fld>
            <a:endParaRPr lang="en-US" dirty="0"/>
          </a:p>
        </p:txBody>
      </p:sp>
    </p:spTree>
    <p:extLst>
      <p:ext uri="{BB962C8B-B14F-4D97-AF65-F5344CB8AC3E}">
        <p14:creationId xmlns:p14="http://schemas.microsoft.com/office/powerpoint/2010/main" val="2645980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dirty="0"/>
          </a:p>
        </p:txBody>
      </p:sp>
      <p:sp>
        <p:nvSpPr>
          <p:cNvPr id="573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BFC162-2D1E-FF41-AAFE-0845D2B3FC38}" type="slidenum">
              <a:rPr lang="en-US"/>
              <a:pPr/>
              <a:t>‹#›</a:t>
            </a:fld>
            <a:endParaRPr lang="en-US" dirty="0"/>
          </a:p>
        </p:txBody>
      </p:sp>
    </p:spTree>
    <p:extLst>
      <p:ext uri="{BB962C8B-B14F-4D97-AF65-F5344CB8AC3E}">
        <p14:creationId xmlns:p14="http://schemas.microsoft.com/office/powerpoint/2010/main" val="1354964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B6529E4-F485-484F-A753-BCC2767C5C0E}" type="slidenum">
              <a:rPr lang="en-US"/>
              <a:pPr/>
              <a:t>1</a:t>
            </a:fld>
            <a:endParaRPr lang="en-US"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85800" y="4343400"/>
            <a:ext cx="5486400" cy="4114800"/>
          </a:xfrm>
          <a:solidFill>
            <a:srgbClr val="FFFFFF"/>
          </a:solidFill>
          <a:ln/>
        </p:spPr>
        <p:txBody>
          <a:bodyPr/>
          <a:lstStyle/>
          <a:p>
            <a:r>
              <a:rPr lang="en-US" dirty="0">
                <a:latin typeface="Times New Roman" pitchFamily="32" charset="0"/>
              </a:rPr>
              <a:t>“Data and Computer Communications”, 9/e, by William Stallings, Chapter 10 “</a:t>
            </a:r>
            <a:r>
              <a:rPr kumimoji="1" lang="en-US" dirty="0">
                <a:latin typeface="Times New Roman" pitchFamily="32" charset="0"/>
              </a:rPr>
              <a:t>Circuit Switching</a:t>
            </a:r>
            <a:r>
              <a:rPr kumimoji="1" lang="en-GB" dirty="0">
                <a:latin typeface="Times New Roman" pitchFamily="32" charset="0"/>
              </a:rPr>
              <a:t> and Packet Switching</a:t>
            </a:r>
            <a:r>
              <a:rPr lang="en-US" dirty="0">
                <a:latin typeface="Times New Roman" pitchFamily="32" charset="0"/>
              </a:rPr>
              <a:t>”.</a:t>
            </a:r>
            <a:endParaRPr lang="en-AU" dirty="0">
              <a:latin typeface="Times New Roman" pitchFamily="32" charset="0"/>
            </a:endParaRPr>
          </a:p>
          <a:p>
            <a:endParaRPr lang="en-US" dirty="0">
              <a:latin typeface="Times New Roman" pitchFamily="32" charset="0"/>
            </a:endParaRPr>
          </a:p>
        </p:txBody>
      </p:sp>
    </p:spTree>
    <p:extLst>
      <p:ext uri="{BB962C8B-B14F-4D97-AF65-F5344CB8AC3E}">
        <p14:creationId xmlns:p14="http://schemas.microsoft.com/office/powerpoint/2010/main" val="2696728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7FA9998-AAFF-AB42-AD0E-A474D7E90A24}" type="slidenum">
              <a:rPr lang="en-US"/>
              <a:pPr/>
              <a:t>10</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pitchFamily="32" charset="0"/>
              </a:rPr>
              <a:t>Circuit-switching technology has been driven by those applications that handle voice traffic. One of the key requirements for voice traffic is that there must be virtually no transmission delay and certainly no variation in delay. A constant signal transmission rate must be maintained, because transmission and reception occur at the same signal rate. These requirements are necessary to allow normal human conversation. Further, the quality of the received signal must be sufficiently high to provide, at a minimum, intelligibility.  Circuit switching achieved its widespread, dominant position because it is well suited to the analog transmission of voice signals. In today's digital world, its inefficiencies are more apparent. However, despite the inefficiency, circuit switching will remain an attractive choice for both local area and wide area networking. </a:t>
            </a:r>
          </a:p>
          <a:p>
            <a:endParaRPr lang="en-US" dirty="0">
              <a:latin typeface="Times New Roman" pitchFamily="32" charset="0"/>
            </a:endParaRPr>
          </a:p>
        </p:txBody>
      </p:sp>
    </p:spTree>
    <p:extLst>
      <p:ext uri="{BB962C8B-B14F-4D97-AF65-F5344CB8AC3E}">
        <p14:creationId xmlns:p14="http://schemas.microsoft.com/office/powerpoint/2010/main" val="389352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D0E58EF-4818-494E-A0D9-3410D0A48A44}" type="slidenum">
              <a:rPr lang="en-US"/>
              <a:pPr/>
              <a:t>11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latin typeface="Times" pitchFamily="32" charset="0"/>
              </a:rPr>
              <a:t>The heart of a modern system is a </a:t>
            </a:r>
            <a:r>
              <a:rPr lang="en-US" b="1" dirty="0">
                <a:latin typeface="Times" pitchFamily="32" charset="0"/>
              </a:rPr>
              <a:t>digital switch</a:t>
            </a:r>
            <a:r>
              <a:rPr lang="en-US" dirty="0">
                <a:latin typeface="Times" pitchFamily="32" charset="0"/>
              </a:rPr>
              <a:t>. The function of the digital switch is to provide a transparent signal path between any pair of attached devices. The path is transparent in that it appears to the attached pair of devices that there is a direct connection between them. Typically, the connection must allow full-duplex transmission. </a:t>
            </a:r>
          </a:p>
          <a:p>
            <a:r>
              <a:rPr lang="en-US" dirty="0">
                <a:latin typeface="Times" pitchFamily="32" charset="0"/>
              </a:rPr>
              <a:t>	The </a:t>
            </a:r>
            <a:r>
              <a:rPr lang="en-US" b="1" dirty="0">
                <a:latin typeface="Times" pitchFamily="32" charset="0"/>
              </a:rPr>
              <a:t>network interface</a:t>
            </a:r>
            <a:r>
              <a:rPr lang="en-US" dirty="0">
                <a:latin typeface="Times" pitchFamily="32" charset="0"/>
              </a:rPr>
              <a:t> element represents the functions and hardware needed to connect digital devices, such as data processing devices and digital telephones, to the network. Analog telephones can also be attached if the network interface contains the logic for converting to digital signals. Trunks to other digital switches carry TDM signals and provide the links for constructing multiple-node networks.</a:t>
            </a:r>
          </a:p>
          <a:p>
            <a:r>
              <a:rPr lang="en-US" dirty="0">
                <a:latin typeface="Times" pitchFamily="32" charset="0"/>
              </a:rPr>
              <a:t>	The </a:t>
            </a:r>
            <a:r>
              <a:rPr lang="en-US" b="1" dirty="0">
                <a:latin typeface="Times" pitchFamily="32" charset="0"/>
              </a:rPr>
              <a:t>control unit</a:t>
            </a:r>
            <a:r>
              <a:rPr lang="en-US" dirty="0">
                <a:latin typeface="Times" pitchFamily="32" charset="0"/>
              </a:rPr>
              <a:t> performs three general tasks. First, it establishes connections. This is generally done on demand, that is, at the request of an attached device. Second, the control unit must maintain the connection. Because the digital switch uses time division principles, this may  require ongoing manipulation of the switching elements. Third, the control unit must tear down the connection, either in response to a request from one of the parties or for its own reasons.</a:t>
            </a:r>
          </a:p>
          <a:p>
            <a:endParaRPr lang="en-US" dirty="0">
              <a:latin typeface="Times New Roman" pitchFamily="32" charset="0"/>
            </a:endParaRPr>
          </a:p>
        </p:txBody>
      </p:sp>
    </p:spTree>
    <p:extLst>
      <p:ext uri="{BB962C8B-B14F-4D97-AF65-F5344CB8AC3E}">
        <p14:creationId xmlns:p14="http://schemas.microsoft.com/office/powerpoint/2010/main" val="348835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DAC469A-7639-7F42-8E5A-640A206551DD}" type="slidenum">
              <a:rPr lang="en-US"/>
              <a:pPr/>
              <a:t>12</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a:latin typeface="Times" pitchFamily="32" charset="0"/>
              </a:rPr>
              <a:t>The technology of circuit switching is best approached by examining the operation of a single circuit-switching node. A network built around a single circuit-switching node consists of a collection of stations attached to a central switching unit. The central switch establishes a dedicated path between any two devices that wish to communicate. </a:t>
            </a:r>
            <a:r>
              <a:rPr lang="en-US" dirty="0">
                <a:latin typeface="Times New Roman" pitchFamily="32" charset="0"/>
              </a:rPr>
              <a:t>Stallings DCC9e </a:t>
            </a:r>
            <a:r>
              <a:rPr lang="en-US" dirty="0">
                <a:latin typeface="Times" pitchFamily="32" charset="0"/>
              </a:rPr>
              <a:t>Figure 10.4 depicts the major elements of such a one-node network. The dotted lines inside the switch symbolize the connections that are currently active. </a:t>
            </a:r>
          </a:p>
          <a:p>
            <a:r>
              <a:rPr lang="en-US" dirty="0">
                <a:latin typeface="Times" pitchFamily="32" charset="0"/>
              </a:rPr>
              <a:t>	</a:t>
            </a:r>
            <a:endParaRPr lang="en-US" dirty="0">
              <a:latin typeface="Times New Roman" pitchFamily="32" charset="0"/>
            </a:endParaRPr>
          </a:p>
        </p:txBody>
      </p:sp>
    </p:spTree>
    <p:extLst>
      <p:ext uri="{BB962C8B-B14F-4D97-AF65-F5344CB8AC3E}">
        <p14:creationId xmlns:p14="http://schemas.microsoft.com/office/powerpoint/2010/main" val="217413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340037E-FD87-3146-94ED-EF21CC695261}" type="slidenum">
              <a:rPr lang="en-US"/>
              <a:pPr/>
              <a:t>13</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pitchFamily="32" charset="0"/>
              </a:rPr>
              <a:t>An important characteristic of a circuit-switching device is whether it is blocking or nonblocking. Blocking occurs when the network is unable to connect two stations because all possible paths between them are already in use. A blocking network is one in which such blocking is possible. Hence a nonblocking network permits all stations to be connected (in pairs) at once and grants all possible connection requests as long as the called party is free. When a network is supporting only voice traffic, a blocking configuration is generally acceptable, because it is expected that most phone calls are of short duration and that therefore only a fraction of the telephones will be engaged at any time. However, when data processing devices are involved, these assumptions may be invalid. For example, for a data entry application, a terminal may be continuously connected to a computer for hours at a time. Hence, for data applications, there is a requirement for a nonblocking or "nearly nonblocking" (very low probability of blocking) configuration.</a:t>
            </a:r>
          </a:p>
          <a:p>
            <a:endParaRPr lang="en-US" dirty="0">
              <a:latin typeface="Times New Roman" pitchFamily="32" charset="0"/>
            </a:endParaRPr>
          </a:p>
        </p:txBody>
      </p:sp>
    </p:spTree>
    <p:extLst>
      <p:ext uri="{BB962C8B-B14F-4D97-AF65-F5344CB8AC3E}">
        <p14:creationId xmlns:p14="http://schemas.microsoft.com/office/powerpoint/2010/main" val="42442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3EC0B7-3C77-3E4E-9F62-C0F23DC5051D}" type="slidenum">
              <a:rPr lang="en-US"/>
              <a:pPr/>
              <a:t>14</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a:latin typeface="Times" pitchFamily="32" charset="0"/>
              </a:rPr>
              <a:t>We turn now to an examination of the switching techniques internal to a single circuit-switching node. Space division switching was originally developed for the analog environment and has been carried over into the digital realm. A space division switch is one in which the signal paths are physically separate from one another (divided in space). Each connection requires the establishment of a physical path through the switch that is dedicated solely to the transfer of signals between the two endpoints. The basic building block of the switch is a metallic crosspoint or semiconductor gate that can be enabled and disabled by a control unit.</a:t>
            </a:r>
          </a:p>
        </p:txBody>
      </p:sp>
    </p:spTree>
    <p:extLst>
      <p:ext uri="{BB962C8B-B14F-4D97-AF65-F5344CB8AC3E}">
        <p14:creationId xmlns:p14="http://schemas.microsoft.com/office/powerpoint/2010/main" val="255299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C468AEB-8A75-D446-B1E5-2AB52DFDC6ED}" type="slidenum">
              <a:rPr lang="en-US"/>
              <a:pPr/>
              <a:t>15</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Stallings DCC9e </a:t>
            </a:r>
            <a:r>
              <a:rPr lang="en-US" dirty="0">
                <a:latin typeface="Times" pitchFamily="32" charset="0"/>
              </a:rPr>
              <a:t>Figure 10.5 shows a simple crossbar matrix with 10 full-duplex I/O lines. The matrix has 10 inputs and 10 outputs; each station attaches to the matrix via one input and one output line. Interconnection is possible between any two lines by enabling the appropriate crosspoint. Note that a total of 100 crosspoints is required. The crossbar switch has a number of limitations:</a:t>
            </a:r>
          </a:p>
          <a:p>
            <a:r>
              <a:rPr lang="en-US" dirty="0" smtClean="0">
                <a:latin typeface="Times" pitchFamily="32" charset="0"/>
                <a:ea typeface="Times New Roman" pitchFamily="32" charset="0"/>
                <a:cs typeface="Times New Roman" pitchFamily="32" charset="0"/>
              </a:rPr>
              <a:t>•</a:t>
            </a:r>
            <a:r>
              <a:rPr lang="en-US" dirty="0" smtClean="0">
                <a:latin typeface="Times" pitchFamily="32" charset="0"/>
              </a:rPr>
              <a:t>The </a:t>
            </a:r>
            <a:r>
              <a:rPr lang="en-US" dirty="0">
                <a:latin typeface="Times" pitchFamily="32" charset="0"/>
              </a:rPr>
              <a:t>number of crosspoints grows with the square of the number of attached stations. This is costly for a large switch.</a:t>
            </a:r>
          </a:p>
          <a:p>
            <a:r>
              <a:rPr lang="en-US" dirty="0" smtClean="0">
                <a:latin typeface="Times" pitchFamily="32" charset="0"/>
                <a:ea typeface="Times New Roman" pitchFamily="32" charset="0"/>
                <a:cs typeface="Times New Roman" pitchFamily="32" charset="0"/>
              </a:rPr>
              <a:t>•</a:t>
            </a:r>
            <a:r>
              <a:rPr lang="en-US" dirty="0" smtClean="0">
                <a:latin typeface="Times" pitchFamily="32" charset="0"/>
              </a:rPr>
              <a:t>The </a:t>
            </a:r>
            <a:r>
              <a:rPr lang="en-US" dirty="0">
                <a:latin typeface="Times" pitchFamily="32" charset="0"/>
              </a:rPr>
              <a:t>loss of a crosspoint prevents connection between the two devices whose lines intersect at that crosspoint.</a:t>
            </a:r>
          </a:p>
          <a:p>
            <a:r>
              <a:rPr lang="en-US" dirty="0" smtClean="0">
                <a:latin typeface="Times" pitchFamily="32" charset="0"/>
                <a:ea typeface="Times New Roman" pitchFamily="32" charset="0"/>
                <a:cs typeface="Times New Roman" pitchFamily="32" charset="0"/>
              </a:rPr>
              <a:t>•</a:t>
            </a:r>
            <a:r>
              <a:rPr lang="en-US" dirty="0" smtClean="0">
                <a:latin typeface="Times" pitchFamily="32" charset="0"/>
              </a:rPr>
              <a:t>The </a:t>
            </a:r>
            <a:r>
              <a:rPr lang="en-US" dirty="0">
                <a:latin typeface="Times" pitchFamily="32" charset="0"/>
              </a:rPr>
              <a:t>crosspoints are inefficiently utilized; even when all of the attached devices are active, only a small fraction of the crosspoints are engaged.</a:t>
            </a:r>
            <a:endParaRPr lang="en-US" dirty="0">
              <a:latin typeface="Times New Roman" pitchFamily="32" charset="0"/>
            </a:endParaRPr>
          </a:p>
        </p:txBody>
      </p:sp>
    </p:spTree>
    <p:extLst>
      <p:ext uri="{BB962C8B-B14F-4D97-AF65-F5344CB8AC3E}">
        <p14:creationId xmlns:p14="http://schemas.microsoft.com/office/powerpoint/2010/main" val="2865856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8A1D7D1-7335-9848-88A9-87F1A16D753C}" type="slidenum">
              <a:rPr lang="en-US"/>
              <a:pPr/>
              <a:t>16</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a:latin typeface="Times" pitchFamily="32" charset="0"/>
              </a:rPr>
              <a:t>To overcome these limitations, multiple-stage switches are employed. </a:t>
            </a:r>
            <a:r>
              <a:rPr lang="en-US" dirty="0">
                <a:latin typeface="Times New Roman" pitchFamily="32" charset="0"/>
              </a:rPr>
              <a:t>Stallings DCC9e</a:t>
            </a:r>
            <a:r>
              <a:rPr lang="en-US" dirty="0">
                <a:latin typeface="Times" pitchFamily="32" charset="0"/>
              </a:rPr>
              <a:t> Figure 10.6 is an example of a three-stage switch. This type of arrangement has two advantages over a single-stage crossbar matrix</a:t>
            </a:r>
            <a:r>
              <a:rPr lang="en-US" dirty="0" smtClean="0">
                <a:latin typeface="Times" pitchFamily="32" charset="0"/>
              </a:rPr>
              <a:t>:</a:t>
            </a:r>
          </a:p>
          <a:p>
            <a:endParaRPr lang="en-US" dirty="0" smtClean="0">
              <a:latin typeface="Times" pitchFamily="32" charset="0"/>
            </a:endParaRPr>
          </a:p>
          <a:p>
            <a:r>
              <a:rPr lang="en-US" dirty="0" smtClean="0">
                <a:latin typeface="Times" pitchFamily="32" charset="0"/>
                <a:ea typeface="Times New Roman" pitchFamily="32" charset="0"/>
                <a:cs typeface="Times New Roman" pitchFamily="32" charset="0"/>
              </a:rPr>
              <a:t>•</a:t>
            </a:r>
            <a:r>
              <a:rPr lang="en-US" dirty="0" smtClean="0">
                <a:latin typeface="Times" pitchFamily="32" charset="0"/>
              </a:rPr>
              <a:t>The </a:t>
            </a:r>
            <a:r>
              <a:rPr lang="en-US" dirty="0">
                <a:latin typeface="Times" pitchFamily="32" charset="0"/>
              </a:rPr>
              <a:t>number of crosspoints is reduced, increasing crossbar utilization. </a:t>
            </a:r>
            <a:r>
              <a:rPr lang="en-US" dirty="0" smtClean="0">
                <a:latin typeface="Times" pitchFamily="32" charset="0"/>
              </a:rPr>
              <a:t>In</a:t>
            </a:r>
            <a:r>
              <a:rPr lang="en-US" baseline="0" dirty="0" smtClean="0">
                <a:latin typeface="Times" pitchFamily="32" charset="0"/>
              </a:rPr>
              <a:t> </a:t>
            </a:r>
            <a:r>
              <a:rPr lang="en-US" dirty="0" smtClean="0">
                <a:latin typeface="Times" pitchFamily="32" charset="0"/>
              </a:rPr>
              <a:t>examples 10.2 and 10.3 </a:t>
            </a:r>
            <a:r>
              <a:rPr lang="en-US" dirty="0">
                <a:latin typeface="Times" pitchFamily="32" charset="0"/>
              </a:rPr>
              <a:t>the total number of crosspoints for 10 stations is reduced from 100 to 48.</a:t>
            </a:r>
          </a:p>
          <a:p>
            <a:r>
              <a:rPr lang="en-US" dirty="0" smtClean="0">
                <a:latin typeface="Times" pitchFamily="32" charset="0"/>
                <a:ea typeface="Times New Roman" pitchFamily="32" charset="0"/>
                <a:cs typeface="Times New Roman" pitchFamily="32" charset="0"/>
              </a:rPr>
              <a:t>•</a:t>
            </a:r>
            <a:r>
              <a:rPr lang="en-US" dirty="0" smtClean="0">
                <a:latin typeface="Times" pitchFamily="32" charset="0"/>
              </a:rPr>
              <a:t>There </a:t>
            </a:r>
            <a:r>
              <a:rPr lang="en-US" dirty="0">
                <a:latin typeface="Times" pitchFamily="32" charset="0"/>
              </a:rPr>
              <a:t>is more than one path through the network to connect two endpoints, increasing reliability</a:t>
            </a:r>
            <a:r>
              <a:rPr lang="en-US" dirty="0" smtClean="0">
                <a:latin typeface="Times" pitchFamily="32" charset="0"/>
              </a:rPr>
              <a:t>.</a:t>
            </a:r>
          </a:p>
          <a:p>
            <a:endParaRPr lang="en-US" dirty="0" smtClean="0">
              <a:latin typeface="Times" pitchFamily="32" charset="0"/>
            </a:endParaRPr>
          </a:p>
          <a:p>
            <a:r>
              <a:rPr lang="en-US" dirty="0" smtClean="0">
                <a:latin typeface="Times" pitchFamily="32" charset="0"/>
              </a:rPr>
              <a:t>Of </a:t>
            </a:r>
            <a:r>
              <a:rPr lang="en-US" dirty="0">
                <a:latin typeface="Times" pitchFamily="32" charset="0"/>
              </a:rPr>
              <a:t>course, a multistage network requires a more complex control scheme. To establish a path in a single-stage network, it is only necessary to enable a single gate. In a multistage network, a free path through the stages must be determined and the appropriate gates enabled. A consideration with a multistage space division switch is that it may be blocking. It should be clear from </a:t>
            </a:r>
            <a:r>
              <a:rPr lang="en-US" dirty="0">
                <a:latin typeface="Times New Roman" pitchFamily="32" charset="0"/>
              </a:rPr>
              <a:t>Stallings DCC9e</a:t>
            </a:r>
            <a:r>
              <a:rPr lang="en-US" dirty="0">
                <a:latin typeface="Times" pitchFamily="32" charset="0"/>
              </a:rPr>
              <a:t> Figure 10.5 that a single-stage crossbar matrix is nonblocking; that is, a path is always available to connect an input to an output. That this may not be the case with a multiple-stage switch can be seen in </a:t>
            </a:r>
            <a:r>
              <a:rPr lang="en-US" dirty="0">
                <a:latin typeface="Times New Roman" pitchFamily="32" charset="0"/>
              </a:rPr>
              <a:t>Stallings DCC9e</a:t>
            </a:r>
            <a:r>
              <a:rPr lang="en-US" dirty="0">
                <a:latin typeface="Times" pitchFamily="32" charset="0"/>
              </a:rPr>
              <a:t> Figure 10.6. The heavier lines indicate the lines that are already in use. In this state, input line 10, for example, cannot be connected to output line 3, 4, or 5, even though all of these output lines are available. A multiple-stage switch can be made nonblocking by increasing the number or size of the intermediate switches, but of course this increases the cost.</a:t>
            </a:r>
          </a:p>
          <a:p>
            <a:endParaRPr lang="en-US" dirty="0">
              <a:latin typeface="Times New Roman" pitchFamily="32" charset="0"/>
            </a:endParaRPr>
          </a:p>
        </p:txBody>
      </p:sp>
    </p:spTree>
    <p:extLst>
      <p:ext uri="{BB962C8B-B14F-4D97-AF65-F5344CB8AC3E}">
        <p14:creationId xmlns:p14="http://schemas.microsoft.com/office/powerpoint/2010/main" val="2964641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22384C2-3B54-E24C-A675-5C6614274D56}" type="slidenum">
              <a:rPr lang="en-US"/>
              <a:pPr/>
              <a:t>17</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a:latin typeface="Times" pitchFamily="32" charset="0"/>
              </a:rPr>
              <a:t>The technology of switching has a long history, most of it covering an era when analog signal switching predominated. With the advent of digitized voice and synchronous time division multiplexing techniques, both voice and data can be transmitted via digital signals. This has led to a fundamental change in the design and technology of switching systems. Instead of relatively dumb space division systems, modern digital systems rely on intelligent control of space and time division elements.</a:t>
            </a:r>
          </a:p>
          <a:p>
            <a:r>
              <a:rPr lang="en-US" dirty="0">
                <a:latin typeface="Times" pitchFamily="32" charset="0"/>
              </a:rPr>
              <a:t>	Virtually all modern circuit switches use digital time division techniques for establishing and maintaining "circuits." Time division switching involves the partitioning of a lower-speed bit stream into pieces that share a higher-speed stream with other bit streams. The individual pieces, or slots, are manipulated by control logic to route data from input to output. There are a number of variations on this basic concept, which are beyond the scope of this book</a:t>
            </a:r>
          </a:p>
          <a:p>
            <a:endParaRPr lang="en-US" dirty="0">
              <a:latin typeface="Times New Roman" pitchFamily="32" charset="0"/>
            </a:endParaRPr>
          </a:p>
        </p:txBody>
      </p:sp>
    </p:spTree>
    <p:extLst>
      <p:ext uri="{BB962C8B-B14F-4D97-AF65-F5344CB8AC3E}">
        <p14:creationId xmlns:p14="http://schemas.microsoft.com/office/powerpoint/2010/main" val="51493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58E969-9D3E-A449-9959-9E167D4FF950}" type="slidenum">
              <a:rPr lang="en-US"/>
              <a:pPr/>
              <a:t>18</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a:latin typeface="Times" pitchFamily="32" charset="0"/>
              </a:rPr>
              <a:t>The latest trend in the development of circuit-switching technology is generally referred to as the softswitch. In essence, a softswitch is a general-purpose computer running specialized software that turns it into a smart phone switch. Softswitches cost significantly less than traditional circuit switches and can provide more functionality. In particular, in addition to handling the traditional circuit-switching functions, a softswitch can convert a stream of digitized voice bits into packets. This opens up a number of options for transmission, including the increasingly popular voice over IP (Internet Protocol) approach.</a:t>
            </a:r>
          </a:p>
          <a:p>
            <a:r>
              <a:rPr lang="en-US" dirty="0">
                <a:latin typeface="Times" pitchFamily="32" charset="0"/>
              </a:rPr>
              <a:t>	In any telephone network switch, the most complex element is the software that controls call processing. This software performs call routing and implements call-processing logic for hundreds of custom calling features. Typically, this software runs on a proprietary processor that is integrated with the physical circuit-switching hardware. A more flexible approach is to physically separate the call processing function from the hardware switching function. In softswitch terminology, the physical switching function is performed by a </a:t>
            </a:r>
            <a:r>
              <a:rPr lang="en-US" b="1" dirty="0">
                <a:latin typeface="Times" pitchFamily="32" charset="0"/>
              </a:rPr>
              <a:t>media gateway</a:t>
            </a:r>
            <a:r>
              <a:rPr lang="en-US" dirty="0">
                <a:latin typeface="Times" pitchFamily="32" charset="0"/>
              </a:rPr>
              <a:t> (MG) and the call processing logic resides in a </a:t>
            </a:r>
            <a:r>
              <a:rPr lang="en-US" b="1" dirty="0">
                <a:latin typeface="Times" pitchFamily="32" charset="0"/>
              </a:rPr>
              <a:t>media gateway controller</a:t>
            </a:r>
            <a:r>
              <a:rPr lang="en-US" dirty="0">
                <a:latin typeface="Times" pitchFamily="32" charset="0"/>
              </a:rPr>
              <a:t> (MGC).</a:t>
            </a:r>
          </a:p>
        </p:txBody>
      </p:sp>
    </p:spTree>
    <p:extLst>
      <p:ext uri="{BB962C8B-B14F-4D97-AF65-F5344CB8AC3E}">
        <p14:creationId xmlns:p14="http://schemas.microsoft.com/office/powerpoint/2010/main" val="204201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16161D4-B907-C54D-A86B-DFF63DCF5DB7}" type="slidenum">
              <a:rPr lang="en-US"/>
              <a:pPr/>
              <a:t>19</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charset="0"/>
                <a:ea typeface="+mn-ea"/>
                <a:cs typeface="+mn-cs"/>
              </a:rPr>
              <a:t>Stallings DCC9e Figure 10.7a contrasts the architecture of a traditional telephone network circuit switch with the softswitch architecture. In the latter case, the MG and MGC are distinct entities and may be provided by different vendors. To facilitate interoperability, ITU-T has issued a standard for a media gateway control protocol between the MG and MGC: H.248.1 (</a:t>
            </a:r>
            <a:r>
              <a:rPr lang="en-US" sz="1200" i="1" kern="1200" dirty="0" smtClean="0">
                <a:solidFill>
                  <a:schemeClr val="tx1"/>
                </a:solidFill>
                <a:latin typeface="Times New Roman" charset="0"/>
                <a:ea typeface="+mn-ea"/>
                <a:cs typeface="+mn-cs"/>
              </a:rPr>
              <a:t>Gateway Control Protocol, Version 3</a:t>
            </a:r>
            <a:r>
              <a:rPr lang="en-US" sz="1200" kern="1200" dirty="0" smtClean="0">
                <a:solidFill>
                  <a:schemeClr val="tx1"/>
                </a:solidFill>
                <a:latin typeface="Times New Roman" charset="0"/>
                <a:ea typeface="+mn-ea"/>
                <a:cs typeface="+mn-cs"/>
              </a:rPr>
              <a:t>, 2005). RFC 2805 (</a:t>
            </a:r>
            <a:r>
              <a:rPr lang="en-US" sz="1200" i="1" kern="1200" dirty="0" smtClean="0">
                <a:solidFill>
                  <a:schemeClr val="tx1"/>
                </a:solidFill>
                <a:latin typeface="Times New Roman" charset="0"/>
                <a:ea typeface="+mn-ea"/>
                <a:cs typeface="+mn-cs"/>
              </a:rPr>
              <a:t>Media Gateway Control Protocol Architecture and Requirements</a:t>
            </a:r>
            <a:r>
              <a:rPr lang="en-US" sz="1200" kern="1200" dirty="0" smtClean="0">
                <a:solidFill>
                  <a:schemeClr val="tx1"/>
                </a:solidFill>
                <a:latin typeface="Times New Roman" charset="0"/>
                <a:ea typeface="+mn-ea"/>
                <a:cs typeface="+mn-cs"/>
              </a:rPr>
              <a:t>, 2000) provides an overview of media gateway concepts.</a:t>
            </a:r>
          </a:p>
          <a:p>
            <a:endParaRPr lang="en-US" dirty="0">
              <a:latin typeface="Times" pitchFamily="32" charset="0"/>
            </a:endParaRPr>
          </a:p>
        </p:txBody>
      </p:sp>
    </p:spTree>
    <p:extLst>
      <p:ext uri="{BB962C8B-B14F-4D97-AF65-F5344CB8AC3E}">
        <p14:creationId xmlns:p14="http://schemas.microsoft.com/office/powerpoint/2010/main" val="248061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E8F1A73-C54F-6D49-9447-0B56FED08CAB}" type="slidenum">
              <a:rPr lang="en-US"/>
              <a:pPr/>
              <a:t>2</a:t>
            </a:fld>
            <a:endParaRPr lang="en-US" dirty="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p:spPr>
        <p:txBody>
          <a:bodyPr/>
          <a:lstStyle/>
          <a:p>
            <a:r>
              <a:rPr lang="en-US" dirty="0">
                <a:latin typeface="Times New Roman" pitchFamily="32" charset="0"/>
              </a:rPr>
              <a:t>This quote is from the start of Stallings DCC9e Ch10 hints at the issue of choosing an appropriate path for information to flow over through a network. </a:t>
            </a:r>
            <a:r>
              <a:rPr lang="en-US" dirty="0">
                <a:latin typeface="Times" pitchFamily="32" charset="0"/>
              </a:rPr>
              <a:t>The chapter begins with a general discussion of switched communications networks. The remainder of the chapter focuses on wide area networks and, in particular, on traditional approaches to wide area network design: circuit switching and packet switching.</a:t>
            </a:r>
          </a:p>
          <a:p>
            <a:endParaRPr lang="en-US" dirty="0">
              <a:latin typeface="Times" pitchFamily="32" charset="0"/>
            </a:endParaRPr>
          </a:p>
        </p:txBody>
      </p:sp>
    </p:spTree>
    <p:extLst>
      <p:ext uri="{BB962C8B-B14F-4D97-AF65-F5344CB8AC3E}">
        <p14:creationId xmlns:p14="http://schemas.microsoft.com/office/powerpoint/2010/main" val="90107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58C26AD-4DAD-3C49-92B0-C38F33B72DD6}" type="slidenum">
              <a:rPr lang="en-US"/>
              <a:pPr/>
              <a:t>20</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32" charset="0"/>
              </a:rPr>
              <a:t>Stallings DCC9e </a:t>
            </a:r>
            <a:r>
              <a:rPr lang="en-US" dirty="0">
                <a:latin typeface="Times" pitchFamily="32" charset="0"/>
              </a:rPr>
              <a:t>Figure 10.7b illustrates the softswitch architecture.</a:t>
            </a:r>
          </a:p>
        </p:txBody>
      </p:sp>
    </p:spTree>
    <p:extLst>
      <p:ext uri="{BB962C8B-B14F-4D97-AF65-F5344CB8AC3E}">
        <p14:creationId xmlns:p14="http://schemas.microsoft.com/office/powerpoint/2010/main" val="3344249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C83494-BAFC-B142-A1B7-B00EE13C4003}" type="slidenum">
              <a:rPr lang="en-US"/>
              <a:pPr/>
              <a:t>21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latin typeface="Times" pitchFamily="32" charset="0"/>
              </a:rPr>
              <a:t>The long-haul circuit-switching telecommunications network was originally designed to handle voice traffic, and resources within the network are dedicated to a particular call. With increasing use of data communications its limitations become more apparent.</a:t>
            </a:r>
          </a:p>
          <a:p>
            <a:r>
              <a:rPr lang="en-US" dirty="0">
                <a:latin typeface="Times" pitchFamily="32" charset="0"/>
              </a:rPr>
              <a:t>	In contrast a packet-switching network is designed for data use. Data are transmitted in short packets. A typical upper bound on packet length is 1000 octets (bytes). If a source has a longer message to send, the message is broken up into a series of packets. Each packet contains a portion (or all for a short message) of the user's data plus some control information. The control information, at a minimum, includes the information that the network requires to be able to route the packet through the network and deliver it to the intended destination. At each node en route, the packet is received, stored briefly, and passed on to the next node.</a:t>
            </a:r>
          </a:p>
          <a:p>
            <a:endParaRPr lang="en-US" dirty="0">
              <a:latin typeface="Times" pitchFamily="32" charset="0"/>
            </a:endParaRPr>
          </a:p>
        </p:txBody>
      </p:sp>
    </p:spTree>
    <p:extLst>
      <p:ext uri="{BB962C8B-B14F-4D97-AF65-F5344CB8AC3E}">
        <p14:creationId xmlns:p14="http://schemas.microsoft.com/office/powerpoint/2010/main" val="1211178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6B612DC-BA8E-774B-9CA3-F21E0BBB43BF}" type="slidenum">
              <a:rPr lang="en-US"/>
              <a:pPr/>
              <a:t>22</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a:latin typeface="Times New Roman" pitchFamily="32" charset="0"/>
              </a:rPr>
              <a:t>Stallings DCC9e </a:t>
            </a:r>
            <a:r>
              <a:rPr lang="en-US" dirty="0">
                <a:latin typeface="Times" pitchFamily="32" charset="0"/>
              </a:rPr>
              <a:t>Figure 10.8</a:t>
            </a:r>
            <a:r>
              <a:rPr lang="en-US" dirty="0">
                <a:latin typeface="Times New Roman" pitchFamily="32" charset="0"/>
              </a:rPr>
              <a:t>  illustrates how </a:t>
            </a:r>
            <a:r>
              <a:rPr lang="en-US" dirty="0">
                <a:latin typeface="Times" pitchFamily="32" charset="0"/>
              </a:rPr>
              <a:t>a longer message is broken up into a series of packets, which are transferred over the packet-switched network.</a:t>
            </a:r>
          </a:p>
          <a:p>
            <a:endParaRPr lang="en-US" dirty="0">
              <a:latin typeface="Times" pitchFamily="32" charset="0"/>
            </a:endParaRPr>
          </a:p>
        </p:txBody>
      </p:sp>
    </p:spTree>
    <p:extLst>
      <p:ext uri="{BB962C8B-B14F-4D97-AF65-F5344CB8AC3E}">
        <p14:creationId xmlns:p14="http://schemas.microsoft.com/office/powerpoint/2010/main" val="1874038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6DDC827-A385-F849-B1FE-DDF32959BF29}" type="slidenum">
              <a:rPr lang="en-US"/>
              <a:pPr/>
              <a:t>23</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a:latin typeface="Times New Roman" pitchFamily="32" charset="0"/>
              </a:rPr>
              <a:t>A </a:t>
            </a:r>
            <a:r>
              <a:rPr lang="en-US" dirty="0">
                <a:latin typeface="Times" pitchFamily="32" charset="0"/>
              </a:rPr>
              <a:t>packet-switching network has a number of advantages over circuit switching:</a:t>
            </a:r>
          </a:p>
          <a:p>
            <a:r>
              <a:rPr lang="en-US" dirty="0">
                <a:latin typeface="Times" pitchFamily="32" charset="0"/>
                <a:ea typeface="Times New Roman" pitchFamily="32" charset="0"/>
                <a:cs typeface="Times New Roman" pitchFamily="32" charset="0"/>
              </a:rPr>
              <a:t>•	</a:t>
            </a:r>
            <a:r>
              <a:rPr lang="en-US" dirty="0">
                <a:latin typeface="Times" pitchFamily="32" charset="0"/>
              </a:rPr>
              <a:t>Line efficiency is greater, because a single node-to-node link can be dynamically shared by many packets over time. The packets are queued up and transmitted as rapidly as possible over the link. By contrast, with circuit switching, time on a node-to-node link is preallocated using synchronous time division multiplexing. Much of the time, such a link may be idle because a portion of its time is dedicated to a connection that is idle.</a:t>
            </a:r>
          </a:p>
          <a:p>
            <a:r>
              <a:rPr lang="en-US" dirty="0">
                <a:latin typeface="Times" pitchFamily="32" charset="0"/>
                <a:ea typeface="Times New Roman" pitchFamily="32" charset="0"/>
                <a:cs typeface="Times New Roman" pitchFamily="32" charset="0"/>
              </a:rPr>
              <a:t>•	</a:t>
            </a:r>
            <a:r>
              <a:rPr lang="en-US" dirty="0">
                <a:latin typeface="Times" pitchFamily="32" charset="0"/>
              </a:rPr>
              <a:t>A packet-switching network can perform data-rate conversion. Two stations of different data rates can exchange packets because each connects to its node at its proper data rate.</a:t>
            </a:r>
          </a:p>
          <a:p>
            <a:r>
              <a:rPr lang="en-US" dirty="0">
                <a:latin typeface="Times" pitchFamily="32" charset="0"/>
                <a:ea typeface="Times New Roman" pitchFamily="32" charset="0"/>
                <a:cs typeface="Times New Roman" pitchFamily="32" charset="0"/>
              </a:rPr>
              <a:t>•	</a:t>
            </a:r>
            <a:r>
              <a:rPr lang="en-US" dirty="0">
                <a:latin typeface="Times" pitchFamily="32" charset="0"/>
              </a:rPr>
              <a:t>When traffic becomes heavy on a circuit-switching network, some calls are blocked; that is, the network refuses to accept additional connection requests until the load on the network decreases. On a packet-switching network, packets are still accepted, but delivery delay increases.</a:t>
            </a:r>
          </a:p>
          <a:p>
            <a:r>
              <a:rPr lang="en-US" dirty="0">
                <a:latin typeface="Times" pitchFamily="32" charset="0"/>
                <a:ea typeface="Times New Roman" pitchFamily="32" charset="0"/>
                <a:cs typeface="Times New Roman" pitchFamily="32" charset="0"/>
              </a:rPr>
              <a:t>•	</a:t>
            </a:r>
            <a:r>
              <a:rPr lang="en-US" dirty="0">
                <a:latin typeface="Times" pitchFamily="32" charset="0"/>
              </a:rPr>
              <a:t>Priorities can be used. If a node has a number of packets queued for transmission, it can transmit the higher-priority packets first. These packets will therefore experience less delay than lower-priority packets.</a:t>
            </a:r>
          </a:p>
          <a:p>
            <a:endParaRPr lang="en-US" dirty="0">
              <a:latin typeface="Times" pitchFamily="32" charset="0"/>
            </a:endParaRPr>
          </a:p>
        </p:txBody>
      </p:sp>
    </p:spTree>
    <p:extLst>
      <p:ext uri="{BB962C8B-B14F-4D97-AF65-F5344CB8AC3E}">
        <p14:creationId xmlns:p14="http://schemas.microsoft.com/office/powerpoint/2010/main" val="1030731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4E62162-A503-5B47-BFEA-22E3D63D6B0D}" type="slidenum">
              <a:rPr lang="en-US"/>
              <a:pPr/>
              <a:t>24</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a:latin typeface="Times" pitchFamily="32" charset="0"/>
              </a:rPr>
              <a:t>If a station has a message to send through a packet-switching network that is of length greater than the maximum packet size, it breaks the message up into packets and sends these packets, one at a time, to the network. A question arises as to how the network will handle this stream of packets as it attempts to route them through the network and deliver them to the intended destination. Two approaches are used in contemporary networks: datagram and virtual circuit.</a:t>
            </a:r>
          </a:p>
          <a:p>
            <a:endParaRPr lang="en-US" dirty="0">
              <a:latin typeface="Times New Roman" pitchFamily="32" charset="0"/>
            </a:endParaRPr>
          </a:p>
        </p:txBody>
      </p:sp>
    </p:spTree>
    <p:extLst>
      <p:ext uri="{BB962C8B-B14F-4D97-AF65-F5344CB8AC3E}">
        <p14:creationId xmlns:p14="http://schemas.microsoft.com/office/powerpoint/2010/main" val="252122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E01BD2C-4950-4A45-BE72-0EAA3685F76E}" type="slidenum">
              <a:rPr lang="en-US"/>
              <a:pPr/>
              <a:t>25</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dirty="0">
                <a:latin typeface="Times" pitchFamily="32" charset="0"/>
              </a:rPr>
              <a:t>In the </a:t>
            </a:r>
            <a:r>
              <a:rPr lang="en-US" b="1" dirty="0">
                <a:latin typeface="Times" pitchFamily="32" charset="0"/>
              </a:rPr>
              <a:t>datagram</a:t>
            </a:r>
            <a:r>
              <a:rPr lang="en-US" dirty="0">
                <a:latin typeface="Times" pitchFamily="32" charset="0"/>
              </a:rPr>
              <a:t> approach, each packet is treated independently, with no reference to packets that have gone before. This approach is illustrated in </a:t>
            </a:r>
            <a:r>
              <a:rPr lang="en-US" dirty="0">
                <a:latin typeface="Times New Roman" pitchFamily="32" charset="0"/>
              </a:rPr>
              <a:t>Stallings DCC9e </a:t>
            </a:r>
            <a:r>
              <a:rPr lang="en-US" dirty="0">
                <a:latin typeface="Times" pitchFamily="32" charset="0"/>
              </a:rPr>
              <a:t>Figure 10.9, which shows a time sequence of snapshots of the progress of three packets through the network. Each node chooses the next node on a packet's path, taking into account information received from neighboring nodes on traffic, line failures, and so on. So the packets, each with the same destination address, do not all follow the same route, and they may arrive out of sequence at the exit point. In this example, the exit node restores the packets to their original order before delivering them to the destination. In some datagram networks, it is up to the destination rather than the exit node to do the reordering. Also, it is possible for a packet to be destroyed in the network. For example, if a packet-switching node crashes momentarily, all of its queued packets may be lost. Again, it is up to either the exit node or the destination to detect the loss of a packet and decide how to recover it. In this technique, each packet, treated independently, is referred to as a datagram.</a:t>
            </a:r>
          </a:p>
        </p:txBody>
      </p:sp>
    </p:spTree>
    <p:extLst>
      <p:ext uri="{BB962C8B-B14F-4D97-AF65-F5344CB8AC3E}">
        <p14:creationId xmlns:p14="http://schemas.microsoft.com/office/powerpoint/2010/main" val="109899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3783E30-9095-4349-A30F-597ECBE982F3}" type="slidenum">
              <a:rPr lang="en-US"/>
              <a:pPr/>
              <a:t>26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a:latin typeface="Times" pitchFamily="32" charset="0"/>
              </a:rPr>
              <a:t>In the </a:t>
            </a:r>
            <a:r>
              <a:rPr lang="en-US" b="1" dirty="0">
                <a:latin typeface="Times" pitchFamily="32" charset="0"/>
              </a:rPr>
              <a:t>virtual circuit</a:t>
            </a:r>
            <a:r>
              <a:rPr lang="en-US" dirty="0">
                <a:latin typeface="Times" pitchFamily="32" charset="0"/>
              </a:rPr>
              <a:t> approach, a preplanned route is established before any packets are sent. Once the route is established, all the packets between a pair of communicating parties follow this same route through the network. This is illustrated in </a:t>
            </a:r>
            <a:r>
              <a:rPr lang="en-US" dirty="0">
                <a:latin typeface="Times New Roman" pitchFamily="32" charset="0"/>
              </a:rPr>
              <a:t>Stallings DCC9e </a:t>
            </a:r>
            <a:r>
              <a:rPr lang="en-US" dirty="0">
                <a:latin typeface="Times" pitchFamily="32" charset="0"/>
              </a:rPr>
              <a:t>Figure 10.10. Because the route is fixed for the duration of the logical connection, it is somewhat similar to a circuit in a circuit-switching network and is referred to as a virtual circuit. Each packet contains a virtual circuit identifier as well as data. Each node on the preestablished route knows where to direct such packets; no routing decisions are required. At any time, each station can have more than one virtual circuit to any other station and can have virtual circuits to more than one station.</a:t>
            </a:r>
          </a:p>
          <a:p>
            <a:r>
              <a:rPr lang="en-US" dirty="0">
                <a:latin typeface="Times" pitchFamily="32" charset="0"/>
              </a:rPr>
              <a:t>	So the main characteristic of the virtual circuit technique is that a route between stations is set up prior to data transfer. Note that this does not mean that this is a dedicated path, as in circuit switching. A transmitted packet is buffered at each node, and queued for output over a line, while other packets on other virtual circuits may share the use of the line. The difference from the datagram approach is that, with virtual circuits, the node need not make a routing decision for each packet. It is made only once for all packets using that virtual circuit.</a:t>
            </a:r>
          </a:p>
          <a:p>
            <a:endParaRPr lang="en-US" dirty="0">
              <a:latin typeface="Times New Roman" pitchFamily="32" charset="0"/>
            </a:endParaRPr>
          </a:p>
        </p:txBody>
      </p:sp>
    </p:spTree>
    <p:extLst>
      <p:ext uri="{BB962C8B-B14F-4D97-AF65-F5344CB8AC3E}">
        <p14:creationId xmlns:p14="http://schemas.microsoft.com/office/powerpoint/2010/main" val="3404007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EAF3A4A-D3A5-9344-9FE9-D01A8E5E74F2}" type="slidenum">
              <a:rPr lang="en-US"/>
              <a:pPr/>
              <a:t>27</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dirty="0">
                <a:latin typeface="Times" pitchFamily="32" charset="0"/>
              </a:rPr>
              <a:t>If two stations wish to exchange data over an extended period of time, there are certain advantages to virtual circuits. First, the network may provide services related to the virtual circuit, including sequencing and error control. Sequencing refers to the fact that, because all packets follow the same route, they arrive in the original order. Error control is a service that assures not only that packets arrive in proper sequence, but also that all packets arrive correctly.  Another advantage is that packets should transit the network more rapidly with a virtual circuit; it is not necessary to make a routing decision for each packet at each node.</a:t>
            </a:r>
          </a:p>
          <a:p>
            <a:r>
              <a:rPr lang="en-US" dirty="0">
                <a:latin typeface="Times" pitchFamily="32" charset="0"/>
              </a:rPr>
              <a:t>	One advantage of the datagram approach is that the call setup phase is avoided. Thus, if a station wishes to send only one or a few packets, datagram delivery will be quicker. Another advantage of the datagram service is that, because it is more primitive, it is more flexible. For example, if congestion develops in one part of the network, incoming datagrams can be routed away from the congestion. With the use of virtual circuits, packets follow a predefined route, and thus it is more difficult for the network to adapt to congestion. A third advantage is that datagram delivery is inherently more reliable. With the use of virtual circuits, if a node fails, all virtual circuits that pass through that node are lost. With datagram delivery, if a node fails, subsequent packets may find an alternate route that bypasses that node. A datagram-style of operation is common in internetworks.</a:t>
            </a:r>
          </a:p>
        </p:txBody>
      </p:sp>
    </p:spTree>
    <p:extLst>
      <p:ext uri="{BB962C8B-B14F-4D97-AF65-F5344CB8AC3E}">
        <p14:creationId xmlns:p14="http://schemas.microsoft.com/office/powerpoint/2010/main" val="1595899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450F0DA-975F-A543-9C9B-8A420E04EDBD}" type="slidenum">
              <a:rPr lang="en-US"/>
              <a:pPr/>
              <a:t>28</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a:latin typeface="Times" pitchFamily="32" charset="0"/>
              </a:rPr>
              <a:t>A simple comparison of circuit switching and the two forms of packet switching is provided in </a:t>
            </a:r>
            <a:r>
              <a:rPr lang="en-US" dirty="0">
                <a:latin typeface="Times New Roman" pitchFamily="32" charset="0"/>
              </a:rPr>
              <a:t>Stallings DCC9e</a:t>
            </a:r>
            <a:r>
              <a:rPr lang="en-US" dirty="0">
                <a:latin typeface="Times" pitchFamily="32" charset="0"/>
              </a:rPr>
              <a:t> Figure 10.12. The figure depicts the transmission of a message across four nodes, from node 1 to 4. </a:t>
            </a:r>
          </a:p>
          <a:p>
            <a:r>
              <a:rPr lang="en-US" dirty="0">
                <a:latin typeface="Times" pitchFamily="32" charset="0"/>
              </a:rPr>
              <a:t>	For circuit switching, there is a delay before the message is sent. First, a Call Request signal is sent. If the destination station is not busy, a Call Accepted signal returns. Note a processing delay is incurred at each node during the call request. On return, this processing is not needed because the connection is already set up. After the connection is set up, the message is sent as a single block, with no noticeable delay at the switching nodes.</a:t>
            </a:r>
          </a:p>
          <a:p>
            <a:r>
              <a:rPr lang="en-US" dirty="0">
                <a:latin typeface="Times" pitchFamily="32" charset="0"/>
              </a:rPr>
              <a:t>	Virtual circuit packet switching appears similar to circuit switching. A virtual circuit is requested using a Call Request packet, which incurs a delay at each node, and is accepted with a Call Accept packet. In contrast to the circuit-switching case, the call acceptance also experiences node delays, since each packet is queued at each node and must wait its turn for transmission. Once the virtual circuit is established, the message is transmitted in packets. Packet switching involves some delay at each node in the path. Worse, this delay is variable and will increase with increased load.</a:t>
            </a:r>
          </a:p>
          <a:p>
            <a:r>
              <a:rPr lang="en-US" dirty="0">
                <a:latin typeface="Times" pitchFamily="32" charset="0"/>
              </a:rPr>
              <a:t>	Datagram packet switching does not require a call setup. Thus, for short messages, it will be faster than virtual circuit and perhaps circuit switching. However, because each individual datagram is routed independently, the processing at each node may be longer than for virtual circuit packets. For long messages virtual circuits may be superior.</a:t>
            </a:r>
          </a:p>
        </p:txBody>
      </p:sp>
    </p:spTree>
    <p:extLst>
      <p:ext uri="{BB962C8B-B14F-4D97-AF65-F5344CB8AC3E}">
        <p14:creationId xmlns:p14="http://schemas.microsoft.com/office/powerpoint/2010/main" val="3706881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BC12303-C494-E647-BDF8-5CC9AA02B995}" type="slidenum">
              <a:rPr lang="en-US"/>
              <a:pPr/>
              <a:t>29</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dirty="0">
                <a:latin typeface="Times" pitchFamily="32" charset="0"/>
              </a:rPr>
              <a:t>There is a significant relationship between packet size and transmission time, as shown in </a:t>
            </a:r>
            <a:r>
              <a:rPr lang="en-US" dirty="0">
                <a:latin typeface="Times New Roman" pitchFamily="32" charset="0"/>
              </a:rPr>
              <a:t>Stallings DCC9e </a:t>
            </a:r>
            <a:r>
              <a:rPr lang="en-US" dirty="0">
                <a:latin typeface="Times" pitchFamily="32" charset="0"/>
              </a:rPr>
              <a:t>Figure 10.11, which assumes a virtual circuit exists from station X through nodes a and b to station Y. The message to be sent comprises 40 octets, with 3 octets of control information at the beginning of each packet in the header. If the entire message is sent as a single packet of 43 octets (3 octets of header plus 40 octets of data), then the packet is first transmitted from station X to node a (Figure 10.11a). When the entire packet is received, it can then be transmitted from a to b. When the entire packet is received at node b, it is then transferred to station Y. Ignoring switching time, total transmission time is 129 octet-times (43 octets </a:t>
            </a:r>
            <a:r>
              <a:rPr lang="en-US" dirty="0">
                <a:latin typeface="Symbol" pitchFamily="32" charset="2"/>
                <a:sym typeface="Symbol" pitchFamily="32" charset="2"/>
              </a:rPr>
              <a:t></a:t>
            </a:r>
            <a:r>
              <a:rPr lang="en-US" dirty="0">
                <a:latin typeface="Times" pitchFamily="32" charset="0"/>
              </a:rPr>
              <a:t> 3 packet transmissions).</a:t>
            </a:r>
          </a:p>
          <a:p>
            <a:r>
              <a:rPr lang="en-US" dirty="0">
                <a:latin typeface="Times" pitchFamily="32" charset="0"/>
              </a:rPr>
              <a:t>	If we break the message into two packets with 20 octets of message and 3 octets of header each. In this case, node a can begin transmitting the first packet as soon as it has arrived from X. Because of this overlap in transmission, the total transmission time drops to 92 octet-times. By breaking the message into five packets, each intermediate node can begin transmission even sooner, with a total of 77 octet-times for transmission. This process of using more and smaller packets eventually results in increased, rather than reduced, delay as illustrated in Figure 10.11d, since each packet contains a fixed amount of header, and more packets Also, processing and queuing delays at each node are greater when more packets are handled for a single message. However, we shall see in the next chapter that an extremely small packet size (53 octets) can result in an efficient network design.</a:t>
            </a:r>
          </a:p>
          <a:p>
            <a:endParaRPr lang="en-US" dirty="0">
              <a:latin typeface="Times New Roman" pitchFamily="32" charset="0"/>
            </a:endParaRPr>
          </a:p>
        </p:txBody>
      </p:sp>
    </p:spTree>
    <p:extLst>
      <p:ext uri="{BB962C8B-B14F-4D97-AF65-F5344CB8AC3E}">
        <p14:creationId xmlns:p14="http://schemas.microsoft.com/office/powerpoint/2010/main" val="407732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pitchFamily="32" charset="0"/>
              </a:rPr>
              <a:t>For transmission of data beyond a local area, communication is typically achieved by transmitting data from source to destination through a network of intermediate switching nodes; this switched network design is typically used to implement LANs as well. The switching nodes are not concerned with the content of the data; rather, their purpose is to provide a switching facility that will move the data from node to node until they reach their destination. </a:t>
            </a:r>
          </a:p>
          <a:p>
            <a:r>
              <a:rPr lang="en-US" dirty="0" smtClean="0">
                <a:latin typeface="Times" pitchFamily="32" charset="0"/>
              </a:rPr>
              <a:t>The devices attached to the network may be referred to as </a:t>
            </a:r>
            <a:r>
              <a:rPr lang="en-US" i="1" dirty="0" smtClean="0">
                <a:latin typeface="Times" pitchFamily="32" charset="0"/>
              </a:rPr>
              <a:t>stations</a:t>
            </a:r>
            <a:r>
              <a:rPr lang="en-US" dirty="0" smtClean="0">
                <a:latin typeface="Times" pitchFamily="32" charset="0"/>
              </a:rPr>
              <a:t>. The stations may be computers, terminals, telephones, or other communicating devices. We refer to the switching devices whose purpose is to provide communication as </a:t>
            </a:r>
            <a:r>
              <a:rPr lang="en-US" i="1" dirty="0" smtClean="0">
                <a:latin typeface="Times" pitchFamily="32" charset="0"/>
              </a:rPr>
              <a:t>nodes</a:t>
            </a:r>
            <a:r>
              <a:rPr lang="en-US" dirty="0" smtClean="0">
                <a:latin typeface="Times" pitchFamily="32" charset="0"/>
              </a:rPr>
              <a:t>.  Nodes are connected to one another in some topology by transmission links. Node-station links are generally dedicated point-to-point links. Node-node links are usually multiplexed, using either frequency division multiplexing (FDM) or time division multiplexing (TDM). </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a:t>
            </a:fld>
            <a:endParaRPr lang="en-US" dirty="0"/>
          </a:p>
        </p:txBody>
      </p:sp>
    </p:spTree>
    <p:extLst>
      <p:ext uri="{BB962C8B-B14F-4D97-AF65-F5344CB8AC3E}">
        <p14:creationId xmlns:p14="http://schemas.microsoft.com/office/powerpoint/2010/main" val="297603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charset="0"/>
                <a:ea typeface="+mn-ea"/>
                <a:cs typeface="+mn-cs"/>
              </a:rPr>
              <a:t>Stallings DCC9e Table 10.1  Comparison of Communication Switching Techniques</a:t>
            </a:r>
          </a:p>
          <a:p>
            <a:r>
              <a:rPr lang="en-US" sz="1200" b="0" kern="1200" dirty="0" smtClean="0">
                <a:solidFill>
                  <a:schemeClr val="tx1"/>
                </a:solidFill>
                <a:latin typeface="Times New Roman" charset="0"/>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30</a:t>
            </a:fld>
            <a:endParaRPr lang="en-US" dirty="0"/>
          </a:p>
        </p:txBody>
      </p:sp>
    </p:spTree>
    <p:extLst>
      <p:ext uri="{BB962C8B-B14F-4D97-AF65-F5344CB8AC3E}">
        <p14:creationId xmlns:p14="http://schemas.microsoft.com/office/powerpoint/2010/main" val="764957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9270153-FE4C-3649-834C-1A0A7B45B769}" type="slidenum">
              <a:rPr lang="en-US"/>
              <a:pPr/>
              <a:t>31</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latin typeface="Times" pitchFamily="32" charset="0"/>
              </a:rPr>
              <a:t>One technical aspect of packet-switching networks remains to be examined: the interface between attached devices and the network. We have seen that a circuit-switching network provides a transparent communications path for attached devices that makes it appear that the two communicating stations have a direct link. However, in the case of packet-switching networks, the attached stations must organize their data into packets for transmission. This requires a certain level of cooperation between the network and the attached stations. This cooperation is embodied in an interface standard. The standard used for traditional packet-switching networks is X.25, which is an ITU-T standard that specifies an interface between a host system and a packet-switching network. The functionality of X.25 is specified on three levels: Physical level, Link level, and Packet level.</a:t>
            </a:r>
          </a:p>
        </p:txBody>
      </p:sp>
    </p:spTree>
    <p:extLst>
      <p:ext uri="{BB962C8B-B14F-4D97-AF65-F5344CB8AC3E}">
        <p14:creationId xmlns:p14="http://schemas.microsoft.com/office/powerpoint/2010/main" val="1727415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7BEC4F3-560E-7448-A3F7-6BFA9B3DE5F3}" type="slidenum">
              <a:rPr lang="en-US"/>
              <a:pPr/>
              <a:t>32</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dirty="0">
                <a:latin typeface="Times" pitchFamily="32" charset="0"/>
              </a:rPr>
              <a:t>An example of X.25 virtual circuits is shown </a:t>
            </a:r>
            <a:r>
              <a:rPr lang="en-US" dirty="0" smtClean="0">
                <a:latin typeface="Times" pitchFamily="32" charset="0"/>
              </a:rPr>
              <a:t>in Stallings DCC9e </a:t>
            </a:r>
            <a:r>
              <a:rPr lang="en-US" dirty="0">
                <a:latin typeface="Times" pitchFamily="32" charset="0"/>
              </a:rPr>
              <a:t>Figure 10.13 (compare Figure 10.1). In this example, station A has a virtual circuit connection to C; station B has two virtual circuits established, one to C and one to D; and stations E and F each have a virtual circuit connection to D. As an example of how these external virtual circuits are used, station D keeps track of data packets arriving from three different workstations (B, E, F) on the basis of the virtual circuit number associated with each incoming packet.</a:t>
            </a:r>
            <a:endParaRPr lang="en-US" dirty="0" smtClean="0">
              <a:latin typeface="Times" pitchFamily="32" charset="0"/>
            </a:endParaRPr>
          </a:p>
          <a:p>
            <a:r>
              <a:rPr lang="en-US" sz="1200" kern="1200" dirty="0" smtClean="0">
                <a:solidFill>
                  <a:schemeClr val="tx1"/>
                </a:solidFill>
                <a:latin typeface="Times New Roman" charset="0"/>
                <a:ea typeface="+mn-ea"/>
                <a:cs typeface="+mn-cs"/>
              </a:rPr>
              <a:t>Typically, standards for packet-switching network interfaces define a virtual circuit service. This service enables any subscriber to the network to set up logical connections, called virtual circuits, to other subscribers. An example is shown in Figure 10.13 (compare Figure 10.1). In this example, station A has a virtual circuit connection to C; station B has two virtual circuits established, one to C and one to D; and stations E and F each have a virtual circuit connection to D.</a:t>
            </a:r>
          </a:p>
          <a:p>
            <a:r>
              <a:rPr lang="en-US" sz="1200" kern="1200" dirty="0" smtClean="0">
                <a:solidFill>
                  <a:schemeClr val="tx1"/>
                </a:solidFill>
                <a:latin typeface="Times New Roman" charset="0"/>
                <a:ea typeface="+mn-ea"/>
                <a:cs typeface="+mn-cs"/>
              </a:rPr>
              <a:t>	In this context, the term </a:t>
            </a:r>
            <a:r>
              <a:rPr lang="en-US" sz="1200" i="1" kern="1200" dirty="0" smtClean="0">
                <a:solidFill>
                  <a:schemeClr val="tx1"/>
                </a:solidFill>
                <a:latin typeface="Times New Roman" charset="0"/>
                <a:ea typeface="+mn-ea"/>
                <a:cs typeface="+mn-cs"/>
              </a:rPr>
              <a:t>virtual circuit</a:t>
            </a:r>
            <a:r>
              <a:rPr lang="en-US" sz="1200" kern="1200" dirty="0" smtClean="0">
                <a:solidFill>
                  <a:schemeClr val="tx1"/>
                </a:solidFill>
                <a:latin typeface="Times New Roman" charset="0"/>
                <a:ea typeface="+mn-ea"/>
                <a:cs typeface="+mn-cs"/>
              </a:rPr>
              <a:t> refers to the logical connection between two stations through the network; this is perhaps best termed an </a:t>
            </a:r>
            <a:r>
              <a:rPr lang="en-US" sz="1200" b="1" kern="1200" dirty="0" smtClean="0">
                <a:solidFill>
                  <a:schemeClr val="tx1"/>
                </a:solidFill>
                <a:latin typeface="Times New Roman" charset="0"/>
                <a:ea typeface="+mn-ea"/>
                <a:cs typeface="+mn-cs"/>
              </a:rPr>
              <a:t>external virtual circuit</a:t>
            </a:r>
            <a:r>
              <a:rPr lang="en-US" sz="1200" kern="1200" dirty="0" smtClean="0">
                <a:solidFill>
                  <a:schemeClr val="tx1"/>
                </a:solidFill>
                <a:latin typeface="Times New Roman" charset="0"/>
                <a:ea typeface="+mn-ea"/>
                <a:cs typeface="+mn-cs"/>
              </a:rPr>
              <a:t>. Earlier, we used the term </a:t>
            </a:r>
            <a:r>
              <a:rPr lang="en-US" sz="1200" i="1" kern="1200" dirty="0" smtClean="0">
                <a:solidFill>
                  <a:schemeClr val="tx1"/>
                </a:solidFill>
                <a:latin typeface="Times New Roman" charset="0"/>
                <a:ea typeface="+mn-ea"/>
                <a:cs typeface="+mn-cs"/>
              </a:rPr>
              <a:t>virtual circuit</a:t>
            </a:r>
            <a:r>
              <a:rPr lang="en-US" sz="1200" kern="1200" dirty="0" smtClean="0">
                <a:solidFill>
                  <a:schemeClr val="tx1"/>
                </a:solidFill>
                <a:latin typeface="Times New Roman" charset="0"/>
                <a:ea typeface="+mn-ea"/>
                <a:cs typeface="+mn-cs"/>
              </a:rPr>
              <a:t> to refer to a specific preplanned route through the network between two stations; this could be called an </a:t>
            </a:r>
            <a:r>
              <a:rPr lang="en-US" sz="1200" b="1" kern="1200" dirty="0" smtClean="0">
                <a:solidFill>
                  <a:schemeClr val="tx1"/>
                </a:solidFill>
                <a:latin typeface="Times New Roman" charset="0"/>
                <a:ea typeface="+mn-ea"/>
                <a:cs typeface="+mn-cs"/>
              </a:rPr>
              <a:t>internal virtual circuit</a:t>
            </a:r>
            <a:r>
              <a:rPr lang="en-US" sz="1200" kern="1200" dirty="0" smtClean="0">
                <a:solidFill>
                  <a:schemeClr val="tx1"/>
                </a:solidFill>
                <a:latin typeface="Times New Roman" charset="0"/>
                <a:ea typeface="+mn-ea"/>
                <a:cs typeface="+mn-cs"/>
              </a:rPr>
              <a:t>. Typically, there is a one-to-one relationship between external and internal virtual circuits. However, it is also possible to employ an external virtual circuit service with a datagram-style network. What is important for an external virtual circuit is that there is a logical relationship, or logical channel, established between two stations, and all of the data associated with that logical channel are considered as part of a single stream of data between the two stations. For example, in Figure 10.13, station D keeps track of data packets arriving from three different workstations (B, E, F) on the basis of the virtual circuit number associated with each incoming packet.</a:t>
            </a:r>
          </a:p>
          <a:p>
            <a:endParaRPr lang="en-US" dirty="0">
              <a:latin typeface="Times New Roman" pitchFamily="32" charset="0"/>
            </a:endParaRPr>
          </a:p>
        </p:txBody>
      </p:sp>
    </p:spTree>
    <p:extLst>
      <p:ext uri="{BB962C8B-B14F-4D97-AF65-F5344CB8AC3E}">
        <p14:creationId xmlns:p14="http://schemas.microsoft.com/office/powerpoint/2010/main" val="3166359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9270153-FE4C-3649-834C-1A0A7B45B769}" type="slidenum">
              <a:rPr lang="en-US"/>
              <a:pPr/>
              <a:t>33</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latin typeface="Times" pitchFamily="32" charset="0"/>
              </a:rPr>
              <a:t>One technical aspect of packet-switching networks remains to be examined: the interface between attached devices and the network. We have seen that a circuit-switching network provides a transparent communications path for attached devices that makes it appear that the two communicating stations have a direct link. However, in the case of packet-switching networks, the attached stations must organize their data into packets for transmission. This requires a certain level of cooperation between the network and the attached stations. This cooperation is embodied in an interface standard. The standard used for traditional packet-switching networks is X.25, which is an ITU-T standard that specifies an interface between a host system and a packet-switching network. The functionality of X.25 is specified on three levels: Physical level, Link level, and Packet level.</a:t>
            </a:r>
          </a:p>
        </p:txBody>
      </p:sp>
    </p:spTree>
    <p:extLst>
      <p:ext uri="{BB962C8B-B14F-4D97-AF65-F5344CB8AC3E}">
        <p14:creationId xmlns:p14="http://schemas.microsoft.com/office/powerpoint/2010/main" val="2320278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7BEC4F3-560E-7448-A3F7-6BFA9B3DE5F3}" type="slidenum">
              <a:rPr lang="en-US"/>
              <a:pPr/>
              <a:t>34</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dirty="0">
                <a:latin typeface="Times" pitchFamily="32" charset="0"/>
              </a:rPr>
              <a:t>An example of X.25 virtual circuits is shown </a:t>
            </a:r>
            <a:r>
              <a:rPr lang="en-US" dirty="0" smtClean="0">
                <a:latin typeface="Times" pitchFamily="32" charset="0"/>
              </a:rPr>
              <a:t>in Stallings DCC9e </a:t>
            </a:r>
            <a:r>
              <a:rPr lang="en-US" dirty="0">
                <a:latin typeface="Times" pitchFamily="32" charset="0"/>
              </a:rPr>
              <a:t>Figure 10.13 (compare Figure 10.1). In this example, station A has a virtual circuit connection to C; station B has two virtual circuits established, one to C and one to D; and stations E and F each have a virtual circuit connection to D. As an example of how these external virtual circuits are used, station D keeps track of data packets arriving from three different workstations (B, E, F) on the basis of the virtual circuit number associated with each incoming packet.</a:t>
            </a:r>
            <a:endParaRPr lang="en-US" dirty="0" smtClean="0">
              <a:latin typeface="Times" pitchFamily="32" charset="0"/>
            </a:endParaRPr>
          </a:p>
          <a:p>
            <a:r>
              <a:rPr lang="en-US" sz="1200" kern="1200" dirty="0" smtClean="0">
                <a:solidFill>
                  <a:schemeClr val="tx1"/>
                </a:solidFill>
                <a:latin typeface="Times New Roman" charset="0"/>
                <a:ea typeface="+mn-ea"/>
                <a:cs typeface="+mn-cs"/>
              </a:rPr>
              <a:t>Typically, standards for packet-switching network interfaces define a virtual circuit service. This service enables any subscriber to the network to set up logical connections, called virtual circuits, to other subscribers. An example is shown in Figure 10.13 (compare Figure 10.1). In this example, station A has a virtual circuit connection to C; station B has two virtual circuits established, one to C and one to D; and stations E and F each have a virtual circuit connection to D.</a:t>
            </a:r>
          </a:p>
          <a:p>
            <a:r>
              <a:rPr lang="en-US" sz="1200" kern="1200" dirty="0" smtClean="0">
                <a:solidFill>
                  <a:schemeClr val="tx1"/>
                </a:solidFill>
                <a:latin typeface="Times New Roman" charset="0"/>
                <a:ea typeface="+mn-ea"/>
                <a:cs typeface="+mn-cs"/>
              </a:rPr>
              <a:t>	In this context, the term </a:t>
            </a:r>
            <a:r>
              <a:rPr lang="en-US" sz="1200" i="1" kern="1200" dirty="0" smtClean="0">
                <a:solidFill>
                  <a:schemeClr val="tx1"/>
                </a:solidFill>
                <a:latin typeface="Times New Roman" charset="0"/>
                <a:ea typeface="+mn-ea"/>
                <a:cs typeface="+mn-cs"/>
              </a:rPr>
              <a:t>virtual circuit</a:t>
            </a:r>
            <a:r>
              <a:rPr lang="en-US" sz="1200" kern="1200" dirty="0" smtClean="0">
                <a:solidFill>
                  <a:schemeClr val="tx1"/>
                </a:solidFill>
                <a:latin typeface="Times New Roman" charset="0"/>
                <a:ea typeface="+mn-ea"/>
                <a:cs typeface="+mn-cs"/>
              </a:rPr>
              <a:t> refers to the logical connection between two stations through the network; this is perhaps best termed an </a:t>
            </a:r>
            <a:r>
              <a:rPr lang="en-US" sz="1200" b="1" kern="1200" dirty="0" smtClean="0">
                <a:solidFill>
                  <a:schemeClr val="tx1"/>
                </a:solidFill>
                <a:latin typeface="Times New Roman" charset="0"/>
                <a:ea typeface="+mn-ea"/>
                <a:cs typeface="+mn-cs"/>
              </a:rPr>
              <a:t>external virtual circuit</a:t>
            </a:r>
            <a:r>
              <a:rPr lang="en-US" sz="1200" kern="1200" dirty="0" smtClean="0">
                <a:solidFill>
                  <a:schemeClr val="tx1"/>
                </a:solidFill>
                <a:latin typeface="Times New Roman" charset="0"/>
                <a:ea typeface="+mn-ea"/>
                <a:cs typeface="+mn-cs"/>
              </a:rPr>
              <a:t>. Earlier, we used the term </a:t>
            </a:r>
            <a:r>
              <a:rPr lang="en-US" sz="1200" i="1" kern="1200" dirty="0" smtClean="0">
                <a:solidFill>
                  <a:schemeClr val="tx1"/>
                </a:solidFill>
                <a:latin typeface="Times New Roman" charset="0"/>
                <a:ea typeface="+mn-ea"/>
                <a:cs typeface="+mn-cs"/>
              </a:rPr>
              <a:t>virtual circuit</a:t>
            </a:r>
            <a:r>
              <a:rPr lang="en-US" sz="1200" kern="1200" dirty="0" smtClean="0">
                <a:solidFill>
                  <a:schemeClr val="tx1"/>
                </a:solidFill>
                <a:latin typeface="Times New Roman" charset="0"/>
                <a:ea typeface="+mn-ea"/>
                <a:cs typeface="+mn-cs"/>
              </a:rPr>
              <a:t> to refer to a specific preplanned route through the network between two stations; this could be called an </a:t>
            </a:r>
            <a:r>
              <a:rPr lang="en-US" sz="1200" b="1" kern="1200" dirty="0" smtClean="0">
                <a:solidFill>
                  <a:schemeClr val="tx1"/>
                </a:solidFill>
                <a:latin typeface="Times New Roman" charset="0"/>
                <a:ea typeface="+mn-ea"/>
                <a:cs typeface="+mn-cs"/>
              </a:rPr>
              <a:t>internal virtual circuit</a:t>
            </a:r>
            <a:r>
              <a:rPr lang="en-US" sz="1200" kern="1200" dirty="0" smtClean="0">
                <a:solidFill>
                  <a:schemeClr val="tx1"/>
                </a:solidFill>
                <a:latin typeface="Times New Roman" charset="0"/>
                <a:ea typeface="+mn-ea"/>
                <a:cs typeface="+mn-cs"/>
              </a:rPr>
              <a:t>. Typically, there is a one-to-one relationship between external and internal virtual circuits. However, it is also possible to employ an external virtual circuit service with a datagram-style network. What is important for an external virtual circuit is that there is a logical relationship, or logical channel, established between two stations, and all of the data associated with that logical channel are considered as part of a single stream of data between the two stations. For example, in Figure 10.13, station D keeps track of data packets arriving from three different workstations (B, E, F) on the basis of the virtual circuit number associated with each incoming packet.</a:t>
            </a:r>
          </a:p>
          <a:p>
            <a:endParaRPr lang="en-US" dirty="0">
              <a:latin typeface="Times New Roman" pitchFamily="32" charset="0"/>
            </a:endParaRPr>
          </a:p>
        </p:txBody>
      </p:sp>
    </p:spTree>
    <p:extLst>
      <p:ext uri="{BB962C8B-B14F-4D97-AF65-F5344CB8AC3E}">
        <p14:creationId xmlns:p14="http://schemas.microsoft.com/office/powerpoint/2010/main" val="651295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2765135-2EAE-984E-A2F7-098353BF17B4}" type="slidenum">
              <a:rPr lang="en-US"/>
              <a:pPr/>
              <a:t>35</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dirty="0">
                <a:latin typeface="Times" pitchFamily="32" charset="0"/>
              </a:rPr>
              <a:t>Having looked at the internal operation of packet switching, we can now return to a comparison of this technique with circuit switching. IN particular we are concerned with three types of delay:</a:t>
            </a:r>
          </a:p>
          <a:p>
            <a:r>
              <a:rPr lang="en-US" dirty="0">
                <a:latin typeface="Times" pitchFamily="32" charset="0"/>
                <a:ea typeface="Times New Roman" pitchFamily="32" charset="0"/>
                <a:cs typeface="Times New Roman" pitchFamily="32" charset="0"/>
              </a:rPr>
              <a:t>• </a:t>
            </a:r>
            <a:r>
              <a:rPr lang="en-US" b="1" dirty="0">
                <a:latin typeface="Times" pitchFamily="32" charset="0"/>
              </a:rPr>
              <a:t>Propagation delay:</a:t>
            </a:r>
            <a:r>
              <a:rPr lang="en-US" dirty="0">
                <a:latin typeface="Times" pitchFamily="32" charset="0"/>
              </a:rPr>
              <a:t> The time it takes a signal to propagate from one node to the next. This time is generally negligible. The speed of electromagnetic signals through a wire medium, for example, is typically 2 </a:t>
            </a:r>
            <a:r>
              <a:rPr lang="en-US" dirty="0">
                <a:latin typeface="Symbol" pitchFamily="32" charset="2"/>
                <a:sym typeface="Symbol" pitchFamily="32" charset="2"/>
              </a:rPr>
              <a:t></a:t>
            </a:r>
            <a:r>
              <a:rPr lang="en-US" dirty="0">
                <a:latin typeface="Times" pitchFamily="32" charset="0"/>
              </a:rPr>
              <a:t> 10</a:t>
            </a:r>
            <a:r>
              <a:rPr lang="en-US" baseline="30000" dirty="0">
                <a:latin typeface="Times" pitchFamily="32" charset="0"/>
              </a:rPr>
              <a:t>8</a:t>
            </a:r>
            <a:r>
              <a:rPr lang="en-US" dirty="0">
                <a:latin typeface="Times" pitchFamily="32" charset="0"/>
              </a:rPr>
              <a:t> m/s.</a:t>
            </a:r>
          </a:p>
          <a:p>
            <a:r>
              <a:rPr lang="en-US" dirty="0">
                <a:latin typeface="Times" pitchFamily="32" charset="0"/>
                <a:ea typeface="Times New Roman" pitchFamily="32" charset="0"/>
                <a:cs typeface="Times New Roman" pitchFamily="32" charset="0"/>
              </a:rPr>
              <a:t>• </a:t>
            </a:r>
            <a:r>
              <a:rPr lang="en-US" b="1" dirty="0">
                <a:latin typeface="Times" pitchFamily="32" charset="0"/>
              </a:rPr>
              <a:t>Transmission time:</a:t>
            </a:r>
            <a:r>
              <a:rPr lang="en-US" dirty="0">
                <a:latin typeface="Times" pitchFamily="32" charset="0"/>
              </a:rPr>
              <a:t> The time it takes for a transmitter to send out a block of data. For example, it takes 1 s to transmit a 10,000-bit  block of data onto a 10-kbps line.</a:t>
            </a:r>
          </a:p>
          <a:p>
            <a:r>
              <a:rPr lang="en-US" dirty="0">
                <a:latin typeface="Times" pitchFamily="32" charset="0"/>
                <a:ea typeface="Times New Roman" pitchFamily="32" charset="0"/>
                <a:cs typeface="Times New Roman" pitchFamily="32" charset="0"/>
              </a:rPr>
              <a:t>• </a:t>
            </a:r>
            <a:r>
              <a:rPr lang="en-US" b="1" dirty="0">
                <a:latin typeface="Times" pitchFamily="32" charset="0"/>
              </a:rPr>
              <a:t>Node delay:</a:t>
            </a:r>
            <a:r>
              <a:rPr lang="en-US" dirty="0">
                <a:latin typeface="Times" pitchFamily="32" charset="0"/>
              </a:rPr>
              <a:t> The time it takes for a node to perform the necessary processing as it switches data.</a:t>
            </a:r>
          </a:p>
          <a:p>
            <a:r>
              <a:rPr lang="en-US" dirty="0">
                <a:latin typeface="Times" pitchFamily="32" charset="0"/>
              </a:rPr>
              <a:t>	Besides performance, there are a number of other characteristics that may be considered. </a:t>
            </a:r>
            <a:r>
              <a:rPr lang="en-US" dirty="0">
                <a:latin typeface="Times New Roman" pitchFamily="32" charset="0"/>
              </a:rPr>
              <a:t>Stallings DCC9e </a:t>
            </a:r>
            <a:r>
              <a:rPr lang="en-US" dirty="0">
                <a:latin typeface="Times" pitchFamily="32" charset="0"/>
              </a:rPr>
              <a:t>Table 10.1 summarizes the most important of these, many of which have already been discussed. A few additional comments follow. Circuit switching is essentially a transparent service. Once a connection is established, a constant data rate is provided to the connected stations. This is not the case with packet switching, which typically  introduces variable delay, so that data arrive in a choppy manner, or even in a different order than they were transmitted. In addition there is no overhead required to accommodate circuit switching. Once a connection is established, the analog or digital data are passed through, as is. For packet switching, analog data must be converted to digital before transmission; in addition, each packet includes overhead bits, such as the destination address.</a:t>
            </a:r>
          </a:p>
          <a:p>
            <a:endParaRPr lang="en-US" dirty="0">
              <a:latin typeface="Times" pitchFamily="32" charset="0"/>
            </a:endParaRPr>
          </a:p>
        </p:txBody>
      </p:sp>
    </p:spTree>
    <p:extLst>
      <p:ext uri="{BB962C8B-B14F-4D97-AF65-F5344CB8AC3E}">
        <p14:creationId xmlns:p14="http://schemas.microsoft.com/office/powerpoint/2010/main" val="552970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778219A-5EB0-7845-8BA6-F1546A35E90D}" type="slidenum">
              <a:rPr lang="en-US"/>
              <a:pPr/>
              <a:t>36</a:t>
            </a:fld>
            <a:endParaRPr lang="en-US" dirty="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685800" y="4343400"/>
            <a:ext cx="5486400" cy="4114800"/>
          </a:xfrm>
          <a:solidFill>
            <a:srgbClr val="FFFFFF"/>
          </a:solidFill>
          <a:ln/>
        </p:spPr>
        <p:txBody>
          <a:bodyPr/>
          <a:lstStyle/>
          <a:p>
            <a:r>
              <a:rPr lang="en-US" dirty="0">
                <a:latin typeface="Times New Roman" pitchFamily="32" charset="0"/>
              </a:rPr>
              <a:t>Stallings DCC 9e Chapter 10 summary.</a:t>
            </a:r>
          </a:p>
        </p:txBody>
      </p:sp>
    </p:spTree>
    <p:extLst>
      <p:ext uri="{BB962C8B-B14F-4D97-AF65-F5344CB8AC3E}">
        <p14:creationId xmlns:p14="http://schemas.microsoft.com/office/powerpoint/2010/main" val="167082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EF30D2F-F2C9-BF4B-B6CE-5A67488838CD}" type="slidenum">
              <a:rPr lang="en-US"/>
              <a:pPr/>
              <a:t>4</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smtClean="0">
                <a:latin typeface="Times New Roman" pitchFamily="32" charset="0"/>
              </a:rPr>
              <a:t>Stallings DCC9e</a:t>
            </a:r>
            <a:r>
              <a:rPr lang="en-US" dirty="0" smtClean="0">
                <a:latin typeface="Times" pitchFamily="32" charset="0"/>
              </a:rPr>
              <a:t> </a:t>
            </a:r>
            <a:r>
              <a:rPr lang="en-US" dirty="0">
                <a:latin typeface="Times" pitchFamily="32" charset="0"/>
              </a:rPr>
              <a:t>Figure 10.1 illustrates a simple network.</a:t>
            </a:r>
            <a:r>
              <a:rPr lang="en-US" dirty="0" smtClean="0">
                <a:latin typeface="Times" pitchFamily="32" charset="0"/>
              </a:rPr>
              <a:t> In </a:t>
            </a:r>
            <a:r>
              <a:rPr lang="en-US" dirty="0">
                <a:latin typeface="Times" pitchFamily="32" charset="0"/>
              </a:rPr>
              <a:t>a </a:t>
            </a:r>
            <a:r>
              <a:rPr lang="en-US" i="1" dirty="0">
                <a:latin typeface="Times" pitchFamily="32" charset="0"/>
              </a:rPr>
              <a:t>switched communication network,</a:t>
            </a:r>
            <a:r>
              <a:rPr lang="en-US" dirty="0">
                <a:latin typeface="Times" pitchFamily="32" charset="0"/>
              </a:rPr>
              <a:t> data entering the network from a station are routed to the destination by being switched from node to node. For example, in Figure 10.1, data from station A intended for station F are sent to node 4. They may then be routed via nodes 5 and 6 or nodes 7 and 6 to the destination. </a:t>
            </a:r>
          </a:p>
        </p:txBody>
      </p:sp>
    </p:spTree>
    <p:extLst>
      <p:ext uri="{BB962C8B-B14F-4D97-AF65-F5344CB8AC3E}">
        <p14:creationId xmlns:p14="http://schemas.microsoft.com/office/powerpoint/2010/main" val="385551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7B562A8-AFDE-FC41-A9FA-C2F05DDFD95E}" type="slidenum">
              <a:rPr lang="en-US"/>
              <a:pPr/>
              <a:t>5</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latin typeface="Times" pitchFamily="32" charset="0"/>
              </a:rPr>
              <a:t>Each station attaches to a node, and the collection of nodes is referred to as a </a:t>
            </a:r>
            <a:r>
              <a:rPr lang="en-US" i="1" dirty="0">
                <a:latin typeface="Times" pitchFamily="32" charset="0"/>
              </a:rPr>
              <a:t>communications network</a:t>
            </a:r>
            <a:r>
              <a:rPr lang="en-US" dirty="0">
                <a:latin typeface="Times" pitchFamily="32" charset="0"/>
              </a:rPr>
              <a:t>. Some nodes have stations attached as well; in addition to their switching functions, such nodes accept data from and deliver data to the attached stations. Usually, the network is not fully connected; that is, there is not a direct link between every possible pair of nodes. However, it is always desirable to have more than one possible path through the network for each pair of stations. This enhances the reliability of the network.</a:t>
            </a:r>
          </a:p>
          <a:p>
            <a:r>
              <a:rPr lang="en-US" dirty="0">
                <a:latin typeface="Times" pitchFamily="32" charset="0"/>
              </a:rPr>
              <a:t>	Two different technologies are used in wide area switched networks: circuit switching and packet switching. These two technologies differ in the way the nodes switch information from one link to another on the way from source to destination.</a:t>
            </a:r>
          </a:p>
          <a:p>
            <a:endParaRPr lang="en-US" dirty="0">
              <a:latin typeface="Times" pitchFamily="32" charset="0"/>
            </a:endParaRPr>
          </a:p>
        </p:txBody>
      </p:sp>
    </p:spTree>
    <p:extLst>
      <p:ext uri="{BB962C8B-B14F-4D97-AF65-F5344CB8AC3E}">
        <p14:creationId xmlns:p14="http://schemas.microsoft.com/office/powerpoint/2010/main" val="365122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DFB37BA-BCF1-2849-9F4D-38BACAAF4A4C}" type="slidenum">
              <a:rPr lang="en-US"/>
              <a:pPr/>
              <a:t>6</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marL="228600" indent="-228600"/>
            <a:r>
              <a:rPr lang="en-US" dirty="0">
                <a:latin typeface="Times" pitchFamily="32" charset="0"/>
              </a:rPr>
              <a:t>Communication via circuit switching implies that there is a dedicated communication path between two stations. That path is a connected sequence of links between network nodes. On each physical link, a logical channel is dedicated to the connection. Communication via circuit switching involves three phases:</a:t>
            </a:r>
          </a:p>
          <a:p>
            <a:pPr marL="228600" indent="-228600">
              <a:buFont typeface="Times" pitchFamily="32" charset="0"/>
              <a:buAutoNum type="arabicPeriod"/>
            </a:pPr>
            <a:r>
              <a:rPr lang="en-US" b="1" dirty="0">
                <a:latin typeface="Times" pitchFamily="32" charset="0"/>
              </a:rPr>
              <a:t>Circuit establishment - </a:t>
            </a:r>
            <a:r>
              <a:rPr lang="en-US" dirty="0">
                <a:latin typeface="Times" pitchFamily="32" charset="0"/>
              </a:rPr>
              <a:t>Before any signals can be transmitted, an end-to-end (station-to-station) circuit must be established. </a:t>
            </a:r>
          </a:p>
          <a:p>
            <a:pPr marL="228600" indent="-228600">
              <a:buFont typeface="Times" pitchFamily="32" charset="0"/>
              <a:buAutoNum type="arabicPeriod"/>
            </a:pPr>
            <a:r>
              <a:rPr lang="en-US" b="1" dirty="0">
                <a:latin typeface="Times" pitchFamily="32" charset="0"/>
              </a:rPr>
              <a:t>Data transfer -</a:t>
            </a:r>
            <a:r>
              <a:rPr lang="en-US" dirty="0">
                <a:latin typeface="Times" pitchFamily="32" charset="0"/>
              </a:rPr>
              <a:t> Data can now be transmitted through the network between these two stations. The transmission may be analog or digital, depending on the nature of the network. As the carriers evolve to fully integrated digital networks, the use of digital (binary) transmission for both voice and data is becoming the dominant method. Generally, the connection is full duplex.</a:t>
            </a:r>
          </a:p>
          <a:p>
            <a:pPr marL="228600" indent="-228600">
              <a:buFont typeface="Times" pitchFamily="32" charset="0"/>
              <a:buAutoNum type="arabicPeriod"/>
            </a:pPr>
            <a:r>
              <a:rPr lang="en-US" b="1" dirty="0">
                <a:latin typeface="Times" pitchFamily="32" charset="0"/>
              </a:rPr>
              <a:t>Circuit disconnect -</a:t>
            </a:r>
            <a:r>
              <a:rPr lang="en-US" dirty="0">
                <a:latin typeface="Times" pitchFamily="32" charset="0"/>
              </a:rPr>
              <a:t> After some period of data transfer, the connection is terminated, usually by the action of one of the two stations. Signals must be propagated to the intermediate nodes to deallocate the dedicated resources</a:t>
            </a:r>
            <a:r>
              <a:rPr lang="en-US" dirty="0" smtClean="0">
                <a:latin typeface="Times" pitchFamily="32" charset="0"/>
              </a:rPr>
              <a:t>.</a:t>
            </a:r>
          </a:p>
          <a:p>
            <a:pPr marL="228600" indent="-228600">
              <a:buFont typeface="Times" pitchFamily="32" charset="0"/>
              <a:buAutoNum type="arabicPeriod"/>
            </a:pPr>
            <a:endParaRPr lang="en-US" dirty="0" smtClean="0">
              <a:latin typeface="Times" pitchFamily="32" charset="0"/>
            </a:endParaRPr>
          </a:p>
          <a:p>
            <a:pPr marL="228600" indent="-228600"/>
            <a:r>
              <a:rPr lang="en-US" dirty="0">
                <a:latin typeface="Times" pitchFamily="32" charset="0"/>
              </a:rPr>
              <a:t>	Circuit switching can be rather inefficient. Channel capacity is dedicated for the duration of a connection, even if no data are being transferred. For a voice connection, utilization may be rather high, but it still does not approach 100%. For a client/server or terminal-to-computer connection, the capacity may be idle during most of the time of the connection. In terms of performance, there is a delay prior to signal transfer for call establishment. However, once the circuit is established, the network is effectively transparent to the users. </a:t>
            </a:r>
          </a:p>
          <a:p>
            <a:pPr marL="228600" indent="-228600"/>
            <a:endParaRPr lang="en-US" dirty="0">
              <a:latin typeface="Times" pitchFamily="32" charset="0"/>
            </a:endParaRPr>
          </a:p>
        </p:txBody>
      </p:sp>
    </p:spTree>
    <p:extLst>
      <p:ext uri="{BB962C8B-B14F-4D97-AF65-F5344CB8AC3E}">
        <p14:creationId xmlns:p14="http://schemas.microsoft.com/office/powerpoint/2010/main" val="125814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0EF4EBB-883F-214E-A293-A88E360460A8}" type="slidenum">
              <a:rPr lang="en-US"/>
              <a:pPr/>
              <a:t>7</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a:latin typeface="Times" pitchFamily="32" charset="0"/>
              </a:rPr>
              <a:t>The best-known example of a circuit-switching network is the public telephone network. This is actually a collection of national networks interconnected to form the international service. A public telecommunications network can be described using four generic architectural components:</a:t>
            </a:r>
          </a:p>
          <a:p>
            <a:r>
              <a:rPr lang="en-US" dirty="0">
                <a:latin typeface="Times" pitchFamily="32" charset="0"/>
                <a:ea typeface="Times New Roman" pitchFamily="32" charset="0"/>
                <a:cs typeface="Times New Roman" pitchFamily="32" charset="0"/>
              </a:rPr>
              <a:t>• </a:t>
            </a:r>
            <a:r>
              <a:rPr lang="en-US" b="1" dirty="0">
                <a:latin typeface="Times" pitchFamily="32" charset="0"/>
              </a:rPr>
              <a:t>Subscribers:</a:t>
            </a:r>
            <a:r>
              <a:rPr lang="en-US" dirty="0">
                <a:latin typeface="Times" pitchFamily="32" charset="0"/>
              </a:rPr>
              <a:t> The devices that attach to the network, typically telephones, but the percentage of data traffic increases year by year.</a:t>
            </a:r>
          </a:p>
          <a:p>
            <a:r>
              <a:rPr lang="en-US" dirty="0">
                <a:latin typeface="Times" pitchFamily="32" charset="0"/>
                <a:ea typeface="Times New Roman" pitchFamily="32" charset="0"/>
                <a:cs typeface="Times New Roman" pitchFamily="32" charset="0"/>
              </a:rPr>
              <a:t>• </a:t>
            </a:r>
            <a:r>
              <a:rPr lang="en-US" b="1" dirty="0">
                <a:latin typeface="Times" pitchFamily="32" charset="0"/>
              </a:rPr>
              <a:t>Subscriber line:</a:t>
            </a:r>
            <a:r>
              <a:rPr lang="en-US" dirty="0">
                <a:latin typeface="Times" pitchFamily="32" charset="0"/>
              </a:rPr>
              <a:t> The link between the subscriber and the network, also referred to as the </a:t>
            </a:r>
            <a:r>
              <a:rPr lang="en-US" i="1" dirty="0">
                <a:latin typeface="Times" pitchFamily="32" charset="0"/>
              </a:rPr>
              <a:t>subscriber loop</a:t>
            </a:r>
            <a:r>
              <a:rPr lang="en-US" dirty="0">
                <a:latin typeface="Times" pitchFamily="32" charset="0"/>
              </a:rPr>
              <a:t> or </a:t>
            </a:r>
            <a:r>
              <a:rPr lang="en-US" i="1" dirty="0">
                <a:latin typeface="Times" pitchFamily="32" charset="0"/>
              </a:rPr>
              <a:t>local loop</a:t>
            </a:r>
            <a:r>
              <a:rPr lang="en-US" dirty="0">
                <a:latin typeface="Times" pitchFamily="32" charset="0"/>
              </a:rPr>
              <a:t>, mostly using twisted-pair wire. </a:t>
            </a:r>
          </a:p>
          <a:p>
            <a:r>
              <a:rPr lang="en-US" dirty="0">
                <a:latin typeface="Times" pitchFamily="32" charset="0"/>
                <a:ea typeface="Times New Roman" pitchFamily="32" charset="0"/>
                <a:cs typeface="Times New Roman" pitchFamily="32" charset="0"/>
              </a:rPr>
              <a:t>• </a:t>
            </a:r>
            <a:r>
              <a:rPr lang="en-US" b="1" dirty="0">
                <a:latin typeface="Times" pitchFamily="32" charset="0"/>
              </a:rPr>
              <a:t>Exchanges:</a:t>
            </a:r>
            <a:r>
              <a:rPr lang="en-US" dirty="0">
                <a:latin typeface="Times" pitchFamily="32" charset="0"/>
              </a:rPr>
              <a:t> The switching centers in the network. A switching center that directly supports subscribers is known as an end office. </a:t>
            </a:r>
          </a:p>
          <a:p>
            <a:pPr>
              <a:buFontTx/>
              <a:buChar char="•"/>
            </a:pPr>
            <a:r>
              <a:rPr lang="en-US" b="1" dirty="0">
                <a:latin typeface="Times" pitchFamily="32" charset="0"/>
              </a:rPr>
              <a:t> Trunks:</a:t>
            </a:r>
            <a:r>
              <a:rPr lang="en-US" dirty="0">
                <a:latin typeface="Times" pitchFamily="32" charset="0"/>
              </a:rPr>
              <a:t> The branches between exchanges. Trunks carry multiple voice-frequency circuits using either FDM or synchronous TDM</a:t>
            </a:r>
          </a:p>
          <a:p>
            <a:pPr>
              <a:buFontTx/>
              <a:buChar char="•"/>
            </a:pPr>
            <a:endParaRPr lang="en-US" dirty="0">
              <a:latin typeface="Times" pitchFamily="32" charset="0"/>
            </a:endParaRPr>
          </a:p>
        </p:txBody>
      </p:sp>
    </p:spTree>
    <p:extLst>
      <p:ext uri="{BB962C8B-B14F-4D97-AF65-F5344CB8AC3E}">
        <p14:creationId xmlns:p14="http://schemas.microsoft.com/office/powerpoint/2010/main" val="415562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CDDBA5C-69F3-824F-90AA-DA3DD60B4400}" type="slidenum">
              <a:rPr lang="en-US"/>
              <a:pPr/>
              <a:t>8</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a:latin typeface="Times" pitchFamily="32" charset="0"/>
              </a:rPr>
              <a:t>Circuit switching was developed to handle voice traffic but is now also used for data traffic. (see </a:t>
            </a:r>
            <a:r>
              <a:rPr lang="en-US" dirty="0">
                <a:latin typeface="Times New Roman" pitchFamily="32" charset="0"/>
              </a:rPr>
              <a:t>Stallings DCC9e </a:t>
            </a:r>
            <a:r>
              <a:rPr lang="en-US" dirty="0">
                <a:latin typeface="Times" pitchFamily="32" charset="0"/>
              </a:rPr>
              <a:t>Figure 10.2 above). </a:t>
            </a:r>
          </a:p>
        </p:txBody>
      </p:sp>
    </p:spTree>
    <p:extLst>
      <p:ext uri="{BB962C8B-B14F-4D97-AF65-F5344CB8AC3E}">
        <p14:creationId xmlns:p14="http://schemas.microsoft.com/office/powerpoint/2010/main" val="236594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4AF1BFA-3ADC-274E-9D90-135C36566382}" type="slidenum">
              <a:rPr lang="en-US"/>
              <a:pPr/>
              <a:t>9</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a:latin typeface="Times" pitchFamily="32" charset="0"/>
              </a:rPr>
              <a:t>Subscribers connect directly to an end office, which switches traffic between subscribers and between a subscriber and other exchanges. The other exchanges are responsible for routing and switching traffic between end offices. This distinction is shown here in </a:t>
            </a:r>
            <a:r>
              <a:rPr lang="en-US" dirty="0">
                <a:latin typeface="Times New Roman" pitchFamily="32" charset="0"/>
              </a:rPr>
              <a:t>Stallings DCC9e </a:t>
            </a:r>
            <a:r>
              <a:rPr lang="en-US" dirty="0">
                <a:latin typeface="Times" pitchFamily="32" charset="0"/>
              </a:rPr>
              <a:t>Figure 10.3. To connect two subscribers attached to the same end office, a circuit is set up between them. If two subscribers connect to different end offices, a circuit between them consists of a chain of circuits through one or more intermediate offices. In the figure, a connection is established between lines a and b by simply setting up the connection through the end office. The connection between c and d is more complex. In c's end office, a connection is established between line c and one channel on a TDM trunk to the intermediate switch. In the intermediate switch, that channel is connected to a channel on a TDM trunk to d's end office. In that end office, the channel is connected to line d.</a:t>
            </a:r>
          </a:p>
          <a:p>
            <a:r>
              <a:rPr lang="en-US" dirty="0">
                <a:latin typeface="Times" pitchFamily="32" charset="0"/>
              </a:rPr>
              <a:t>	</a:t>
            </a:r>
          </a:p>
        </p:txBody>
      </p:sp>
    </p:spTree>
    <p:extLst>
      <p:ext uri="{BB962C8B-B14F-4D97-AF65-F5344CB8AC3E}">
        <p14:creationId xmlns:p14="http://schemas.microsoft.com/office/powerpoint/2010/main" val="136213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latin typeface="Times New Roman"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Times New Roman"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latin typeface="Times New Roman"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latin typeface="Times New Roman"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latin typeface="Times New Roman"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latin typeface="Times New Roman"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latin typeface="Times New Roman"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latin typeface="Times New Roman"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latin typeface="Times New Roman"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latin typeface="Times New Roman"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grpSp>
        </p:grpSp>
      </p:grpSp>
      <p:sp>
        <p:nvSpPr>
          <p:cNvPr id="1270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270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smtClean="0"/>
            </a:lvl1pPr>
          </a:lstStyle>
          <a:p>
            <a:pPr>
              <a:defRPr/>
            </a:pPr>
            <a:endParaRPr lang="en-US" dirty="0"/>
          </a:p>
        </p:txBody>
      </p:sp>
      <p:sp>
        <p:nvSpPr>
          <p:cNvPr id="69" name="Rectangle 69"/>
          <p:cNvSpPr>
            <a:spLocks noGrp="1" noChangeArrowheads="1"/>
          </p:cNvSpPr>
          <p:nvPr>
            <p:ph type="ftr" sz="quarter" idx="11"/>
          </p:nvPr>
        </p:nvSpPr>
        <p:spPr/>
        <p:txBody>
          <a:bodyPr/>
          <a:lstStyle>
            <a:lvl1pPr>
              <a:defRPr smtClean="0"/>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856A09AF-118F-8749-82C1-A5811705774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26DB3573-0065-BF46-B4E2-8D4FDBC27CA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FCED6313-7F76-494D-81A8-1CF22B2C028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D3D7487B-46C9-1740-AD38-6B13A92916A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C5511975-9FC7-3941-8B41-9392F0C98BD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311902BF-A3F4-0D49-8685-61DCE22D99B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238A874B-6EE4-B945-A1B0-EC9A3E05FA1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95A23B35-8C48-A74A-A72B-716FAD640D6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E311418C-1BF3-8948-8E06-4392CBC9833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6AF76C44-BA96-134C-8EEA-EFD3DD8D128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3F9E7989-2BFA-9346-B341-AF219D254E2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2595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2595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12595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12596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12596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12596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latin typeface="Times New Roman" charset="0"/>
                  </a:endParaRPr>
                </a:p>
              </p:txBody>
            </p:sp>
          </p:grpSp>
          <p:sp>
            <p:nvSpPr>
              <p:cNvPr id="12596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Times New Roman" charset="0"/>
                </a:endParaRPr>
              </a:p>
            </p:txBody>
          </p:sp>
          <p:sp>
            <p:nvSpPr>
              <p:cNvPr id="12596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596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7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597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7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latin typeface="Times New Roman" charset="0"/>
                </a:endParaRPr>
              </a:p>
            </p:txBody>
          </p:sp>
          <p:sp>
            <p:nvSpPr>
              <p:cNvPr id="12597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7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latin typeface="Times New Roman" charset="0"/>
                </a:endParaRPr>
              </a:p>
            </p:txBody>
          </p:sp>
          <p:sp>
            <p:nvSpPr>
              <p:cNvPr id="12597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latin typeface="Times New Roman" charset="0"/>
                </a:endParaRPr>
              </a:p>
            </p:txBody>
          </p:sp>
          <p:sp>
            <p:nvSpPr>
              <p:cNvPr id="12597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latin typeface="Times New Roman" charset="0"/>
                </a:endParaRPr>
              </a:p>
            </p:txBody>
          </p:sp>
          <p:sp>
            <p:nvSpPr>
              <p:cNvPr id="12597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7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latin typeface="Times New Roman" charset="0"/>
                </a:endParaRPr>
              </a:p>
            </p:txBody>
          </p:sp>
          <p:sp>
            <p:nvSpPr>
              <p:cNvPr id="12597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latin typeface="Times New Roman" charset="0"/>
                </a:endParaRPr>
              </a:p>
            </p:txBody>
          </p:sp>
          <p:sp>
            <p:nvSpPr>
              <p:cNvPr id="12598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12598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12598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12598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8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8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9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latin typeface="Times New Roman" charset="0"/>
                </a:endParaRPr>
              </a:p>
            </p:txBody>
          </p:sp>
          <p:sp>
            <p:nvSpPr>
              <p:cNvPr id="12599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9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98"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5999"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0"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1"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2"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6003"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6004"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12600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latin typeface="Times New Roman" charset="0"/>
                  </a:endParaRPr>
                </a:p>
              </p:txBody>
            </p:sp>
            <p:sp>
              <p:nvSpPr>
                <p:cNvPr id="12600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0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601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1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601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12601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1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sp>
              <p:nvSpPr>
                <p:cNvPr id="12601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1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grpSp>
        </p:grpSp>
      </p:grpSp>
      <p:sp>
        <p:nvSpPr>
          <p:cNvPr id="12601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601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latin typeface="+mn-lt"/>
              </a:defRPr>
            </a:lvl1pPr>
          </a:lstStyle>
          <a:p>
            <a:pPr>
              <a:defRPr/>
            </a:pPr>
            <a:endParaRPr lang="en-US" dirty="0"/>
          </a:p>
        </p:txBody>
      </p:sp>
      <p:sp>
        <p:nvSpPr>
          <p:cNvPr id="12602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latin typeface="+mn-lt"/>
              </a:defRPr>
            </a:lvl1pPr>
          </a:lstStyle>
          <a:p>
            <a:pPr>
              <a:defRPr/>
            </a:pPr>
            <a:endParaRPr lang="en-US" dirty="0"/>
          </a:p>
        </p:txBody>
      </p:sp>
      <p:sp>
        <p:nvSpPr>
          <p:cNvPr id="12602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pitchFamily="32" charset="0"/>
              </a:defRPr>
            </a:lvl1pPr>
          </a:lstStyle>
          <a:p>
            <a:fld id="{7FE4660B-3E41-CD48-871F-BF5000E465EC}" type="slidenum">
              <a:rPr lang="en-US"/>
              <a:pPr/>
              <a:t>‹#›</a:t>
            </a:fld>
            <a:endParaRPr lang="en-US" dirty="0"/>
          </a:p>
        </p:txBody>
      </p:sp>
      <p:sp>
        <p:nvSpPr>
          <p:cNvPr id="126022"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32"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32"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32"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artners.varphonex.com/services/softswitch.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eedflow.com/index.php/en/services/softswitch-ren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package" Target="../embeddings/Dokument_programu_Microsoft_Word.docx"/></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Integrated_Services_Digital_Networ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hyperlink" Target="http://www.2n.cz/en/products/gsm-gateways/digital-isdn-bri/bri-enterprise/tech-spec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cisco.com/c/en/us/products/collateral/routers/800-series-routers/product_data_sheet09186a008014ee18.html" TargetMode="External"/><Relationship Id="rId4" Type="http://schemas.openxmlformats.org/officeDocument/2006/relationships/hyperlink" Target="http://www.cisco.com/en/US/products/hw/routers/ps380/products_data_sheet09186a008008872c.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farsite.com/x.25_card_products/X.25_PC_Card_Products_Main.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hyperlink" Target="http://www.advancedrelay.com/ci/images/solutions/x25-legacy-network.p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838200" y="457200"/>
            <a:ext cx="7848600" cy="1752600"/>
          </a:xfrm>
        </p:spPr>
        <p:txBody>
          <a:bodyPr/>
          <a:lstStyle/>
          <a:p>
            <a:pPr eaLnBrk="1" hangingPunct="1"/>
            <a:r>
              <a:rPr kumimoji="1" lang="en-US" dirty="0"/>
              <a:t>Data and Computer Communications</a:t>
            </a:r>
            <a:endParaRPr lang="en-AU" dirty="0"/>
          </a:p>
        </p:txBody>
      </p:sp>
      <p:sp>
        <p:nvSpPr>
          <p:cNvPr id="128003" name="Rectangle 3"/>
          <p:cNvSpPr>
            <a:spLocks noGrp="1" noChangeArrowheads="1"/>
          </p:cNvSpPr>
          <p:nvPr>
            <p:ph type="subTitle" idx="1"/>
          </p:nvPr>
        </p:nvSpPr>
        <p:spPr>
          <a:xfrm>
            <a:off x="1447800" y="4572000"/>
            <a:ext cx="6400800" cy="2057400"/>
          </a:xfrm>
        </p:spPr>
        <p:txBody>
          <a:bodyPr/>
          <a:lstStyle/>
          <a:p>
            <a:pPr eaLnBrk="1" hangingPunct="1">
              <a:buFont typeface="Wingdings" pitchFamily="32" charset="2"/>
              <a:buNone/>
            </a:pPr>
            <a:r>
              <a:rPr lang="en-US" sz="2800" dirty="0"/>
              <a:t>Ninth Edition</a:t>
            </a:r>
          </a:p>
          <a:p>
            <a:pPr eaLnBrk="1" hangingPunct="1">
              <a:buFont typeface="Wingdings" pitchFamily="32" charset="2"/>
              <a:buNone/>
            </a:pPr>
            <a:r>
              <a:rPr lang="en-US" sz="2800" dirty="0"/>
              <a:t>by William Stallings</a:t>
            </a:r>
          </a:p>
          <a:p>
            <a:pPr eaLnBrk="1" hangingPunct="1">
              <a:buFont typeface="Wingdings" pitchFamily="32" charset="2"/>
              <a:buNone/>
            </a:pPr>
            <a:endParaRPr lang="en-AU" sz="2800" dirty="0"/>
          </a:p>
        </p:txBody>
      </p:sp>
      <p:sp>
        <p:nvSpPr>
          <p:cNvPr id="128004" name="Text Box 4"/>
          <p:cNvSpPr txBox="1">
            <a:spLocks noChangeArrowheads="1"/>
          </p:cNvSpPr>
          <p:nvPr/>
        </p:nvSpPr>
        <p:spPr bwMode="auto">
          <a:xfrm>
            <a:off x="304800" y="2590800"/>
            <a:ext cx="8534400" cy="1190625"/>
          </a:xfrm>
          <a:prstGeom prst="rect">
            <a:avLst/>
          </a:prstGeom>
          <a:noFill/>
          <a:ln w="9525">
            <a:noFill/>
            <a:miter lim="800000"/>
            <a:headEnd/>
            <a:tailEnd/>
          </a:ln>
          <a:effectLst/>
        </p:spPr>
        <p:txBody>
          <a:bodyPr lIns="90000" tIns="46800" rIns="90000" bIns="46800">
            <a:prstTxWarp prst="textNoShape">
              <a:avLst/>
            </a:prstTxWarp>
            <a:spAutoFit/>
          </a:bodyPr>
          <a:lstStyle/>
          <a:p>
            <a:pPr algn="ctr"/>
            <a:r>
              <a:rPr lang="en-US" sz="3600" b="1" dirty="0">
                <a:solidFill>
                  <a:schemeClr val="tx2"/>
                </a:solidFill>
                <a:effectLst>
                  <a:outerShdw blurRad="38100" dist="38100" dir="2700000" algn="tl">
                    <a:srgbClr val="000000"/>
                  </a:outerShdw>
                </a:effectLst>
                <a:latin typeface="Arial" pitchFamily="32" charset="0"/>
              </a:rPr>
              <a:t>Chapter 10 – </a:t>
            </a:r>
            <a:r>
              <a:rPr kumimoji="1" lang="en-US" sz="3600" b="1" dirty="0">
                <a:solidFill>
                  <a:schemeClr val="tx2"/>
                </a:solidFill>
                <a:effectLst>
                  <a:outerShdw blurRad="38100" dist="38100" dir="2700000" algn="tl">
                    <a:srgbClr val="000000"/>
                  </a:outerShdw>
                </a:effectLst>
                <a:latin typeface="Arial" pitchFamily="32" charset="0"/>
              </a:rPr>
              <a:t>Circuit Switching</a:t>
            </a:r>
            <a:r>
              <a:rPr kumimoji="1" lang="en-GB" sz="3600" b="1" dirty="0">
                <a:solidFill>
                  <a:schemeClr val="tx2"/>
                </a:solidFill>
                <a:effectLst>
                  <a:outerShdw blurRad="38100" dist="38100" dir="2700000" algn="tl">
                    <a:srgbClr val="000000"/>
                  </a:outerShdw>
                </a:effectLst>
                <a:latin typeface="Arial" pitchFamily="32" charset="0"/>
              </a:rPr>
              <a:t> and Packet Switching</a:t>
            </a:r>
            <a:endParaRPr kumimoji="1" lang="en-US" sz="3200" dirty="0">
              <a:effectLst>
                <a:outerShdw blurRad="38100" dist="38100" dir="2700000" algn="tl">
                  <a:srgbClr val="000000"/>
                </a:outerShdw>
              </a:effectLst>
              <a:latin typeface="Arial" pitchFamily="32" charset="0"/>
            </a:endParaRPr>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dirty="0" smtClean="0"/>
              <a:t>(Circuit-Switching Technology)</a:t>
            </a:r>
          </a:p>
        </p:txBody>
      </p:sp>
      <p:sp>
        <p:nvSpPr>
          <p:cNvPr id="176131" name="Rectangle 3"/>
          <p:cNvSpPr>
            <a:spLocks noGrp="1" noChangeArrowheads="1"/>
          </p:cNvSpPr>
          <p:nvPr>
            <p:ph type="body" idx="1"/>
          </p:nvPr>
        </p:nvSpPr>
        <p:spPr>
          <a:xfrm>
            <a:off x="457200" y="1676400"/>
            <a:ext cx="8229600" cy="4759325"/>
          </a:xfrm>
        </p:spPr>
        <p:txBody>
          <a:bodyPr/>
          <a:lstStyle/>
          <a:p>
            <a:pPr eaLnBrk="1" hangingPunct="1"/>
            <a:r>
              <a:rPr lang="en-US" sz="2800" dirty="0">
                <a:solidFill>
                  <a:srgbClr val="FFFF00"/>
                </a:solidFill>
              </a:rPr>
              <a:t>Driven by applications that handle voice traffic</a:t>
            </a:r>
          </a:p>
          <a:p>
            <a:pPr lvl="1" eaLnBrk="1" hangingPunct="1"/>
            <a:r>
              <a:rPr lang="en-US" sz="2400" dirty="0"/>
              <a:t>Key requirement is no transmission delay and no variation in delay</a:t>
            </a:r>
          </a:p>
          <a:p>
            <a:pPr eaLnBrk="1" hangingPunct="1"/>
            <a:r>
              <a:rPr lang="en-US" sz="2800" dirty="0">
                <a:solidFill>
                  <a:srgbClr val="FFFF00"/>
                </a:solidFill>
              </a:rPr>
              <a:t>Efficient for analog transmission of voice signals</a:t>
            </a:r>
          </a:p>
          <a:p>
            <a:pPr eaLnBrk="1" hangingPunct="1"/>
            <a:r>
              <a:rPr lang="en-US" sz="2800" u="sng" dirty="0">
                <a:solidFill>
                  <a:srgbClr val="FFFF00"/>
                </a:solidFill>
              </a:rPr>
              <a:t>Inefficient for digital transmission</a:t>
            </a:r>
          </a:p>
          <a:p>
            <a:pPr eaLnBrk="1" hangingPunct="1"/>
            <a:r>
              <a:rPr lang="en-US" sz="2800" dirty="0">
                <a:solidFill>
                  <a:srgbClr val="FF0000"/>
                </a:solidFill>
              </a:rPr>
              <a:t>Transparent</a:t>
            </a:r>
          </a:p>
          <a:p>
            <a:pPr lvl="1" eaLnBrk="1" hangingPunct="1"/>
            <a:r>
              <a:rPr lang="en-US" dirty="0"/>
              <a:t>once a circuit is established it appears as a direct connection; no special logic is needed</a:t>
            </a:r>
          </a:p>
          <a:p>
            <a:pPr eaLnBrk="1" hangingPunct="1"/>
            <a:endParaRPr lang="en-US" sz="2800" dirty="0"/>
          </a:p>
          <a:p>
            <a:pPr lvl="1" eaLnBrk="1" hangingPunct="1">
              <a:buFont typeface="Wingdings" pitchFamily="32" charset="2"/>
              <a:buNone/>
            </a:pPr>
            <a:endParaRPr lang="en-US" sz="2400" dirty="0"/>
          </a:p>
          <a:p>
            <a:pPr lvl="1" eaLnBrk="1" hangingPunct="1">
              <a:buFont typeface="Wingdings" pitchFamily="32" charset="2"/>
              <a:buNone/>
            </a:pPr>
            <a:endParaRPr lang="en-US" dirty="0"/>
          </a:p>
          <a:p>
            <a:pPr lvl="1" eaLnBrk="1" hangingPunct="1">
              <a:buFont typeface="Wingdings" pitchFamily="32" charset="2"/>
              <a:buNone/>
            </a:pPr>
            <a:endParaRPr lang="en-US" sz="2400" dirty="0"/>
          </a:p>
          <a:p>
            <a:pPr lvl="1" eaLnBrk="1" hangingPunct="1">
              <a:buFont typeface="Wingdings" pitchFamily="32" charset="2"/>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76131">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0"/>
                                          </p:stCondLst>
                                        </p:cTn>
                                        <p:tgtEl>
                                          <p:spTgt spid="176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dirty="0" smtClean="0"/>
              <a:t>(Circuit-Switching Concepts)</a:t>
            </a:r>
            <a:br>
              <a:rPr lang="en-US" dirty="0" smtClean="0"/>
            </a:br>
            <a:r>
              <a:rPr lang="en-US" sz="2400" dirty="0" smtClean="0"/>
              <a:t>(see next slide…)</a:t>
            </a:r>
          </a:p>
        </p:txBody>
      </p:sp>
      <p:graphicFrame>
        <p:nvGraphicFramePr>
          <p:cNvPr id="7" name="Diagram 6"/>
          <p:cNvGraphicFramePr/>
          <p:nvPr/>
        </p:nvGraphicFramePr>
        <p:xfrm>
          <a:off x="914400" y="1447800"/>
          <a:ext cx="73914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1219200"/>
            <a:ext cx="2895600" cy="3836988"/>
          </a:xfrm>
        </p:spPr>
        <p:txBody>
          <a:bodyPr/>
          <a:lstStyle/>
          <a:p>
            <a:pPr eaLnBrk="1" hangingPunct="1">
              <a:defRPr/>
            </a:pPr>
            <a:r>
              <a:rPr kumimoji="1" lang="en-US" dirty="0" smtClean="0"/>
              <a:t>(Circuit Switch Elements)</a:t>
            </a:r>
          </a:p>
        </p:txBody>
      </p:sp>
      <p:pic>
        <p:nvPicPr>
          <p:cNvPr id="13315" name="Picture 6"/>
          <p:cNvPicPr>
            <a:picLocks noChangeAspect="1" noChangeArrowheads="1"/>
          </p:cNvPicPr>
          <p:nvPr/>
        </p:nvPicPr>
        <p:blipFill>
          <a:blip r:embed="rId3" cstate="print">
            <a:lum/>
            <a:alphaModFix/>
          </a:blip>
          <a:srcRect l="4633" t="3580" r="4633" b="10739"/>
          <a:stretch>
            <a:fillRect/>
          </a:stretch>
        </p:blipFill>
        <p:spPr bwMode="auto">
          <a:xfrm>
            <a:off x="3657600" y="381000"/>
            <a:ext cx="5002213" cy="6113463"/>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kumimoji="1" lang="en-US" dirty="0" smtClean="0"/>
              <a:t>(Blocking or Non-blocking)</a:t>
            </a:r>
          </a:p>
        </p:txBody>
      </p:sp>
      <p:sp>
        <p:nvSpPr>
          <p:cNvPr id="14339" name="Rectangle 3"/>
          <p:cNvSpPr>
            <a:spLocks noGrp="1" noChangeArrowheads="1"/>
          </p:cNvSpPr>
          <p:nvPr>
            <p:ph type="body" idx="1"/>
          </p:nvPr>
        </p:nvSpPr>
        <p:spPr>
          <a:xfrm>
            <a:off x="609600" y="1752600"/>
            <a:ext cx="4040188" cy="639763"/>
          </a:xfrm>
        </p:spPr>
        <p:txBody>
          <a:bodyPr/>
          <a:lstStyle/>
          <a:p>
            <a:pPr eaLnBrk="1" hangingPunct="1"/>
            <a:r>
              <a:rPr kumimoji="1" lang="en-US" dirty="0"/>
              <a:t>blocking network</a:t>
            </a:r>
          </a:p>
          <a:p>
            <a:pPr lvl="1" eaLnBrk="1" hangingPunct="1"/>
            <a:endParaRPr kumimoji="1" lang="en-US" dirty="0"/>
          </a:p>
        </p:txBody>
      </p:sp>
      <p:sp>
        <p:nvSpPr>
          <p:cNvPr id="11" name="Content Placeholder 10"/>
          <p:cNvSpPr>
            <a:spLocks noGrp="1"/>
          </p:cNvSpPr>
          <p:nvPr>
            <p:ph sz="half" idx="2"/>
          </p:nvPr>
        </p:nvSpPr>
        <p:spPr/>
        <p:txBody>
          <a:bodyPr/>
          <a:lstStyle/>
          <a:p>
            <a:pPr lvl="1" eaLnBrk="1" hangingPunct="1"/>
            <a:r>
              <a:rPr kumimoji="1" lang="en-US" u="sng" dirty="0"/>
              <a:t>may be unable to connect stations because all paths are in </a:t>
            </a:r>
            <a:r>
              <a:rPr kumimoji="1" lang="en-US" u="sng" dirty="0" smtClean="0"/>
              <a:t>use</a:t>
            </a:r>
          </a:p>
          <a:p>
            <a:pPr lvl="1" eaLnBrk="1" hangingPunct="1"/>
            <a:r>
              <a:rPr kumimoji="1" lang="en-US" dirty="0">
                <a:solidFill>
                  <a:srgbClr val="FFFF00"/>
                </a:solidFill>
              </a:rPr>
              <a:t>used on voice </a:t>
            </a:r>
            <a:r>
              <a:rPr kumimoji="1" lang="en-US" dirty="0" smtClean="0">
                <a:solidFill>
                  <a:srgbClr val="FFFF00"/>
                </a:solidFill>
              </a:rPr>
              <a:t>systems </a:t>
            </a:r>
            <a:r>
              <a:rPr kumimoji="1" lang="en-US" dirty="0" smtClean="0"/>
              <a:t>because it is expected for </a:t>
            </a:r>
            <a:r>
              <a:rPr kumimoji="1" lang="en-US" dirty="0" smtClean="0">
                <a:solidFill>
                  <a:srgbClr val="FF0000"/>
                </a:solidFill>
              </a:rPr>
              <a:t>phone calls to be of short duration</a:t>
            </a:r>
            <a:r>
              <a:rPr kumimoji="1" lang="en-US" dirty="0" smtClean="0"/>
              <a:t> and that only a fraction of the phones will be engaged at any one time</a:t>
            </a:r>
          </a:p>
          <a:p>
            <a:pPr eaLnBrk="1" hangingPunct="1"/>
            <a:endParaRPr lang="en-US" dirty="0"/>
          </a:p>
        </p:txBody>
      </p:sp>
      <p:sp>
        <p:nvSpPr>
          <p:cNvPr id="12" name="Text Placeholder 11"/>
          <p:cNvSpPr>
            <a:spLocks noGrp="1"/>
          </p:cNvSpPr>
          <p:nvPr>
            <p:ph type="body" sz="quarter" idx="3"/>
          </p:nvPr>
        </p:nvSpPr>
        <p:spPr>
          <a:xfrm>
            <a:off x="4953000" y="1828800"/>
            <a:ext cx="4041775" cy="639763"/>
          </a:xfrm>
        </p:spPr>
        <p:txBody>
          <a:bodyPr/>
          <a:lstStyle/>
          <a:p>
            <a:pPr eaLnBrk="1" hangingPunct="1"/>
            <a:r>
              <a:rPr kumimoji="1" lang="en-US" dirty="0"/>
              <a:t>non-blocking network</a:t>
            </a:r>
          </a:p>
          <a:p>
            <a:pPr eaLnBrk="1" hangingPunct="1"/>
            <a:endParaRPr lang="en-US" dirty="0"/>
          </a:p>
        </p:txBody>
      </p:sp>
      <p:sp>
        <p:nvSpPr>
          <p:cNvPr id="13" name="Content Placeholder 12"/>
          <p:cNvSpPr>
            <a:spLocks noGrp="1"/>
          </p:cNvSpPr>
          <p:nvPr>
            <p:ph sz="quarter" idx="4"/>
          </p:nvPr>
        </p:nvSpPr>
        <p:spPr/>
        <p:txBody>
          <a:bodyPr/>
          <a:lstStyle/>
          <a:p>
            <a:pPr lvl="1" eaLnBrk="1" hangingPunct="1"/>
            <a:r>
              <a:rPr kumimoji="1" lang="en-US" u="sng" dirty="0"/>
              <a:t>permits all stations to connect at </a:t>
            </a:r>
            <a:r>
              <a:rPr kumimoji="1" lang="en-US" u="sng" dirty="0" smtClean="0"/>
              <a:t>once</a:t>
            </a:r>
          </a:p>
          <a:p>
            <a:pPr lvl="1" eaLnBrk="1" hangingPunct="1"/>
            <a:r>
              <a:rPr kumimoji="1" lang="en-US" dirty="0" smtClean="0">
                <a:solidFill>
                  <a:srgbClr val="FFFF00"/>
                </a:solidFill>
              </a:rPr>
              <a:t>grants all possible connection requests as long as the called party is free</a:t>
            </a:r>
          </a:p>
          <a:p>
            <a:pPr lvl="1" eaLnBrk="1" hangingPunct="1"/>
            <a:r>
              <a:rPr kumimoji="1" lang="en-US" dirty="0" smtClean="0"/>
              <a:t>when using data connections, terminals can be continuously connected for long periods of time so nonblocking configurations are required </a:t>
            </a:r>
          </a:p>
          <a:p>
            <a:pPr eaLnBrk="1" hangingPunct="1"/>
            <a:endParaRPr lang="en-US" dirty="0"/>
          </a:p>
        </p:txBody>
      </p:sp>
      <p:pic>
        <p:nvPicPr>
          <p:cNvPr id="7" name="Picture 6"/>
          <p:cNvPicPr>
            <a:picLocks noChangeAspect="1"/>
          </p:cNvPicPr>
          <p:nvPr/>
        </p:nvPicPr>
        <p:blipFill>
          <a:blip r:embed="rId3" cstate="print"/>
          <a:stretch>
            <a:fillRect/>
          </a:stretch>
        </p:blipFill>
        <p:spPr>
          <a:xfrm rot="20555619">
            <a:off x="2728517" y="5401319"/>
            <a:ext cx="1292900" cy="12929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dirty="0" smtClean="0"/>
              <a:t>(Space Division Switching)</a:t>
            </a:r>
          </a:p>
        </p:txBody>
      </p:sp>
      <p:sp>
        <p:nvSpPr>
          <p:cNvPr id="180227" name="Rectangle 3"/>
          <p:cNvSpPr>
            <a:spLocks noGrp="1" noChangeArrowheads="1"/>
          </p:cNvSpPr>
          <p:nvPr>
            <p:ph type="body" idx="1"/>
          </p:nvPr>
        </p:nvSpPr>
        <p:spPr/>
        <p:txBody>
          <a:bodyPr/>
          <a:lstStyle/>
          <a:p>
            <a:pPr eaLnBrk="1" hangingPunct="1">
              <a:buFont typeface="Wingdings" charset="2"/>
              <a:buChar char="Ø"/>
              <a:defRPr/>
            </a:pPr>
            <a:r>
              <a:rPr lang="en-US" dirty="0" smtClean="0"/>
              <a:t>originally developed for analog, space division switching has been carried over into the digital realm</a:t>
            </a:r>
          </a:p>
          <a:p>
            <a:pPr eaLnBrk="1" hangingPunct="1">
              <a:buFont typeface="Wingdings" charset="2"/>
              <a:buChar char="Ø"/>
              <a:defRPr/>
            </a:pPr>
            <a:r>
              <a:rPr lang="en-US" dirty="0" smtClean="0">
                <a:solidFill>
                  <a:srgbClr val="FFFF00"/>
                </a:solidFill>
              </a:rPr>
              <a:t>signal paths are physically separate from one another</a:t>
            </a:r>
          </a:p>
          <a:p>
            <a:pPr eaLnBrk="1" hangingPunct="1">
              <a:buFont typeface="Wingdings" charset="2"/>
              <a:buChar char="Ø"/>
              <a:defRPr/>
            </a:pPr>
            <a:r>
              <a:rPr lang="en-US" dirty="0" smtClean="0"/>
              <a:t>path is dedicated solely to transfer signals</a:t>
            </a:r>
          </a:p>
          <a:p>
            <a:pPr eaLnBrk="1" hangingPunct="1">
              <a:buFont typeface="Wingdings" charset="2"/>
              <a:buChar char="Ø"/>
              <a:defRPr/>
            </a:pPr>
            <a:r>
              <a:rPr lang="en-US" dirty="0" smtClean="0">
                <a:solidFill>
                  <a:srgbClr val="FF0000"/>
                </a:solidFill>
              </a:rPr>
              <a:t>basic building block of switch is a metallic crosspoint </a:t>
            </a:r>
            <a:r>
              <a:rPr lang="en-US" dirty="0" smtClean="0"/>
              <a:t>or </a:t>
            </a:r>
            <a:r>
              <a:rPr lang="en-US" dirty="0" smtClean="0">
                <a:solidFill>
                  <a:srgbClr val="FFFF00"/>
                </a:solidFill>
              </a:rPr>
              <a:t>semiconductor 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kumimoji="1" lang="en-GB" dirty="0" smtClean="0"/>
              <a:t>(Space </a:t>
            </a:r>
            <a:r>
              <a:rPr kumimoji="1" lang="en-GB" dirty="0"/>
              <a:t>Division </a:t>
            </a:r>
            <a:r>
              <a:rPr kumimoji="1" lang="en-GB" dirty="0" smtClean="0"/>
              <a:t>Switch)</a:t>
            </a:r>
            <a:endParaRPr kumimoji="1" lang="en-US" dirty="0"/>
          </a:p>
        </p:txBody>
      </p:sp>
      <p:pic>
        <p:nvPicPr>
          <p:cNvPr id="16387" name="Picture 6"/>
          <p:cNvPicPr>
            <a:picLocks noChangeAspect="1" noChangeArrowheads="1"/>
          </p:cNvPicPr>
          <p:nvPr/>
        </p:nvPicPr>
        <p:blipFill>
          <a:blip r:embed="rId3" cstate="print"/>
          <a:srcRect l="14319" t="4633" r="7159" b="11581"/>
          <a:stretch>
            <a:fillRect/>
          </a:stretch>
        </p:blipFill>
        <p:spPr bwMode="auto">
          <a:xfrm>
            <a:off x="1371600" y="1371600"/>
            <a:ext cx="6316663" cy="520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52400"/>
            <a:ext cx="8534400" cy="1139825"/>
          </a:xfrm>
        </p:spPr>
        <p:txBody>
          <a:bodyPr/>
          <a:lstStyle/>
          <a:p>
            <a:pPr eaLnBrk="1" hangingPunct="1">
              <a:defRPr/>
            </a:pPr>
            <a:r>
              <a:rPr kumimoji="1" lang="en-US" dirty="0" smtClean="0"/>
              <a:t>(3 Stage </a:t>
            </a:r>
            <a:r>
              <a:rPr kumimoji="1" lang="en-GB" dirty="0" smtClean="0"/>
              <a:t>Space Division </a:t>
            </a:r>
            <a:r>
              <a:rPr kumimoji="1" lang="en-US" dirty="0" smtClean="0"/>
              <a:t>Switch)</a:t>
            </a:r>
          </a:p>
        </p:txBody>
      </p:sp>
      <p:pic>
        <p:nvPicPr>
          <p:cNvPr id="17411" name="Picture 6"/>
          <p:cNvPicPr>
            <a:picLocks noChangeAspect="1" noChangeArrowheads="1"/>
          </p:cNvPicPr>
          <p:nvPr/>
        </p:nvPicPr>
        <p:blipFill>
          <a:blip r:embed="rId3" cstate="print">
            <a:lum/>
            <a:alphaModFix/>
          </a:blip>
          <a:srcRect l="3580" t="4633" r="3580" b="9265"/>
          <a:stretch>
            <a:fillRect/>
          </a:stretch>
        </p:blipFill>
        <p:spPr bwMode="auto">
          <a:xfrm>
            <a:off x="820738" y="1354138"/>
            <a:ext cx="7469187"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kumimoji="1" lang="en-US" dirty="0" smtClean="0"/>
              <a:t>(Time Division Switching)</a:t>
            </a:r>
          </a:p>
        </p:txBody>
      </p:sp>
      <p:sp>
        <p:nvSpPr>
          <p:cNvPr id="19459" name="Rectangle 3"/>
          <p:cNvSpPr>
            <a:spLocks noGrp="1" noChangeArrowheads="1"/>
          </p:cNvSpPr>
          <p:nvPr>
            <p:ph type="body" idx="1"/>
          </p:nvPr>
        </p:nvSpPr>
        <p:spPr/>
        <p:txBody>
          <a:bodyPr/>
          <a:lstStyle/>
          <a:p>
            <a:pPr eaLnBrk="1" hangingPunct="1">
              <a:buFont typeface="Wingdings" charset="2"/>
              <a:buChar char="Ø"/>
              <a:defRPr/>
            </a:pPr>
            <a:r>
              <a:rPr kumimoji="1" lang="en-GB" dirty="0" smtClean="0">
                <a:solidFill>
                  <a:srgbClr val="FFFF00"/>
                </a:solidFill>
              </a:rPr>
              <a:t>modern digital systems use intelligent control of space &amp; time division elements </a:t>
            </a:r>
            <a:r>
              <a:rPr kumimoji="1" lang="en-GB" dirty="0" smtClean="0"/>
              <a:t>	</a:t>
            </a:r>
            <a:r>
              <a:rPr kumimoji="1" lang="en-GB" sz="2400" dirty="0" smtClean="0"/>
              <a:t>(i.e. they use TDM and space division)</a:t>
            </a:r>
          </a:p>
          <a:p>
            <a:pPr eaLnBrk="1" hangingPunct="1">
              <a:buFont typeface="Wingdings" charset="2"/>
              <a:buChar char="Ø"/>
              <a:defRPr/>
            </a:pPr>
            <a:r>
              <a:rPr kumimoji="1" lang="en-GB" dirty="0" smtClean="0">
                <a:solidFill>
                  <a:srgbClr val="FFFF00"/>
                </a:solidFill>
              </a:rPr>
              <a:t>use digital time division techniques to set up and maintain virtual circuits</a:t>
            </a:r>
          </a:p>
          <a:p>
            <a:pPr eaLnBrk="1" hangingPunct="1">
              <a:buFont typeface="Wingdings" charset="2"/>
              <a:buChar char="Ø"/>
              <a:defRPr/>
            </a:pPr>
            <a:r>
              <a:rPr kumimoji="1" lang="en-US" dirty="0" smtClean="0">
                <a:solidFill>
                  <a:srgbClr val="FF0000"/>
                </a:solidFill>
              </a:rPr>
              <a:t>partition </a:t>
            </a:r>
            <a:r>
              <a:rPr kumimoji="1" lang="en-US" u="sng" dirty="0" smtClean="0">
                <a:solidFill>
                  <a:srgbClr val="FF0000"/>
                </a:solidFill>
              </a:rPr>
              <a:t>low speed bit stream </a:t>
            </a:r>
            <a:r>
              <a:rPr kumimoji="1" lang="en-US" dirty="0" smtClean="0">
                <a:solidFill>
                  <a:srgbClr val="FF0000"/>
                </a:solidFill>
              </a:rPr>
              <a:t>into pieces that share </a:t>
            </a:r>
            <a:r>
              <a:rPr kumimoji="1" lang="en-US" u="sng" dirty="0" smtClean="0">
                <a:solidFill>
                  <a:srgbClr val="FF0000"/>
                </a:solidFill>
              </a:rPr>
              <a:t>higher speed stream</a:t>
            </a:r>
          </a:p>
          <a:p>
            <a:pPr eaLnBrk="1" hangingPunct="1">
              <a:buFont typeface="Wingdings" charset="2"/>
              <a:buChar char="Ø"/>
              <a:defRPr/>
            </a:pPr>
            <a:r>
              <a:rPr kumimoji="1" lang="en-US" dirty="0" smtClean="0"/>
              <a:t>individual pieces manipulated by control logic to flow from input to output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dirty="0" smtClean="0"/>
              <a:t>(</a:t>
            </a:r>
            <a:r>
              <a:rPr lang="en-US" dirty="0" err="1" smtClean="0"/>
              <a:t>Softswitch</a:t>
            </a:r>
            <a:r>
              <a:rPr lang="en-US" dirty="0" smtClean="0"/>
              <a:t> Architecture)</a:t>
            </a:r>
          </a:p>
        </p:txBody>
      </p:sp>
      <p:sp>
        <p:nvSpPr>
          <p:cNvPr id="184323" name="Rectangle 3"/>
          <p:cNvSpPr>
            <a:spLocks noGrp="1" noChangeArrowheads="1"/>
          </p:cNvSpPr>
          <p:nvPr>
            <p:ph type="body" idx="1"/>
          </p:nvPr>
        </p:nvSpPr>
        <p:spPr>
          <a:xfrm>
            <a:off x="457200" y="1676400"/>
            <a:ext cx="8229600" cy="4800600"/>
          </a:xfrm>
        </p:spPr>
        <p:txBody>
          <a:bodyPr/>
          <a:lstStyle/>
          <a:p>
            <a:pPr eaLnBrk="1" hangingPunct="1"/>
            <a:r>
              <a:rPr lang="en-US" dirty="0"/>
              <a:t>l</a:t>
            </a:r>
            <a:r>
              <a:rPr lang="en-US" dirty="0" smtClean="0"/>
              <a:t>atest </a:t>
            </a:r>
            <a:r>
              <a:rPr lang="en-US" dirty="0"/>
              <a:t>trend in circuit-switching technology</a:t>
            </a:r>
            <a:endParaRPr lang="en-US" dirty="0" smtClean="0"/>
          </a:p>
          <a:p>
            <a:pPr eaLnBrk="1" hangingPunct="1"/>
            <a:r>
              <a:rPr lang="en-US" dirty="0">
                <a:solidFill>
                  <a:srgbClr val="FFFF00"/>
                </a:solidFill>
              </a:rPr>
              <a:t>c</a:t>
            </a:r>
            <a:r>
              <a:rPr lang="en-US" dirty="0" smtClean="0">
                <a:solidFill>
                  <a:srgbClr val="FFFF00"/>
                </a:solidFill>
              </a:rPr>
              <a:t>omputer </a:t>
            </a:r>
            <a:r>
              <a:rPr lang="en-US" dirty="0">
                <a:solidFill>
                  <a:srgbClr val="FFFF00"/>
                </a:solidFill>
              </a:rPr>
              <a:t>running specialized software that turns it into a smart phone </a:t>
            </a:r>
            <a:r>
              <a:rPr lang="en-US" dirty="0" smtClean="0">
                <a:solidFill>
                  <a:srgbClr val="FFFF00"/>
                </a:solidFill>
              </a:rPr>
              <a:t>switch </a:t>
            </a:r>
            <a:r>
              <a:rPr lang="en-US" dirty="0" smtClean="0"/>
              <a:t>(not a “</a:t>
            </a:r>
            <a:r>
              <a:rPr lang="en-US" dirty="0" err="1" smtClean="0"/>
              <a:t>smartphone</a:t>
            </a:r>
            <a:r>
              <a:rPr lang="en-US" dirty="0" smtClean="0"/>
              <a:t>” switch…)</a:t>
            </a:r>
          </a:p>
          <a:p>
            <a:pPr eaLnBrk="1" hangingPunct="1"/>
            <a:r>
              <a:rPr lang="en-US" dirty="0">
                <a:solidFill>
                  <a:srgbClr val="FFFF00"/>
                </a:solidFill>
              </a:rPr>
              <a:t>c</a:t>
            </a:r>
            <a:r>
              <a:rPr lang="en-US" dirty="0" smtClean="0">
                <a:solidFill>
                  <a:srgbClr val="FFFF00"/>
                </a:solidFill>
              </a:rPr>
              <a:t>osts </a:t>
            </a:r>
            <a:r>
              <a:rPr lang="en-US" dirty="0">
                <a:solidFill>
                  <a:srgbClr val="FFFF00"/>
                </a:solidFill>
              </a:rPr>
              <a:t>less and provides more </a:t>
            </a:r>
            <a:r>
              <a:rPr lang="en-US" dirty="0" smtClean="0">
                <a:solidFill>
                  <a:srgbClr val="FFFF00"/>
                </a:solidFill>
              </a:rPr>
              <a:t>functionality (allows voice over IP…)</a:t>
            </a:r>
          </a:p>
          <a:p>
            <a:pPr eaLnBrk="1" hangingPunct="1"/>
            <a:r>
              <a:rPr lang="en-US" dirty="0" smtClean="0"/>
              <a:t>Media </a:t>
            </a:r>
            <a:r>
              <a:rPr lang="en-US" dirty="0"/>
              <a:t>gateway (MG) – physical switching</a:t>
            </a:r>
          </a:p>
          <a:p>
            <a:pPr eaLnBrk="1" hangingPunct="1"/>
            <a:r>
              <a:rPr lang="en-US" dirty="0"/>
              <a:t>Media gateway controller (MGC) – call processing logic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kumimoji="1" lang="en-GB" dirty="0" smtClean="0"/>
              <a:t>(Traditional </a:t>
            </a:r>
            <a:r>
              <a:rPr kumimoji="1" lang="en-GB" dirty="0"/>
              <a:t>Circuit </a:t>
            </a:r>
            <a:r>
              <a:rPr kumimoji="1" lang="en-GB" dirty="0" smtClean="0"/>
              <a:t>Switching)</a:t>
            </a:r>
            <a:endParaRPr kumimoji="1" lang="en-US" dirty="0"/>
          </a:p>
        </p:txBody>
      </p:sp>
      <p:pic>
        <p:nvPicPr>
          <p:cNvPr id="21507" name="Picture 5"/>
          <p:cNvPicPr>
            <a:picLocks noChangeAspect="1" noChangeArrowheads="1"/>
          </p:cNvPicPr>
          <p:nvPr/>
        </p:nvPicPr>
        <p:blipFill>
          <a:blip r:embed="rId3" cstate="print">
            <a:lum/>
            <a:alphaModFix/>
          </a:blip>
          <a:srcRect l="4633" t="3580" r="9265" b="60852"/>
          <a:stretch>
            <a:fillRect/>
          </a:stretch>
        </p:blipFill>
        <p:spPr bwMode="auto">
          <a:xfrm>
            <a:off x="533400" y="1676400"/>
            <a:ext cx="8026400" cy="429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33400" y="0"/>
            <a:ext cx="8153400" cy="1752600"/>
          </a:xfrm>
        </p:spPr>
        <p:txBody>
          <a:bodyPr/>
          <a:lstStyle/>
          <a:p>
            <a:pPr eaLnBrk="1" hangingPunct="1"/>
            <a:r>
              <a:rPr kumimoji="1" lang="en-US" sz="3600" dirty="0"/>
              <a:t>Circuit Switching</a:t>
            </a:r>
            <a:r>
              <a:rPr kumimoji="1" lang="en-GB" sz="3600" dirty="0"/>
              <a:t> and Packet Switching</a:t>
            </a:r>
            <a:endParaRPr kumimoji="1" lang="en-AU" sz="3600" b="0" dirty="0"/>
          </a:p>
        </p:txBody>
      </p:sp>
      <p:sp>
        <p:nvSpPr>
          <p:cNvPr id="130051" name="Rectangle 3"/>
          <p:cNvSpPr>
            <a:spLocks noGrp="1" noChangeArrowheads="1"/>
          </p:cNvSpPr>
          <p:nvPr>
            <p:ph type="body" idx="1"/>
          </p:nvPr>
        </p:nvSpPr>
        <p:spPr>
          <a:xfrm>
            <a:off x="533400" y="2057400"/>
            <a:ext cx="8229600" cy="4572000"/>
          </a:xfrm>
        </p:spPr>
        <p:txBody>
          <a:bodyPr/>
          <a:lstStyle/>
          <a:p>
            <a:pPr eaLnBrk="1" hangingPunct="1">
              <a:buFont typeface="Wingdings" pitchFamily="32" charset="2"/>
              <a:buNone/>
            </a:pPr>
            <a:r>
              <a:rPr lang="en-US" i="1" dirty="0">
                <a:latin typeface="Times" pitchFamily="32" charset="0"/>
              </a:rPr>
              <a:t>	He got into a District Line train at Wimbledon Park, changed on to the Victoria Line at Victoria and on to the Jubilee Line at Green Park for West Hampstead. It was a long and awkward journey but he enjoyed it.</a:t>
            </a:r>
          </a:p>
          <a:p>
            <a:pPr eaLnBrk="1" hangingPunct="1">
              <a:buFont typeface="Wingdings" pitchFamily="32" charset="2"/>
              <a:buNone/>
            </a:pPr>
            <a:endParaRPr lang="en-US" i="1" dirty="0">
              <a:latin typeface="Times" pitchFamily="32" charset="0"/>
            </a:endParaRPr>
          </a:p>
          <a:p>
            <a:pPr algn="r" eaLnBrk="1" hangingPunct="1">
              <a:buFont typeface="Wingdings" pitchFamily="32" charset="2"/>
              <a:buNone/>
            </a:pPr>
            <a:r>
              <a:rPr lang="en-US" i="1" dirty="0">
                <a:effectLst/>
                <a:latin typeface="Times" pitchFamily="32" charset="0"/>
              </a:rPr>
              <a:t>	—King Solomon's Carpet</a:t>
            </a:r>
            <a:r>
              <a:rPr lang="en-US" dirty="0">
                <a:effectLst/>
                <a:latin typeface="Times" pitchFamily="32" charset="0"/>
              </a:rPr>
              <a:t>, </a:t>
            </a:r>
          </a:p>
          <a:p>
            <a:pPr algn="r" eaLnBrk="1" hangingPunct="1">
              <a:buFont typeface="Wingdings" pitchFamily="32" charset="2"/>
              <a:buNone/>
            </a:pPr>
            <a:r>
              <a:rPr lang="en-US" dirty="0">
                <a:effectLst/>
                <a:latin typeface="Times" pitchFamily="32" charset="0"/>
              </a:rPr>
              <a:t>Barbara Vine (Ruth Rendell)</a:t>
            </a:r>
          </a:p>
        </p:txBody>
      </p:sp>
      <p:pic>
        <p:nvPicPr>
          <p:cNvPr id="4100" name="Picture 4" descr="MC900311230[1]"/>
          <p:cNvPicPr>
            <a:picLocks noChangeAspect="1" noChangeArrowheads="1"/>
          </p:cNvPicPr>
          <p:nvPr/>
        </p:nvPicPr>
        <p:blipFill>
          <a:blip r:embed="rId3" cstate="print"/>
          <a:srcRect/>
          <a:stretch>
            <a:fillRect/>
          </a:stretch>
        </p:blipFill>
        <p:spPr bwMode="auto">
          <a:xfrm>
            <a:off x="1066800" y="5029200"/>
            <a:ext cx="1819275"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kumimoji="1" lang="en-GB" dirty="0" smtClean="0"/>
              <a:t>(</a:t>
            </a:r>
            <a:r>
              <a:rPr kumimoji="1" lang="en-GB" dirty="0" err="1" smtClean="0"/>
              <a:t>Softswitch</a:t>
            </a:r>
            <a:r>
              <a:rPr kumimoji="1" lang="en-GB" dirty="0" smtClean="0"/>
              <a:t>)</a:t>
            </a:r>
            <a:br>
              <a:rPr kumimoji="1" lang="en-GB" dirty="0" smtClean="0"/>
            </a:br>
            <a:r>
              <a:rPr kumimoji="1" lang="en-GB" sz="1600" dirty="0"/>
              <a:t>Ex: </a:t>
            </a:r>
            <a:r>
              <a:rPr kumimoji="1" lang="en-GB" sz="1600" dirty="0">
                <a:hlinkClick r:id="rId3"/>
              </a:rPr>
              <a:t>http://</a:t>
            </a:r>
            <a:r>
              <a:rPr kumimoji="1" lang="en-GB" sz="1600" dirty="0" smtClean="0">
                <a:hlinkClick r:id="rId3"/>
              </a:rPr>
              <a:t>partners.varphonex.com/services/softswitch.php</a:t>
            </a:r>
            <a:r>
              <a:rPr kumimoji="1" lang="en-GB" sz="1600" dirty="0"/>
              <a:t/>
            </a:r>
            <a:br>
              <a:rPr kumimoji="1" lang="en-GB" sz="1600" dirty="0"/>
            </a:br>
            <a:r>
              <a:rPr kumimoji="1" lang="en-GB" sz="1600" dirty="0">
                <a:hlinkClick r:id="rId4"/>
              </a:rPr>
              <a:t>http://</a:t>
            </a:r>
            <a:r>
              <a:rPr kumimoji="1" lang="en-GB" sz="1600" dirty="0" smtClean="0">
                <a:hlinkClick r:id="rId4"/>
              </a:rPr>
              <a:t>speedflow.com/index.php/en/services/softswitch-rent</a:t>
            </a:r>
            <a:r>
              <a:rPr kumimoji="1" lang="en-GB" sz="1600" dirty="0" smtClean="0"/>
              <a:t/>
            </a:r>
            <a:br>
              <a:rPr kumimoji="1" lang="en-GB" sz="1600" dirty="0" smtClean="0"/>
            </a:br>
            <a:r>
              <a:rPr kumimoji="1" lang="en-GB" sz="1600" dirty="0"/>
              <a:t/>
            </a:r>
            <a:br>
              <a:rPr kumimoji="1" lang="en-GB" sz="1600" dirty="0"/>
            </a:br>
            <a:endParaRPr kumimoji="1" lang="en-US" sz="1600" dirty="0"/>
          </a:p>
        </p:txBody>
      </p:sp>
      <p:pic>
        <p:nvPicPr>
          <p:cNvPr id="20483" name="Picture 4"/>
          <p:cNvPicPr>
            <a:picLocks noChangeAspect="1" noChangeArrowheads="1"/>
          </p:cNvPicPr>
          <p:nvPr/>
        </p:nvPicPr>
        <p:blipFill>
          <a:blip r:embed="rId5" cstate="print">
            <a:alphaModFix/>
            <a:lum/>
          </a:blip>
          <a:srcRect l="4633" t="42955" r="9265" b="21477"/>
          <a:stretch>
            <a:fillRect/>
          </a:stretch>
        </p:blipFill>
        <p:spPr bwMode="auto">
          <a:xfrm>
            <a:off x="533400" y="1981200"/>
            <a:ext cx="8026400" cy="429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kumimoji="1" lang="en-GB" dirty="0"/>
              <a:t>Packet Switching</a:t>
            </a:r>
            <a:endParaRPr kumimoji="1" lang="en-US" dirty="0"/>
          </a:p>
        </p:txBody>
      </p:sp>
      <p:sp>
        <p:nvSpPr>
          <p:cNvPr id="41987" name="Rectangle 3"/>
          <p:cNvSpPr>
            <a:spLocks noGrp="1" noChangeArrowheads="1"/>
          </p:cNvSpPr>
          <p:nvPr>
            <p:ph type="body" idx="1"/>
          </p:nvPr>
        </p:nvSpPr>
        <p:spPr/>
        <p:txBody>
          <a:bodyPr/>
          <a:lstStyle/>
          <a:p>
            <a:pPr eaLnBrk="1" hangingPunct="1">
              <a:buFont typeface="Wingdings" charset="2"/>
              <a:buChar char="Ø"/>
              <a:defRPr/>
            </a:pPr>
            <a:r>
              <a:rPr kumimoji="1" lang="en-US" sz="2800" dirty="0" smtClean="0">
                <a:solidFill>
                  <a:srgbClr val="FF0000"/>
                </a:solidFill>
              </a:rPr>
              <a:t>circuit switching was designed for voice</a:t>
            </a:r>
          </a:p>
          <a:p>
            <a:pPr eaLnBrk="1" hangingPunct="1">
              <a:buFont typeface="Wingdings" charset="2"/>
              <a:buChar char="Ø"/>
              <a:defRPr/>
            </a:pPr>
            <a:r>
              <a:rPr kumimoji="1" lang="en-US" sz="2800" dirty="0" smtClean="0">
                <a:solidFill>
                  <a:srgbClr val="FFFF00"/>
                </a:solidFill>
              </a:rPr>
              <a:t>packet switching was </a:t>
            </a:r>
            <a:r>
              <a:rPr kumimoji="1" lang="en-US" sz="2800" u="sng" dirty="0" smtClean="0">
                <a:solidFill>
                  <a:srgbClr val="FFFF00"/>
                </a:solidFill>
              </a:rPr>
              <a:t>designed for data</a:t>
            </a:r>
          </a:p>
          <a:p>
            <a:pPr eaLnBrk="1" hangingPunct="1">
              <a:buFont typeface="Wingdings" charset="2"/>
              <a:buChar char="Ø"/>
              <a:defRPr/>
            </a:pPr>
            <a:r>
              <a:rPr kumimoji="1" lang="en-US" sz="2800" dirty="0" smtClean="0"/>
              <a:t>transmitted in small packets</a:t>
            </a:r>
          </a:p>
          <a:p>
            <a:pPr eaLnBrk="1" hangingPunct="1">
              <a:buFont typeface="Wingdings" charset="2"/>
              <a:buChar char="Ø"/>
              <a:defRPr/>
            </a:pPr>
            <a:r>
              <a:rPr kumimoji="1" lang="en-US" sz="2800" dirty="0" smtClean="0">
                <a:solidFill>
                  <a:srgbClr val="FFFF00"/>
                </a:solidFill>
              </a:rPr>
              <a:t>packets contains user data and control info</a:t>
            </a:r>
          </a:p>
          <a:p>
            <a:pPr lvl="1" eaLnBrk="1" hangingPunct="1">
              <a:buFont typeface="Wingdings" charset="2"/>
              <a:buChar char="l"/>
              <a:defRPr/>
            </a:pPr>
            <a:r>
              <a:rPr kumimoji="1" lang="en-US" sz="2400" dirty="0" smtClean="0"/>
              <a:t>user data may be part of a larger message</a:t>
            </a:r>
          </a:p>
          <a:p>
            <a:pPr lvl="1" eaLnBrk="1" hangingPunct="1">
              <a:buFont typeface="Wingdings" charset="2"/>
              <a:buChar char="l"/>
              <a:defRPr/>
            </a:pPr>
            <a:r>
              <a:rPr kumimoji="1" lang="en-US" sz="2400" dirty="0" smtClean="0"/>
              <a:t>control information includes routing (addressing)</a:t>
            </a:r>
          </a:p>
          <a:p>
            <a:pPr eaLnBrk="1" hangingPunct="1">
              <a:buFont typeface="Wingdings" charset="2"/>
              <a:buChar char="Ø"/>
              <a:defRPr/>
            </a:pPr>
            <a:r>
              <a:rPr kumimoji="1" lang="en-US" sz="2800" dirty="0" smtClean="0"/>
              <a:t>packets are received, stored briefly (buffered) and passed on to the next node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kumimoji="1" lang="en-GB" dirty="0"/>
              <a:t>Packet Switching</a:t>
            </a:r>
            <a:endParaRPr kumimoji="1" lang="en-US" dirty="0"/>
          </a:p>
        </p:txBody>
      </p:sp>
      <p:pic>
        <p:nvPicPr>
          <p:cNvPr id="23555" name="Picture 5"/>
          <p:cNvPicPr>
            <a:picLocks noChangeAspect="1" noChangeArrowheads="1"/>
          </p:cNvPicPr>
          <p:nvPr/>
        </p:nvPicPr>
        <p:blipFill>
          <a:blip r:embed="rId3" cstate="print">
            <a:lum/>
            <a:alphaModFix/>
          </a:blip>
          <a:srcRect l="3580" t="9265" r="10739" b="41692"/>
          <a:stretch>
            <a:fillRect/>
          </a:stretch>
        </p:blipFill>
        <p:spPr bwMode="auto">
          <a:xfrm>
            <a:off x="228600" y="1981200"/>
            <a:ext cx="8618538" cy="381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kumimoji="1" lang="en-US" dirty="0" smtClean="0"/>
              <a:t>Advantages</a:t>
            </a:r>
          </a:p>
        </p:txBody>
      </p:sp>
      <p:sp>
        <p:nvSpPr>
          <p:cNvPr id="45059" name="Rectangle 3"/>
          <p:cNvSpPr>
            <a:spLocks noGrp="1" noChangeArrowheads="1"/>
          </p:cNvSpPr>
          <p:nvPr>
            <p:ph type="body" idx="1"/>
          </p:nvPr>
        </p:nvSpPr>
        <p:spPr>
          <a:xfrm>
            <a:off x="457200" y="1676400"/>
            <a:ext cx="8229600" cy="4724400"/>
          </a:xfrm>
        </p:spPr>
        <p:txBody>
          <a:bodyPr/>
          <a:lstStyle/>
          <a:p>
            <a:pPr eaLnBrk="1" hangingPunct="1">
              <a:buFont typeface="Wingdings" charset="2"/>
              <a:buChar char="Ø"/>
              <a:defRPr/>
            </a:pPr>
            <a:r>
              <a:rPr kumimoji="1" lang="en-US" sz="2800" dirty="0" smtClean="0"/>
              <a:t>line efficiency</a:t>
            </a:r>
          </a:p>
          <a:p>
            <a:pPr lvl="1" eaLnBrk="1" hangingPunct="1">
              <a:buFont typeface="Wingdings" charset="2"/>
              <a:buChar char="l"/>
              <a:defRPr/>
            </a:pPr>
            <a:r>
              <a:rPr kumimoji="1" lang="en-US" sz="2400" dirty="0" smtClean="0"/>
              <a:t>single link shared by many packets over time</a:t>
            </a:r>
          </a:p>
          <a:p>
            <a:pPr lvl="1" eaLnBrk="1" hangingPunct="1">
              <a:buFont typeface="Wingdings" charset="2"/>
              <a:buChar char="l"/>
              <a:defRPr/>
            </a:pPr>
            <a:r>
              <a:rPr kumimoji="1" lang="en-US" sz="2400" dirty="0" smtClean="0"/>
              <a:t>packets </a:t>
            </a:r>
            <a:r>
              <a:rPr kumimoji="1" lang="en-US" sz="2400" dirty="0" smtClean="0">
                <a:solidFill>
                  <a:srgbClr val="FFFF00"/>
                </a:solidFill>
              </a:rPr>
              <a:t>queued</a:t>
            </a:r>
            <a:r>
              <a:rPr kumimoji="1" lang="en-US" sz="2400" dirty="0" smtClean="0"/>
              <a:t> and </a:t>
            </a:r>
            <a:r>
              <a:rPr kumimoji="1" lang="en-US" sz="2400" dirty="0" smtClean="0">
                <a:solidFill>
                  <a:srgbClr val="FFFF00"/>
                </a:solidFill>
              </a:rPr>
              <a:t>transmitted</a:t>
            </a:r>
            <a:r>
              <a:rPr kumimoji="1" lang="en-US" sz="2400" dirty="0" smtClean="0"/>
              <a:t> as fast as possible</a:t>
            </a:r>
          </a:p>
          <a:p>
            <a:pPr eaLnBrk="1" hangingPunct="1">
              <a:buFont typeface="Wingdings" charset="2"/>
              <a:buChar char="Ø"/>
              <a:defRPr/>
            </a:pPr>
            <a:r>
              <a:rPr kumimoji="1" lang="en-US" sz="2800" dirty="0" smtClean="0"/>
              <a:t>data rate conversion</a:t>
            </a:r>
          </a:p>
          <a:p>
            <a:pPr lvl="1" eaLnBrk="1" hangingPunct="1">
              <a:buFont typeface="Wingdings" charset="2"/>
              <a:buChar char="l"/>
              <a:defRPr/>
            </a:pPr>
            <a:r>
              <a:rPr kumimoji="1" lang="en-US" sz="2400" dirty="0" smtClean="0"/>
              <a:t>stations </a:t>
            </a:r>
            <a:r>
              <a:rPr kumimoji="1" lang="en-US" sz="2400" u="sng" dirty="0" smtClean="0"/>
              <a:t>connects to local node at own speed</a:t>
            </a:r>
          </a:p>
          <a:p>
            <a:pPr lvl="1" eaLnBrk="1" hangingPunct="1">
              <a:buFont typeface="Wingdings" charset="2"/>
              <a:buChar char="l"/>
              <a:defRPr/>
            </a:pPr>
            <a:r>
              <a:rPr kumimoji="1" lang="en-US" sz="2400" dirty="0" smtClean="0"/>
              <a:t>nodes buffer data if required to equalize rates</a:t>
            </a:r>
          </a:p>
          <a:p>
            <a:pPr eaLnBrk="1" hangingPunct="1">
              <a:buFont typeface="Wingdings" charset="2"/>
              <a:buChar char="Ø"/>
              <a:defRPr/>
            </a:pPr>
            <a:r>
              <a:rPr kumimoji="1" lang="en-US" sz="2800" dirty="0" smtClean="0">
                <a:solidFill>
                  <a:srgbClr val="FFFF00"/>
                </a:solidFill>
              </a:rPr>
              <a:t>packets accepted even when network is busy</a:t>
            </a:r>
          </a:p>
          <a:p>
            <a:pPr eaLnBrk="1" hangingPunct="1">
              <a:buFont typeface="Wingdings" charset="2"/>
              <a:buChar char="Ø"/>
              <a:defRPr/>
            </a:pPr>
            <a:r>
              <a:rPr kumimoji="1" lang="en-US" sz="2800" dirty="0" smtClean="0"/>
              <a:t>priorities can be used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kumimoji="1" lang="en-US" dirty="0" smtClean="0"/>
              <a:t>Switching Techniques</a:t>
            </a:r>
          </a:p>
        </p:txBody>
      </p:sp>
      <p:sp>
        <p:nvSpPr>
          <p:cNvPr id="46083" name="Rectangle 3"/>
          <p:cNvSpPr>
            <a:spLocks noGrp="1" noChangeArrowheads="1"/>
          </p:cNvSpPr>
          <p:nvPr>
            <p:ph type="body" idx="1"/>
          </p:nvPr>
        </p:nvSpPr>
        <p:spPr>
          <a:xfrm>
            <a:off x="457200" y="1676400"/>
            <a:ext cx="8229600" cy="4876800"/>
          </a:xfrm>
        </p:spPr>
        <p:txBody>
          <a:bodyPr/>
          <a:lstStyle/>
          <a:p>
            <a:pPr eaLnBrk="1" hangingPunct="1"/>
            <a:r>
              <a:rPr kumimoji="1" lang="en-US" dirty="0"/>
              <a:t>station breaks long message into packets</a:t>
            </a:r>
          </a:p>
          <a:p>
            <a:pPr eaLnBrk="1" hangingPunct="1"/>
            <a:r>
              <a:rPr kumimoji="1" lang="en-US" dirty="0"/>
              <a:t>packets sent one at a time to the network</a:t>
            </a:r>
          </a:p>
          <a:p>
            <a:pPr eaLnBrk="1" hangingPunct="1"/>
            <a:r>
              <a:rPr kumimoji="1" lang="en-US" dirty="0"/>
              <a:t>packets can be handled in two </a:t>
            </a:r>
            <a:r>
              <a:rPr kumimoji="1" lang="en-US" dirty="0" smtClean="0"/>
              <a:t>ways:</a:t>
            </a:r>
          </a:p>
          <a:p>
            <a:pPr lvl="1" eaLnBrk="1" hangingPunct="1"/>
            <a:r>
              <a:rPr kumimoji="1" lang="en-US" dirty="0">
                <a:solidFill>
                  <a:srgbClr val="FF0000"/>
                </a:solidFill>
              </a:rPr>
              <a:t>datagram</a:t>
            </a:r>
          </a:p>
          <a:p>
            <a:pPr lvl="2" eaLnBrk="1" hangingPunct="1"/>
            <a:r>
              <a:rPr kumimoji="1" lang="en-US" dirty="0"/>
              <a:t>each packet is treated independently with no reference to previous packets</a:t>
            </a:r>
          </a:p>
          <a:p>
            <a:pPr lvl="1" eaLnBrk="1" hangingPunct="1"/>
            <a:r>
              <a:rPr kumimoji="1" lang="en-US" dirty="0">
                <a:solidFill>
                  <a:srgbClr val="FF0000"/>
                </a:solidFill>
              </a:rPr>
              <a:t>virtual circuit</a:t>
            </a:r>
          </a:p>
          <a:p>
            <a:pPr lvl="2" eaLnBrk="1" hangingPunct="1"/>
            <a:r>
              <a:rPr kumimoji="1" lang="en-US" dirty="0"/>
              <a:t>a preplanned route is established before any packets are sent</a:t>
            </a:r>
          </a:p>
          <a:p>
            <a:pPr lvl="1" eaLnBrk="1" hangingPunct="1"/>
            <a:endParaRPr kumimoji="1"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7813"/>
            <a:ext cx="2971800" cy="5056187"/>
          </a:xfrm>
        </p:spPr>
        <p:txBody>
          <a:bodyPr/>
          <a:lstStyle/>
          <a:p>
            <a:pPr eaLnBrk="1" hangingPunct="1"/>
            <a:r>
              <a:rPr kumimoji="1" lang="en-GB" dirty="0"/>
              <a:t>Datagram</a:t>
            </a:r>
            <a:br>
              <a:rPr kumimoji="1" lang="en-GB" dirty="0"/>
            </a:br>
            <a:r>
              <a:rPr kumimoji="1" lang="en-GB" dirty="0"/>
              <a:t>Diagram</a:t>
            </a:r>
            <a:endParaRPr kumimoji="1" lang="en-US" dirty="0"/>
          </a:p>
        </p:txBody>
      </p:sp>
      <p:pic>
        <p:nvPicPr>
          <p:cNvPr id="26627" name="Picture 5"/>
          <p:cNvPicPr>
            <a:picLocks noChangeAspect="1" noChangeArrowheads="1"/>
          </p:cNvPicPr>
          <p:nvPr/>
        </p:nvPicPr>
        <p:blipFill>
          <a:blip r:embed="rId3" cstate="print">
            <a:lum/>
            <a:alphaModFix/>
          </a:blip>
          <a:srcRect l="4633" t="3580" r="4633" b="3580"/>
          <a:stretch>
            <a:fillRect/>
          </a:stretch>
        </p:blipFill>
        <p:spPr bwMode="auto">
          <a:xfrm>
            <a:off x="3886200" y="234950"/>
            <a:ext cx="5002213" cy="662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06400" y="762000"/>
            <a:ext cx="2946400" cy="4343400"/>
          </a:xfrm>
        </p:spPr>
        <p:txBody>
          <a:bodyPr/>
          <a:lstStyle/>
          <a:p>
            <a:pPr eaLnBrk="1" hangingPunct="1"/>
            <a:r>
              <a:rPr kumimoji="1" lang="en-GB" dirty="0"/>
              <a:t>Virtual</a:t>
            </a:r>
            <a:br>
              <a:rPr kumimoji="1" lang="en-GB" dirty="0"/>
            </a:br>
            <a:r>
              <a:rPr kumimoji="1" lang="en-GB" dirty="0"/>
              <a:t>Circuit</a:t>
            </a:r>
            <a:br>
              <a:rPr kumimoji="1" lang="en-GB" dirty="0"/>
            </a:br>
            <a:r>
              <a:rPr kumimoji="1" lang="en-GB" dirty="0"/>
              <a:t>Diagram</a:t>
            </a:r>
            <a:endParaRPr kumimoji="1" lang="en-US" dirty="0"/>
          </a:p>
        </p:txBody>
      </p:sp>
      <p:pic>
        <p:nvPicPr>
          <p:cNvPr id="27651" name="Picture 5"/>
          <p:cNvPicPr>
            <a:picLocks noChangeAspect="1" noChangeArrowheads="1"/>
          </p:cNvPicPr>
          <p:nvPr/>
        </p:nvPicPr>
        <p:blipFill>
          <a:blip r:embed="rId3" cstate="print">
            <a:lum/>
            <a:alphaModFix/>
          </a:blip>
          <a:srcRect l="4633" t="3580" r="4633" b="3580"/>
          <a:stretch>
            <a:fillRect/>
          </a:stretch>
        </p:blipFill>
        <p:spPr bwMode="auto">
          <a:xfrm>
            <a:off x="3886200" y="103188"/>
            <a:ext cx="5002213" cy="662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kumimoji="1" lang="en-US" dirty="0" smtClean="0"/>
              <a:t>Virtual Circuits vs. Datagram</a:t>
            </a:r>
          </a:p>
        </p:txBody>
      </p:sp>
      <p:sp>
        <p:nvSpPr>
          <p:cNvPr id="49155" name="Rectangle 3"/>
          <p:cNvSpPr>
            <a:spLocks noGrp="1" noChangeArrowheads="1"/>
          </p:cNvSpPr>
          <p:nvPr>
            <p:ph type="body" idx="1"/>
          </p:nvPr>
        </p:nvSpPr>
        <p:spPr>
          <a:xfrm>
            <a:off x="457200" y="1676400"/>
            <a:ext cx="8229600" cy="4876800"/>
          </a:xfrm>
        </p:spPr>
        <p:txBody>
          <a:bodyPr/>
          <a:lstStyle/>
          <a:p>
            <a:pPr eaLnBrk="1" hangingPunct="1">
              <a:buFont typeface="Wingdings" charset="2"/>
              <a:buChar char="Ø"/>
              <a:defRPr/>
            </a:pPr>
            <a:r>
              <a:rPr kumimoji="1" lang="en-US" dirty="0" smtClean="0"/>
              <a:t>virtual circuits</a:t>
            </a:r>
          </a:p>
          <a:p>
            <a:pPr lvl="1" eaLnBrk="1" hangingPunct="1">
              <a:buFont typeface="Wingdings" charset="2"/>
              <a:buChar char="l"/>
              <a:defRPr/>
            </a:pPr>
            <a:r>
              <a:rPr kumimoji="1" lang="en-US" dirty="0" smtClean="0"/>
              <a:t>network can provide sequencing and error control</a:t>
            </a:r>
          </a:p>
          <a:p>
            <a:pPr lvl="1" eaLnBrk="1" hangingPunct="1">
              <a:buFont typeface="Wingdings" charset="2"/>
              <a:buChar char="l"/>
              <a:defRPr/>
            </a:pPr>
            <a:r>
              <a:rPr kumimoji="1" lang="en-US" u="sng" dirty="0" smtClean="0"/>
              <a:t>packets are forwarded more quickly</a:t>
            </a:r>
          </a:p>
          <a:p>
            <a:pPr lvl="1" eaLnBrk="1" hangingPunct="1">
              <a:buFont typeface="Wingdings" charset="2"/>
              <a:buChar char="l"/>
              <a:defRPr/>
            </a:pPr>
            <a:r>
              <a:rPr kumimoji="1" lang="en-US" dirty="0" smtClean="0">
                <a:solidFill>
                  <a:srgbClr val="FFFF00"/>
                </a:solidFill>
              </a:rPr>
              <a:t>less reliable</a:t>
            </a:r>
          </a:p>
          <a:p>
            <a:pPr eaLnBrk="1" hangingPunct="1">
              <a:buFont typeface="Wingdings" charset="2"/>
              <a:buChar char="Ø"/>
              <a:defRPr/>
            </a:pPr>
            <a:r>
              <a:rPr kumimoji="1" lang="en-US" dirty="0" smtClean="0"/>
              <a:t>datagram</a:t>
            </a:r>
          </a:p>
          <a:p>
            <a:pPr lvl="1" eaLnBrk="1" hangingPunct="1">
              <a:buFont typeface="Wingdings" charset="2"/>
              <a:buChar char="l"/>
              <a:defRPr/>
            </a:pPr>
            <a:r>
              <a:rPr kumimoji="1" lang="en-US" dirty="0" smtClean="0">
                <a:solidFill>
                  <a:srgbClr val="FF0000"/>
                </a:solidFill>
              </a:rPr>
              <a:t>no call setup phase</a:t>
            </a:r>
          </a:p>
          <a:p>
            <a:pPr lvl="1" eaLnBrk="1" hangingPunct="1">
              <a:buFont typeface="Wingdings" charset="2"/>
              <a:buChar char="l"/>
              <a:defRPr/>
            </a:pPr>
            <a:r>
              <a:rPr kumimoji="1" lang="en-US" dirty="0" smtClean="0">
                <a:solidFill>
                  <a:srgbClr val="FFFF00"/>
                </a:solidFill>
              </a:rPr>
              <a:t>more flexible</a:t>
            </a:r>
          </a:p>
          <a:p>
            <a:pPr lvl="1" eaLnBrk="1" hangingPunct="1">
              <a:buFont typeface="Wingdings" charset="2"/>
              <a:buChar char="l"/>
              <a:defRPr/>
            </a:pPr>
            <a:r>
              <a:rPr kumimoji="1" lang="en-US" dirty="0" smtClean="0">
                <a:solidFill>
                  <a:srgbClr val="FFFF00"/>
                </a:solidFill>
              </a:rPr>
              <a:t>more reliable</a:t>
            </a:r>
          </a:p>
        </p:txBody>
      </p:sp>
      <p:pic>
        <p:nvPicPr>
          <p:cNvPr id="4" name="Picture 3"/>
          <p:cNvPicPr>
            <a:picLocks noChangeAspect="1"/>
          </p:cNvPicPr>
          <p:nvPr/>
        </p:nvPicPr>
        <p:blipFill>
          <a:blip r:embed="rId3" cstate="print"/>
          <a:stretch>
            <a:fillRect/>
          </a:stretch>
        </p:blipFill>
        <p:spPr>
          <a:xfrm>
            <a:off x="5257800" y="4419600"/>
            <a:ext cx="3185896" cy="199295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139825"/>
          </a:xfrm>
        </p:spPr>
        <p:txBody>
          <a:bodyPr/>
          <a:lstStyle/>
          <a:p>
            <a:pPr eaLnBrk="1" hangingPunct="1">
              <a:defRPr/>
            </a:pPr>
            <a:r>
              <a:rPr kumimoji="1" lang="en-US" dirty="0" smtClean="0"/>
              <a:t>Event Timing</a:t>
            </a:r>
          </a:p>
        </p:txBody>
      </p:sp>
      <p:pic>
        <p:nvPicPr>
          <p:cNvPr id="31747" name="Picture 5"/>
          <p:cNvPicPr>
            <a:picLocks noChangeAspect="1" noChangeArrowheads="1"/>
          </p:cNvPicPr>
          <p:nvPr/>
        </p:nvPicPr>
        <p:blipFill>
          <a:blip r:embed="rId3" cstate="print">
            <a:lum/>
            <a:alphaModFix/>
          </a:blip>
          <a:srcRect l="7159" t="4633" r="3580" b="9265"/>
          <a:stretch>
            <a:fillRect/>
          </a:stretch>
        </p:blipFill>
        <p:spPr bwMode="auto">
          <a:xfrm>
            <a:off x="1066800" y="1219200"/>
            <a:ext cx="7180262"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0"/>
            <a:ext cx="3124200" cy="6580187"/>
          </a:xfrm>
        </p:spPr>
        <p:txBody>
          <a:bodyPr/>
          <a:lstStyle/>
          <a:p>
            <a:pPr eaLnBrk="1" hangingPunct="1">
              <a:defRPr/>
            </a:pPr>
            <a:r>
              <a:rPr kumimoji="1" lang="en-US" sz="3600" dirty="0" smtClean="0">
                <a:solidFill>
                  <a:srgbClr val="FFFF00"/>
                </a:solidFill>
              </a:rPr>
              <a:t>There is a significant relationship between</a:t>
            </a:r>
            <a:r>
              <a:rPr kumimoji="1" lang="en-US" sz="3600" dirty="0" smtClean="0"/>
              <a:t/>
            </a:r>
            <a:br>
              <a:rPr kumimoji="1" lang="en-US" sz="3600" dirty="0" smtClean="0"/>
            </a:br>
            <a:r>
              <a:rPr kumimoji="1" lang="en-US" sz="3600" dirty="0" smtClean="0"/>
              <a:t/>
            </a:r>
            <a:br>
              <a:rPr kumimoji="1" lang="en-US" sz="3600" dirty="0" smtClean="0"/>
            </a:br>
            <a:r>
              <a:rPr kumimoji="1" lang="en-US" sz="3600" dirty="0" smtClean="0">
                <a:solidFill>
                  <a:srgbClr val="FF0000"/>
                </a:solidFill>
              </a:rPr>
              <a:t> </a:t>
            </a:r>
            <a:r>
              <a:rPr kumimoji="1" lang="en-US" sz="3600" i="1" dirty="0" smtClean="0">
                <a:solidFill>
                  <a:srgbClr val="FF0000"/>
                </a:solidFill>
              </a:rPr>
              <a:t>packet size</a:t>
            </a:r>
            <a:r>
              <a:rPr kumimoji="1" lang="en-US" sz="3600" dirty="0" smtClean="0"/>
              <a:t/>
            </a:r>
            <a:br>
              <a:rPr kumimoji="1" lang="en-US" sz="3600" dirty="0" smtClean="0"/>
            </a:br>
            <a:r>
              <a:rPr kumimoji="1" lang="en-US" sz="3600" dirty="0" smtClean="0"/>
              <a:t>and </a:t>
            </a:r>
            <a:r>
              <a:rPr kumimoji="1" lang="en-US" sz="3600" dirty="0" smtClean="0">
                <a:solidFill>
                  <a:srgbClr val="FF0000"/>
                </a:solidFill>
              </a:rPr>
              <a:t>transmission time</a:t>
            </a:r>
          </a:p>
        </p:txBody>
      </p:sp>
      <p:pic>
        <p:nvPicPr>
          <p:cNvPr id="29699" name="Picture 5"/>
          <p:cNvPicPr>
            <a:picLocks noChangeAspect="1" noChangeArrowheads="1"/>
          </p:cNvPicPr>
          <p:nvPr/>
        </p:nvPicPr>
        <p:blipFill>
          <a:blip r:embed="rId3" cstate="print">
            <a:lum/>
            <a:alphaModFix/>
          </a:blip>
          <a:srcRect l="4633" t="3580" r="4633" b="10739"/>
          <a:stretch>
            <a:fillRect/>
          </a:stretch>
        </p:blipFill>
        <p:spPr bwMode="auto">
          <a:xfrm>
            <a:off x="3733800" y="381000"/>
            <a:ext cx="5002213" cy="611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Switched Communications Networks</a:t>
            </a:r>
            <a:endParaRPr lang="en-US" dirty="0"/>
          </a:p>
        </p:txBody>
      </p:sp>
      <p:sp>
        <p:nvSpPr>
          <p:cNvPr id="3" name="Content Placeholder 2"/>
          <p:cNvSpPr>
            <a:spLocks noGrp="1"/>
          </p:cNvSpPr>
          <p:nvPr>
            <p:ph idx="1"/>
          </p:nvPr>
        </p:nvSpPr>
        <p:spPr>
          <a:xfrm>
            <a:off x="457200" y="1676400"/>
            <a:ext cx="8229600" cy="4953000"/>
          </a:xfrm>
        </p:spPr>
        <p:txBody>
          <a:bodyPr/>
          <a:lstStyle/>
          <a:p>
            <a:r>
              <a:rPr lang="en-US" dirty="0" smtClean="0"/>
              <a:t>switching nodes provide a switching facility that move data between nodes</a:t>
            </a:r>
          </a:p>
          <a:p>
            <a:pPr lvl="1"/>
            <a:r>
              <a:rPr lang="en-US" b="1" dirty="0" smtClean="0"/>
              <a:t>stations</a:t>
            </a:r>
            <a:r>
              <a:rPr lang="en-US" dirty="0" smtClean="0"/>
              <a:t> – devices attached to the network</a:t>
            </a:r>
          </a:p>
          <a:p>
            <a:pPr lvl="1"/>
            <a:r>
              <a:rPr lang="en-US" b="1" dirty="0" smtClean="0"/>
              <a:t>nodes</a:t>
            </a:r>
            <a:r>
              <a:rPr lang="en-US" dirty="0" smtClean="0"/>
              <a:t> – switching devices that provide communication</a:t>
            </a:r>
          </a:p>
          <a:p>
            <a:pPr lvl="2"/>
            <a:r>
              <a:rPr lang="en-US" dirty="0" smtClean="0"/>
              <a:t>connected by transmission links</a:t>
            </a:r>
          </a:p>
          <a:p>
            <a:pPr lvl="2"/>
            <a:r>
              <a:rPr lang="en-US" dirty="0" smtClean="0"/>
              <a:t>dedicated point-to-point</a:t>
            </a:r>
          </a:p>
          <a:p>
            <a:pPr lvl="2"/>
            <a:r>
              <a:rPr lang="en-US" dirty="0" smtClean="0"/>
              <a:t>usually multiplexed using either FDM or TDM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322387"/>
          </a:xfrm>
        </p:spPr>
        <p:txBody>
          <a:bodyPr/>
          <a:lstStyle/>
          <a:p>
            <a:r>
              <a:rPr lang="en-US" dirty="0" smtClean="0"/>
              <a:t>(Comparison of Communication Switching Techniques)</a:t>
            </a:r>
            <a:br>
              <a:rPr lang="en-US" dirty="0" smtClean="0"/>
            </a:br>
            <a:r>
              <a:rPr lang="en-US" dirty="0" smtClean="0"/>
              <a:t> </a:t>
            </a:r>
            <a:endParaRPr lang="en-US" dirty="0"/>
          </a:p>
        </p:txBody>
      </p:sp>
      <p:graphicFrame>
        <p:nvGraphicFramePr>
          <p:cNvPr id="82946" name="Object 2"/>
          <p:cNvGraphicFramePr>
            <a:graphicFrameLocks noChangeAspect="1"/>
          </p:cNvGraphicFramePr>
          <p:nvPr/>
        </p:nvGraphicFramePr>
        <p:xfrm>
          <a:off x="1676400" y="1447800"/>
          <a:ext cx="6019800" cy="5592823"/>
        </p:xfrm>
        <a:graphic>
          <a:graphicData uri="http://schemas.openxmlformats.org/presentationml/2006/ole">
            <mc:AlternateContent xmlns:mc="http://schemas.openxmlformats.org/markup-compatibility/2006">
              <mc:Choice xmlns:v="urn:schemas-microsoft-com:vml" Requires="v">
                <p:oleObj spid="_x0000_s82957" name="Document" r:id="rId4" imgW="6019578" imgH="5917982" progId="Word.Document.12">
                  <p:embed/>
                </p:oleObj>
              </mc:Choice>
              <mc:Fallback>
                <p:oleObj name="Document" r:id="rId4" imgW="6019578" imgH="591798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6019800" cy="559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kumimoji="1" lang="en-US" dirty="0" smtClean="0"/>
              <a:t>(External Network Interface)</a:t>
            </a:r>
          </a:p>
        </p:txBody>
      </p:sp>
      <p:sp>
        <p:nvSpPr>
          <p:cNvPr id="79875" name="Rectangle 3"/>
          <p:cNvSpPr>
            <a:spLocks noGrp="1" noChangeArrowheads="1"/>
          </p:cNvSpPr>
          <p:nvPr>
            <p:ph type="body" idx="1"/>
          </p:nvPr>
        </p:nvSpPr>
        <p:spPr/>
        <p:txBody>
          <a:bodyPr/>
          <a:lstStyle/>
          <a:p>
            <a:pPr eaLnBrk="1" hangingPunct="1">
              <a:buFont typeface="Wingdings" charset="2"/>
              <a:buChar char="Ø"/>
              <a:defRPr/>
            </a:pPr>
            <a:r>
              <a:rPr kumimoji="1" lang="en-US" dirty="0" smtClean="0"/>
              <a:t>ITU-T standard for interface between host and packet switched network</a:t>
            </a:r>
          </a:p>
          <a:p>
            <a:pPr eaLnBrk="1" hangingPunct="1">
              <a:buFont typeface="Wingdings" charset="2"/>
              <a:buChar char="Ø"/>
              <a:defRPr/>
            </a:pPr>
            <a:r>
              <a:rPr kumimoji="1" lang="en-US" dirty="0" smtClean="0">
                <a:solidFill>
                  <a:srgbClr val="FFFF00"/>
                </a:solidFill>
              </a:rPr>
              <a:t>almost universal on packet switched networks and packet switching</a:t>
            </a:r>
          </a:p>
          <a:p>
            <a:pPr eaLnBrk="1" hangingPunct="1">
              <a:buNone/>
              <a:defRPr/>
            </a:pPr>
            <a:r>
              <a:rPr kumimoji="1" lang="en-US" dirty="0" smtClean="0">
                <a:solidFill>
                  <a:srgbClr val="FFFF00"/>
                </a:solidFill>
              </a:rPr>
              <a:t>       Ex. </a:t>
            </a:r>
            <a:r>
              <a:rPr kumimoji="1" lang="en-US" dirty="0" smtClean="0">
                <a:solidFill>
                  <a:srgbClr val="FFFF00"/>
                </a:solidFill>
                <a:hlinkClick r:id="rId3"/>
              </a:rPr>
              <a:t>ISDN</a:t>
            </a:r>
            <a:r>
              <a:rPr kumimoji="1" lang="en-US" dirty="0" smtClean="0">
                <a:solidFill>
                  <a:srgbClr val="FFFF00"/>
                </a:solidFill>
              </a:rPr>
              <a:t>  </a:t>
            </a:r>
            <a:r>
              <a:rPr kumimoji="1" lang="en-US" sz="1800" dirty="0" smtClean="0">
                <a:solidFill>
                  <a:srgbClr val="FFFF00"/>
                </a:solidFill>
              </a:rPr>
              <a:t>  </a:t>
            </a:r>
            <a:r>
              <a:rPr kumimoji="1" lang="en-US" sz="2400" dirty="0" smtClean="0">
                <a:solidFill>
                  <a:srgbClr val="FF0000"/>
                </a:solidFill>
              </a:rPr>
              <a:t>note: ISDN was displaced by ADSL…</a:t>
            </a:r>
          </a:p>
          <a:p>
            <a:pPr eaLnBrk="1" hangingPunct="1">
              <a:buFont typeface="Wingdings" charset="2"/>
              <a:buChar char="Ø"/>
              <a:defRPr/>
            </a:pPr>
            <a:endParaRPr kumimoji="1" lang="en-US" dirty="0" smtClean="0"/>
          </a:p>
        </p:txBody>
      </p:sp>
      <p:pic>
        <p:nvPicPr>
          <p:cNvPr id="6" name="Picture 5"/>
          <p:cNvPicPr>
            <a:picLocks noChangeAspect="1"/>
          </p:cNvPicPr>
          <p:nvPr/>
        </p:nvPicPr>
        <p:blipFill>
          <a:blip r:embed="rId4" cstate="print"/>
          <a:stretch>
            <a:fillRect/>
          </a:stretch>
        </p:blipFill>
        <p:spPr>
          <a:xfrm>
            <a:off x="3276600" y="4495800"/>
            <a:ext cx="2590800" cy="209731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kumimoji="1" lang="en-US" dirty="0" smtClean="0"/>
              <a:t>ISDN networking</a:t>
            </a:r>
            <a:endParaRPr kumimoji="1" lang="en-US" sz="1600" dirty="0" smtClean="0"/>
          </a:p>
        </p:txBody>
      </p:sp>
      <p:sp>
        <p:nvSpPr>
          <p:cNvPr id="4" name="ZoneTexte 3"/>
          <p:cNvSpPr txBox="1"/>
          <p:nvPr/>
        </p:nvSpPr>
        <p:spPr>
          <a:xfrm>
            <a:off x="609600" y="3581400"/>
            <a:ext cx="7696200" cy="1938992"/>
          </a:xfrm>
          <a:prstGeom prst="rect">
            <a:avLst/>
          </a:prstGeom>
          <a:noFill/>
        </p:spPr>
        <p:txBody>
          <a:bodyPr wrap="square" rtlCol="0">
            <a:spAutoFit/>
          </a:bodyPr>
          <a:lstStyle/>
          <a:p>
            <a:r>
              <a:rPr lang="fr-CA" dirty="0" smtClean="0">
                <a:hlinkClick r:id="rId3"/>
              </a:rPr>
              <a:t>http://www.2n.cz/en/products/gsm-gateways/digital-isdn-bri/bri-enterprise/tech-specs/</a:t>
            </a:r>
            <a:endParaRPr lang="fr-CA" dirty="0" smtClean="0">
              <a:hlinkClick r:id="rId4"/>
            </a:endParaRPr>
          </a:p>
          <a:p>
            <a:endParaRPr lang="fr-CA" dirty="0" smtClean="0">
              <a:hlinkClick r:id="rId4"/>
            </a:endParaRPr>
          </a:p>
          <a:p>
            <a:r>
              <a:rPr lang="fr-CA" dirty="0">
                <a:hlinkClick r:id="rId5"/>
              </a:rPr>
              <a:t>http://</a:t>
            </a:r>
            <a:r>
              <a:rPr lang="fr-CA" dirty="0" smtClean="0">
                <a:hlinkClick r:id="rId5"/>
              </a:rPr>
              <a:t>www.cisco.com/c/en/us/products/collateral/routers/800-series-routers/product_data_sheet09186a008014ee18.html</a:t>
            </a:r>
            <a:endParaRPr lang="fr-CA" dirty="0" smtClean="0"/>
          </a:p>
        </p:txBody>
      </p:sp>
      <p:sp>
        <p:nvSpPr>
          <p:cNvPr id="2" name="ZoneTexte 1"/>
          <p:cNvSpPr txBox="1"/>
          <p:nvPr/>
        </p:nvSpPr>
        <p:spPr>
          <a:xfrm>
            <a:off x="419100" y="1600200"/>
            <a:ext cx="8077200" cy="1569660"/>
          </a:xfrm>
          <a:prstGeom prst="rect">
            <a:avLst/>
          </a:prstGeom>
          <a:noFill/>
        </p:spPr>
        <p:txBody>
          <a:bodyPr wrap="square" rtlCol="0">
            <a:spAutoFit/>
          </a:bodyPr>
          <a:lstStyle/>
          <a:p>
            <a:r>
              <a:rPr lang="fr-CA" dirty="0" smtClean="0"/>
              <a:t>Voice, </a:t>
            </a:r>
            <a:r>
              <a:rPr lang="fr-CA" dirty="0" err="1" smtClean="0"/>
              <a:t>video</a:t>
            </a:r>
            <a:r>
              <a:rPr lang="fr-CA" dirty="0" smtClean="0"/>
              <a:t> and data over public </a:t>
            </a:r>
            <a:r>
              <a:rPr lang="fr-CA" dirty="0" err="1" smtClean="0"/>
              <a:t>switched</a:t>
            </a:r>
            <a:r>
              <a:rPr lang="fr-CA" dirty="0" smtClean="0"/>
              <a:t> </a:t>
            </a:r>
            <a:r>
              <a:rPr lang="fr-CA" dirty="0" err="1" smtClean="0"/>
              <a:t>telephone</a:t>
            </a:r>
            <a:r>
              <a:rPr lang="fr-CA" dirty="0" smtClean="0"/>
              <a:t> network.</a:t>
            </a:r>
          </a:p>
          <a:p>
            <a:r>
              <a:rPr lang="fr-CA" dirty="0"/>
              <a:t> </a:t>
            </a:r>
            <a:endParaRPr lang="fr-CA" dirty="0" smtClean="0"/>
          </a:p>
          <a:p>
            <a:r>
              <a:rPr lang="fr-CA" dirty="0" err="1" smtClean="0"/>
              <a:t>Offers</a:t>
            </a:r>
            <a:r>
              <a:rPr lang="fr-CA" dirty="0" smtClean="0"/>
              <a:t> circuit-switch connections for </a:t>
            </a:r>
            <a:r>
              <a:rPr lang="fr-CA" dirty="0" err="1" smtClean="0"/>
              <a:t>voice</a:t>
            </a:r>
            <a:r>
              <a:rPr lang="fr-CA" dirty="0" smtClean="0"/>
              <a:t> or data and </a:t>
            </a:r>
            <a:r>
              <a:rPr lang="fr-CA" dirty="0" err="1" smtClean="0"/>
              <a:t>packet-switched</a:t>
            </a:r>
            <a:r>
              <a:rPr lang="fr-CA" dirty="0" smtClean="0"/>
              <a:t> connections for data.</a:t>
            </a:r>
            <a:endParaRPr lang="fr-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kumimoji="1" lang="en-US" dirty="0" smtClean="0"/>
              <a:t>X.25 </a:t>
            </a:r>
            <a:r>
              <a:rPr kumimoji="1" lang="en-US" dirty="0"/>
              <a:t>Networks</a:t>
            </a:r>
            <a:br>
              <a:rPr kumimoji="1" lang="en-US" dirty="0"/>
            </a:br>
            <a:r>
              <a:rPr kumimoji="1" lang="en-US" sz="2400" dirty="0"/>
              <a:t>(</a:t>
            </a:r>
            <a:r>
              <a:rPr kumimoji="1" lang="en-US" sz="2400" dirty="0">
                <a:solidFill>
                  <a:srgbClr val="FFFFCC"/>
                </a:solidFill>
              </a:rPr>
              <a:t>packet switched network</a:t>
            </a:r>
            <a:r>
              <a:rPr kumimoji="1" lang="en-US" sz="2400" dirty="0"/>
              <a:t>)</a:t>
            </a:r>
            <a:endParaRPr kumimoji="1" lang="en-US" sz="2400" dirty="0" smtClean="0"/>
          </a:p>
        </p:txBody>
      </p:sp>
      <p:sp>
        <p:nvSpPr>
          <p:cNvPr id="79875" name="Rectangle 3"/>
          <p:cNvSpPr>
            <a:spLocks noGrp="1" noChangeArrowheads="1"/>
          </p:cNvSpPr>
          <p:nvPr>
            <p:ph type="body" idx="1"/>
          </p:nvPr>
        </p:nvSpPr>
        <p:spPr/>
        <p:txBody>
          <a:bodyPr/>
          <a:lstStyle/>
          <a:p>
            <a:pPr eaLnBrk="1" hangingPunct="1">
              <a:buFont typeface="Wingdings" charset="2"/>
              <a:buChar char="Ø"/>
              <a:defRPr/>
            </a:pPr>
            <a:r>
              <a:rPr kumimoji="1" lang="en-US" dirty="0" smtClean="0"/>
              <a:t>X.25 defines three layers</a:t>
            </a:r>
          </a:p>
          <a:p>
            <a:pPr lvl="1" eaLnBrk="1" hangingPunct="1">
              <a:buFont typeface="Wingdings" charset="2"/>
              <a:buChar char="l"/>
              <a:defRPr/>
            </a:pPr>
            <a:r>
              <a:rPr kumimoji="1" lang="en-US" dirty="0" smtClean="0"/>
              <a:t>Physical (X.21)  - (via </a:t>
            </a:r>
            <a:r>
              <a:rPr kumimoji="1" lang="en-US" dirty="0" smtClean="0">
                <a:hlinkClick r:id="rId3"/>
              </a:rPr>
              <a:t>adapters</a:t>
            </a:r>
            <a:r>
              <a:rPr kumimoji="1" lang="en-US" dirty="0" smtClean="0"/>
              <a:t>)</a:t>
            </a:r>
          </a:p>
          <a:p>
            <a:pPr lvl="1" eaLnBrk="1" hangingPunct="1">
              <a:buFont typeface="Wingdings" charset="2"/>
              <a:buChar char="l"/>
              <a:defRPr/>
            </a:pPr>
            <a:r>
              <a:rPr kumimoji="1" lang="en-US" dirty="0" smtClean="0"/>
              <a:t>Link</a:t>
            </a:r>
          </a:p>
          <a:p>
            <a:pPr lvl="1" eaLnBrk="1" hangingPunct="1">
              <a:buFont typeface="Wingdings" charset="2"/>
              <a:buChar char="l"/>
              <a:defRPr/>
            </a:pPr>
            <a:r>
              <a:rPr kumimoji="1" lang="en-US" dirty="0" smtClean="0"/>
              <a:t>Packet (X.25)</a:t>
            </a:r>
          </a:p>
        </p:txBody>
      </p:sp>
      <p:pic>
        <p:nvPicPr>
          <p:cNvPr id="6" name="Picture 5"/>
          <p:cNvPicPr>
            <a:picLocks noChangeAspect="1"/>
          </p:cNvPicPr>
          <p:nvPr/>
        </p:nvPicPr>
        <p:blipFill>
          <a:blip r:embed="rId4" cstate="print"/>
          <a:stretch>
            <a:fillRect/>
          </a:stretch>
        </p:blipFill>
        <p:spPr>
          <a:xfrm>
            <a:off x="6400800" y="4760686"/>
            <a:ext cx="2590800" cy="209731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kumimoji="1" lang="en-US" dirty="0" smtClean="0"/>
              <a:t>X.25 Use of Virtual Circuits</a:t>
            </a:r>
            <a:br>
              <a:rPr kumimoji="1" lang="en-US" dirty="0" smtClean="0"/>
            </a:br>
            <a:r>
              <a:rPr kumimoji="1" lang="en-US" sz="1600" dirty="0" smtClean="0"/>
              <a:t>(see </a:t>
            </a:r>
            <a:r>
              <a:rPr kumimoji="1" lang="en-US" sz="1600" dirty="0" smtClean="0">
                <a:hlinkClick r:id="rId3"/>
              </a:rPr>
              <a:t>http://www.advancedrelay.com/ci/images/solutions/x25-legacy-network.png</a:t>
            </a:r>
            <a:r>
              <a:rPr kumimoji="1" lang="en-US" sz="1600" dirty="0" smtClean="0"/>
              <a:t>)</a:t>
            </a:r>
          </a:p>
        </p:txBody>
      </p:sp>
      <p:pic>
        <p:nvPicPr>
          <p:cNvPr id="36867" name="Picture 5"/>
          <p:cNvPicPr>
            <a:picLocks noChangeAspect="1" noChangeArrowheads="1"/>
          </p:cNvPicPr>
          <p:nvPr/>
        </p:nvPicPr>
        <p:blipFill>
          <a:blip r:embed="rId4" cstate="print">
            <a:lum/>
            <a:alphaModFix/>
          </a:blip>
          <a:srcRect l="3580" t="4633" r="3580" b="16214"/>
          <a:stretch>
            <a:fillRect/>
          </a:stretch>
        </p:blipFill>
        <p:spPr bwMode="auto">
          <a:xfrm>
            <a:off x="820738" y="1658938"/>
            <a:ext cx="7469187" cy="492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kumimoji="1" lang="en-US" dirty="0" smtClean="0"/>
              <a:t>(Circuit vs. Packet Switching)</a:t>
            </a:r>
          </a:p>
        </p:txBody>
      </p:sp>
      <p:sp>
        <p:nvSpPr>
          <p:cNvPr id="51203" name="Rectangle 3"/>
          <p:cNvSpPr>
            <a:spLocks noGrp="1" noChangeArrowheads="1"/>
          </p:cNvSpPr>
          <p:nvPr>
            <p:ph type="body" idx="1"/>
          </p:nvPr>
        </p:nvSpPr>
        <p:spPr>
          <a:xfrm>
            <a:off x="304800" y="1676400"/>
            <a:ext cx="8610600" cy="4454525"/>
          </a:xfrm>
        </p:spPr>
        <p:txBody>
          <a:bodyPr/>
          <a:lstStyle/>
          <a:p>
            <a:pPr eaLnBrk="1" hangingPunct="1">
              <a:lnSpc>
                <a:spcPct val="90000"/>
              </a:lnSpc>
            </a:pPr>
            <a:r>
              <a:rPr kumimoji="1" lang="en-US" sz="2800" dirty="0"/>
              <a:t>performance depends on various delays</a:t>
            </a:r>
          </a:p>
          <a:p>
            <a:pPr lvl="1" eaLnBrk="1" hangingPunct="1">
              <a:lnSpc>
                <a:spcPct val="90000"/>
              </a:lnSpc>
            </a:pPr>
            <a:r>
              <a:rPr kumimoji="1" lang="en-US" sz="2400" dirty="0"/>
              <a:t>propagation delay</a:t>
            </a:r>
          </a:p>
          <a:p>
            <a:pPr lvl="2" eaLnBrk="1" hangingPunct="1">
              <a:lnSpc>
                <a:spcPct val="90000"/>
              </a:lnSpc>
            </a:pPr>
            <a:r>
              <a:rPr kumimoji="1" lang="en-US" sz="2000" dirty="0"/>
              <a:t>time it takes a signal to propagate between nodes</a:t>
            </a:r>
          </a:p>
          <a:p>
            <a:pPr lvl="1" eaLnBrk="1" hangingPunct="1">
              <a:lnSpc>
                <a:spcPct val="90000"/>
              </a:lnSpc>
            </a:pPr>
            <a:r>
              <a:rPr kumimoji="1" lang="en-US" sz="2400" dirty="0"/>
              <a:t>transmission time	</a:t>
            </a:r>
          </a:p>
          <a:p>
            <a:pPr lvl="2" eaLnBrk="1" hangingPunct="1">
              <a:lnSpc>
                <a:spcPct val="90000"/>
              </a:lnSpc>
            </a:pPr>
            <a:r>
              <a:rPr kumimoji="1" lang="en-US" sz="2000" dirty="0"/>
              <a:t>time it takes for a transmitter to send a block of data</a:t>
            </a:r>
          </a:p>
          <a:p>
            <a:pPr lvl="1" eaLnBrk="1" hangingPunct="1">
              <a:lnSpc>
                <a:spcPct val="90000"/>
              </a:lnSpc>
            </a:pPr>
            <a:r>
              <a:rPr kumimoji="1" lang="en-US" sz="2400" dirty="0"/>
              <a:t>node delay</a:t>
            </a:r>
            <a:endParaRPr kumimoji="1" lang="en-US" sz="2400" dirty="0" smtClean="0"/>
          </a:p>
          <a:p>
            <a:pPr lvl="2" eaLnBrk="1" hangingPunct="1">
              <a:lnSpc>
                <a:spcPct val="90000"/>
              </a:lnSpc>
            </a:pPr>
            <a:r>
              <a:rPr kumimoji="1" lang="en-US" sz="2000" dirty="0"/>
              <a:t>t</a:t>
            </a:r>
            <a:r>
              <a:rPr kumimoji="1" lang="en-US" sz="2000" dirty="0" smtClean="0"/>
              <a:t>ime </a:t>
            </a:r>
            <a:r>
              <a:rPr kumimoji="1" lang="en-US" sz="2000" dirty="0"/>
              <a:t>it takes for a node to perform processing as it switches data</a:t>
            </a:r>
          </a:p>
          <a:p>
            <a:pPr eaLnBrk="1" hangingPunct="1">
              <a:lnSpc>
                <a:spcPct val="90000"/>
              </a:lnSpc>
            </a:pPr>
            <a:r>
              <a:rPr kumimoji="1" lang="en-US" sz="2800" dirty="0"/>
              <a:t>range of other characteristics, including:</a:t>
            </a:r>
          </a:p>
          <a:p>
            <a:pPr lvl="1" eaLnBrk="1" hangingPunct="1">
              <a:lnSpc>
                <a:spcPct val="90000"/>
              </a:lnSpc>
            </a:pPr>
            <a:r>
              <a:rPr kumimoji="1" lang="en-US" sz="2400" dirty="0"/>
              <a:t>transparency</a:t>
            </a:r>
          </a:p>
          <a:p>
            <a:pPr lvl="1" eaLnBrk="1" hangingPunct="1">
              <a:lnSpc>
                <a:spcPct val="90000"/>
              </a:lnSpc>
            </a:pPr>
            <a:r>
              <a:rPr kumimoji="1" lang="en-US" sz="2400" dirty="0"/>
              <a:t>amount of overhead</a:t>
            </a:r>
          </a:p>
          <a:p>
            <a:pPr lvl="1" eaLnBrk="1" hangingPunct="1">
              <a:lnSpc>
                <a:spcPct val="90000"/>
              </a:lnSpc>
            </a:pPr>
            <a:endParaRPr kumimoji="1"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81000" y="0"/>
            <a:ext cx="8382000" cy="1139825"/>
          </a:xfrm>
        </p:spPr>
        <p:txBody>
          <a:bodyPr/>
          <a:lstStyle/>
          <a:p>
            <a:pPr eaLnBrk="1" hangingPunct="1"/>
            <a:r>
              <a:rPr lang="en-US" dirty="0"/>
              <a:t>Summary</a:t>
            </a:r>
            <a:endParaRPr lang="en-AU" dirty="0"/>
          </a:p>
        </p:txBody>
      </p:sp>
      <p:sp>
        <p:nvSpPr>
          <p:cNvPr id="132099" name="Rectangle 3"/>
          <p:cNvSpPr>
            <a:spLocks noGrp="1" noChangeArrowheads="1"/>
          </p:cNvSpPr>
          <p:nvPr>
            <p:ph type="body" idx="1"/>
          </p:nvPr>
        </p:nvSpPr>
        <p:spPr>
          <a:xfrm>
            <a:off x="457200" y="1219200"/>
            <a:ext cx="8229600" cy="4911725"/>
          </a:xfrm>
        </p:spPr>
        <p:txBody>
          <a:bodyPr/>
          <a:lstStyle/>
          <a:p>
            <a:pPr eaLnBrk="1" hangingPunct="1"/>
            <a:r>
              <a:rPr lang="en-US" dirty="0"/>
              <a:t>s</a:t>
            </a:r>
            <a:r>
              <a:rPr lang="en-US" dirty="0" smtClean="0"/>
              <a:t>witched </a:t>
            </a:r>
            <a:r>
              <a:rPr lang="en-US" dirty="0"/>
              <a:t>communications </a:t>
            </a:r>
            <a:r>
              <a:rPr lang="en-US" dirty="0" smtClean="0"/>
              <a:t>networks</a:t>
            </a:r>
          </a:p>
          <a:p>
            <a:pPr lvl="1" eaLnBrk="1" hangingPunct="1"/>
            <a:r>
              <a:rPr lang="en-US" dirty="0" smtClean="0"/>
              <a:t>stations / nodes</a:t>
            </a:r>
          </a:p>
          <a:p>
            <a:pPr eaLnBrk="1" hangingPunct="1"/>
            <a:r>
              <a:rPr lang="en-US" dirty="0"/>
              <a:t>c</a:t>
            </a:r>
            <a:r>
              <a:rPr lang="en-US" dirty="0" smtClean="0"/>
              <a:t>ircuit </a:t>
            </a:r>
            <a:r>
              <a:rPr lang="en-US" dirty="0"/>
              <a:t>switching networks</a:t>
            </a:r>
            <a:endParaRPr lang="en-US" dirty="0" smtClean="0"/>
          </a:p>
          <a:p>
            <a:pPr eaLnBrk="1" hangingPunct="1"/>
            <a:r>
              <a:rPr lang="en-US" dirty="0"/>
              <a:t>c</a:t>
            </a:r>
            <a:r>
              <a:rPr lang="en-US" dirty="0" smtClean="0"/>
              <a:t>ircuit </a:t>
            </a:r>
            <a:r>
              <a:rPr lang="en-US" dirty="0"/>
              <a:t>switching </a:t>
            </a:r>
            <a:r>
              <a:rPr lang="en-US" dirty="0" smtClean="0"/>
              <a:t>concepts</a:t>
            </a:r>
          </a:p>
          <a:p>
            <a:pPr lvl="1" eaLnBrk="1" hangingPunct="1"/>
            <a:r>
              <a:rPr lang="en-US" dirty="0" smtClean="0"/>
              <a:t>digital switch, network interfacing, control unit</a:t>
            </a:r>
          </a:p>
          <a:p>
            <a:pPr eaLnBrk="1" hangingPunct="1"/>
            <a:r>
              <a:rPr lang="en-US" dirty="0"/>
              <a:t>s</a:t>
            </a:r>
            <a:r>
              <a:rPr lang="en-US" dirty="0" smtClean="0"/>
              <a:t>oftswitch </a:t>
            </a:r>
            <a:r>
              <a:rPr lang="en-US" dirty="0"/>
              <a:t>architecture</a:t>
            </a:r>
            <a:endParaRPr lang="en-US" dirty="0" smtClean="0"/>
          </a:p>
          <a:p>
            <a:pPr eaLnBrk="1" hangingPunct="1"/>
            <a:r>
              <a:rPr lang="en-US" dirty="0"/>
              <a:t>p</a:t>
            </a:r>
            <a:r>
              <a:rPr lang="en-US" dirty="0" smtClean="0"/>
              <a:t>acket </a:t>
            </a:r>
            <a:r>
              <a:rPr lang="en-US" dirty="0"/>
              <a:t>switching principles</a:t>
            </a:r>
            <a:endParaRPr lang="en-US" dirty="0" smtClean="0"/>
          </a:p>
          <a:p>
            <a:pPr eaLnBrk="1" hangingPunct="1">
              <a:buNone/>
            </a:pPr>
            <a:endParaRPr lang="en-US" dirty="0" smtClean="0"/>
          </a:p>
          <a:p>
            <a:pPr eaLnBrk="1" hangingPunct="1"/>
            <a:endParaRPr lang="en-AU" dirty="0"/>
          </a:p>
        </p:txBody>
      </p:sp>
      <p:pic>
        <p:nvPicPr>
          <p:cNvPr id="4" name="Picture 3"/>
          <p:cNvPicPr>
            <a:picLocks noChangeAspect="1"/>
          </p:cNvPicPr>
          <p:nvPr/>
        </p:nvPicPr>
        <p:blipFill>
          <a:blip r:embed="rId3" cstate="print"/>
          <a:stretch>
            <a:fillRect/>
          </a:stretch>
        </p:blipFill>
        <p:spPr>
          <a:xfrm>
            <a:off x="6324600" y="4114800"/>
            <a:ext cx="2438400" cy="243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kumimoji="1" lang="en-US" dirty="0" smtClean="0"/>
              <a:t>Switched Network</a:t>
            </a:r>
          </a:p>
        </p:txBody>
      </p:sp>
      <p:pic>
        <p:nvPicPr>
          <p:cNvPr id="5123" name="Picture 6"/>
          <p:cNvPicPr>
            <a:picLocks noChangeAspect="1" noChangeArrowheads="1"/>
          </p:cNvPicPr>
          <p:nvPr/>
        </p:nvPicPr>
        <p:blipFill>
          <a:blip r:embed="rId3" cstate="print"/>
          <a:srcRect l="3580" t="4633" r="3580" b="13898"/>
          <a:stretch>
            <a:fillRect/>
          </a:stretch>
        </p:blipFill>
        <p:spPr bwMode="auto">
          <a:xfrm>
            <a:off x="914400" y="1600200"/>
            <a:ext cx="7469188" cy="5065713"/>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39825"/>
          </a:xfrm>
        </p:spPr>
        <p:txBody>
          <a:bodyPr/>
          <a:lstStyle/>
          <a:p>
            <a:pPr eaLnBrk="1" hangingPunct="1">
              <a:defRPr/>
            </a:pPr>
            <a:r>
              <a:rPr kumimoji="1" lang="en-US" dirty="0" smtClean="0"/>
              <a:t>(Communication Networks)</a:t>
            </a:r>
          </a:p>
        </p:txBody>
      </p:sp>
      <p:graphicFrame>
        <p:nvGraphicFramePr>
          <p:cNvPr id="6" name="Diagram 5"/>
          <p:cNvGraphicFramePr/>
          <p:nvPr>
            <p:extLst>
              <p:ext uri="{D42A27DB-BD31-4B8C-83A1-F6EECF244321}">
                <p14:modId xmlns:p14="http://schemas.microsoft.com/office/powerpoint/2010/main" val="3931947371"/>
              </p:ext>
            </p:extLst>
          </p:nvPr>
        </p:nvGraphicFramePr>
        <p:xfrm>
          <a:off x="457200" y="1066800"/>
          <a:ext cx="8305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kumimoji="1" lang="en-US" dirty="0" smtClean="0"/>
              <a:t>Circuit Switching</a:t>
            </a:r>
          </a:p>
        </p:txBody>
      </p:sp>
      <p:sp>
        <p:nvSpPr>
          <p:cNvPr id="8195" name="Rectangle 3"/>
          <p:cNvSpPr>
            <a:spLocks noGrp="1" noChangeArrowheads="1"/>
          </p:cNvSpPr>
          <p:nvPr>
            <p:ph sz="half" idx="1"/>
          </p:nvPr>
        </p:nvSpPr>
        <p:spPr>
          <a:xfrm>
            <a:off x="457200" y="1371600"/>
            <a:ext cx="4038600" cy="5334000"/>
          </a:xfrm>
        </p:spPr>
        <p:txBody>
          <a:bodyPr/>
          <a:lstStyle/>
          <a:p>
            <a:pPr eaLnBrk="1" hangingPunct="1">
              <a:buFont typeface="Wingdings" charset="2"/>
              <a:buChar char="Ø"/>
              <a:defRPr/>
            </a:pPr>
            <a:r>
              <a:rPr kumimoji="1" lang="en-US" dirty="0" smtClean="0">
                <a:solidFill>
                  <a:srgbClr val="FFFF00"/>
                </a:solidFill>
              </a:rPr>
              <a:t>uses a dedicated path between two stations</a:t>
            </a:r>
          </a:p>
          <a:p>
            <a:pPr eaLnBrk="1" hangingPunct="1">
              <a:buFont typeface="Wingdings" charset="2"/>
              <a:buChar char="Ø"/>
              <a:defRPr/>
            </a:pPr>
            <a:r>
              <a:rPr kumimoji="1" lang="en-US" dirty="0" smtClean="0">
                <a:solidFill>
                  <a:srgbClr val="FF0000"/>
                </a:solidFill>
              </a:rPr>
              <a:t>can be inefficient</a:t>
            </a:r>
          </a:p>
          <a:p>
            <a:pPr lvl="1" eaLnBrk="1" hangingPunct="1">
              <a:buFont typeface="Wingdings" charset="2"/>
              <a:buChar char="l"/>
              <a:defRPr/>
            </a:pPr>
            <a:r>
              <a:rPr kumimoji="1" lang="en-US" dirty="0" smtClean="0"/>
              <a:t>channel capacity dedicated for duration of connection</a:t>
            </a:r>
          </a:p>
          <a:p>
            <a:pPr lvl="1" eaLnBrk="1" hangingPunct="1">
              <a:buFont typeface="Wingdings" charset="2"/>
              <a:buChar char="l"/>
              <a:defRPr/>
            </a:pPr>
            <a:r>
              <a:rPr kumimoji="1" lang="en-US" dirty="0" smtClean="0">
                <a:solidFill>
                  <a:srgbClr val="FFFF00"/>
                </a:solidFill>
              </a:rPr>
              <a:t>if no data, capacity wasted</a:t>
            </a:r>
          </a:p>
          <a:p>
            <a:pPr eaLnBrk="1" hangingPunct="1">
              <a:buFont typeface="Wingdings" charset="2"/>
              <a:buChar char="Ø"/>
              <a:defRPr/>
            </a:pPr>
            <a:r>
              <a:rPr kumimoji="1" lang="en-US" dirty="0" smtClean="0">
                <a:solidFill>
                  <a:srgbClr val="FFFF00"/>
                </a:solidFill>
              </a:rPr>
              <a:t>set up (connection) takes time</a:t>
            </a:r>
          </a:p>
          <a:p>
            <a:pPr eaLnBrk="1" hangingPunct="1">
              <a:buFont typeface="Wingdings" charset="2"/>
              <a:buChar char="Ø"/>
              <a:defRPr/>
            </a:pPr>
            <a:r>
              <a:rPr kumimoji="1" lang="en-US" dirty="0" smtClean="0"/>
              <a:t>once connected, transfer is transparent</a:t>
            </a:r>
          </a:p>
        </p:txBody>
      </p:sp>
      <p:sp>
        <p:nvSpPr>
          <p:cNvPr id="7" name="Content Placeholder 6"/>
          <p:cNvSpPr>
            <a:spLocks noGrp="1"/>
          </p:cNvSpPr>
          <p:nvPr>
            <p:ph sz="half" idx="2"/>
          </p:nvPr>
        </p:nvSpPr>
        <p:spPr>
          <a:xfrm>
            <a:off x="4648200" y="1447800"/>
            <a:ext cx="4038600" cy="5410200"/>
          </a:xfrm>
        </p:spPr>
        <p:txBody>
          <a:bodyPr/>
          <a:lstStyle/>
          <a:p>
            <a:pPr eaLnBrk="1" hangingPunct="1">
              <a:buFont typeface="Wingdings" charset="2"/>
              <a:buChar char="Ø"/>
              <a:defRPr/>
            </a:pPr>
            <a:r>
              <a:rPr kumimoji="1" lang="en-US" dirty="0" smtClean="0">
                <a:solidFill>
                  <a:srgbClr val="FF0000"/>
                </a:solidFill>
              </a:rPr>
              <a:t>has three phases</a:t>
            </a:r>
          </a:p>
        </p:txBody>
      </p:sp>
      <p:graphicFrame>
        <p:nvGraphicFramePr>
          <p:cNvPr id="6" name="Diagram 5"/>
          <p:cNvGraphicFramePr/>
          <p:nvPr/>
        </p:nvGraphicFramePr>
        <p:xfrm>
          <a:off x="4648200" y="2209800"/>
          <a:ext cx="434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8195">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8195">
                                            <p:txEl>
                                              <p:pRg st="4" end="4"/>
                                            </p:txEl>
                                          </p:spTgt>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100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par>
                          <p:cTn id="19" fill="hold">
                            <p:stCondLst>
                              <p:cond delay="5500"/>
                            </p:stCondLst>
                            <p:childTnLst>
                              <p:par>
                                <p:cTn id="20" presetID="9" presetClass="emph" presetSubtype="0" nodeType="afterEffect">
                                  <p:stCondLst>
                                    <p:cond delay="1000"/>
                                  </p:stCondLst>
                                  <p:childTnLst>
                                    <p:set>
                                      <p:cBhvr rctx="PPT">
                                        <p:cTn id="21" dur="indefinite"/>
                                        <p:tgtEl>
                                          <p:spTgt spid="8195">
                                            <p:txEl>
                                              <p:pRg st="5" end="5"/>
                                            </p:txEl>
                                          </p:spTgt>
                                        </p:tgtEl>
                                        <p:attrNameLst>
                                          <p:attrName>style.opacity</p:attrName>
                                        </p:attrNameLst>
                                      </p:cBhvr>
                                      <p:to>
                                        <p:strVal val="0.75"/>
                                      </p:to>
                                    </p:set>
                                    <p:animEffect filter="image" prLst="opacity: 0.75">
                                      <p:cBhvr rctx="IE">
                                        <p:cTn id="22" dur="indefinite"/>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en-US" sz="4000" dirty="0" smtClean="0"/>
              <a:t>(Public Telecommunications Network)</a:t>
            </a:r>
          </a:p>
        </p:txBody>
      </p:sp>
      <p:sp>
        <p:nvSpPr>
          <p:cNvPr id="174083" name="Rectangle 3"/>
          <p:cNvSpPr>
            <a:spLocks noGrp="1" noChangeArrowheads="1"/>
          </p:cNvSpPr>
          <p:nvPr>
            <p:ph type="body" idx="1"/>
          </p:nvPr>
        </p:nvSpPr>
        <p:spPr>
          <a:xfrm>
            <a:off x="457200" y="1676400"/>
            <a:ext cx="8229600" cy="4876800"/>
          </a:xfrm>
        </p:spPr>
        <p:txBody>
          <a:bodyPr/>
          <a:lstStyle/>
          <a:p>
            <a:pPr eaLnBrk="1" hangingPunct="1"/>
            <a:r>
              <a:rPr lang="en-US" sz="2800" dirty="0"/>
              <a:t>examples of circuit switching network:</a:t>
            </a:r>
          </a:p>
          <a:p>
            <a:pPr eaLnBrk="1" hangingPunct="1">
              <a:buFont typeface="Wingdings" pitchFamily="32" charset="2"/>
              <a:buNone/>
            </a:pPr>
            <a:endParaRPr lang="en-US" sz="1200" dirty="0"/>
          </a:p>
          <a:p>
            <a:pPr lvl="2" eaLnBrk="1" hangingPunct="1"/>
            <a:endParaRPr lang="en-US" sz="2000" dirty="0"/>
          </a:p>
          <a:p>
            <a:pPr eaLnBrk="1" hangingPunct="1"/>
            <a:endParaRPr lang="en-US" sz="2800" dirty="0"/>
          </a:p>
        </p:txBody>
      </p:sp>
      <p:graphicFrame>
        <p:nvGraphicFramePr>
          <p:cNvPr id="6" name="Diagram 5"/>
          <p:cNvGraphicFramePr/>
          <p:nvPr/>
        </p:nvGraphicFramePr>
        <p:xfrm>
          <a:off x="685800" y="22098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kumimoji="1" lang="en-US" dirty="0" smtClean="0"/>
              <a:t>Public Circuit Switched Network</a:t>
            </a:r>
          </a:p>
        </p:txBody>
      </p:sp>
      <p:pic>
        <p:nvPicPr>
          <p:cNvPr id="9219" name="Picture 6"/>
          <p:cNvPicPr>
            <a:picLocks noChangeAspect="1" noChangeArrowheads="1"/>
          </p:cNvPicPr>
          <p:nvPr/>
        </p:nvPicPr>
        <p:blipFill>
          <a:blip r:embed="rId3" cstate="print">
            <a:lum/>
            <a:alphaModFix/>
          </a:blip>
          <a:srcRect l="3580" t="4633" r="3580" b="27794"/>
          <a:stretch>
            <a:fillRect/>
          </a:stretch>
        </p:blipFill>
        <p:spPr bwMode="auto">
          <a:xfrm>
            <a:off x="914400" y="1905000"/>
            <a:ext cx="7469188" cy="4202113"/>
          </a:xfrm>
          <a:prstGeom prst="rect">
            <a:avLst/>
          </a:prstGeom>
          <a:noFill/>
          <a:ln w="9525">
            <a:noFill/>
            <a:miter lim="800000"/>
            <a:headEnd/>
            <a:tailEnd/>
          </a:ln>
        </p:spPr>
      </p:pic>
      <p:sp>
        <p:nvSpPr>
          <p:cNvPr id="2" name="Flèche droite 1"/>
          <p:cNvSpPr/>
          <p:nvPr/>
        </p:nvSpPr>
        <p:spPr bwMode="auto">
          <a:xfrm rot="17964477">
            <a:off x="1198685" y="4374224"/>
            <a:ext cx="623153" cy="20784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1"/>
              </a:solidFill>
              <a:effectLst/>
              <a:latin typeface="Times New Roman" charset="0"/>
            </a:endParaRPr>
          </a:p>
        </p:txBody>
      </p:sp>
    </p:spTree>
  </p:cSld>
  <p:clrMapOvr>
    <a:masterClrMapping/>
  </p:clrMapOvr>
  <p:transition spd="slow">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kumimoji="1" lang="en-GB" dirty="0" smtClean="0"/>
              <a:t>(Circuit Establishment)</a:t>
            </a:r>
            <a:endParaRPr kumimoji="1" lang="en-US" dirty="0"/>
          </a:p>
        </p:txBody>
      </p:sp>
      <p:pic>
        <p:nvPicPr>
          <p:cNvPr id="10243" name="Picture 5"/>
          <p:cNvPicPr>
            <a:picLocks noChangeAspect="1" noChangeArrowheads="1"/>
          </p:cNvPicPr>
          <p:nvPr/>
        </p:nvPicPr>
        <p:blipFill>
          <a:blip r:embed="rId3" cstate="print"/>
          <a:srcRect l="7159" t="9265" r="7159" b="20845"/>
          <a:stretch>
            <a:fillRect/>
          </a:stretch>
        </p:blipFill>
        <p:spPr bwMode="auto">
          <a:xfrm>
            <a:off x="1185863" y="1719263"/>
            <a:ext cx="6891337" cy="434498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1814</TotalTime>
  <Words>4895</Words>
  <Application>Microsoft Office PowerPoint</Application>
  <PresentationFormat>Prezentácia na obrazovke (4:3)</PresentationFormat>
  <Paragraphs>296</Paragraphs>
  <Slides>36</Slides>
  <Notes>36</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36</vt:i4>
      </vt:variant>
    </vt:vector>
  </HeadingPairs>
  <TitlesOfParts>
    <vt:vector size="44" baseType="lpstr">
      <vt:lpstr>ＭＳ Ｐゴシック</vt:lpstr>
      <vt:lpstr>Arial</vt:lpstr>
      <vt:lpstr>Symbol</vt:lpstr>
      <vt:lpstr>Times</vt:lpstr>
      <vt:lpstr>Times New Roman</vt:lpstr>
      <vt:lpstr>Wingdings</vt:lpstr>
      <vt:lpstr>01-Overview</vt:lpstr>
      <vt:lpstr>Document</vt:lpstr>
      <vt:lpstr>Data and Computer Communications</vt:lpstr>
      <vt:lpstr>Circuit Switching and Packet Switching</vt:lpstr>
      <vt:lpstr>Switched Communications Networks</vt:lpstr>
      <vt:lpstr>Switched Network</vt:lpstr>
      <vt:lpstr>(Communication Networks)</vt:lpstr>
      <vt:lpstr>Circuit Switching</vt:lpstr>
      <vt:lpstr>(Public Telecommunications Network)</vt:lpstr>
      <vt:lpstr>Public Circuit Switched Network</vt:lpstr>
      <vt:lpstr>(Circuit Establishment)</vt:lpstr>
      <vt:lpstr>(Circuit-Switching Technology)</vt:lpstr>
      <vt:lpstr>(Circuit-Switching Concepts) (see next slide…)</vt:lpstr>
      <vt:lpstr>(Circuit Switch Elements)</vt:lpstr>
      <vt:lpstr>(Blocking or Non-blocking)</vt:lpstr>
      <vt:lpstr>(Space Division Switching)</vt:lpstr>
      <vt:lpstr>(Space Division Switch)</vt:lpstr>
      <vt:lpstr>(3 Stage Space Division Switch)</vt:lpstr>
      <vt:lpstr>(Time Division Switching)</vt:lpstr>
      <vt:lpstr>(Softswitch Architecture)</vt:lpstr>
      <vt:lpstr>(Traditional Circuit Switching)</vt:lpstr>
      <vt:lpstr>(Softswitch) Ex: http://partners.varphonex.com/services/softswitch.php http://speedflow.com/index.php/en/services/softswitch-rent  </vt:lpstr>
      <vt:lpstr>Packet Switching</vt:lpstr>
      <vt:lpstr>Packet Switching</vt:lpstr>
      <vt:lpstr>Advantages</vt:lpstr>
      <vt:lpstr>Switching Techniques</vt:lpstr>
      <vt:lpstr>Datagram Diagram</vt:lpstr>
      <vt:lpstr>Virtual Circuit Diagram</vt:lpstr>
      <vt:lpstr>Virtual Circuits vs. Datagram</vt:lpstr>
      <vt:lpstr>Event Timing</vt:lpstr>
      <vt:lpstr>There is a significant relationship between   packet size and transmission time</vt:lpstr>
      <vt:lpstr>(Comparison of Communication Switching Techniques)  </vt:lpstr>
      <vt:lpstr>(External Network Interface)</vt:lpstr>
      <vt:lpstr>ISDN networking</vt:lpstr>
      <vt:lpstr>X.25 Networks (packet switched network)</vt:lpstr>
      <vt:lpstr>X.25 Use of Virtual Circuits (see http://www.advancedrelay.com/ci/images/solutions/x25-legacy-network.png)</vt:lpstr>
      <vt:lpstr>(Circuit vs. Packet Switching)</vt:lpstr>
      <vt:lpstr>Summary</vt:lpstr>
    </vt:vector>
  </TitlesOfParts>
  <Company>School of IT&amp;EE, UNSW@ADFA,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William Stallings, Data and Computer Communications, 8/e</dc:title>
  <dc:subject>Lecture Slides</dc:subject>
  <dc:creator>Dr Lawrie Brown</dc:creator>
  <cp:lastModifiedBy>KEMT</cp:lastModifiedBy>
  <cp:revision>105</cp:revision>
  <cp:lastPrinted>2006-07-11T08:20:33Z</cp:lastPrinted>
  <dcterms:created xsi:type="dcterms:W3CDTF">2010-08-01T22:53:52Z</dcterms:created>
  <dcterms:modified xsi:type="dcterms:W3CDTF">2017-10-01T20:37:37Z</dcterms:modified>
</cp:coreProperties>
</file>