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en-US" altLang="sk-SK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en-US" altLang="sk-SK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k-SK" altLang="sk-SK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k-SK" altLang="sk-SK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A812F37-708F-4A39-84E4-52F4AA7AD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416C8-C54C-49DB-883C-309B367E87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7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AC503-5AFC-420E-AAF4-4D3E1CBCB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85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9B739-79C2-4BA1-942E-F9CED9D8E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8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732A8-CBD2-4D55-A4C3-39DE8A53FC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01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3C0C-A8EB-4A1D-85F6-516B5BD9F1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1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1DBD2-6B75-4083-B3D9-7EBF067C06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59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023C-59C0-4901-BFCA-78717BBD3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2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59B3E-B10C-423E-A7A5-FC321D42A6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6BFA-982F-4FA6-AA81-247205376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0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A2014-CE9D-420C-A75D-BAB767177F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68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918E7-8F01-4DFF-BAF6-E648251BD7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97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sk-SK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Click to edit Master text styles</a:t>
            </a:r>
          </a:p>
          <a:p>
            <a:pPr lvl="1"/>
            <a:r>
              <a:rPr lang="cs-CZ" altLang="sk-SK" smtClean="0"/>
              <a:t>Second level</a:t>
            </a:r>
          </a:p>
          <a:p>
            <a:pPr lvl="2"/>
            <a:r>
              <a:rPr lang="cs-CZ" altLang="sk-SK" smtClean="0"/>
              <a:t>Third level</a:t>
            </a:r>
          </a:p>
          <a:p>
            <a:pPr lvl="3"/>
            <a:r>
              <a:rPr lang="cs-CZ" altLang="sk-SK" smtClean="0"/>
              <a:t>Fourth level</a:t>
            </a:r>
          </a:p>
          <a:p>
            <a:pPr lvl="4"/>
            <a:r>
              <a:rPr lang="cs-CZ" altLang="sk-SK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0462BB3-1A4C-4936-B02C-0A646CF6C7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Prístupové siete</a:t>
            </a:r>
            <a:endParaRPr lang="cs-CZ" altLang="sk-SK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52738"/>
            <a:ext cx="4013200" cy="1104900"/>
          </a:xfrm>
        </p:spPr>
        <p:txBody>
          <a:bodyPr/>
          <a:lstStyle/>
          <a:p>
            <a:pPr eaLnBrk="1" hangingPunct="1"/>
            <a:r>
              <a:rPr lang="sk-SK" altLang="sk-SK" dirty="0" smtClean="0"/>
              <a:t>20</a:t>
            </a:r>
            <a:r>
              <a:rPr lang="en-US" altLang="sk-SK" smtClean="0"/>
              <a:t>14/15</a:t>
            </a:r>
            <a:endParaRPr lang="sk-SK" altLang="sk-SK" dirty="0" smtClean="0"/>
          </a:p>
          <a:p>
            <a:pPr eaLnBrk="1" hangingPunct="1"/>
            <a:endParaRPr lang="cs-CZ" altLang="sk-SK" dirty="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55650" y="5445125"/>
            <a:ext cx="7704138" cy="822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sz="2400"/>
              <a:t>Pr</a:t>
            </a:r>
            <a:r>
              <a:rPr lang="sk-SK" altLang="sk-SK" sz="2400"/>
              <a:t>í</a:t>
            </a:r>
            <a:r>
              <a:rPr lang="en-US" altLang="sk-SK" sz="2400"/>
              <a:t>klady</a:t>
            </a:r>
            <a:r>
              <a:rPr lang="sk-SK" altLang="sk-SK" sz="2400"/>
              <a:t>: výpočet hodnôt parametrov metalických párov na základe vzťahov z predchádzajúcich cvičení</a:t>
            </a:r>
            <a:endParaRPr lang="cs-CZ" altLang="sk-SK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9</a:t>
            </a:r>
            <a:endParaRPr lang="cs-CZ" altLang="sk-SK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93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Vedenie má dĺžku 1km, na vstupe je výkon 0,35 W a na výstupe musí byť minimálne 0,1 mW. Určte, aký max. merný útlm </a:t>
            </a:r>
            <a:r>
              <a:rPr lang="en-US" altLang="sk-SK" smtClean="0"/>
              <a:t>[dB/100m] </a:t>
            </a:r>
            <a:r>
              <a:rPr lang="sk-SK" altLang="sk-SK" smtClean="0"/>
              <a:t>musí mať použité prenosové vedenie.</a:t>
            </a:r>
            <a:endParaRPr lang="cs-CZ" altLang="sk-SK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42988" y="530066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 3,5 dB /100 m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10</a:t>
            </a:r>
            <a:endParaRPr lang="cs-CZ" altLang="sk-SK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2651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mtClean="0"/>
              <a:t>Pri zisťovaní dĺžkovej nesymetrie krúteného páru pomocou napäťovej metódy bolo na vstupe vedenia pripojené spoločné napätie s úrovňou 1V. Medzi vodičmi páru bolo odmerané rozdielové napätie s úrovňou 0,0025 V. Výpočítajte parameter LB.</a:t>
            </a:r>
            <a:endParaRPr lang="cs-CZ" altLang="sk-SK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42988" y="5445125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 :   52 dB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11</a:t>
            </a:r>
            <a:endParaRPr lang="cs-CZ" altLang="sk-SK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420938"/>
            <a:ext cx="7632700" cy="1944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smtClean="0"/>
              <a:t>Vypočítajte ef. hodnotu šumového napätia na vstupe prijímača</a:t>
            </a:r>
            <a:r>
              <a:rPr lang="el-GR" altLang="sk-SK" sz="2000" smtClean="0"/>
              <a:t> </a:t>
            </a:r>
            <a:r>
              <a:rPr lang="sk-SK" altLang="sk-SK" sz="2000" smtClean="0"/>
              <a:t>v rámci pásma 8MHz, pri okolitej teplote 40</a:t>
            </a:r>
            <a:r>
              <a:rPr lang="sk-SK" altLang="sk-SK" sz="2000" baseline="30000" smtClean="0"/>
              <a:t>o</a:t>
            </a:r>
            <a:r>
              <a:rPr lang="sk-SK" altLang="sk-SK" sz="2000" smtClean="0"/>
              <a:t>C, ak jeho R</a:t>
            </a:r>
            <a:r>
              <a:rPr lang="sk-SK" altLang="sk-SK" sz="2000" baseline="-25000" smtClean="0"/>
              <a:t>vst</a:t>
            </a:r>
            <a:r>
              <a:rPr lang="sk-SK" altLang="sk-SK" sz="2000" smtClean="0"/>
              <a:t> je 75 </a:t>
            </a:r>
            <a:r>
              <a:rPr lang="el-GR" altLang="sk-SK" sz="2000" smtClean="0"/>
              <a:t>Ω</a:t>
            </a:r>
            <a:r>
              <a:rPr lang="sk-SK" altLang="sk-SK" sz="20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smtClean="0"/>
              <a:t>Akú min. úroveň musí mať signál na vstupe tohto prijímača, ak sa požaduje odstup s/š min. 43 dB. </a:t>
            </a:r>
            <a:endParaRPr lang="en-US" altLang="sk-SK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smtClean="0"/>
              <a:t>Parameter „pomer signál/šum“ v </a:t>
            </a:r>
            <a:r>
              <a:rPr lang="en-US" altLang="sk-SK" sz="2000" smtClean="0"/>
              <a:t>[dB] </a:t>
            </a:r>
            <a:r>
              <a:rPr lang="sk-SK" altLang="sk-SK" sz="2000" smtClean="0"/>
              <a:t>je definovaný nasledovne:</a:t>
            </a:r>
            <a:endParaRPr lang="cs-CZ" altLang="sk-SK" sz="2000" smtClean="0"/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87450" y="4437063"/>
          <a:ext cx="56451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3" imgW="2451100" imgH="215900" progId="Equation.3">
                  <p:embed/>
                </p:oleObj>
              </mc:Choice>
              <mc:Fallback>
                <p:oleObj name="Equation" r:id="rId3" imgW="24511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437063"/>
                        <a:ext cx="56451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71550" y="5805488"/>
            <a:ext cx="7345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Výsledky:  U</a:t>
            </a:r>
            <a:r>
              <a:rPr lang="sk-SK" altLang="sk-SK" baseline="-25000"/>
              <a:t>š</a:t>
            </a:r>
            <a:r>
              <a:rPr lang="sk-SK" altLang="sk-SK"/>
              <a:t> = </a:t>
            </a:r>
            <a:r>
              <a:rPr lang="en-US" altLang="sk-SK"/>
              <a:t>3,22 . 10</a:t>
            </a:r>
            <a:r>
              <a:rPr lang="en-US" altLang="sk-SK" baseline="30000"/>
              <a:t>-6</a:t>
            </a:r>
            <a:r>
              <a:rPr lang="en-US" altLang="sk-SK"/>
              <a:t>V</a:t>
            </a:r>
            <a:r>
              <a:rPr lang="sk-SK" altLang="sk-SK"/>
              <a:t>,    U</a:t>
            </a:r>
            <a:r>
              <a:rPr lang="sk-SK" altLang="sk-SK" baseline="-25000"/>
              <a:t>sig min</a:t>
            </a:r>
            <a:r>
              <a:rPr lang="sk-SK" altLang="sk-SK"/>
              <a:t> = </a:t>
            </a:r>
            <a:r>
              <a:rPr lang="en-US" altLang="sk-SK"/>
              <a:t>0,455 mV</a:t>
            </a:r>
            <a:endParaRPr lang="cs-CZ" altLang="sk-SK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235825" y="4508500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[dB,W,W,V,V]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k-SK" smtClean="0"/>
              <a:t>Pr</a:t>
            </a:r>
            <a:r>
              <a:rPr lang="sk-SK" altLang="sk-SK" smtClean="0"/>
              <a:t>íklad 1</a:t>
            </a:r>
            <a:endParaRPr lang="en-US" altLang="sk-SK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722563"/>
          </a:xfrm>
        </p:spPr>
        <p:txBody>
          <a:bodyPr/>
          <a:lstStyle/>
          <a:p>
            <a:pPr eaLnBrk="1" hangingPunct="1"/>
            <a:r>
              <a:rPr lang="sk-SK" altLang="sk-SK" smtClean="0"/>
              <a:t>Na linke bola meraním zistená min. hodnota parametra LB (útlm nesymetrie) 40,92 dB. Keďže tento parameter bol meraný pomocou zdroja signálu 1 kHz / 1 V</a:t>
            </a:r>
            <a:r>
              <a:rPr lang="sk-SK" altLang="sk-SK" baseline="-25000" smtClean="0"/>
              <a:t>ef</a:t>
            </a:r>
            <a:r>
              <a:rPr lang="sk-SK" altLang="sk-SK" smtClean="0"/>
              <a:t>, vypočítajte, aké bolo odmerané diferenčné napätie (ef.) medzi dvojicou vodičov v danom páre.</a:t>
            </a:r>
            <a:endParaRPr lang="en-US" altLang="sk-SK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71550" y="5373688"/>
            <a:ext cx="424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9 mV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2	</a:t>
            </a:r>
            <a:endParaRPr lang="en-US" altLang="sk-SK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082925"/>
          </a:xfrm>
        </p:spPr>
        <p:txBody>
          <a:bodyPr/>
          <a:lstStyle/>
          <a:p>
            <a:pPr eaLnBrk="1" hangingPunct="1"/>
            <a:r>
              <a:rPr lang="sk-SK" altLang="sk-SK" smtClean="0"/>
              <a:t>Meraním linky na blízkom konci boli zistené moduly impedancií vodičov voči zemi s hodnotami 90,48 M</a:t>
            </a:r>
            <a:r>
              <a:rPr lang="el-GR" altLang="sk-SK" smtClean="0"/>
              <a:t>Ω</a:t>
            </a:r>
            <a:r>
              <a:rPr lang="sk-SK" altLang="sk-SK" smtClean="0"/>
              <a:t> a 84,63 M</a:t>
            </a:r>
            <a:r>
              <a:rPr lang="el-GR" altLang="sk-SK" smtClean="0"/>
              <a:t>Ω</a:t>
            </a:r>
            <a:r>
              <a:rPr lang="sk-SK" altLang="sk-SK" smtClean="0"/>
              <a:t>. Vypočítajte útlm nesymetrie páru (LB) a posúďte, či tento parameter vyhovuje pre nasadenie širokopásmových služieb (podmienka je LB </a:t>
            </a:r>
            <a:r>
              <a:rPr lang="en-US" altLang="sk-SK" smtClean="0"/>
              <a:t>&gt; 40 dB).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71550" y="5876925"/>
            <a:ext cx="424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29,52 dB  </a:t>
            </a:r>
            <a:r>
              <a:rPr lang="sk-SK" altLang="sk-SK">
                <a:sym typeface="Wingdings" pitchFamily="2" charset="2"/>
              </a:rPr>
              <a:t></a:t>
            </a:r>
            <a:r>
              <a:rPr lang="en-US" altLang="sk-SK">
                <a:sym typeface="Wingdings" pitchFamily="2" charset="2"/>
              </a:rPr>
              <a:t> </a:t>
            </a:r>
            <a:r>
              <a:rPr lang="sk-SK" altLang="sk-SK"/>
              <a:t>nevyhovuje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</a:t>
            </a:r>
            <a:r>
              <a:rPr lang="en-US" altLang="sk-SK" smtClean="0"/>
              <a:t>3</a:t>
            </a:r>
            <a:r>
              <a:rPr lang="sk-SK" altLang="sk-SK" smtClean="0"/>
              <a:t>	</a:t>
            </a:r>
            <a:endParaRPr lang="en-US" altLang="sk-SK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sk-SK" smtClean="0"/>
              <a:t>Vieme, </a:t>
            </a:r>
            <a:r>
              <a:rPr lang="sk-SK" altLang="sk-SK" smtClean="0"/>
              <a:t>ž</a:t>
            </a:r>
            <a:r>
              <a:rPr lang="en-US" altLang="sk-SK" smtClean="0"/>
              <a:t>e </a:t>
            </a:r>
            <a:r>
              <a:rPr lang="sk-SK" altLang="sk-SK" smtClean="0"/>
              <a:t>dané </a:t>
            </a:r>
            <a:r>
              <a:rPr lang="en-US" altLang="sk-SK" smtClean="0"/>
              <a:t>symetrick</a:t>
            </a:r>
            <a:r>
              <a:rPr lang="sk-SK" altLang="sk-SK" smtClean="0"/>
              <a:t>é vedenie (</a:t>
            </a:r>
            <a:r>
              <a:rPr lang="el-GR" altLang="sk-SK" smtClean="0"/>
              <a:t>Φ</a:t>
            </a:r>
            <a:r>
              <a:rPr lang="sk-SK" altLang="sk-SK" smtClean="0"/>
              <a:t> 0,4 mm) by malo mať pri 1 kHz charakteristickú impedanciu približne 1100</a:t>
            </a:r>
            <a:r>
              <a:rPr lang="el-GR" altLang="sk-SK" smtClean="0"/>
              <a:t>Ω</a:t>
            </a:r>
            <a:r>
              <a:rPr lang="sk-SK" altLang="sk-SK" smtClean="0"/>
              <a:t>. Pri meraní vedenia zakončeného naprázdno (teda nezakončeného) bola zistená impedancia 24,8 k</a:t>
            </a:r>
            <a:r>
              <a:rPr lang="el-GR" altLang="sk-SK" smtClean="0"/>
              <a:t>Ω</a:t>
            </a:r>
            <a:r>
              <a:rPr lang="sk-SK" altLang="sk-SK" smtClean="0"/>
              <a:t>. Určte odpor vedenia nakrátko.</a:t>
            </a:r>
            <a:endParaRPr lang="en-US" altLang="sk-SK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71550" y="5373688"/>
            <a:ext cx="424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 približne  49 </a:t>
            </a:r>
            <a:r>
              <a:rPr lang="el-GR" altLang="sk-SK"/>
              <a:t>Ω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</a:t>
            </a:r>
            <a:r>
              <a:rPr lang="en-US" altLang="sk-SK" smtClean="0"/>
              <a:t>4</a:t>
            </a:r>
            <a:r>
              <a:rPr lang="sk-SK" altLang="sk-SK" smtClean="0"/>
              <a:t>	</a:t>
            </a:r>
            <a:endParaRPr lang="en-US" altLang="sk-SK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938463"/>
          </a:xfrm>
        </p:spPr>
        <p:txBody>
          <a:bodyPr/>
          <a:lstStyle/>
          <a:p>
            <a:pPr eaLnBrk="1" hangingPunct="1"/>
            <a:r>
              <a:rPr lang="en-US" altLang="sk-SK" sz="2400" smtClean="0"/>
              <a:t>M</a:t>
            </a:r>
            <a:r>
              <a:rPr lang="sk-SK" altLang="sk-SK" sz="2400" smtClean="0"/>
              <a:t>á</a:t>
            </a:r>
            <a:r>
              <a:rPr lang="en-US" altLang="sk-SK" sz="2400" smtClean="0"/>
              <a:t>me (koax.) vedenie, do ktor</a:t>
            </a:r>
            <a:r>
              <a:rPr lang="sk-SK" altLang="sk-SK" sz="2400" smtClean="0"/>
              <a:t>é</a:t>
            </a:r>
            <a:r>
              <a:rPr lang="en-US" altLang="sk-SK" sz="2400" smtClean="0"/>
              <a:t>ho vstupuje sign</a:t>
            </a:r>
            <a:r>
              <a:rPr lang="sk-SK" altLang="sk-SK" sz="2400" smtClean="0"/>
              <a:t>á</a:t>
            </a:r>
            <a:r>
              <a:rPr lang="en-US" altLang="sk-SK" sz="2400" smtClean="0"/>
              <a:t>l s v</a:t>
            </a:r>
            <a:r>
              <a:rPr lang="sk-SK" altLang="sk-SK" sz="2400" smtClean="0"/>
              <a:t>ý</a:t>
            </a:r>
            <a:r>
              <a:rPr lang="en-US" altLang="sk-SK" sz="2400" smtClean="0"/>
              <a:t>konom </a:t>
            </a:r>
            <a:r>
              <a:rPr lang="sk-SK" altLang="sk-SK" sz="2400" smtClean="0"/>
              <a:t>1dBm a z ktorého je napájané zariadenie so vstupným nesymetrickým odporom 75</a:t>
            </a:r>
            <a:r>
              <a:rPr lang="el-GR" altLang="sk-SK" sz="2400" smtClean="0"/>
              <a:t>Ω</a:t>
            </a:r>
            <a:r>
              <a:rPr lang="sk-SK" altLang="sk-SK" sz="2400" smtClean="0"/>
              <a:t>. Požadované min. napätie na vstupe zariadenia je 696 </a:t>
            </a:r>
            <a:r>
              <a:rPr lang="el-GR" altLang="sk-SK" sz="2400" smtClean="0"/>
              <a:t>μ</a:t>
            </a:r>
            <a:r>
              <a:rPr lang="sk-SK" altLang="sk-SK" sz="2400" smtClean="0"/>
              <a:t>V v danom frekvenčnom pásme. Určte, aký max. útlm môže mať vedenie, aby zariadenie (analógový TVP) pracovalo správne.</a:t>
            </a:r>
            <a:endParaRPr lang="en-US" altLang="sk-SK" sz="240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27088" y="4978400"/>
            <a:ext cx="78486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Riešenie: 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/>
              <a:t>Výkon na vstupe televízora musí byť P</a:t>
            </a:r>
            <a:r>
              <a:rPr lang="sk-SK" altLang="sk-SK" baseline="-25000"/>
              <a:t>2 </a:t>
            </a:r>
            <a:r>
              <a:rPr lang="sk-SK" altLang="sk-SK"/>
              <a:t>= U.I=U</a:t>
            </a:r>
            <a:r>
              <a:rPr lang="sk-SK" altLang="sk-SK" baseline="30000"/>
              <a:t>2</a:t>
            </a:r>
            <a:r>
              <a:rPr lang="sk-SK" altLang="sk-SK"/>
              <a:t>/R=6,46 .10</a:t>
            </a:r>
            <a:r>
              <a:rPr lang="sk-SK" altLang="sk-SK" baseline="30000"/>
              <a:t>-9</a:t>
            </a:r>
            <a:r>
              <a:rPr lang="sk-SK" altLang="sk-SK"/>
              <a:t>W, po prepočítaní to je  -51,9 dBm.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/>
              <a:t>Výkon na vstupe vedenia P</a:t>
            </a:r>
            <a:r>
              <a:rPr lang="sk-SK" altLang="sk-SK" baseline="-25000"/>
              <a:t>1</a:t>
            </a:r>
            <a:r>
              <a:rPr lang="sk-SK" altLang="sk-SK"/>
              <a:t>=P</a:t>
            </a:r>
            <a:r>
              <a:rPr lang="sk-SK" altLang="sk-SK" baseline="-25000"/>
              <a:t>2</a:t>
            </a:r>
            <a:r>
              <a:rPr lang="sk-SK" altLang="sk-SK"/>
              <a:t>+A;  z toho útlm A=P</a:t>
            </a:r>
            <a:r>
              <a:rPr lang="sk-SK" altLang="sk-SK" baseline="-25000"/>
              <a:t>1</a:t>
            </a:r>
            <a:r>
              <a:rPr lang="sk-SK" altLang="sk-SK"/>
              <a:t>-P</a:t>
            </a:r>
            <a:r>
              <a:rPr lang="sk-SK" altLang="sk-SK" baseline="-25000"/>
              <a:t>2</a:t>
            </a:r>
            <a:r>
              <a:rPr lang="sk-SK" altLang="sk-SK"/>
              <a:t>=1+51,9= 52,9 dB</a:t>
            </a:r>
          </a:p>
          <a:p>
            <a:pPr eaLnBrk="1" hangingPunct="1">
              <a:spcBef>
                <a:spcPct val="50000"/>
              </a:spcBef>
            </a:pP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5	</a:t>
            </a:r>
            <a:endParaRPr lang="en-US" altLang="sk-SK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Pri použití kábla s krútenými pármi s deklarovanou char. impedanciou 190 </a:t>
            </a:r>
            <a:r>
              <a:rPr lang="el-GR" altLang="sk-SK" smtClean="0"/>
              <a:t>Ω</a:t>
            </a:r>
            <a:r>
              <a:rPr lang="sk-SK" altLang="sk-SK" smtClean="0"/>
              <a:t> pri 1kHz bol pár zakončený obvodom so vstupnou impedanciou 300 </a:t>
            </a:r>
            <a:r>
              <a:rPr lang="el-GR" altLang="sk-SK" smtClean="0"/>
              <a:t>Ω.</a:t>
            </a:r>
            <a:r>
              <a:rPr lang="sk-SK" altLang="sk-SK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    Určte koeficient odrazu a útlm </a:t>
            </a:r>
            <a:r>
              <a:rPr lang="en-US" altLang="sk-SK" smtClean="0"/>
              <a:t>odrazu</a:t>
            </a:r>
            <a:r>
              <a:rPr lang="sk-SK" altLang="sk-SK" smtClean="0"/>
              <a:t> pri takomto postupe.</a:t>
            </a:r>
            <a:endParaRPr lang="en-US" altLang="sk-SK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00113" y="5373688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Výsledky: koef.odrazu r=0,224, útlm </a:t>
            </a:r>
            <a:r>
              <a:rPr lang="en-US" altLang="sk-SK"/>
              <a:t>odrazu</a:t>
            </a:r>
            <a:r>
              <a:rPr lang="sk-SK" altLang="sk-SK"/>
              <a:t> RL=12,986 dB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6	</a:t>
            </a:r>
            <a:endParaRPr lang="en-US" altLang="sk-SK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2722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	Meraním pomocou zdroja signálu s úrovňou 1dBm bol zistený presluch na blízkom konci susedného páru v kábli  -50dBm pri frekvencii 600 Hz. Určte parameter A</a:t>
            </a:r>
            <a:r>
              <a:rPr lang="sk-SK" altLang="sk-SK" baseline="-25000" smtClean="0"/>
              <a:t>NEXT</a:t>
            </a:r>
            <a:r>
              <a:rPr lang="sk-SK" altLang="sk-SK" smtClean="0"/>
              <a:t> </a:t>
            </a:r>
            <a:r>
              <a:rPr lang="en-US" altLang="sk-SK" smtClean="0"/>
              <a:t>[dB]  </a:t>
            </a:r>
            <a:r>
              <a:rPr lang="sk-SK" altLang="sk-SK" smtClean="0"/>
              <a:t>(útlm presluchu)</a:t>
            </a:r>
            <a:r>
              <a:rPr lang="en-US" altLang="sk-SK" smtClean="0"/>
              <a:t> a</a:t>
            </a:r>
            <a:r>
              <a:rPr lang="sk-SK" altLang="sk-SK" smtClean="0"/>
              <a:t> úroveň presluchu NEXT v </a:t>
            </a:r>
            <a:r>
              <a:rPr lang="en-US" altLang="sk-SK" smtClean="0"/>
              <a:t>[mW]</a:t>
            </a:r>
            <a:endParaRPr lang="en-US" altLang="sk-SK" baseline="-2500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00113" y="5157788"/>
            <a:ext cx="79565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ýsledky: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k-SK" altLang="sk-SK"/>
              <a:t> A</a:t>
            </a:r>
            <a:r>
              <a:rPr lang="sk-SK" altLang="sk-SK" baseline="-25000"/>
              <a:t>NEXT</a:t>
            </a:r>
            <a:r>
              <a:rPr lang="sk-SK" altLang="sk-SK"/>
              <a:t>=10log(P</a:t>
            </a:r>
            <a:r>
              <a:rPr lang="sk-SK" altLang="sk-SK" baseline="-25000"/>
              <a:t>1N</a:t>
            </a:r>
            <a:r>
              <a:rPr lang="sk-SK" altLang="sk-SK"/>
              <a:t>/P</a:t>
            </a:r>
            <a:r>
              <a:rPr lang="sk-SK" altLang="sk-SK" baseline="-25000"/>
              <a:t>2N</a:t>
            </a:r>
            <a:r>
              <a:rPr lang="sk-SK" altLang="sk-SK"/>
              <a:t>)=P</a:t>
            </a:r>
            <a:r>
              <a:rPr lang="sk-SK" altLang="sk-SK" baseline="-25000"/>
              <a:t>1N</a:t>
            </a:r>
            <a:r>
              <a:rPr lang="en-US" altLang="sk-SK" baseline="-25000"/>
              <a:t>[dBm]</a:t>
            </a:r>
            <a:r>
              <a:rPr lang="en-US" altLang="sk-SK"/>
              <a:t>-P</a:t>
            </a:r>
            <a:r>
              <a:rPr lang="en-US" altLang="sk-SK" baseline="-25000"/>
              <a:t>2N[dBm]</a:t>
            </a:r>
            <a:r>
              <a:rPr lang="en-US" altLang="sk-SK"/>
              <a:t>=1+50=</a:t>
            </a:r>
            <a:r>
              <a:rPr lang="en-US" altLang="sk-SK" b="1"/>
              <a:t>51dB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k-SK" altLang="sk-SK"/>
              <a:t> úroveň presluchu P</a:t>
            </a:r>
            <a:r>
              <a:rPr lang="sk-SK" altLang="sk-SK" baseline="-25000"/>
              <a:t>NEXT</a:t>
            </a:r>
            <a:r>
              <a:rPr lang="sk-SK" altLang="sk-SK"/>
              <a:t>= P</a:t>
            </a:r>
            <a:r>
              <a:rPr lang="sk-SK" altLang="sk-SK" baseline="-25000"/>
              <a:t>2N</a:t>
            </a:r>
            <a:r>
              <a:rPr lang="sk-SK" altLang="sk-SK"/>
              <a:t> = odlogaritmovanie (-50dBm) </a:t>
            </a:r>
            <a:r>
              <a:rPr lang="sk-SK" altLang="sk-SK">
                <a:sym typeface="Wingdings" pitchFamily="2" charset="2"/>
              </a:rPr>
              <a:t> </a:t>
            </a:r>
            <a:r>
              <a:rPr lang="sk-SK" altLang="sk-SK"/>
              <a:t>=</a:t>
            </a:r>
            <a:r>
              <a:rPr lang="en-US" altLang="sk-SK" b="1"/>
              <a:t> 1.10</a:t>
            </a:r>
            <a:r>
              <a:rPr lang="en-US" altLang="sk-SK" b="1" baseline="30000"/>
              <a:t>-5</a:t>
            </a:r>
            <a:r>
              <a:rPr lang="sk-SK" altLang="sk-SK" b="1"/>
              <a:t>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</a:t>
            </a:r>
            <a:r>
              <a:rPr lang="en-US" altLang="sk-SK" smtClean="0"/>
              <a:t>7</a:t>
            </a:r>
            <a:r>
              <a:rPr lang="sk-SK" altLang="sk-SK" smtClean="0"/>
              <a:t>	</a:t>
            </a:r>
            <a:endParaRPr lang="en-US" altLang="sk-SK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	Aký bol čas odozvy od miesta s poruchou, keď prístroj vyhodnotil jeho vzdialenosť 113 feet? (1 f = 0,30</a:t>
            </a:r>
            <a:r>
              <a:rPr lang="en-US" altLang="sk-SK" smtClean="0"/>
              <a:t>48</a:t>
            </a:r>
            <a:r>
              <a:rPr lang="sk-SK" altLang="sk-SK" smtClean="0"/>
              <a:t> m, rýchlosť šírenia signálu v médiu je v = 0,65 c).</a:t>
            </a:r>
            <a:endParaRPr lang="en-US" altLang="sk-SK" baseline="-2500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31913" y="4508500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ýsledok:  0,353 </a:t>
            </a:r>
            <a:r>
              <a:rPr lang="el-GR" altLang="sk-SK"/>
              <a:t>μ</a:t>
            </a:r>
            <a:r>
              <a:rPr lang="sk-SK" altLang="sk-SK"/>
              <a:t>s   (nezabudnúť, že vzdialenosť sa berie 2x!)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Príklad </a:t>
            </a:r>
            <a:r>
              <a:rPr lang="en-US" altLang="sk-SK" smtClean="0"/>
              <a:t>8</a:t>
            </a:r>
            <a:r>
              <a:rPr lang="sk-SK" altLang="sk-SK" smtClean="0"/>
              <a:t>	</a:t>
            </a:r>
            <a:endParaRPr lang="en-US" altLang="sk-SK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	</a:t>
            </a:r>
            <a:r>
              <a:rPr lang="en-US" altLang="sk-SK" smtClean="0"/>
              <a:t>a) </a:t>
            </a:r>
            <a:r>
              <a:rPr lang="sk-SK" altLang="sk-SK" smtClean="0"/>
              <a:t>Meraním bola zistená kapacita linky 52,1 nF. Keď je známa pozdĺžna kapacita vedenia, t.j. 52pF/m, určte dĺžku vedenia.</a:t>
            </a:r>
            <a:endParaRPr lang="en-US" altLang="sk-SK" baseline="-250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789363"/>
            <a:ext cx="7056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ýsledok: </a:t>
            </a:r>
            <a:r>
              <a:rPr lang="en-US" altLang="sk-SK"/>
              <a:t>1001,92 m                       </a:t>
            </a:r>
            <a:endParaRPr lang="cs-CZ" altLang="sk-SK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16013" y="4365625"/>
            <a:ext cx="7559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sz="2800"/>
              <a:t>b)</a:t>
            </a:r>
            <a:r>
              <a:rPr lang="sk-SK" altLang="sk-SK" sz="2800"/>
              <a:t> Podobný môže byť príklad so slučkovým odporom linky a jej dĺžkou.</a:t>
            </a:r>
            <a:r>
              <a:rPr lang="en-US" altLang="sk-SK" sz="2800"/>
              <a:t> </a:t>
            </a:r>
            <a:endParaRPr lang="cs-CZ" altLang="sk-SK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789</TotalTime>
  <Words>569</Words>
  <Application>Microsoft Office PowerPoint</Application>
  <PresentationFormat>Prezentácia na obrazovke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4" baseType="lpstr">
      <vt:lpstr>Capsules</vt:lpstr>
      <vt:lpstr>Equation</vt:lpstr>
      <vt:lpstr>Prístupové siete</vt:lpstr>
      <vt:lpstr>Príklad 1</vt:lpstr>
      <vt:lpstr>Príklad 2 </vt:lpstr>
      <vt:lpstr>Príklad 3 </vt:lpstr>
      <vt:lpstr>Príklad 4 </vt:lpstr>
      <vt:lpstr>Príklad 5 </vt:lpstr>
      <vt:lpstr>Príklad 6 </vt:lpstr>
      <vt:lpstr>Príklad 7 </vt:lpstr>
      <vt:lpstr>Príklad 8 </vt:lpstr>
      <vt:lpstr>Príklad 9</vt:lpstr>
      <vt:lpstr>Príklad 10</vt:lpstr>
      <vt:lpstr>Príklad 11</vt:lpstr>
    </vt:vector>
  </TitlesOfParts>
  <Company>KEMT FEI TU 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Prístupové siete</dc:title>
  <dc:creator>LM</dc:creator>
  <cp:lastModifiedBy>macekova</cp:lastModifiedBy>
  <cp:revision>51</cp:revision>
  <dcterms:created xsi:type="dcterms:W3CDTF">2007-10-24T22:30:33Z</dcterms:created>
  <dcterms:modified xsi:type="dcterms:W3CDTF">2014-10-16T06:31:07Z</dcterms:modified>
</cp:coreProperties>
</file>