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sldIdLst>
    <p:sldId id="256" r:id="rId2"/>
    <p:sldId id="257" r:id="rId3"/>
    <p:sldId id="259" r:id="rId4"/>
    <p:sldId id="311" r:id="rId5"/>
    <p:sldId id="312" r:id="rId6"/>
    <p:sldId id="313" r:id="rId7"/>
    <p:sldId id="314" r:id="rId8"/>
    <p:sldId id="310" r:id="rId9"/>
    <p:sldId id="260" r:id="rId10"/>
    <p:sldId id="305" r:id="rId11"/>
    <p:sldId id="280" r:id="rId12"/>
    <p:sldId id="303" r:id="rId13"/>
    <p:sldId id="263" r:id="rId14"/>
    <p:sldId id="306" r:id="rId15"/>
    <p:sldId id="286" r:id="rId16"/>
    <p:sldId id="287" r:id="rId17"/>
    <p:sldId id="302" r:id="rId18"/>
    <p:sldId id="289" r:id="rId19"/>
    <p:sldId id="290" r:id="rId20"/>
    <p:sldId id="269" r:id="rId21"/>
    <p:sldId id="304" r:id="rId22"/>
    <p:sldId id="267" r:id="rId23"/>
    <p:sldId id="268" r:id="rId24"/>
    <p:sldId id="308" r:id="rId25"/>
    <p:sldId id="271" r:id="rId26"/>
    <p:sldId id="309" r:id="rId27"/>
    <p:sldId id="273" r:id="rId28"/>
    <p:sldId id="307" r:id="rId29"/>
    <p:sldId id="274" r:id="rId30"/>
    <p:sldId id="291" r:id="rId31"/>
    <p:sldId id="292" r:id="rId32"/>
    <p:sldId id="300" r:id="rId33"/>
    <p:sldId id="298" r:id="rId34"/>
    <p:sldId id="299" r:id="rId35"/>
    <p:sldId id="297" r:id="rId36"/>
    <p:sldId id="284" r:id="rId37"/>
    <p:sldId id="285" r:id="rId38"/>
    <p:sldId id="294" r:id="rId39"/>
    <p:sldId id="295" r:id="rId40"/>
    <p:sldId id="296" r:id="rId41"/>
    <p:sldId id="258" r:id="rId42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40BB33-6AED-4901-BD9E-A6751C286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85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3F52A2-991B-4FD6-B091-FE57AA2F79B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cs-CZ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99F2-729A-4EA3-87F5-EBE877C583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99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1E48-1D95-4B33-A58A-C2F194EB92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66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C6521-A676-4E00-A354-34DC89236F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591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83ABA-B7CA-489A-AEA3-C78F6C62C3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779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83F3A-FC1B-465B-B04B-19291DD6C9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27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0F01B-08BB-4008-9F4E-4AEC758668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67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519E0-4954-4B56-B063-D02DB99DD3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32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8E20A-5193-4C67-8735-9F33328C91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9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93FF-D8C1-4B30-AFE8-CAB20A130A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46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9A16D-3C6D-4648-9442-CA9E5AD8D5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43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21BA2-EB41-4389-BB72-E8FBE8F70F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FC4E4-CD5F-4474-A55E-2A0563D163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36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FFAB-7BCF-4476-B292-820A33615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95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99E1592-FFED-4235-AE80-6542E0F49A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4_twisted_pairs.sv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11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etal_ved_Konstruk.pdf" TargetMode="External"/><Relationship Id="rId3" Type="http://schemas.openxmlformats.org/officeDocument/2006/relationships/image" Target="../media/image37.wmf"/><Relationship Id="rId7" Type="http://schemas.openxmlformats.org/officeDocument/2006/relationships/image" Target="../media/image38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mage:UTP_cable.jpg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8.png"/><Relationship Id="rId10" Type="http://schemas.openxmlformats.org/officeDocument/2006/relationships/image" Target="../media/image39.jpeg"/><Relationship Id="rId4" Type="http://schemas.openxmlformats.org/officeDocument/2006/relationships/hyperlink" Target="http://en.wikipedia.org/wiki/Image:4_twisted_pairs.svg" TargetMode="External"/><Relationship Id="rId9" Type="http://schemas.openxmlformats.org/officeDocument/2006/relationships/hyperlink" Target="http://en.wikipedia.org/wiki/Image:FTP_cable3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CableSHARK%20P3.doc" TargetMode="External"/><Relationship Id="rId7" Type="http://schemas.openxmlformats.org/officeDocument/2006/relationships/hyperlink" Target="Book190721.xl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ook010337.xls" TargetMode="External"/><Relationship Id="rId5" Type="http://schemas.openxmlformats.org/officeDocument/2006/relationships/hyperlink" Target="Book110701.xls" TargetMode="External"/><Relationship Id="rId4" Type="http://schemas.openxmlformats.org/officeDocument/2006/relationships/hyperlink" Target="Book190758.xl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Twisted_pai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rozne_vedenia_vlastnosti.pdf" TargetMode="External"/><Relationship Id="rId2" Type="http://schemas.openxmlformats.org/officeDocument/2006/relationships/hyperlink" Target="porov_kablov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92062-CF5B-4374-90F6-3FB4F33D7CFB}" type="slidenum">
              <a:rPr lang="cs-CZ" smtClean="0"/>
              <a:pPr eaLnBrk="1" hangingPunct="1"/>
              <a:t>1</a:t>
            </a:fld>
            <a:endParaRPr lang="cs-CZ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Komunika</a:t>
            </a:r>
            <a:r>
              <a:rPr lang="sk-SK" dirty="0" err="1" smtClean="0"/>
              <a:t>čná</a:t>
            </a:r>
            <a:r>
              <a:rPr lang="en-US" dirty="0" smtClean="0"/>
              <a:t> </a:t>
            </a:r>
            <a:r>
              <a:rPr lang="en-US" dirty="0" err="1" smtClean="0"/>
              <a:t>technika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- </a:t>
            </a:r>
            <a:r>
              <a:rPr lang="sk-SK" dirty="0" err="1" smtClean="0"/>
              <a:t>cvičeni</a:t>
            </a:r>
            <a:r>
              <a:rPr lang="en-US" dirty="0" smtClean="0"/>
              <a:t>a</a:t>
            </a:r>
            <a:r>
              <a:rPr lang="sk-SK" dirty="0" smtClean="0"/>
              <a:t> 1</a:t>
            </a:r>
            <a:r>
              <a:rPr lang="en-US" dirty="0" smtClean="0"/>
              <a:t>, 2, 3</a:t>
            </a:r>
            <a:endParaRPr lang="cs-CZ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20</a:t>
            </a:r>
            <a:r>
              <a:rPr lang="en-US" dirty="0" smtClean="0"/>
              <a:t>1</a:t>
            </a:r>
            <a:r>
              <a:rPr lang="sk-SK" dirty="0" smtClean="0"/>
              <a:t>5</a:t>
            </a:r>
            <a:r>
              <a:rPr lang="en-US" dirty="0" smtClean="0"/>
              <a:t>/1</a:t>
            </a:r>
            <a:r>
              <a:rPr lang="sk-SK" smtClean="0"/>
              <a:t>6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763713" y="4437063"/>
            <a:ext cx="66960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Vlastnosti symetrick</a:t>
            </a:r>
            <a:r>
              <a:rPr lang="sk-SK" sz="2400" b="1"/>
              <a:t>ých metalických párov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sz="2400"/>
              <a:t>(Twisted Pairs Properties)</a:t>
            </a:r>
            <a:endParaRPr lang="en-US" sz="2400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835150" y="6092825"/>
            <a:ext cx="4968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Ľ. Maceková</a:t>
            </a:r>
            <a:r>
              <a:rPr lang="en-US"/>
              <a:t> </a:t>
            </a:r>
            <a:r>
              <a:rPr lang="sk-SK"/>
              <a:t>- </a:t>
            </a:r>
            <a:r>
              <a:rPr lang="en-US"/>
              <a:t>KEMT – FEI – TU – </a:t>
            </a:r>
            <a:r>
              <a:rPr lang="sk-SK"/>
              <a:t>Košice - SR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00813" y="6143625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BF566C-2CF2-417E-A887-DBC4DD49E8FF}" type="slidenum">
              <a:rPr lang="cs-CZ" smtClean="0"/>
              <a:pPr eaLnBrk="1" hangingPunct="1"/>
              <a:t>10</a:t>
            </a:fld>
            <a:endParaRPr lang="cs-CZ" smtClean="0"/>
          </a:p>
        </p:txBody>
      </p:sp>
      <p:pic>
        <p:nvPicPr>
          <p:cNvPr id="7171" name="Picture 4" descr="TwistedPair_S-F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41602"/>
            <a:ext cx="87820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Each pair is twisted to decrease interference.">
            <a:hlinkClick r:id="rId3" tooltip="Each pair is twisted to decrease interference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324008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836613"/>
            <a:ext cx="45751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8"/>
          <p:cNvSpPr>
            <a:spLocks noGrp="1" noChangeArrowheads="1"/>
          </p:cNvSpPr>
          <p:nvPr>
            <p:ph type="title"/>
          </p:nvPr>
        </p:nvSpPr>
        <p:spPr>
          <a:xfrm>
            <a:off x="361206" y="14469"/>
            <a:ext cx="5472286" cy="863823"/>
          </a:xfrm>
          <a:noFill/>
        </p:spPr>
        <p:txBody>
          <a:bodyPr/>
          <a:lstStyle/>
          <a:p>
            <a:pPr eaLnBrk="1" hangingPunct="1"/>
            <a:r>
              <a:rPr lang="en-US" sz="2400" b="1" dirty="0" err="1" smtClean="0"/>
              <a:t>Vlastnosti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symetrick</a:t>
            </a:r>
            <a:r>
              <a:rPr lang="sk-SK" sz="2400" b="1" dirty="0" err="1" smtClean="0"/>
              <a:t>ých</a:t>
            </a:r>
            <a:r>
              <a:rPr lang="sk-SK" sz="2400" b="1" dirty="0" smtClean="0"/>
              <a:t> párov</a:t>
            </a:r>
            <a:endParaRPr lang="cs-CZ" sz="2400" b="1" dirty="0" smtClean="0"/>
          </a:p>
        </p:txBody>
      </p:sp>
      <p:sp>
        <p:nvSpPr>
          <p:cNvPr id="7175" name="BlokTextu 6"/>
          <p:cNvSpPr txBox="1">
            <a:spLocks noChangeArrowheads="1"/>
          </p:cNvSpPr>
          <p:nvPr/>
        </p:nvSpPr>
        <p:spPr bwMode="auto">
          <a:xfrm>
            <a:off x="4000500" y="6072188"/>
            <a:ext cx="200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/>
              <a:t>obr. - zdroj: Wikipedia</a:t>
            </a:r>
            <a:endParaRPr lang="sk-SK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63A224-D251-4F0D-A00F-8D38288F4101}" type="slidenum">
              <a:rPr lang="cs-CZ" smtClean="0"/>
              <a:pPr eaLnBrk="1" hangingPunct="1"/>
              <a:t>11</a:t>
            </a:fld>
            <a:endParaRPr lang="cs-CZ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86756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 err="1"/>
              <a:t>Javy</a:t>
            </a:r>
            <a:r>
              <a:rPr lang="en-US" sz="2400" b="1" dirty="0"/>
              <a:t> </a:t>
            </a:r>
            <a:r>
              <a:rPr lang="en-US" sz="2400" b="1" dirty="0" err="1"/>
              <a:t>ovplyv</a:t>
            </a:r>
            <a:r>
              <a:rPr lang="sk-SK" sz="2400" b="1" dirty="0" err="1"/>
              <a:t>ňujúce</a:t>
            </a:r>
            <a:r>
              <a:rPr lang="sk-SK" sz="2400" b="1" dirty="0"/>
              <a:t> útlm symetrických vedení</a:t>
            </a:r>
            <a:r>
              <a:rPr lang="en-US" sz="2400" b="1" dirty="0"/>
              <a:t>: </a:t>
            </a:r>
            <a:endParaRPr lang="sk-SK" sz="2400" dirty="0"/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povrchový jav, jav blízkosti, teplota</a:t>
            </a:r>
            <a:r>
              <a:rPr lang="en-US" dirty="0"/>
              <a:t> (to je </a:t>
            </a:r>
            <a:r>
              <a:rPr lang="en-US" dirty="0" err="1"/>
              <a:t>opakovanie</a:t>
            </a:r>
            <a:r>
              <a:rPr lang="en-US" dirty="0"/>
              <a:t> z </a:t>
            </a:r>
            <a:r>
              <a:rPr lang="en-US" dirty="0" err="1"/>
              <a:t>fyziky</a:t>
            </a:r>
            <a:r>
              <a:rPr lang="en-US" dirty="0"/>
              <a:t> a pod.)</a:t>
            </a:r>
            <a:endParaRPr lang="cs-CZ" dirty="0"/>
          </a:p>
        </p:txBody>
      </p:sp>
      <p:pic>
        <p:nvPicPr>
          <p:cNvPr id="8196" name="Picture 6" descr="SkinE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3492500" cy="262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611188" y="5222875"/>
            <a:ext cx="287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Obr.: </a:t>
            </a:r>
            <a:r>
              <a:rPr lang="sk-SK"/>
              <a:t>Povrchový jav</a:t>
            </a:r>
            <a:endParaRPr lang="cs-CZ" b="1"/>
          </a:p>
        </p:txBody>
      </p:sp>
      <p:pic>
        <p:nvPicPr>
          <p:cNvPr id="8198" name="Picture 8" descr="ProximityEf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68413"/>
            <a:ext cx="5076825" cy="380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356100" y="5229225"/>
            <a:ext cx="287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Obr.: </a:t>
            </a:r>
            <a:r>
              <a:rPr lang="sk-SK"/>
              <a:t>Jav blízkosti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čísla snímky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B1AB1B-3F17-4FE3-864E-8AA8B664AC8D}" type="slidenum">
              <a:rPr lang="cs-CZ" smtClean="0"/>
              <a:pPr eaLnBrk="1" hangingPunct="1"/>
              <a:t>12</a:t>
            </a:fld>
            <a:endParaRPr lang="cs-CZ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Vplyv teploty</a:t>
            </a:r>
          </a:p>
          <a:p>
            <a:pPr eaLnBrk="1" hangingPunct="1">
              <a:buFont typeface="Wingdings" pitchFamily="2" charset="2"/>
              <a:buNone/>
            </a:pPr>
            <a:endParaRPr lang="cs-CZ" sz="2800" smtClean="0"/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16050" y="2698750"/>
          <a:ext cx="42957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Rovnica" r:id="rId3" imgW="1676400" imgH="228600" progId="Equation.3">
                  <p:embed/>
                </p:oleObj>
              </mc:Choice>
              <mc:Fallback>
                <p:oleObj name="Rovnica" r:id="rId3" imgW="1676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2698750"/>
                        <a:ext cx="429577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978400" cy="777875"/>
          </a:xfrm>
          <a:noFill/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bg2"/>
                </a:solidFill>
              </a:rPr>
              <a:t>Vlastnosti symetrick</a:t>
            </a:r>
            <a:r>
              <a:rPr lang="sk-SK" sz="2400" smtClean="0">
                <a:solidFill>
                  <a:schemeClr val="bg2"/>
                </a:solidFill>
              </a:rPr>
              <a:t>ých párov</a:t>
            </a:r>
            <a:endParaRPr lang="cs-CZ" sz="2400" smtClean="0">
              <a:solidFill>
                <a:schemeClr val="bg2"/>
              </a:solidFill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1116013" y="3789363"/>
            <a:ext cx="4968875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T</a:t>
            </a:r>
            <a:r>
              <a:rPr lang="sk-SK"/>
              <a:t>       - teplotne závislý odpor</a:t>
            </a:r>
            <a:r>
              <a:rPr lang="fr-FR"/>
              <a:t> [</a:t>
            </a:r>
            <a:r>
              <a:rPr lang="el-GR"/>
              <a:t>Ω</a:t>
            </a:r>
            <a:r>
              <a:rPr lang="en-US"/>
              <a:t>]</a:t>
            </a:r>
            <a:endParaRPr lang="sk-SK"/>
          </a:p>
          <a:p>
            <a:pPr algn="l" eaLnBrk="1" hangingPunct="1">
              <a:spcBef>
                <a:spcPct val="50000"/>
              </a:spcBef>
            </a:pPr>
            <a:r>
              <a:rPr lang="sk-SK"/>
              <a:t>R</a:t>
            </a:r>
            <a:r>
              <a:rPr lang="en-US" baseline="-25000"/>
              <a:t>To</a:t>
            </a:r>
            <a:r>
              <a:rPr lang="sk-SK"/>
              <a:t> – odpor pri vzťažnej teplote</a:t>
            </a:r>
            <a:r>
              <a:rPr lang="en-US"/>
              <a:t> T</a:t>
            </a:r>
            <a:r>
              <a:rPr lang="en-US" baseline="-25000"/>
              <a:t>0</a:t>
            </a:r>
            <a:r>
              <a:rPr lang="en-US"/>
              <a:t> [</a:t>
            </a:r>
            <a:r>
              <a:rPr lang="el-GR"/>
              <a:t>Ω</a:t>
            </a:r>
            <a:r>
              <a:rPr lang="en-US"/>
              <a:t>]</a:t>
            </a:r>
            <a:endParaRPr lang="sk-SK"/>
          </a:p>
          <a:p>
            <a:pPr algn="l" eaLnBrk="1" hangingPunct="1">
              <a:spcBef>
                <a:spcPct val="50000"/>
              </a:spcBef>
            </a:pPr>
            <a:r>
              <a:rPr lang="el-GR"/>
              <a:t>α    – </a:t>
            </a:r>
            <a:r>
              <a:rPr lang="fr-FR"/>
              <a:t>teplotn</a:t>
            </a:r>
            <a:r>
              <a:rPr lang="sk-SK"/>
              <a:t>ý koeficient odporu </a:t>
            </a:r>
            <a:r>
              <a:rPr lang="en-US"/>
              <a:t> [K</a:t>
            </a:r>
            <a:r>
              <a:rPr lang="en-US" baseline="30000"/>
              <a:t>-1</a:t>
            </a:r>
            <a:r>
              <a:rPr lang="en-US">
                <a:cs typeface="Arial" charset="0"/>
              </a:rPr>
              <a:t>]</a:t>
            </a:r>
            <a:r>
              <a:rPr lang="sk-SK"/>
              <a:t>	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/>
              <a:t> </a:t>
            </a:r>
            <a:r>
              <a:rPr lang="el-GR"/>
              <a:t>Τ</a:t>
            </a:r>
            <a:r>
              <a:rPr lang="sk-SK"/>
              <a:t>   - teplota </a:t>
            </a:r>
            <a:r>
              <a:rPr lang="en-US"/>
              <a:t>[K alebo °</a:t>
            </a:r>
            <a:r>
              <a:rPr lang="sk-SK"/>
              <a:t>C</a:t>
            </a:r>
            <a:r>
              <a:rPr lang="fr-FR"/>
              <a:t>]</a:t>
            </a:r>
            <a:endParaRPr lang="sk-SK"/>
          </a:p>
          <a:p>
            <a:pPr algn="l" eaLnBrk="1" hangingPunct="1">
              <a:spcBef>
                <a:spcPct val="50000"/>
              </a:spcBef>
            </a:pPr>
            <a:r>
              <a:rPr lang="el-GR"/>
              <a:t>Τ</a:t>
            </a:r>
            <a:r>
              <a:rPr lang="el-GR" baseline="-25000"/>
              <a:t>0</a:t>
            </a:r>
            <a:r>
              <a:rPr lang="sk-SK"/>
              <a:t> – vzťažná teplota  (napr. 20</a:t>
            </a:r>
            <a:r>
              <a:rPr lang="en-US">
                <a:cs typeface="Arial" charset="0"/>
              </a:rPr>
              <a:t>°</a:t>
            </a:r>
            <a:r>
              <a:rPr lang="sk-SK">
                <a:cs typeface="Arial" charset="0"/>
              </a:rPr>
              <a:t>C)</a:t>
            </a:r>
            <a:endParaRPr lang="en-US">
              <a:cs typeface="Arial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sk-SK"/>
              <a:t>        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čísla snímky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B7F6C1-9272-4E69-A3A4-A8D01CADE537}" type="slidenum">
              <a:rPr lang="cs-CZ" smtClean="0"/>
              <a:pPr eaLnBrk="1" hangingPunct="1"/>
              <a:t>13</a:t>
            </a:fld>
            <a:endParaRPr lang="cs-CZ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978400" cy="777875"/>
          </a:xfrm>
          <a:noFill/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bg2"/>
                </a:solidFill>
              </a:rPr>
              <a:t>Vlastnosti symetrick</a:t>
            </a:r>
            <a:r>
              <a:rPr lang="sk-SK" sz="2400" smtClean="0">
                <a:solidFill>
                  <a:schemeClr val="bg2"/>
                </a:solidFill>
              </a:rPr>
              <a:t>ých párov</a:t>
            </a:r>
            <a:endParaRPr lang="cs-CZ" sz="2400" smtClean="0">
              <a:solidFill>
                <a:schemeClr val="bg2"/>
              </a:solidFill>
            </a:endParaRPr>
          </a:p>
        </p:txBody>
      </p:sp>
      <p:graphicFrame>
        <p:nvGraphicFramePr>
          <p:cNvPr id="10244" name="Object 21"/>
          <p:cNvGraphicFramePr>
            <a:graphicFrameLocks noGrp="1" noChangeAspect="1"/>
          </p:cNvGraphicFramePr>
          <p:nvPr>
            <p:ph sz="half" idx="1"/>
          </p:nvPr>
        </p:nvGraphicFramePr>
        <p:xfrm>
          <a:off x="1835150" y="6259513"/>
          <a:ext cx="15128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" name="Equation" r:id="rId4" imgW="990170" imgH="253890" progId="Equation.3">
                  <p:embed/>
                </p:oleObj>
              </mc:Choice>
              <mc:Fallback>
                <p:oleObj name="Equation" r:id="rId4" imgW="990170" imgH="25389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6259513"/>
                        <a:ext cx="1512888" cy="387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4213" y="141287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-symetrický pár – </a:t>
            </a:r>
            <a:r>
              <a:rPr lang="en-US"/>
              <a:t>kr</a:t>
            </a:r>
            <a:r>
              <a:rPr lang="sk-SK"/>
              <a:t>útená dvojlinka </a:t>
            </a:r>
            <a:r>
              <a:rPr lang="en-US"/>
              <a:t>~ dlh</a:t>
            </a:r>
            <a:r>
              <a:rPr lang="sk-SK"/>
              <a:t>é</a:t>
            </a:r>
            <a:r>
              <a:rPr lang="en-US"/>
              <a:t> vedenie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4213" y="1916113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= obvod s rozprestretými parametrami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 </a:t>
            </a:r>
            <a:r>
              <a:rPr lang="sk-SK"/>
              <a:t>náhradný obvod = obvod so sústredenými parametrami (diskrétne prvky - R, L, C)</a:t>
            </a:r>
            <a:endParaRPr lang="en-US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219700" y="2997200"/>
            <a:ext cx="3455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- L, C obmedzujú prenášané frekv. pásmo (</a:t>
            </a:r>
            <a:r>
              <a:rPr lang="en-US">
                <a:sym typeface="Wingdings" pitchFamily="2" charset="2"/>
              </a:rPr>
              <a:t> charakter </a:t>
            </a:r>
            <a:r>
              <a:rPr lang="sk-SK"/>
              <a:t>DP)</a:t>
            </a:r>
            <a:endParaRPr lang="en-US"/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468313" y="4437063"/>
            <a:ext cx="4535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Charakteristická impedancia</a:t>
            </a:r>
            <a:r>
              <a:rPr lang="sk-SK"/>
              <a:t> vedenia Z</a:t>
            </a:r>
            <a:r>
              <a:rPr lang="sk-SK" baseline="-25000"/>
              <a:t>0</a:t>
            </a:r>
            <a:endParaRPr lang="en-US"/>
          </a:p>
        </p:txBody>
      </p:sp>
      <p:pic>
        <p:nvPicPr>
          <p:cNvPr id="10249" name="Picture 12" descr="Characteristic Imped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13325"/>
            <a:ext cx="4025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4" descr="Characteristic Impeda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60800"/>
            <a:ext cx="3810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6" descr="Characteristic Impedan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445125"/>
            <a:ext cx="2381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8" descr="Characteristic Impedan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02363"/>
            <a:ext cx="3333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19"/>
          <p:cNvSpPr txBox="1">
            <a:spLocks noChangeArrowheads="1"/>
          </p:cNvSpPr>
          <p:nvPr/>
        </p:nvSpPr>
        <p:spPr bwMode="auto">
          <a:xfrm>
            <a:off x="7164388" y="692150"/>
            <a:ext cx="649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[3]</a:t>
            </a:r>
          </a:p>
        </p:txBody>
      </p:sp>
      <p:sp>
        <p:nvSpPr>
          <p:cNvPr id="10254" name="Text Box 20"/>
          <p:cNvSpPr txBox="1">
            <a:spLocks noChangeArrowheads="1"/>
          </p:cNvSpPr>
          <p:nvPr/>
        </p:nvSpPr>
        <p:spPr bwMode="auto">
          <a:xfrm>
            <a:off x="250825" y="6237288"/>
            <a:ext cx="417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Meranie Z</a:t>
            </a:r>
            <a:r>
              <a:rPr lang="sk-SK" baseline="-25000"/>
              <a:t>0</a:t>
            </a:r>
            <a:r>
              <a:rPr lang="sk-SK"/>
              <a:t>:  </a:t>
            </a:r>
            <a:endParaRPr lang="en-US"/>
          </a:p>
        </p:txBody>
      </p:sp>
      <p:graphicFrame>
        <p:nvGraphicFramePr>
          <p:cNvPr id="10255" name="Object 23"/>
          <p:cNvGraphicFramePr>
            <a:graphicFrameLocks noGrp="1" noChangeAspect="1"/>
          </p:cNvGraphicFramePr>
          <p:nvPr>
            <p:ph sz="half" idx="2"/>
          </p:nvPr>
        </p:nvGraphicFramePr>
        <p:xfrm>
          <a:off x="6300788" y="2276475"/>
          <a:ext cx="17287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" name="Equation" r:id="rId10" imgW="901309" imgH="418918" progId="Equation.3">
                  <p:embed/>
                </p:oleObj>
              </mc:Choice>
              <mc:Fallback>
                <p:oleObj name="Equation" r:id="rId10" imgW="901309" imgH="418918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276475"/>
                        <a:ext cx="1728787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56" name="Group 18"/>
          <p:cNvGrpSpPr>
            <a:grpSpLocks/>
          </p:cNvGrpSpPr>
          <p:nvPr/>
        </p:nvGrpSpPr>
        <p:grpSpPr bwMode="auto">
          <a:xfrm>
            <a:off x="684213" y="2852738"/>
            <a:ext cx="3895725" cy="1187450"/>
            <a:chOff x="1301" y="1891"/>
            <a:chExt cx="6135" cy="1870"/>
          </a:xfrm>
        </p:grpSpPr>
        <p:pic>
          <p:nvPicPr>
            <p:cNvPr id="10257" name="Picture 8" descr="Line Equivalent Circui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891"/>
              <a:ext cx="5554" cy="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Line 20"/>
            <p:cNvSpPr>
              <a:spLocks noChangeShapeType="1"/>
            </p:cNvSpPr>
            <p:nvPr/>
          </p:nvSpPr>
          <p:spPr bwMode="auto">
            <a:xfrm>
              <a:off x="1757" y="2812"/>
              <a:ext cx="3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259" name="Text Box 21"/>
            <p:cNvSpPr txBox="1">
              <a:spLocks noChangeArrowheads="1"/>
            </p:cNvSpPr>
            <p:nvPr/>
          </p:nvSpPr>
          <p:spPr bwMode="auto">
            <a:xfrm>
              <a:off x="1301" y="2640"/>
              <a:ext cx="544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ko-KR" sz="1200">
                  <a:ea typeface="굴림" charset="-127"/>
                </a:rPr>
                <a:t>Z</a:t>
              </a:r>
              <a:r>
                <a:rPr lang="en-US" altLang="ko-KR" sz="1200" baseline="-25000">
                  <a:ea typeface="굴림" charset="-127"/>
                </a:rPr>
                <a:t>0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79388" y="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Vlastnosti symetrických párov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619250" y="3068638"/>
            <a:ext cx="640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/>
              <a:t>IMPEDANČNÉ </a:t>
            </a:r>
            <a:r>
              <a:rPr lang="sk-SK" sz="2400" b="1" dirty="0" err="1"/>
              <a:t>PRISP</a:t>
            </a:r>
            <a:r>
              <a:rPr lang="en-US" sz="2400" b="1" dirty="0">
                <a:cs typeface="Arial" charset="0"/>
              </a:rPr>
              <a:t>Ô</a:t>
            </a:r>
            <a:r>
              <a:rPr lang="sk-SK" sz="2400" b="1" dirty="0" err="1">
                <a:cs typeface="Arial" charset="0"/>
              </a:rPr>
              <a:t>SOBENIE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CF2032-4C24-4564-89FC-D4447D13C066}" type="slidenum">
              <a:rPr lang="cs-CZ" smtClean="0"/>
              <a:pPr eaLnBrk="1" hangingPunct="1"/>
              <a:t>15</a:t>
            </a:fld>
            <a:endParaRPr lang="cs-CZ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7993063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50825" y="6021388"/>
            <a:ext cx="835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Obr.: Impedancia reálnych </a:t>
            </a:r>
            <a:r>
              <a:rPr lang="en-US"/>
              <a:t>kr</a:t>
            </a:r>
            <a:r>
              <a:rPr lang="sk-SK"/>
              <a:t>útených párov (</a:t>
            </a:r>
            <a:r>
              <a:rPr lang="sk-SK" b="1" i="1"/>
              <a:t>twisted pairs</a:t>
            </a:r>
            <a:r>
              <a:rPr lang="sk-SK"/>
              <a:t>) v závislosti od frekvencie. TA- linky so vzduchovou medzerou, TE-linky s plastovou izoláciou.</a:t>
            </a:r>
            <a:endParaRPr lang="cs-CZ" b="1" i="1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79388" y="549275"/>
            <a:ext cx="309721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Impedančné prispôsobenie – prečo?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b="1"/>
              <a:t>lebo</a:t>
            </a:r>
            <a:endParaRPr lang="en-US" b="1"/>
          </a:p>
        </p:txBody>
      </p:sp>
      <p:pic>
        <p:nvPicPr>
          <p:cNvPr id="12294" name="Picture 5" descr="Maximum power circ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4663"/>
            <a:ext cx="21209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Max%20power%20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-100013"/>
            <a:ext cx="40322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179388" y="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Vlastnosti symetrických párov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4932363" y="1412875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R</a:t>
            </a:r>
            <a:r>
              <a:rPr lang="sk-SK" baseline="-25000"/>
              <a:t>L</a:t>
            </a:r>
            <a:r>
              <a:rPr lang="sk-SK"/>
              <a:t>-odpor záťaže</a:t>
            </a:r>
            <a:endParaRPr lang="cs-CZ"/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5219700" y="476250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1200"/>
              <a:t>zaťažovací (využiteľný) výkon</a:t>
            </a:r>
            <a:endParaRPr lang="cs-CZ" sz="1200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 flipH="1" flipV="1">
            <a:off x="6084888" y="2603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 flipV="1">
            <a:off x="7524750" y="21336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02" name="Line 17"/>
          <p:cNvSpPr>
            <a:spLocks noChangeShapeType="1"/>
          </p:cNvSpPr>
          <p:nvPr/>
        </p:nvSpPr>
        <p:spPr bwMode="auto">
          <a:xfrm>
            <a:off x="827088" y="1412875"/>
            <a:ext cx="55451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03" name="BlokTextu 1"/>
          <p:cNvSpPr txBox="1">
            <a:spLocks noChangeArrowheads="1"/>
          </p:cNvSpPr>
          <p:nvPr/>
        </p:nvSpPr>
        <p:spPr bwMode="auto">
          <a:xfrm>
            <a:off x="323850" y="1773238"/>
            <a:ext cx="3868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sk-SK" sz="1400" dirty="0"/>
              <a:t>- </a:t>
            </a:r>
            <a:r>
              <a:rPr lang="en-US" sz="1400" dirty="0"/>
              <a:t>aby </a:t>
            </a:r>
            <a:r>
              <a:rPr lang="en-US" sz="1400" dirty="0" err="1"/>
              <a:t>nedo</a:t>
            </a:r>
            <a:r>
              <a:rPr lang="sk-SK" sz="1400" dirty="0"/>
              <a:t>šlo k odrazu signálu </a:t>
            </a:r>
            <a:r>
              <a:rPr lang="sk-SK" sz="1400" dirty="0" smtClean="0"/>
              <a:t>– </a:t>
            </a:r>
            <a:r>
              <a:rPr lang="sk-SK" sz="1400" dirty="0"/>
              <a:t>a tým k strate jeho výkonu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čísla snímky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CADBF0-54E0-4C08-ADAA-BF6276047488}" type="slidenum">
              <a:rPr lang="cs-CZ" smtClean="0"/>
              <a:pPr eaLnBrk="1" hangingPunct="1"/>
              <a:t>16</a:t>
            </a:fld>
            <a:endParaRPr lang="cs-CZ" smtClean="0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95287" y="908050"/>
            <a:ext cx="421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>
                <a:solidFill>
                  <a:schemeClr val="bg1">
                    <a:lumMod val="50000"/>
                  </a:schemeClr>
                </a:solidFill>
              </a:rPr>
              <a:t>Impedančné prispôsobenie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6" name="Picture 3" descr="Maximum Power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460851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435600" y="1341438"/>
            <a:ext cx="37084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kvôli max. využitiu vysielaného výkonu musí byť: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/>
              <a:t>Z</a:t>
            </a:r>
            <a:r>
              <a:rPr lang="sk-SK" baseline="-25000"/>
              <a:t>zdroja</a:t>
            </a:r>
            <a:r>
              <a:rPr lang="sk-SK"/>
              <a:t>= Z</a:t>
            </a:r>
            <a:r>
              <a:rPr lang="sk-SK" baseline="-25000"/>
              <a:t>0</a:t>
            </a:r>
            <a:r>
              <a:rPr lang="sk-SK"/>
              <a:t>     a      Z</a:t>
            </a:r>
            <a:r>
              <a:rPr lang="sk-SK" baseline="-25000"/>
              <a:t>L</a:t>
            </a:r>
            <a:r>
              <a:rPr lang="sk-SK"/>
              <a:t> = Z</a:t>
            </a:r>
            <a:r>
              <a:rPr lang="sk-SK" baseline="-25000"/>
              <a:t>0 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/>
              <a:t>Z</a:t>
            </a:r>
            <a:r>
              <a:rPr lang="sk-SK" baseline="-25000"/>
              <a:t>L </a:t>
            </a:r>
            <a:r>
              <a:rPr lang="sk-SK"/>
              <a:t>je impedancia záťaže</a:t>
            </a:r>
            <a:r>
              <a:rPr lang="sk-SK" baseline="-25000"/>
              <a:t>  </a:t>
            </a:r>
            <a:endParaRPr lang="sk-SK"/>
          </a:p>
          <a:p>
            <a:pPr algn="l" eaLnBrk="1" hangingPunct="1">
              <a:spcBef>
                <a:spcPct val="50000"/>
              </a:spcBef>
            </a:pPr>
            <a:endParaRPr lang="sk-SK"/>
          </a:p>
          <a:p>
            <a:pPr algn="l" eaLnBrk="1" hangingPunct="1">
              <a:spcBef>
                <a:spcPct val="50000"/>
              </a:spcBef>
            </a:pPr>
            <a:r>
              <a:rPr lang="sk-SK"/>
              <a:t>lebo ináč:... </a:t>
            </a:r>
            <a:r>
              <a:rPr lang="sk-SK" b="1"/>
              <a:t>neprispôsobenie</a:t>
            </a:r>
            <a:r>
              <a:rPr lang="sk-SK"/>
              <a:t>, odrazy, väčší útlm až strata signálu</a:t>
            </a:r>
            <a:endParaRPr lang="en-US" baseline="-25000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468313" y="4005263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Koeficient odrazu , útlm odrazu (útlm neprispôsobenia, Return Loss = RL)</a:t>
            </a:r>
            <a:endParaRPr lang="en-US" b="1"/>
          </a:p>
        </p:txBody>
      </p:sp>
      <p:graphicFrame>
        <p:nvGraphicFramePr>
          <p:cNvPr id="13319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4437063"/>
          <a:ext cx="15843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1" name="Equation" r:id="rId4" imgW="799753" imgH="482391" progId="Equation.3">
                  <p:embed/>
                </p:oleObj>
              </mc:Choice>
              <mc:Fallback>
                <p:oleObj name="Equation" r:id="rId4" imgW="799753" imgH="48239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437063"/>
                        <a:ext cx="1584325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4508500"/>
          <a:ext cx="40386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2" name="Equation" r:id="rId6" imgW="2273300" imgH="482600" progId="Equation.3">
                  <p:embed/>
                </p:oleObj>
              </mc:Choice>
              <mc:Fallback>
                <p:oleObj name="Equation" r:id="rId6" imgW="22733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08500"/>
                        <a:ext cx="40386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611188" y="5589588"/>
            <a:ext cx="504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- </a:t>
            </a:r>
            <a:r>
              <a:rPr lang="sk-SK"/>
              <a:t>impedančné prispôsobenie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 r = 0,  RL  </a:t>
            </a: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611188" y="6021388"/>
            <a:ext cx="4752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- </a:t>
            </a:r>
            <a:r>
              <a:rPr lang="sk-SK"/>
              <a:t>pri totálnom odraze: </a:t>
            </a:r>
            <a:r>
              <a:rPr lang="en-US">
                <a:sym typeface="Wingdings" pitchFamily="2" charset="2"/>
              </a:rPr>
              <a:t>  r = </a:t>
            </a:r>
            <a:r>
              <a:rPr lang="sk-SK">
                <a:sym typeface="Wingdings" pitchFamily="2" charset="2"/>
              </a:rPr>
              <a:t>1</a:t>
            </a:r>
            <a:r>
              <a:rPr lang="en-US">
                <a:sym typeface="Wingdings" pitchFamily="2" charset="2"/>
              </a:rPr>
              <a:t>,  RL </a:t>
            </a:r>
            <a:r>
              <a:rPr lang="sk-SK">
                <a:sym typeface="Wingdings" pitchFamily="2" charset="2"/>
              </a:rPr>
              <a:t>= 0</a:t>
            </a:r>
            <a:endParaRPr lang="en-US">
              <a:sym typeface="Symbol" pitchFamily="18" charset="2"/>
            </a:endParaRPr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H="1">
            <a:off x="611188" y="4365625"/>
            <a:ext cx="730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>
            <a:off x="2987675" y="4365625"/>
            <a:ext cx="2889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5364163" y="1341438"/>
            <a:ext cx="3600450" cy="1150937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sk-SK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8243888" y="170021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4800" b="1">
                <a:solidFill>
                  <a:srgbClr val="FF3300"/>
                </a:solidFill>
              </a:rPr>
              <a:t>!</a:t>
            </a:r>
            <a:endParaRPr lang="en-US" sz="4800" b="1">
              <a:solidFill>
                <a:srgbClr val="FF3300"/>
              </a:solidFill>
            </a:endParaRPr>
          </a:p>
        </p:txBody>
      </p:sp>
      <p:sp>
        <p:nvSpPr>
          <p:cNvPr id="13327" name="Text Box 18"/>
          <p:cNvSpPr txBox="1">
            <a:spLocks noChangeArrowheads="1"/>
          </p:cNvSpPr>
          <p:nvPr/>
        </p:nvSpPr>
        <p:spPr bwMode="auto">
          <a:xfrm>
            <a:off x="179388" y="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Vlastnosti symetrických párov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 flipH="1">
            <a:off x="4427538" y="1412875"/>
            <a:ext cx="9366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B3377F-573A-4182-8DCA-1799B9358BB7}" type="slidenum">
              <a:rPr lang="cs-CZ" smtClean="0"/>
              <a:pPr eaLnBrk="1" hangingPunct="1"/>
              <a:t>17</a:t>
            </a:fld>
            <a:endParaRPr lang="cs-CZ" smtClean="0"/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1042988" y="1557338"/>
          <a:ext cx="547211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Equation" r:id="rId3" imgW="1841500" imgH="241300" progId="Equation.3">
                  <p:embed/>
                </p:oleObj>
              </mc:Choice>
              <mc:Fallback>
                <p:oleObj name="Equation" r:id="rId3" imgW="18415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557338"/>
                        <a:ext cx="5472112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900113" y="908050"/>
            <a:ext cx="597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/>
              <a:t>Merná vlnová miera prenosu:</a:t>
            </a:r>
            <a:endParaRPr lang="en-US" sz="2400" b="1" dirty="0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971550" y="2492375"/>
            <a:ext cx="76327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/>
              <a:t>α</a:t>
            </a:r>
            <a:r>
              <a:rPr lang="sk-SK"/>
              <a:t> ...merný, vlnový odpor </a:t>
            </a:r>
            <a:r>
              <a:rPr lang="en-US"/>
              <a:t>[Np/km],  1Np=8,686 dB, alebo [dB/km]</a:t>
            </a:r>
            <a:endParaRPr lang="el-GR"/>
          </a:p>
          <a:p>
            <a:pPr algn="l" eaLnBrk="1" hangingPunct="1">
              <a:spcBef>
                <a:spcPct val="50000"/>
              </a:spcBef>
            </a:pPr>
            <a:r>
              <a:rPr lang="el-GR"/>
              <a:t>β</a:t>
            </a:r>
            <a:r>
              <a:rPr lang="en-US"/>
              <a:t> …mern</a:t>
            </a:r>
            <a:r>
              <a:rPr lang="sk-SK"/>
              <a:t>ý</a:t>
            </a:r>
            <a:r>
              <a:rPr lang="en-US"/>
              <a:t> f</a:t>
            </a:r>
            <a:r>
              <a:rPr lang="sk-SK"/>
              <a:t>á</a:t>
            </a:r>
            <a:r>
              <a:rPr lang="en-US"/>
              <a:t>z.posun [rad/km]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900113" y="3716338"/>
            <a:ext cx="66246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Útlm prenosu</a:t>
            </a:r>
            <a:r>
              <a:rPr lang="en-US" sz="2400" b="1"/>
              <a:t> (vlo</a:t>
            </a:r>
            <a:r>
              <a:rPr lang="sk-SK" sz="2400" b="1"/>
              <a:t>žný útlm):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sz="2400" i="1"/>
              <a:t>A = </a:t>
            </a:r>
            <a:r>
              <a:rPr lang="el-GR" sz="2400" i="1"/>
              <a:t>α</a:t>
            </a:r>
            <a:r>
              <a:rPr lang="sk-SK" sz="2400" i="1"/>
              <a:t> .l </a:t>
            </a:r>
            <a:r>
              <a:rPr lang="en-US" sz="2400" i="1"/>
              <a:t>    </a:t>
            </a:r>
            <a:r>
              <a:rPr lang="sk-SK" sz="2400" i="1"/>
              <a:t> </a:t>
            </a:r>
            <a:r>
              <a:rPr lang="en-US" sz="2400"/>
              <a:t>[dB]</a:t>
            </a:r>
            <a:r>
              <a:rPr lang="sk-SK" sz="2400" i="1"/>
              <a:t>  </a:t>
            </a:r>
            <a:endParaRPr lang="en-US" sz="2400" i="1"/>
          </a:p>
          <a:p>
            <a:pPr algn="l" eaLnBrk="1" hangingPunct="1">
              <a:spcBef>
                <a:spcPct val="50000"/>
              </a:spcBef>
            </a:pPr>
            <a:r>
              <a:rPr lang="sk-SK" sz="2400" i="1"/>
              <a:t>   l</a:t>
            </a:r>
            <a:r>
              <a:rPr lang="sk-SK" i="1"/>
              <a:t>... </a:t>
            </a:r>
            <a:r>
              <a:rPr lang="sk-SK"/>
              <a:t>dĺžka vedenia</a:t>
            </a:r>
            <a:r>
              <a:rPr lang="en-US"/>
              <a:t> [m alebo km, pod</a:t>
            </a:r>
            <a:r>
              <a:rPr lang="sk-SK"/>
              <a:t>ľ</a:t>
            </a:r>
            <a:r>
              <a:rPr lang="en-US"/>
              <a:t>a jednotiek</a:t>
            </a:r>
            <a:r>
              <a:rPr lang="sk-SK"/>
              <a:t> pre </a:t>
            </a:r>
            <a:r>
              <a:rPr lang="el-GR"/>
              <a:t>α</a:t>
            </a:r>
            <a:r>
              <a:rPr lang="en-US"/>
              <a:t> ]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539750" y="404813"/>
            <a:ext cx="604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Vlastnosti symetrických párov</a:t>
            </a:r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539750" y="908050"/>
            <a:ext cx="6192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1A508D-EA38-4DD0-A369-BEF26F8BEC2D}" type="slidenum">
              <a:rPr lang="cs-CZ" smtClean="0"/>
              <a:pPr eaLnBrk="1" hangingPunct="1"/>
              <a:t>18</a:t>
            </a:fld>
            <a:endParaRPr lang="cs-CZ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19175"/>
            <a:ext cx="38877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0" y="461317"/>
            <a:ext cx="81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/>
              <a:t>Útlm </a:t>
            </a:r>
            <a:r>
              <a:rPr lang="sk-SK" sz="2400" b="1" dirty="0" err="1"/>
              <a:t>nesymetrie</a:t>
            </a:r>
            <a:r>
              <a:rPr lang="sk-SK" sz="2400" b="1" dirty="0"/>
              <a:t> (</a:t>
            </a:r>
            <a:r>
              <a:rPr lang="sk-SK" sz="2400" b="1" dirty="0" err="1"/>
              <a:t>Longitudinal</a:t>
            </a:r>
            <a:r>
              <a:rPr lang="sk-SK" sz="2400" b="1" dirty="0"/>
              <a:t> </a:t>
            </a:r>
            <a:r>
              <a:rPr lang="sk-SK" sz="2400" b="1" dirty="0" err="1"/>
              <a:t>Balance</a:t>
            </a:r>
            <a:r>
              <a:rPr lang="sk-SK" sz="2400" b="1" dirty="0"/>
              <a:t> = </a:t>
            </a:r>
            <a:r>
              <a:rPr lang="sk-SK" sz="2400" b="1" dirty="0" err="1"/>
              <a:t>LB</a:t>
            </a:r>
            <a:r>
              <a:rPr lang="sk-SK" sz="2400" b="1" dirty="0"/>
              <a:t>)</a:t>
            </a:r>
            <a:endParaRPr lang="en-US" sz="2400" b="1" dirty="0"/>
          </a:p>
        </p:txBody>
      </p:sp>
      <p:pic>
        <p:nvPicPr>
          <p:cNvPr id="16389" name="Picture 4" descr="Long%20balance%20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3810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611188" y="3441700"/>
            <a:ext cx="4600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cs-CZ"/>
              <a:t>LB = 20 (log</a:t>
            </a:r>
            <a:r>
              <a:rPr lang="cs-CZ" baseline="-25000"/>
              <a:t>10</a:t>
            </a:r>
            <a:r>
              <a:rPr lang="cs-CZ"/>
              <a:t> (Z</a:t>
            </a:r>
            <a:r>
              <a:rPr lang="cs-CZ" baseline="-25000"/>
              <a:t>a</a:t>
            </a:r>
            <a:r>
              <a:rPr lang="en-US"/>
              <a:t>+</a:t>
            </a:r>
            <a:r>
              <a:rPr lang="cs-CZ"/>
              <a:t> Z</a:t>
            </a:r>
            <a:r>
              <a:rPr lang="cs-CZ" baseline="-25000"/>
              <a:t>b</a:t>
            </a:r>
            <a:r>
              <a:rPr lang="cs-CZ"/>
              <a:t>) / (Z</a:t>
            </a:r>
            <a:r>
              <a:rPr lang="cs-CZ" baseline="-25000"/>
              <a:t>a</a:t>
            </a:r>
            <a:r>
              <a:rPr lang="cs-CZ"/>
              <a:t> </a:t>
            </a:r>
            <a:r>
              <a:rPr lang="en-US"/>
              <a:t>-</a:t>
            </a:r>
            <a:r>
              <a:rPr lang="cs-CZ"/>
              <a:t> Z</a:t>
            </a:r>
            <a:r>
              <a:rPr lang="cs-CZ" baseline="-25000"/>
              <a:t>b</a:t>
            </a:r>
            <a:r>
              <a:rPr lang="cs-CZ"/>
              <a:t>))  </a:t>
            </a:r>
            <a:r>
              <a:rPr lang="en-US"/>
              <a:t>   [</a:t>
            </a:r>
            <a:r>
              <a:rPr lang="cs-CZ"/>
              <a:t>dB</a:t>
            </a:r>
            <a:r>
              <a:rPr lang="en-US"/>
              <a:t>]</a:t>
            </a:r>
            <a:endParaRPr lang="cs-CZ"/>
          </a:p>
        </p:txBody>
      </p:sp>
      <p:pic>
        <p:nvPicPr>
          <p:cNvPr id="16391" name="Picture 6" descr="Longitudinal Balance Meas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3810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395288" y="6121400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cs-CZ"/>
              <a:t>LB = 20 (log</a:t>
            </a:r>
            <a:r>
              <a:rPr lang="cs-CZ" baseline="-25000"/>
              <a:t>10</a:t>
            </a:r>
            <a:r>
              <a:rPr lang="cs-CZ"/>
              <a:t> V</a:t>
            </a:r>
            <a:r>
              <a:rPr lang="en-US" baseline="-25000"/>
              <a:t>Comm</a:t>
            </a:r>
            <a:r>
              <a:rPr lang="cs-CZ"/>
              <a:t> / V</a:t>
            </a:r>
            <a:r>
              <a:rPr lang="en-US" baseline="-25000"/>
              <a:t>diff</a:t>
            </a:r>
            <a:r>
              <a:rPr lang="cs-CZ"/>
              <a:t>) </a:t>
            </a:r>
            <a:r>
              <a:rPr lang="en-US"/>
              <a:t>  [</a:t>
            </a:r>
            <a:r>
              <a:rPr lang="cs-CZ"/>
              <a:t>dB</a:t>
            </a:r>
            <a:r>
              <a:rPr lang="en-US"/>
              <a:t>]    </a:t>
            </a:r>
            <a:endParaRPr lang="cs-CZ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468313" y="3933825"/>
            <a:ext cx="424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Princíp zisťovania LB:</a:t>
            </a:r>
            <a:endParaRPr lang="en-US"/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5076825" y="4724400"/>
            <a:ext cx="38560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 ... </a:t>
            </a:r>
            <a:r>
              <a:rPr lang="en-US"/>
              <a:t>takto vypo</a:t>
            </a:r>
            <a:r>
              <a:rPr lang="sk-SK"/>
              <a:t>čítané  LB</a:t>
            </a:r>
            <a:r>
              <a:rPr lang="en-US"/>
              <a:t> je &gt;</a:t>
            </a:r>
            <a:r>
              <a:rPr lang="sk-SK"/>
              <a:t> </a:t>
            </a:r>
            <a:r>
              <a:rPr lang="en-US"/>
              <a:t>0 dB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/>
              <a:t>Mo</a:t>
            </a:r>
            <a:r>
              <a:rPr lang="sk-SK"/>
              <a:t>žno sa stretnúť aj s definíciou s prevráteným zlomkom; vtedy vyjde útlm ako záporné číslo. </a:t>
            </a:r>
            <a:endParaRPr lang="en-US"/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3995738" y="4508500"/>
            <a:ext cx="576262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V</a:t>
            </a:r>
            <a:r>
              <a:rPr lang="sk-SK" baseline="-25000"/>
              <a:t>diff</a:t>
            </a:r>
            <a:endParaRPr lang="en-US"/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0" y="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Vlastnosti symetrických párov</a:t>
            </a:r>
            <a:endParaRPr lang="cs-CZ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FA9E24-9637-4CE0-B515-5CAACD3E89D7}" type="slidenum">
              <a:rPr lang="cs-CZ" smtClean="0"/>
              <a:pPr eaLnBrk="1" hangingPunct="1"/>
              <a:t>19</a:t>
            </a:fld>
            <a:endParaRPr lang="cs-CZ" smtClean="0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23851" y="366713"/>
            <a:ext cx="2159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 err="1" smtClean="0"/>
              <a:t>Presluchy</a:t>
            </a:r>
            <a:endParaRPr lang="en-US" sz="2400" b="1" dirty="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51911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95288" y="2852738"/>
            <a:ext cx="8353425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 err="1"/>
              <a:t>presluchy</a:t>
            </a:r>
            <a:r>
              <a:rPr lang="sk-SK" dirty="0"/>
              <a:t> na blízkom konci </a:t>
            </a:r>
            <a:r>
              <a:rPr lang="sk-SK" b="1" dirty="0" err="1"/>
              <a:t>NEXT</a:t>
            </a:r>
            <a:r>
              <a:rPr lang="sk-SK" b="1" dirty="0"/>
              <a:t> </a:t>
            </a:r>
            <a:r>
              <a:rPr lang="sk-SK" dirty="0"/>
              <a:t>(</a:t>
            </a:r>
            <a:r>
              <a:rPr lang="sk-SK" dirty="0" err="1"/>
              <a:t>Near</a:t>
            </a:r>
            <a:r>
              <a:rPr lang="sk-SK" dirty="0"/>
              <a:t> End </a:t>
            </a:r>
            <a:r>
              <a:rPr lang="sk-SK" dirty="0" err="1"/>
              <a:t>CrossTalk</a:t>
            </a:r>
            <a:r>
              <a:rPr lang="sk-SK" dirty="0"/>
              <a:t>)</a:t>
            </a:r>
            <a:endParaRPr lang="sk-SK" b="1" dirty="0"/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 err="1"/>
              <a:t>presluchy</a:t>
            </a:r>
            <a:r>
              <a:rPr lang="sk-SK" dirty="0"/>
              <a:t> na vzdialenom konci  </a:t>
            </a:r>
            <a:r>
              <a:rPr lang="sk-SK" b="1" dirty="0"/>
              <a:t> </a:t>
            </a:r>
            <a:r>
              <a:rPr lang="sk-SK" b="1" dirty="0" err="1"/>
              <a:t>FEXT</a:t>
            </a:r>
            <a:r>
              <a:rPr lang="sk-SK" b="1" dirty="0"/>
              <a:t> (</a:t>
            </a:r>
            <a:r>
              <a:rPr lang="sk-SK" dirty="0" err="1"/>
              <a:t>Far</a:t>
            </a:r>
            <a:r>
              <a:rPr lang="sk-SK" dirty="0"/>
              <a:t> End </a:t>
            </a:r>
            <a:r>
              <a:rPr lang="sk-SK" dirty="0" err="1"/>
              <a:t>CrossTalk</a:t>
            </a:r>
            <a:r>
              <a:rPr lang="sk-SK" dirty="0"/>
              <a:t>)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ich veľkosti závisia od vzájomnej polohy (obr. typov symetrických prvkov a príkladu skupinovej konštrukcie miestnych káblov – viď ďalej)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 eliminácia týchto </a:t>
            </a:r>
            <a:r>
              <a:rPr lang="sk-SK" dirty="0" err="1"/>
              <a:t>presluchov</a:t>
            </a:r>
            <a:r>
              <a:rPr lang="sk-SK" dirty="0"/>
              <a:t> je jedným z priaznivých efektov vzájomného mnohonásobného prekrútenia všetkých párov (zároveň platí reciprocita v tom, že čím menej je vedenie ovplyvniteľné, tým menej aj samo vyžaruje a naopak...)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 na celkovom rušení sa podieľajú </a:t>
            </a:r>
            <a:r>
              <a:rPr lang="sk-SK" dirty="0" err="1"/>
              <a:t>presluchy</a:t>
            </a:r>
            <a:r>
              <a:rPr lang="sk-SK" dirty="0"/>
              <a:t> od všetkých párov v kábli (vzťah ďalej)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 číselne posudzuje sa </a:t>
            </a:r>
            <a:r>
              <a:rPr lang="sk-SK" b="1" i="1" dirty="0"/>
              <a:t>útlm </a:t>
            </a:r>
            <a:r>
              <a:rPr lang="sk-SK" b="1" i="1" dirty="0" err="1"/>
              <a:t>presluchov</a:t>
            </a:r>
            <a:r>
              <a:rPr lang="sk-SK" b="1" i="1" dirty="0"/>
              <a:t> </a:t>
            </a:r>
            <a:r>
              <a:rPr lang="sk-SK" b="1" i="1" dirty="0" err="1"/>
              <a:t>NEXT</a:t>
            </a:r>
            <a:r>
              <a:rPr lang="sk-SK" b="1" i="1" dirty="0"/>
              <a:t> a </a:t>
            </a:r>
            <a:r>
              <a:rPr lang="sk-SK" b="1" i="1" dirty="0" err="1"/>
              <a:t>FEXT</a:t>
            </a:r>
            <a:r>
              <a:rPr lang="sk-SK" b="1" i="1" dirty="0"/>
              <a:t> </a:t>
            </a:r>
            <a:r>
              <a:rPr lang="sk-SK" b="1" i="1" dirty="0" err="1"/>
              <a:t>a</a:t>
            </a:r>
            <a:r>
              <a:rPr lang="sk-SK" b="1" i="1" dirty="0"/>
              <a:t> </a:t>
            </a:r>
            <a:r>
              <a:rPr lang="sk-SK" dirty="0"/>
              <a:t>parameter </a:t>
            </a:r>
            <a:r>
              <a:rPr lang="sk-SK" b="1" dirty="0" err="1"/>
              <a:t>ACR</a:t>
            </a:r>
            <a:r>
              <a:rPr lang="sk-SK" dirty="0"/>
              <a:t> (</a:t>
            </a:r>
            <a:r>
              <a:rPr lang="sk-SK" dirty="0" err="1"/>
              <a:t>Attenuation-to-Cross</a:t>
            </a:r>
            <a:r>
              <a:rPr lang="sk-SK" dirty="0"/>
              <a:t> </a:t>
            </a:r>
            <a:r>
              <a:rPr lang="sk-SK" dirty="0" err="1"/>
              <a:t>talk</a:t>
            </a:r>
            <a:r>
              <a:rPr lang="sk-SK" dirty="0"/>
              <a:t> </a:t>
            </a:r>
            <a:r>
              <a:rPr lang="sk-SK" dirty="0" err="1"/>
              <a:t>Ratio</a:t>
            </a:r>
            <a:r>
              <a:rPr lang="sk-SK" dirty="0"/>
              <a:t>) </a:t>
            </a:r>
            <a:endParaRPr lang="en-US" dirty="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79388" y="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Vlastnosti symetrických párov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39552" y="845582"/>
            <a:ext cx="273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/>
              <a:t>=</a:t>
            </a:r>
            <a:r>
              <a:rPr lang="en-US" dirty="0" smtClean="0"/>
              <a:t> </a:t>
            </a:r>
            <a:r>
              <a:rPr lang="en-US" dirty="0" err="1" smtClean="0"/>
              <a:t>jeden</a:t>
            </a:r>
            <a:r>
              <a:rPr lang="en-US" dirty="0" smtClean="0"/>
              <a:t> z </a:t>
            </a:r>
            <a:r>
              <a:rPr lang="en-US" dirty="0" err="1" smtClean="0"/>
              <a:t>typov</a:t>
            </a:r>
            <a:r>
              <a:rPr lang="en-US" dirty="0" smtClean="0"/>
              <a:t> </a:t>
            </a:r>
            <a:r>
              <a:rPr lang="en-US" dirty="0" err="1" smtClean="0"/>
              <a:t>ru</a:t>
            </a:r>
            <a:r>
              <a:rPr lang="sk-SK" dirty="0" err="1" smtClean="0"/>
              <a:t>šení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249132-9073-4B70-A5D3-F17E7301746D}" type="slidenum">
              <a:rPr lang="cs-CZ" smtClean="0"/>
              <a:pPr eaLnBrk="1" hangingPunct="1"/>
              <a:t>2</a:t>
            </a:fld>
            <a:endParaRPr lang="cs-CZ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400" b="1" dirty="0" smtClean="0"/>
              <a:t>Úvod</a:t>
            </a:r>
            <a:endParaRPr lang="cs-CZ" sz="2400" b="1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 err="1" smtClean="0"/>
              <a:t>Dig</a:t>
            </a:r>
            <a:r>
              <a:rPr lang="sk-SK" sz="2400" b="1" dirty="0" smtClean="0"/>
              <a:t>. účastnícke prípojky </a:t>
            </a:r>
            <a:r>
              <a:rPr lang="sk-SK" sz="2400" b="1" dirty="0" err="1" smtClean="0"/>
              <a:t>xDSL</a:t>
            </a:r>
            <a:r>
              <a:rPr lang="sk-SK" sz="2400" dirty="0" smtClean="0"/>
              <a:t> (</a:t>
            </a:r>
            <a:r>
              <a:rPr lang="sk-SK" sz="2400" dirty="0" err="1" smtClean="0"/>
              <a:t>Digital</a:t>
            </a:r>
            <a:r>
              <a:rPr lang="sk-SK" sz="2400" dirty="0" smtClean="0"/>
              <a:t> </a:t>
            </a:r>
            <a:r>
              <a:rPr lang="sk-SK" sz="2400" dirty="0" err="1" smtClean="0"/>
              <a:t>Subscriber</a:t>
            </a:r>
            <a:r>
              <a:rPr lang="sk-SK" sz="2400" dirty="0" smtClean="0"/>
              <a:t> </a:t>
            </a:r>
            <a:r>
              <a:rPr lang="sk-SK" sz="2400" dirty="0" err="1" smtClean="0"/>
              <a:t>Line</a:t>
            </a:r>
            <a:r>
              <a:rPr lang="sk-SK" sz="2400" dirty="0" smtClean="0"/>
              <a:t>) = nasadenie </a:t>
            </a:r>
            <a:r>
              <a:rPr lang="sk-SK" sz="2400" dirty="0" err="1" smtClean="0"/>
              <a:t>dig</a:t>
            </a:r>
            <a:r>
              <a:rPr lang="sk-SK" sz="2400" dirty="0" smtClean="0"/>
              <a:t>. </a:t>
            </a:r>
            <a:r>
              <a:rPr lang="sk-SK" sz="2400" dirty="0" err="1" smtClean="0"/>
              <a:t>prenos.prostriedkov</a:t>
            </a:r>
            <a:r>
              <a:rPr lang="sk-SK" sz="2400" dirty="0" smtClean="0"/>
              <a:t> na existujúce </a:t>
            </a:r>
            <a:r>
              <a:rPr lang="en-US" sz="2400" dirty="0" err="1" smtClean="0"/>
              <a:t>metalick</a:t>
            </a:r>
            <a:r>
              <a:rPr lang="sk-SK" sz="2400" dirty="0" smtClean="0"/>
              <a:t>é páry v prístupovej sieti (určené pôvodne pre prenos </a:t>
            </a:r>
            <a:r>
              <a:rPr lang="sk-SK" sz="2400" dirty="0" err="1" smtClean="0"/>
              <a:t>analóg</a:t>
            </a:r>
            <a:r>
              <a:rPr lang="sk-SK" sz="2400" dirty="0" smtClean="0"/>
              <a:t>. </a:t>
            </a:r>
            <a:r>
              <a:rPr lang="sk-SK" sz="2400" dirty="0" err="1" smtClean="0"/>
              <a:t>tf</a:t>
            </a:r>
            <a:r>
              <a:rPr lang="sk-SK" sz="2400" dirty="0" smtClean="0"/>
              <a:t>. signálov</a:t>
            </a:r>
            <a:r>
              <a:rPr lang="sk-SK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sk-SK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obmedzenia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sk-SK" sz="2400" dirty="0" smtClean="0">
                <a:sym typeface="Wingdings" pitchFamily="2" charset="2"/>
              </a:rPr>
              <a:t>é miestnymi podmienkami </a:t>
            </a:r>
            <a:r>
              <a:rPr lang="en-US" sz="2400" dirty="0" smtClean="0">
                <a:sym typeface="Wingdings" pitchFamily="2" charset="2"/>
              </a:rPr>
              <a:t>   </a:t>
            </a:r>
            <a:r>
              <a:rPr lang="sk-SK" sz="2400" dirty="0" smtClean="0">
                <a:sym typeface="Wingdings" pitchFamily="2" charset="2"/>
              </a:rPr>
              <a:t>nutné merania a analýza prenosového prostredia a správania sa </a:t>
            </a:r>
            <a:r>
              <a:rPr lang="sk-SK" sz="2400" dirty="0" err="1" smtClean="0">
                <a:sym typeface="Wingdings" pitchFamily="2" charset="2"/>
              </a:rPr>
              <a:t>konc</a:t>
            </a:r>
            <a:r>
              <a:rPr lang="sk-SK" sz="2400" dirty="0" smtClean="0">
                <a:sym typeface="Wingdings" pitchFamily="2" charset="2"/>
              </a:rPr>
              <a:t>. </a:t>
            </a:r>
            <a:r>
              <a:rPr lang="sk-SK" sz="2400" dirty="0" smtClean="0">
                <a:sym typeface="Wingdings" pitchFamily="2" charset="2"/>
              </a:rPr>
              <a:t>zariadení</a:t>
            </a:r>
          </a:p>
          <a:p>
            <a:pPr eaLnBrk="1" hangingPunct="1">
              <a:lnSpc>
                <a:spcPct val="90000"/>
              </a:lnSpc>
            </a:pPr>
            <a:endParaRPr lang="sk-SK" sz="24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Kvôli lokalizácii prípadných problémov – nutné rozdelenie prenosového reťazca na </a:t>
            </a:r>
            <a:r>
              <a:rPr lang="sk-SK" sz="2400" dirty="0" err="1" smtClean="0"/>
              <a:t>dielčie</a:t>
            </a:r>
            <a:r>
              <a:rPr lang="sk-SK" sz="2400" dirty="0" smtClean="0"/>
              <a:t> časti</a:t>
            </a:r>
            <a:r>
              <a:rPr lang="en-US" sz="2400" dirty="0" smtClean="0"/>
              <a:t> (vi</a:t>
            </a:r>
            <a:r>
              <a:rPr lang="sk-SK" sz="2400" dirty="0" smtClean="0"/>
              <a:t>ď ďalej obr.1)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čísla snímky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7E290-7A2F-45DF-BD6F-8708D68A1BEB}" type="slidenum">
              <a:rPr lang="cs-CZ" smtClean="0"/>
              <a:pPr eaLnBrk="1" hangingPunct="1"/>
              <a:t>20</a:t>
            </a:fld>
            <a:endParaRPr lang="cs-CZ" smtClean="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67544" y="461317"/>
            <a:ext cx="7992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/>
              <a:t>Meranie </a:t>
            </a:r>
            <a:r>
              <a:rPr lang="sk-SK" sz="2400" i="1" dirty="0" smtClean="0"/>
              <a:t>útlmu </a:t>
            </a:r>
            <a:r>
              <a:rPr lang="sk-SK" sz="2400" i="1" dirty="0" err="1"/>
              <a:t>presluchov</a:t>
            </a:r>
            <a:r>
              <a:rPr lang="sk-SK" sz="2400" dirty="0"/>
              <a:t> </a:t>
            </a:r>
            <a:r>
              <a:rPr lang="sk-SK" sz="2400" b="1" dirty="0" err="1"/>
              <a:t>NEXT</a:t>
            </a:r>
            <a:r>
              <a:rPr lang="sk-SK" sz="2400" b="1" dirty="0"/>
              <a:t> a </a:t>
            </a:r>
            <a:r>
              <a:rPr lang="sk-SK" sz="2400" b="1" dirty="0" err="1"/>
              <a:t>FEXT</a:t>
            </a:r>
            <a:r>
              <a:rPr lang="sk-SK" sz="2400" b="1" dirty="0"/>
              <a:t> </a:t>
            </a:r>
            <a:r>
              <a:rPr lang="en-US" sz="2400" b="1" dirty="0"/>
              <a:t>   [1]</a:t>
            </a:r>
            <a:endParaRPr lang="cs-CZ" sz="2400" b="1" dirty="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042988" y="1484313"/>
            <a:ext cx="388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8437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5686425" y="1916113"/>
          <a:ext cx="34575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3" name="Equation" r:id="rId3" imgW="1651000" imgH="482600" progId="Equation.3">
                  <p:embed/>
                </p:oleObj>
              </mc:Choice>
              <mc:Fallback>
                <p:oleObj name="Equation" r:id="rId3" imgW="16510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1916113"/>
                        <a:ext cx="3457575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54260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25"/>
            <a:ext cx="60118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0" name="Object 23"/>
          <p:cNvGraphicFramePr>
            <a:graphicFrameLocks noGrp="1" noChangeAspect="1"/>
          </p:cNvGraphicFramePr>
          <p:nvPr>
            <p:ph sz="half" idx="2"/>
          </p:nvPr>
        </p:nvGraphicFramePr>
        <p:xfrm>
          <a:off x="5435600" y="4076700"/>
          <a:ext cx="3208338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4" name="Equation" r:id="rId7" imgW="1688367" imgH="482391" progId="Equation.3">
                  <p:embed/>
                </p:oleObj>
              </mc:Choice>
              <mc:Fallback>
                <p:oleObj name="Equation" r:id="rId7" imgW="1688367" imgH="482391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076700"/>
                        <a:ext cx="3208338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1A5146-F725-4442-8273-D6AE5BD3E646}" type="slidenum">
              <a:rPr lang="cs-CZ" smtClean="0"/>
              <a:pPr eaLnBrk="1" hangingPunct="1"/>
              <a:t>21</a:t>
            </a:fld>
            <a:endParaRPr lang="cs-CZ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69900" y="981074"/>
            <a:ext cx="83534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000" dirty="0" smtClean="0"/>
              <a:t>  </a:t>
            </a:r>
            <a:r>
              <a:rPr lang="sk-SK" sz="2000" dirty="0" smtClean="0"/>
              <a:t>potom </a:t>
            </a:r>
            <a:r>
              <a:rPr lang="sk-SK" sz="2000" dirty="0"/>
              <a:t>pre pár v rámci </a:t>
            </a:r>
            <a:r>
              <a:rPr lang="sk-SK" sz="2000" b="1" dirty="0"/>
              <a:t>objemnejšieho kábla </a:t>
            </a:r>
            <a:r>
              <a:rPr lang="sk-SK" sz="2000" dirty="0"/>
              <a:t>sa vyjadruje aj: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None/>
            </a:pPr>
            <a:endParaRPr lang="sk-SK" sz="2000" dirty="0"/>
          </a:p>
          <a:p>
            <a:pPr algn="l" eaLnBrk="1" hangingPunct="1">
              <a:spcBef>
                <a:spcPct val="50000"/>
              </a:spcBef>
            </a:pPr>
            <a:r>
              <a:rPr lang="sk-SK" sz="2000" b="1" dirty="0"/>
              <a:t>Útlm celkového </a:t>
            </a:r>
            <a:r>
              <a:rPr lang="sk-SK" sz="2000" b="1" dirty="0" err="1"/>
              <a:t>presluchového</a:t>
            </a:r>
            <a:r>
              <a:rPr lang="sk-SK" sz="2000" b="1" dirty="0"/>
              <a:t> rušenia na blízkom konci </a:t>
            </a:r>
            <a:r>
              <a:rPr lang="en-US" sz="2000" b="1" dirty="0"/>
              <a:t>je </a:t>
            </a:r>
            <a:r>
              <a:rPr lang="sk-SK" sz="2000" b="1" dirty="0" err="1"/>
              <a:t>PS</a:t>
            </a:r>
            <a:r>
              <a:rPr lang="sk-SK" sz="2000" b="1" baseline="-25000" dirty="0" err="1"/>
              <a:t>NEXT</a:t>
            </a:r>
            <a:r>
              <a:rPr lang="sk-SK" sz="2000" b="1" baseline="-25000" dirty="0"/>
              <a:t> </a:t>
            </a:r>
            <a:r>
              <a:rPr lang="sk-SK" sz="2000" b="1" dirty="0"/>
              <a:t>(</a:t>
            </a:r>
            <a:r>
              <a:rPr lang="sk-SK" sz="2000" dirty="0" err="1"/>
              <a:t>Power</a:t>
            </a:r>
            <a:r>
              <a:rPr lang="sk-SK" sz="2000" dirty="0"/>
              <a:t> </a:t>
            </a:r>
            <a:r>
              <a:rPr lang="sk-SK" sz="2000" dirty="0" err="1"/>
              <a:t>Sum</a:t>
            </a:r>
            <a:r>
              <a:rPr lang="sk-SK" sz="2000" dirty="0"/>
              <a:t> </a:t>
            </a:r>
            <a:r>
              <a:rPr lang="sk-SK" sz="2000" dirty="0" err="1"/>
              <a:t>NEXT</a:t>
            </a:r>
            <a:r>
              <a:rPr lang="sk-SK" sz="2000" dirty="0"/>
              <a:t>)</a:t>
            </a:r>
            <a:r>
              <a:rPr lang="en-US" sz="2000" dirty="0"/>
              <a:t>:</a:t>
            </a:r>
            <a:endParaRPr lang="cs-CZ" sz="2000" b="1" dirty="0"/>
          </a:p>
        </p:txBody>
      </p:sp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900113" y="2636838"/>
          <a:ext cx="48895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3" imgW="2145369" imgH="444307" progId="Equation.3">
                  <p:embed/>
                </p:oleObj>
              </mc:Choice>
              <mc:Fallback>
                <p:oleObj name="Equation" r:id="rId3" imgW="2145369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36838"/>
                        <a:ext cx="48895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948488" y="2852738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[dB]</a:t>
            </a:r>
            <a:endParaRPr lang="cs-CZ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68313" y="4076700"/>
            <a:ext cx="81359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kde </a:t>
            </a:r>
            <a:r>
              <a:rPr lang="sk-SK"/>
              <a:t>	</a:t>
            </a:r>
            <a:r>
              <a:rPr lang="en-US"/>
              <a:t>A</a:t>
            </a:r>
            <a:r>
              <a:rPr lang="en-US" baseline="-25000"/>
              <a:t>NEXT,k  </a:t>
            </a:r>
            <a:r>
              <a:rPr lang="en-US"/>
              <a:t>...  </a:t>
            </a:r>
            <a:r>
              <a:rPr lang="sk-SK"/>
              <a:t>ú</a:t>
            </a:r>
            <a:r>
              <a:rPr lang="en-US"/>
              <a:t>tlm presluchu na bl</a:t>
            </a:r>
            <a:r>
              <a:rPr lang="sk-SK"/>
              <a:t>ízkom konci medzi rušiacim párom </a:t>
            </a:r>
            <a:r>
              <a:rPr lang="sk-SK" i="1"/>
              <a:t>i a</a:t>
            </a:r>
            <a:r>
              <a:rPr lang="sk-SK"/>
              <a:t> rušeným párom </a:t>
            </a:r>
            <a:r>
              <a:rPr lang="sk-SK" i="1"/>
              <a:t>k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i="1"/>
              <a:t>	n</a:t>
            </a:r>
            <a:r>
              <a:rPr lang="sk-SK"/>
              <a:t> ...   počet párov v kábli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2D2590-DD29-4956-8919-11A16CC14E7B}" type="slidenum">
              <a:rPr lang="cs-CZ" smtClean="0"/>
              <a:pPr eaLnBrk="1" hangingPunct="1"/>
              <a:t>22</a:t>
            </a:fld>
            <a:endParaRPr lang="cs-CZ" smtClean="0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88556" y="0"/>
            <a:ext cx="6480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Vlastnosti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symetrických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párov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sk-SK" dirty="0">
                <a:solidFill>
                  <a:schemeClr val="bg1">
                    <a:lumMod val="50000"/>
                  </a:schemeClr>
                </a:solidFill>
              </a:rPr>
              <a:t>pokračovanie 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sz="2400" b="1" dirty="0"/>
              <a:t>Šumy a ďalšie rušenia</a:t>
            </a:r>
            <a:endParaRPr lang="en-US" sz="2400" b="1" dirty="0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39750" y="908050"/>
            <a:ext cx="7993063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vnútorné systémové rušenie – väčšinou biely šum (</a:t>
            </a:r>
            <a:r>
              <a:rPr lang="sk-SK" dirty="0" err="1"/>
              <a:t>AWGN</a:t>
            </a:r>
            <a:r>
              <a:rPr lang="sk-SK" dirty="0"/>
              <a:t> s nízkou úrovňou asi  -140 </a:t>
            </a:r>
            <a:r>
              <a:rPr lang="sk-SK" dirty="0" err="1"/>
              <a:t>dBm</a:t>
            </a:r>
            <a:r>
              <a:rPr lang="sk-SK" dirty="0"/>
              <a:t>/Hz, čo je hodnota spektrálnej výkonovej hustoty),t.j. termický šum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sk-SK" dirty="0" err="1"/>
              <a:t>ždej</a:t>
            </a:r>
            <a:r>
              <a:rPr lang="sk-SK" dirty="0"/>
              <a:t> reálnej odporovej zložke (vo vedení aj na vstupe prijímačov):</a:t>
            </a:r>
            <a:endParaRPr lang="en-US" dirty="0"/>
          </a:p>
          <a:p>
            <a:pPr algn="l" eaLnBrk="1" hangingPunct="1">
              <a:spcBef>
                <a:spcPct val="50000"/>
              </a:spcBef>
            </a:pPr>
            <a:endParaRPr lang="sk-SK" dirty="0"/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Vysokofrekvenčné rušenie (</a:t>
            </a:r>
            <a:r>
              <a:rPr lang="sk-SK" b="1" dirty="0" err="1"/>
              <a:t>RFI</a:t>
            </a:r>
            <a:r>
              <a:rPr lang="sk-SK" dirty="0"/>
              <a:t> = </a:t>
            </a:r>
            <a:r>
              <a:rPr lang="sk-SK" dirty="0" err="1"/>
              <a:t>Radio</a:t>
            </a:r>
            <a:r>
              <a:rPr lang="sk-SK" dirty="0"/>
              <a:t> </a:t>
            </a:r>
            <a:r>
              <a:rPr lang="sk-SK" dirty="0" err="1"/>
              <a:t>Frequency</a:t>
            </a:r>
            <a:r>
              <a:rPr lang="sk-SK" dirty="0"/>
              <a:t> </a:t>
            </a:r>
            <a:r>
              <a:rPr lang="sk-SK" dirty="0" err="1"/>
              <a:t>Interference</a:t>
            </a:r>
            <a:r>
              <a:rPr lang="sk-SK" dirty="0"/>
              <a:t>) – vplyv na všetky páry v kábli  v celom </a:t>
            </a:r>
            <a:r>
              <a:rPr lang="sk-SK" dirty="0" err="1"/>
              <a:t>frekv</a:t>
            </a:r>
            <a:r>
              <a:rPr lang="sk-SK" dirty="0"/>
              <a:t>. rozsahu s rôznou intenzitou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dirty="0"/>
              <a:t> </a:t>
            </a:r>
            <a:r>
              <a:rPr lang="sk-SK" dirty="0"/>
              <a:t>Impulzové rušenie</a:t>
            </a:r>
            <a:r>
              <a:rPr lang="en-US" dirty="0"/>
              <a:t> (</a:t>
            </a:r>
            <a:r>
              <a:rPr lang="sk-SK" dirty="0"/>
              <a:t>z rôznych zdrojov...)</a:t>
            </a:r>
            <a:endParaRPr lang="en-US" dirty="0"/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dirty="0" err="1"/>
              <a:t>pojmy</a:t>
            </a:r>
            <a:r>
              <a:rPr lang="en-US" dirty="0"/>
              <a:t> </a:t>
            </a:r>
            <a:r>
              <a:rPr lang="en-US" b="1" i="1" dirty="0"/>
              <a:t>ingress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ovplyv</a:t>
            </a:r>
            <a:r>
              <a:rPr lang="sk-SK" dirty="0" err="1"/>
              <a:t>ňovanie</a:t>
            </a:r>
            <a:r>
              <a:rPr lang="sk-SK" dirty="0"/>
              <a:t> zvonku)</a:t>
            </a:r>
            <a:r>
              <a:rPr lang="en-US" i="1" dirty="0"/>
              <a:t>, </a:t>
            </a:r>
            <a:r>
              <a:rPr lang="en-US" b="1" i="1" dirty="0"/>
              <a:t>egress</a:t>
            </a:r>
            <a:r>
              <a:rPr lang="sk-SK" b="1" i="1" dirty="0"/>
              <a:t> (</a:t>
            </a:r>
            <a:r>
              <a:rPr lang="sk-SK" dirty="0" err="1"/>
              <a:t>emission</a:t>
            </a:r>
            <a:r>
              <a:rPr lang="sk-SK" b="1" i="1" dirty="0"/>
              <a:t>.... - </a:t>
            </a:r>
            <a:r>
              <a:rPr lang="sk-SK" dirty="0"/>
              <a:t>vyžarovanie a rušenie iných)</a:t>
            </a:r>
            <a:endParaRPr lang="en-US" dirty="0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95288" y="4005263"/>
            <a:ext cx="770413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/>
              <a:t>Ďalšie vlastnosti symetrických párov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dirty="0"/>
              <a:t>-pre ich hodnoty platia napr. eur. normy radu EN 20288 pre prenosové káble pre nasadzovanie analógových a </a:t>
            </a:r>
            <a:r>
              <a:rPr lang="sk-SK" dirty="0" err="1"/>
              <a:t>dig</a:t>
            </a:r>
            <a:r>
              <a:rPr lang="sk-SK" dirty="0"/>
              <a:t>. systémov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dirty="0"/>
              <a:t>- vyhodnocujú (merajú sa) </a:t>
            </a:r>
            <a:r>
              <a:rPr lang="sk-SK" b="1" dirty="0" err="1"/>
              <a:t>j.s</a:t>
            </a:r>
            <a:r>
              <a:rPr lang="sk-SK" b="1" dirty="0"/>
              <a:t>. a </a:t>
            </a:r>
            <a:r>
              <a:rPr lang="sk-SK" b="1" dirty="0" err="1"/>
              <a:t>nf</a:t>
            </a:r>
            <a:r>
              <a:rPr lang="sk-SK" b="1" dirty="0"/>
              <a:t> parametre</a:t>
            </a:r>
            <a:r>
              <a:rPr lang="sk-SK" dirty="0"/>
              <a:t>: odpor slučky, prevádzková kapacita, kapacitné nerovnováhy, kapacitná </a:t>
            </a:r>
            <a:r>
              <a:rPr lang="sk-SK" dirty="0" err="1"/>
              <a:t>nesymetria</a:t>
            </a:r>
            <a:r>
              <a:rPr lang="sk-SK" dirty="0"/>
              <a:t>; a predovšetkým </a:t>
            </a:r>
            <a:r>
              <a:rPr lang="sk-SK" b="1" dirty="0" err="1"/>
              <a:t>vf</a:t>
            </a:r>
            <a:r>
              <a:rPr lang="sk-SK" b="1" dirty="0"/>
              <a:t> parametre</a:t>
            </a:r>
            <a:r>
              <a:rPr lang="sk-SK" dirty="0"/>
              <a:t>: útlm vedenia, </a:t>
            </a:r>
            <a:r>
              <a:rPr lang="sk-SK" dirty="0" err="1"/>
              <a:t>presluchy</a:t>
            </a:r>
            <a:r>
              <a:rPr lang="sk-SK" dirty="0"/>
              <a:t> </a:t>
            </a:r>
            <a:r>
              <a:rPr lang="sk-SK" dirty="0" err="1"/>
              <a:t>NEXT</a:t>
            </a:r>
            <a:r>
              <a:rPr lang="sk-SK" dirty="0"/>
              <a:t> a </a:t>
            </a:r>
            <a:r>
              <a:rPr lang="sk-SK" dirty="0" err="1"/>
              <a:t>FEXT</a:t>
            </a:r>
            <a:r>
              <a:rPr lang="sk-SK" dirty="0"/>
              <a:t>, útlm </a:t>
            </a:r>
            <a:r>
              <a:rPr lang="sk-SK" dirty="0" err="1"/>
              <a:t>nesymetrie</a:t>
            </a:r>
            <a:r>
              <a:rPr lang="sk-SK" dirty="0"/>
              <a:t> (</a:t>
            </a:r>
            <a:r>
              <a:rPr lang="sk-SK" dirty="0" err="1"/>
              <a:t>LCL</a:t>
            </a:r>
            <a:r>
              <a:rPr lang="sk-SK" dirty="0"/>
              <a:t>), útlm odrazu, charakteristická impedancia, rýchlosť šírenia</a:t>
            </a:r>
            <a:endParaRPr lang="cs-CZ" dirty="0"/>
          </a:p>
        </p:txBody>
      </p:sp>
      <p:graphicFrame>
        <p:nvGraphicFramePr>
          <p:cNvPr id="20486" name="Object 8"/>
          <p:cNvGraphicFramePr>
            <a:graphicFrameLocks noGrp="1" noChangeAspect="1"/>
          </p:cNvGraphicFramePr>
          <p:nvPr>
            <p:ph/>
          </p:nvPr>
        </p:nvGraphicFramePr>
        <p:xfrm>
          <a:off x="1187450" y="1922463"/>
          <a:ext cx="39846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Equation" r:id="rId3" imgW="2438400" imgH="254000" progId="Equation.3">
                  <p:embed/>
                </p:oleObj>
              </mc:Choice>
              <mc:Fallback>
                <p:oleObj name="Equation" r:id="rId3" imgW="2438400" imgH="254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922463"/>
                        <a:ext cx="398462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6156325" y="1916113"/>
            <a:ext cx="2160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k=1,38.10</a:t>
            </a:r>
            <a:r>
              <a:rPr lang="sk-SK" baseline="30000"/>
              <a:t>-23</a:t>
            </a:r>
            <a:r>
              <a:rPr lang="sk-SK"/>
              <a:t> WsK</a:t>
            </a:r>
            <a:r>
              <a:rPr lang="sk-SK" baseline="30000"/>
              <a:t>-1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136AF2-300F-48AC-A6C8-CFA375E4BA58}" type="slidenum">
              <a:rPr lang="cs-CZ" smtClean="0"/>
              <a:pPr eaLnBrk="1" hangingPunct="1"/>
              <a:t>23</a:t>
            </a:fld>
            <a:endParaRPr lang="cs-CZ" smtClean="0"/>
          </a:p>
        </p:txBody>
      </p:sp>
      <p:pic>
        <p:nvPicPr>
          <p:cNvPr id="2150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45751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8300"/>
            <a:ext cx="61499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5508625" y="4508500"/>
            <a:ext cx="3097213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/>
              <a:t>izol</a:t>
            </a:r>
            <a:r>
              <a:rPr lang="sk-SK"/>
              <a:t>ácia žíl je plastová (PE), niekedy penová (menšia merná kapacita), </a:t>
            </a:r>
            <a:r>
              <a:rPr lang="el-GR" i="1">
                <a:sym typeface="Symbol" pitchFamily="18" charset="2"/>
              </a:rPr>
              <a:t></a:t>
            </a:r>
            <a:r>
              <a:rPr lang="el-GR"/>
              <a:t> </a:t>
            </a:r>
            <a:r>
              <a:rPr lang="sk-SK"/>
              <a:t>jadier 0,4; 0,6; 0,8 mm aj iné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/>
              <a:t>=</a:t>
            </a:r>
            <a:r>
              <a:rPr lang="sk-SK"/>
              <a:t>duša + plášť(Pb,Al alebo PE+ oceľ. pancier =  mech.ochrana a tienenie)</a:t>
            </a:r>
            <a:endParaRPr lang="en-US"/>
          </a:p>
        </p:txBody>
      </p:sp>
      <p:pic>
        <p:nvPicPr>
          <p:cNvPr id="21510" name="Picture 15" descr="Each pair is twisted to decrease interference.">
            <a:hlinkClick r:id="rId4" tooltip="Each pair is twisted to decrease interference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8913"/>
            <a:ext cx="1714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9" descr="Unshielded twisted pair cable with different twist rates">
            <a:hlinkClick r:id="rId6" tooltip="Unshielded twisted pair cable with different twist rates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1714500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21"/>
          <p:cNvSpPr txBox="1">
            <a:spLocks noChangeArrowheads="1"/>
          </p:cNvSpPr>
          <p:nvPr/>
        </p:nvSpPr>
        <p:spPr bwMode="auto">
          <a:xfrm>
            <a:off x="4572000" y="6491288"/>
            <a:ext cx="900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[5, 6]</a:t>
            </a:r>
          </a:p>
        </p:txBody>
      </p:sp>
      <p:sp>
        <p:nvSpPr>
          <p:cNvPr id="21513" name="Text Box 22"/>
          <p:cNvSpPr txBox="1">
            <a:spLocks noChangeArrowheads="1"/>
          </p:cNvSpPr>
          <p:nvPr/>
        </p:nvSpPr>
        <p:spPr bwMode="auto">
          <a:xfrm>
            <a:off x="395288" y="333375"/>
            <a:ext cx="38893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Príklady konštrukcie káblov s krútenými pármi (STP, UTP, S/STP, S/UTP=FTP)</a:t>
            </a:r>
            <a:endParaRPr lang="en-US"/>
          </a:p>
        </p:txBody>
      </p: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250825" y="2997200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>
                <a:hlinkClick r:id="rId8" action="ppaction://hlinkfile"/>
              </a:rPr>
              <a:t>info- text</a:t>
            </a:r>
            <a:endParaRPr lang="en-US"/>
          </a:p>
        </p:txBody>
      </p:sp>
      <p:pic>
        <p:nvPicPr>
          <p:cNvPr id="21515" name="Picture 25" descr="S/UTP, also known as FTP">
            <a:hlinkClick r:id="rId9" tooltip="S/UTP, also known as FT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1714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9" descr="TwistedPair_S-FT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81300"/>
            <a:ext cx="197961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Line 30"/>
          <p:cNvSpPr>
            <a:spLocks noChangeShapeType="1"/>
          </p:cNvSpPr>
          <p:nvPr/>
        </p:nvSpPr>
        <p:spPr bwMode="auto">
          <a:xfrm>
            <a:off x="4067175" y="765175"/>
            <a:ext cx="2736850" cy="2159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1518" name="Line 31"/>
          <p:cNvSpPr>
            <a:spLocks noChangeShapeType="1"/>
          </p:cNvSpPr>
          <p:nvPr/>
        </p:nvSpPr>
        <p:spPr bwMode="auto">
          <a:xfrm>
            <a:off x="1692275" y="1052513"/>
            <a:ext cx="51117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1519" name="Text Box 32"/>
          <p:cNvSpPr txBox="1">
            <a:spLocks noChangeArrowheads="1"/>
          </p:cNvSpPr>
          <p:nvPr/>
        </p:nvSpPr>
        <p:spPr bwMode="auto">
          <a:xfrm>
            <a:off x="5508625" y="2420938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screened/ shielded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80px-25_pair_color_code_chart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2736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E4A9A4-9820-4B08-BCBF-CCBAF248C01C}" type="slidenum">
              <a:rPr lang="cs-CZ" smtClean="0"/>
              <a:pPr eaLnBrk="1" hangingPunct="1"/>
              <a:t>25</a:t>
            </a:fld>
            <a:endParaRPr lang="cs-CZ" smtClean="0"/>
          </a:p>
        </p:txBody>
      </p:sp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198984" y="836712"/>
            <a:ext cx="8928992" cy="4392488"/>
          </a:xfrm>
        </p:spPr>
        <p:txBody>
          <a:bodyPr/>
          <a:lstStyle/>
          <a:p>
            <a:pPr marL="0" indent="0">
              <a:buNone/>
            </a:pPr>
            <a:endParaRPr lang="sk-SK" sz="1800" b="1" dirty="0" smtClean="0"/>
          </a:p>
          <a:p>
            <a:pPr marL="0" indent="0">
              <a:buNone/>
            </a:pPr>
            <a:r>
              <a:rPr lang="sk-SK" sz="1800" dirty="0" smtClean="0"/>
              <a:t>Ďalej bude uvedených niekoľko číselných hodnôt pre základné parametre káblov určených pre vnútorné rozvody budov (generické rozvody, alebo tiež </a:t>
            </a:r>
            <a:r>
              <a:rPr lang="sk-SK" sz="1800" dirty="0" err="1" smtClean="0"/>
              <a:t>štrukturovaná</a:t>
            </a:r>
            <a:r>
              <a:rPr lang="sk-SK" sz="1800" dirty="0" smtClean="0"/>
              <a:t> kabeláž). Problematikou sa zaoberá norma EN 50173, kde sa predpisuje základná koncepcia rozvodov, a ďalej normy pre jednotlivé oblasti: kancelárske priestory (EN 50173-1), </a:t>
            </a:r>
            <a:r>
              <a:rPr lang="sk-SK" sz="1800" dirty="0" err="1" smtClean="0"/>
              <a:t>SOHO</a:t>
            </a:r>
            <a:r>
              <a:rPr lang="sk-SK" sz="1800" dirty="0" smtClean="0"/>
              <a:t> (</a:t>
            </a:r>
            <a:r>
              <a:rPr lang="sk-SK" sz="1800" dirty="0" err="1" smtClean="0"/>
              <a:t>Small</a:t>
            </a:r>
            <a:r>
              <a:rPr lang="sk-SK" sz="1800" dirty="0" smtClean="0"/>
              <a:t> Office – </a:t>
            </a:r>
            <a:r>
              <a:rPr lang="sk-SK" sz="1800" dirty="0" err="1" smtClean="0"/>
              <a:t>Home</a:t>
            </a:r>
            <a:r>
              <a:rPr lang="sk-SK" sz="1800" dirty="0" smtClean="0"/>
              <a:t> Office, EN 50173-3), priemyselné rozvody (EN 50173-2). Kabeláž sa delí na horizontálne rozvody budov a chrbticové rozvody. Normy špecifikujú rozvody optické aj </a:t>
            </a:r>
            <a:r>
              <a:rPr lang="sk-SK" sz="1800" dirty="0" err="1" smtClean="0"/>
              <a:t>metalické</a:t>
            </a:r>
            <a:r>
              <a:rPr lang="sk-SK" sz="1800" dirty="0" smtClean="0"/>
              <a:t>. Z hľadiska meraní sa rozlišuje:</a:t>
            </a:r>
          </a:p>
          <a:p>
            <a:r>
              <a:rPr lang="sk-SK" sz="1800" dirty="0" smtClean="0"/>
              <a:t>•	Meranie kábla </a:t>
            </a:r>
            <a:r>
              <a:rPr lang="sk-SK" sz="1800" dirty="0" err="1" smtClean="0"/>
              <a:t>koniec-koniec</a:t>
            </a:r>
            <a:r>
              <a:rPr lang="sk-SK" sz="1800" dirty="0" smtClean="0"/>
              <a:t> (prenosového kanála) vrátane prepojenia v rozvádzačoch a prepojovacích káblov (</a:t>
            </a:r>
            <a:r>
              <a:rPr lang="sk-SK" sz="1800" dirty="0" err="1" smtClean="0"/>
              <a:t>patch</a:t>
            </a:r>
            <a:r>
              <a:rPr lang="sk-SK" sz="1800" dirty="0" smtClean="0"/>
              <a:t> </a:t>
            </a:r>
            <a:r>
              <a:rPr lang="sk-SK" sz="1800" dirty="0" err="1" smtClean="0"/>
              <a:t>cord</a:t>
            </a:r>
            <a:r>
              <a:rPr lang="sk-SK" sz="1800" dirty="0" smtClean="0"/>
              <a:t>)</a:t>
            </a:r>
          </a:p>
          <a:p>
            <a:r>
              <a:rPr lang="sk-SK" sz="1800" dirty="0" smtClean="0"/>
              <a:t>•	Meranie jednotlivých káblových úsekov, kde sa rozlišujú:</a:t>
            </a:r>
          </a:p>
          <a:p>
            <a:pPr marL="0" indent="0">
              <a:buNone/>
            </a:pPr>
            <a:r>
              <a:rPr lang="en-US" sz="1800" dirty="0" smtClean="0"/>
              <a:t>                     - </a:t>
            </a:r>
            <a:r>
              <a:rPr lang="sk-SK" sz="1800" dirty="0" smtClean="0"/>
              <a:t>tienené a netienené káble</a:t>
            </a:r>
          </a:p>
          <a:p>
            <a:pPr marL="0" indent="0">
              <a:buNone/>
            </a:pPr>
            <a:r>
              <a:rPr lang="en-US" sz="1800" dirty="0" smtClean="0"/>
              <a:t>                     - </a:t>
            </a:r>
            <a:r>
              <a:rPr lang="sk-SK" sz="1800" dirty="0" smtClean="0"/>
              <a:t>káble pre pevnú inštaláciu a káble pre </a:t>
            </a:r>
            <a:r>
              <a:rPr lang="sk-SK" sz="1800" dirty="0" err="1" smtClean="0"/>
              <a:t>prepojky</a:t>
            </a:r>
            <a:r>
              <a:rPr lang="sk-SK" sz="1800" dirty="0" smtClean="0"/>
              <a:t> (</a:t>
            </a:r>
            <a:r>
              <a:rPr lang="sk-SK" sz="1800" dirty="0" err="1" smtClean="0"/>
              <a:t>patch</a:t>
            </a:r>
            <a:r>
              <a:rPr lang="sk-SK" sz="1800" dirty="0" smtClean="0"/>
              <a:t> </a:t>
            </a:r>
            <a:r>
              <a:rPr lang="sk-SK" sz="1800" dirty="0" err="1" smtClean="0"/>
              <a:t>cord</a:t>
            </a:r>
            <a:r>
              <a:rPr lang="sk-SK" sz="1800" dirty="0" smtClean="0"/>
              <a:t>)</a:t>
            </a:r>
            <a:endParaRPr lang="en-US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Pre uvedené druhy meraní sú predpísané špecifické hodnoty, ktoré musia byť dodržané. Nižšie je uvedený príklad hodnôt pre netienené (</a:t>
            </a:r>
            <a:r>
              <a:rPr lang="sk-SK" sz="1800" dirty="0" err="1" smtClean="0"/>
              <a:t>UTP</a:t>
            </a:r>
            <a:r>
              <a:rPr lang="sk-SK" sz="1800" dirty="0" smtClean="0"/>
              <a:t>) a tienené (</a:t>
            </a:r>
            <a:r>
              <a:rPr lang="sk-SK" sz="1800" dirty="0" err="1" smtClean="0"/>
              <a:t>STP</a:t>
            </a:r>
            <a:r>
              <a:rPr lang="sk-SK" sz="1800" dirty="0" smtClean="0"/>
              <a:t>) káble určené pre horizontálne a chrbticové rozvody budov do frekvencie 100 MHz (norma EN 50288-3-1) a pre tienené káble do frekvencie 600 MHz (norma EN 50288-4-1). Pre garantovanie funkcie do 600 MHz je nutné pre redukciu </a:t>
            </a:r>
            <a:r>
              <a:rPr lang="sk-SK" sz="1800" dirty="0" err="1" smtClean="0"/>
              <a:t>presluchov</a:t>
            </a:r>
            <a:r>
              <a:rPr lang="sk-SK" sz="1800" dirty="0" smtClean="0"/>
              <a:t> tieniť každý pár kábla.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31343" y="260648"/>
            <a:ext cx="882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Príklady parametrov káblov pre generické rozvody</a:t>
            </a:r>
            <a:r>
              <a:rPr lang="en-US" sz="2400" b="1" dirty="0"/>
              <a:t> [lit.1]</a:t>
            </a:r>
          </a:p>
          <a:p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21BA2-EB41-4389-BB72-E8FBE8F70FA0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827584" y="620688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Káble môžu mať párovú alebo </a:t>
            </a:r>
            <a:r>
              <a:rPr lang="sk-SK" sz="1400" dirty="0" err="1" smtClean="0"/>
              <a:t>štvorkovú</a:t>
            </a:r>
            <a:r>
              <a:rPr lang="sk-SK" sz="1400" dirty="0" smtClean="0"/>
              <a:t> konštrukciu (krížová štvorka – </a:t>
            </a:r>
            <a:r>
              <a:rPr lang="sk-SK" sz="1400" dirty="0" err="1" smtClean="0"/>
              <a:t>quad</a:t>
            </a:r>
            <a:r>
              <a:rPr lang="sk-SK" sz="1400" dirty="0" smtClean="0"/>
              <a:t>) s priemerom jadra 0,4 až 0,8 mm s plastovou izoláciou na báze </a:t>
            </a:r>
            <a:r>
              <a:rPr lang="sk-SK" sz="1400" dirty="0" err="1" smtClean="0"/>
              <a:t>plyetylénu</a:t>
            </a:r>
            <a:r>
              <a:rPr lang="sk-SK" sz="1400" dirty="0" smtClean="0"/>
              <a:t> či polypropylénu.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k-SK" sz="1400" b="1" dirty="0" smtClean="0"/>
              <a:t>Referenčná dĺžka</a:t>
            </a:r>
            <a:r>
              <a:rPr lang="sk-SK" sz="1400" dirty="0" smtClean="0"/>
              <a:t>, pre ktorú je uvádzaná väčšina limitných hodnôt býva 100 m.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k-SK" sz="1400" b="1" dirty="0" smtClean="0"/>
              <a:t>Jednosmerný odpor </a:t>
            </a:r>
            <a:r>
              <a:rPr lang="sk-SK" sz="1400" dirty="0" smtClean="0"/>
              <a:t>(</a:t>
            </a:r>
            <a:r>
              <a:rPr lang="sk-SK" sz="1400" dirty="0" err="1" smtClean="0"/>
              <a:t>conductor</a:t>
            </a:r>
            <a:r>
              <a:rPr lang="sk-SK" sz="1400" dirty="0" smtClean="0"/>
              <a:t> </a:t>
            </a:r>
            <a:r>
              <a:rPr lang="sk-SK" sz="1400" dirty="0" err="1" smtClean="0"/>
              <a:t>loop</a:t>
            </a:r>
            <a:r>
              <a:rPr lang="sk-SK" sz="1400" dirty="0" smtClean="0"/>
              <a:t> </a:t>
            </a:r>
            <a:r>
              <a:rPr lang="sk-SK" sz="1400" dirty="0" err="1" smtClean="0"/>
              <a:t>resistance</a:t>
            </a:r>
            <a:r>
              <a:rPr lang="sk-SK" sz="1400" dirty="0" smtClean="0"/>
              <a:t>) slučky nesmie byť vyšší než 30 </a:t>
            </a:r>
            <a:r>
              <a:rPr lang="el-GR" sz="1400" dirty="0" smtClean="0"/>
              <a:t>Ω/100 </a:t>
            </a:r>
            <a:r>
              <a:rPr lang="sk-SK" sz="1400" dirty="0" smtClean="0"/>
              <a:t>m.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k-SK" sz="1400" b="1" dirty="0" smtClean="0"/>
              <a:t>Izolačný odpor </a:t>
            </a:r>
            <a:r>
              <a:rPr lang="sk-SK" sz="1400" dirty="0" smtClean="0"/>
              <a:t>(</a:t>
            </a:r>
            <a:r>
              <a:rPr lang="sk-SK" sz="1400" dirty="0" err="1" smtClean="0"/>
              <a:t>insulation</a:t>
            </a:r>
            <a:r>
              <a:rPr lang="sk-SK" sz="1400" dirty="0" smtClean="0"/>
              <a:t> </a:t>
            </a:r>
            <a:r>
              <a:rPr lang="sk-SK" sz="1400" dirty="0" err="1" smtClean="0"/>
              <a:t>resistance</a:t>
            </a:r>
            <a:r>
              <a:rPr lang="sk-SK" sz="1400" dirty="0" smtClean="0"/>
              <a:t>) dĺžky 1 km nesmie byť nižší než 500 M</a:t>
            </a:r>
            <a:r>
              <a:rPr lang="el-GR" sz="1400" dirty="0" smtClean="0"/>
              <a:t>Ω.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k-SK" sz="1400" b="1" dirty="0" smtClean="0"/>
              <a:t>Kapacitná nerovnováha </a:t>
            </a:r>
            <a:r>
              <a:rPr lang="sk-SK" sz="1400" dirty="0" smtClean="0"/>
              <a:t>(</a:t>
            </a:r>
            <a:r>
              <a:rPr lang="sk-SK" sz="1400" dirty="0" err="1" smtClean="0"/>
              <a:t>capacitance</a:t>
            </a:r>
            <a:r>
              <a:rPr lang="sk-SK" sz="1400" dirty="0" smtClean="0"/>
              <a:t> </a:t>
            </a:r>
            <a:r>
              <a:rPr lang="sk-SK" sz="1400" dirty="0" err="1" smtClean="0"/>
              <a:t>unbalance</a:t>
            </a:r>
            <a:r>
              <a:rPr lang="sk-SK" sz="1400" dirty="0" smtClean="0"/>
              <a:t> to </a:t>
            </a:r>
            <a:r>
              <a:rPr lang="sk-SK" sz="1400" dirty="0" err="1" smtClean="0"/>
              <a:t>earth</a:t>
            </a:r>
            <a:r>
              <a:rPr lang="sk-SK" sz="1400" dirty="0" smtClean="0"/>
              <a:t>) proti zemi nesmie byť vyššia než 1600 </a:t>
            </a:r>
            <a:r>
              <a:rPr lang="sk-SK" sz="1400" dirty="0" err="1" smtClean="0"/>
              <a:t>pF</a:t>
            </a:r>
            <a:r>
              <a:rPr lang="sk-SK" sz="1400" dirty="0" smtClean="0"/>
              <a:t>/km.</a:t>
            </a:r>
            <a:endParaRPr lang="en-US" sz="1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  </a:t>
            </a:r>
            <a:r>
              <a:rPr lang="sk-SK" sz="1400" b="1" dirty="0" smtClean="0"/>
              <a:t>Rýchlosť šírenia </a:t>
            </a:r>
            <a:r>
              <a:rPr lang="sk-SK" sz="1400" dirty="0" smtClean="0"/>
              <a:t>(</a:t>
            </a:r>
            <a:r>
              <a:rPr lang="sk-SK" sz="1400" dirty="0" err="1" smtClean="0"/>
              <a:t>velocity</a:t>
            </a:r>
            <a:r>
              <a:rPr lang="sk-SK" sz="1400" dirty="0" smtClean="0"/>
              <a:t> </a:t>
            </a:r>
            <a:r>
              <a:rPr lang="sk-SK" sz="1400" dirty="0" err="1" smtClean="0"/>
              <a:t>of</a:t>
            </a:r>
            <a:r>
              <a:rPr lang="sk-SK" sz="1400" dirty="0" smtClean="0"/>
              <a:t> </a:t>
            </a:r>
            <a:r>
              <a:rPr lang="sk-SK" sz="1400" dirty="0" err="1" smtClean="0"/>
              <a:t>propagation</a:t>
            </a:r>
            <a:r>
              <a:rPr lang="sk-SK" sz="1400" dirty="0" smtClean="0"/>
              <a:t>) musí byť 0,6.c alebo vyššia na frekvencii 1 MHz a 0,65.c </a:t>
            </a:r>
            <a:r>
              <a:rPr lang="sk-SK" sz="1400" dirty="0" err="1" smtClean="0"/>
              <a:t>aklebo</a:t>
            </a:r>
            <a:r>
              <a:rPr lang="sk-SK" sz="1400" dirty="0" smtClean="0"/>
              <a:t> vyššia na frekvencii 10 a 100 MHz, kde c je rýchlosť šírenia elektromagnetickej vlny vo vákuu. Rozdiel rýchlosti šírenia medzi pármi v kábli sa nesmie líšiť o viac ako 40 ns/100m.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k-SK" sz="1400" dirty="0"/>
              <a:t>Limity pre </a:t>
            </a:r>
            <a:r>
              <a:rPr lang="sk-SK" sz="1400" b="1" dirty="0"/>
              <a:t>útlm</a:t>
            </a:r>
            <a:r>
              <a:rPr lang="sk-SK" sz="1400" dirty="0"/>
              <a:t> vedenia (</a:t>
            </a:r>
            <a:r>
              <a:rPr lang="sk-SK" sz="1400" dirty="0" err="1"/>
              <a:t>attenuation</a:t>
            </a:r>
            <a:r>
              <a:rPr lang="sk-SK" sz="1400" dirty="0"/>
              <a:t>) dĺžky 100 m a pre útlm </a:t>
            </a:r>
            <a:r>
              <a:rPr lang="sk-SK" sz="1400" dirty="0" err="1"/>
              <a:t>presluchu</a:t>
            </a:r>
            <a:r>
              <a:rPr lang="sk-SK" sz="1400" dirty="0"/>
              <a:t> na blízkom konci predpisujú tab.1 a tab.2, pričom meraná charakteristika nesmie pretnúť v žiadnom bode medznú krivku preloženú definovanými bodmi.</a:t>
            </a:r>
          </a:p>
          <a:p>
            <a:endParaRPr lang="sk-SK" sz="1400" dirty="0"/>
          </a:p>
        </p:txBody>
      </p:sp>
      <p:sp>
        <p:nvSpPr>
          <p:cNvPr id="4" name="BlokTextu 3"/>
          <p:cNvSpPr txBox="1"/>
          <p:nvPr/>
        </p:nvSpPr>
        <p:spPr>
          <a:xfrm>
            <a:off x="899592" y="4264281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Tab. 1	</a:t>
            </a:r>
            <a:r>
              <a:rPr lang="en-US" sz="1400" dirty="0" err="1" smtClean="0"/>
              <a:t>Medzné</a:t>
            </a:r>
            <a:r>
              <a:rPr lang="en-US" sz="1400" dirty="0" smtClean="0"/>
              <a:t> </a:t>
            </a:r>
            <a:r>
              <a:rPr lang="en-US" sz="1400" dirty="0" err="1" smtClean="0"/>
              <a:t>hodnoty</a:t>
            </a:r>
            <a:r>
              <a:rPr lang="en-US" sz="1400" dirty="0" smtClean="0"/>
              <a:t> pre </a:t>
            </a:r>
            <a:r>
              <a:rPr lang="en-US" sz="1400" dirty="0" err="1" smtClean="0"/>
              <a:t>útlm</a:t>
            </a:r>
            <a:r>
              <a:rPr lang="en-US" sz="1400" dirty="0" smtClean="0"/>
              <a:t> </a:t>
            </a:r>
            <a:r>
              <a:rPr lang="en-US" sz="1400" dirty="0" err="1" smtClean="0"/>
              <a:t>vedenia</a:t>
            </a:r>
            <a:r>
              <a:rPr lang="en-US" sz="1400" dirty="0" smtClean="0"/>
              <a:t> a </a:t>
            </a:r>
            <a:r>
              <a:rPr lang="en-US" sz="1400" dirty="0" err="1" smtClean="0"/>
              <a:t>útlm</a:t>
            </a:r>
            <a:r>
              <a:rPr lang="en-US" sz="1400" dirty="0" smtClean="0"/>
              <a:t> </a:t>
            </a:r>
            <a:r>
              <a:rPr lang="en-US" sz="1400" dirty="0" err="1" smtClean="0"/>
              <a:t>presluchu</a:t>
            </a:r>
            <a:r>
              <a:rPr lang="en-US" sz="1400" dirty="0" smtClean="0"/>
              <a:t> NEXT pre </a:t>
            </a:r>
            <a:r>
              <a:rPr lang="en-US" sz="1400" dirty="0" err="1" smtClean="0"/>
              <a:t>tienené</a:t>
            </a:r>
            <a:r>
              <a:rPr lang="en-US" sz="1400" dirty="0" smtClean="0"/>
              <a:t> a </a:t>
            </a:r>
            <a:r>
              <a:rPr lang="en-US" sz="1400" dirty="0" err="1" smtClean="0"/>
              <a:t>netienené</a:t>
            </a:r>
            <a:r>
              <a:rPr lang="en-US" sz="1400" dirty="0" smtClean="0"/>
              <a:t> </a:t>
            </a:r>
            <a:r>
              <a:rPr lang="en-US" sz="1400" dirty="0" err="1" smtClean="0"/>
              <a:t>káble</a:t>
            </a:r>
            <a:r>
              <a:rPr lang="en-US" sz="1400" dirty="0" smtClean="0"/>
              <a:t> do 100MHz</a:t>
            </a:r>
            <a:endParaRPr lang="sk-SK" sz="1400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60159"/>
              </p:ext>
            </p:extLst>
          </p:nvPr>
        </p:nvGraphicFramePr>
        <p:xfrm>
          <a:off x="1979712" y="4797152"/>
          <a:ext cx="5472607" cy="11314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{C083E6E3-FA7D-4D7B-A595-EF9225AFEA82}</a:tableStyleId>
              </a:tblPr>
              <a:tblGrid>
                <a:gridCol w="1055047"/>
                <a:gridCol w="441279"/>
                <a:gridCol w="441279"/>
                <a:gridCol w="441279"/>
                <a:gridCol w="441279"/>
                <a:gridCol w="441279"/>
                <a:gridCol w="698997"/>
                <a:gridCol w="648072"/>
                <a:gridCol w="864096"/>
              </a:tblGrid>
              <a:tr h="432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f [MHz]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4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10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16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20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31,25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62,5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100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A[dB]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2,1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4,3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6,6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8,2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9,2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11,8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17,1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kern="1200" dirty="0">
                          <a:effectLst/>
                        </a:rPr>
                        <a:t>22</a:t>
                      </a:r>
                      <a:endParaRPr lang="sk-SK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err="1">
                          <a:effectLst/>
                        </a:rPr>
                        <a:t>A</a:t>
                      </a:r>
                      <a:r>
                        <a:rPr lang="sk-SK" sz="1400" baseline="-25000" dirty="0" err="1">
                          <a:effectLst/>
                        </a:rPr>
                        <a:t>NEXT</a:t>
                      </a:r>
                      <a:r>
                        <a:rPr lang="sk-SK" sz="1400" dirty="0">
                          <a:effectLst/>
                        </a:rPr>
                        <a:t>[dB]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62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53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47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44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42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40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35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32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754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0EBB1E-522E-428A-93B7-E49A1B67FBC9}" type="slidenum">
              <a:rPr lang="cs-CZ" smtClean="0"/>
              <a:pPr eaLnBrk="1" hangingPunct="1"/>
              <a:t>27</a:t>
            </a:fld>
            <a:endParaRPr lang="cs-CZ" smtClean="0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95288" y="6308725"/>
            <a:ext cx="230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(lit. [1])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760039" y="3001678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sk-SK" sz="1400" b="1" dirty="0" smtClean="0"/>
              <a:t>Vstupná </a:t>
            </a:r>
            <a:r>
              <a:rPr lang="sk-SK" sz="1400" b="1" dirty="0"/>
              <a:t>impedancia </a:t>
            </a:r>
            <a:r>
              <a:rPr lang="sk-SK" sz="1400" dirty="0"/>
              <a:t>(</a:t>
            </a:r>
            <a:r>
              <a:rPr lang="sk-SK" sz="1400" dirty="0" err="1"/>
              <a:t>input</a:t>
            </a:r>
            <a:r>
              <a:rPr lang="sk-SK" sz="1400" dirty="0"/>
              <a:t> </a:t>
            </a:r>
            <a:r>
              <a:rPr lang="sk-SK" sz="1400" dirty="0" err="1"/>
              <a:t>impedance</a:t>
            </a:r>
            <a:r>
              <a:rPr lang="sk-SK" sz="1400" dirty="0"/>
              <a:t>) má predpísanú nominálnu absolútnu hodnotu 100 pre netienené káble, pre tienené sú možné hodnoty 100, 120 a 150 </a:t>
            </a:r>
            <a:r>
              <a:rPr lang="el-GR" sz="1400" dirty="0"/>
              <a:t>Ω</a:t>
            </a:r>
            <a:r>
              <a:rPr lang="sk-SK" sz="1400" dirty="0"/>
              <a:t> s toleranciou ±15 </a:t>
            </a:r>
            <a:r>
              <a:rPr lang="el-GR" sz="1400" dirty="0"/>
              <a:t>Ω </a:t>
            </a:r>
            <a:r>
              <a:rPr lang="sk-SK" sz="1400" dirty="0"/>
              <a:t>v pásme 1 až 100 MHz (do 300 MHz pre káble do 600 MHz; v pásme 300 až 600 MHz je prípustná tolerancia ±25 </a:t>
            </a:r>
            <a:r>
              <a:rPr lang="el-GR" sz="1400" dirty="0"/>
              <a:t>Ω</a:t>
            </a:r>
            <a:r>
              <a:rPr lang="sk-SK" sz="1400" dirty="0"/>
              <a:t>).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k-SK" sz="1400" b="1" dirty="0"/>
              <a:t>Útlm odrazu </a:t>
            </a:r>
            <a:r>
              <a:rPr lang="sk-SK" sz="1400" dirty="0"/>
              <a:t>(</a:t>
            </a:r>
            <a:r>
              <a:rPr lang="sk-SK" sz="1400" dirty="0" err="1"/>
              <a:t>return</a:t>
            </a:r>
            <a:r>
              <a:rPr lang="sk-SK" sz="1400" dirty="0"/>
              <a:t> </a:t>
            </a:r>
            <a:r>
              <a:rPr lang="sk-SK" sz="1400" dirty="0" err="1"/>
              <a:t>loss</a:t>
            </a:r>
            <a:r>
              <a:rPr lang="sk-SK" sz="1400" dirty="0"/>
              <a:t>) musí byť vyšší než 23 dB v pásme 10 až 100 MHz (do 300 MHz pre káble do 600 MHz; v pásme 300 až 600 MHz klesá tolerančná hranica so smernicou 10 dB/dekádu).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k-SK" sz="1400" b="1" dirty="0"/>
              <a:t>Väzobný útlm </a:t>
            </a:r>
            <a:r>
              <a:rPr lang="sk-SK" sz="1400" dirty="0"/>
              <a:t>(</a:t>
            </a:r>
            <a:r>
              <a:rPr lang="sk-SK" sz="1400" dirty="0" err="1"/>
              <a:t>coupling</a:t>
            </a:r>
            <a:r>
              <a:rPr lang="sk-SK" sz="1400" dirty="0"/>
              <a:t> </a:t>
            </a:r>
            <a:r>
              <a:rPr lang="sk-SK" sz="1400" dirty="0" err="1"/>
              <a:t>attenuation</a:t>
            </a:r>
            <a:r>
              <a:rPr lang="sk-SK" sz="1400" dirty="0"/>
              <a:t>) nesmie byť v pásme 30 až 100 MHz nižší než 55 dB (netienené káble do 100 MHz); 40 dB (tienené káble do 100 MHz); 80 dB (tienené káble do 600 MHz) a v pásme 100 až 1000 MHz klesá tolerančná hranica so smernicou 20 dB/dekádu. </a:t>
            </a:r>
          </a:p>
          <a:p>
            <a:pPr algn="l"/>
            <a:r>
              <a:rPr lang="sk-SK" sz="1400" dirty="0"/>
              <a:t> </a:t>
            </a:r>
          </a:p>
          <a:p>
            <a:pPr algn="l"/>
            <a:r>
              <a:rPr lang="sk-SK" sz="1400" dirty="0"/>
              <a:t>Pri tienených kábloch sa navyše požaduje meranie útlmu tienenia (</a:t>
            </a:r>
            <a:r>
              <a:rPr lang="sk-SK" sz="1400" dirty="0" err="1"/>
              <a:t>screening</a:t>
            </a:r>
            <a:r>
              <a:rPr lang="sk-SK" sz="1400" dirty="0"/>
              <a:t> </a:t>
            </a:r>
            <a:r>
              <a:rPr lang="sk-SK" sz="1400" dirty="0" err="1"/>
              <a:t>attenuation</a:t>
            </a:r>
            <a:r>
              <a:rPr lang="sk-SK" sz="1400" dirty="0"/>
              <a:t>) a prenosové (väzobné) impedancie (transfer </a:t>
            </a:r>
            <a:r>
              <a:rPr lang="sk-SK" sz="1400" dirty="0" err="1"/>
              <a:t>impedance</a:t>
            </a:r>
            <a:r>
              <a:rPr lang="sk-SK" sz="1400" dirty="0"/>
              <a:t>).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66753"/>
              </p:ext>
            </p:extLst>
          </p:nvPr>
        </p:nvGraphicFramePr>
        <p:xfrm>
          <a:off x="490471" y="1836377"/>
          <a:ext cx="8316000" cy="972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97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</a:tblGrid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f [MHz]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4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10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16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20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31,25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62,5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100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effectLst/>
                        </a:rPr>
                        <a:t>155</a:t>
                      </a:r>
                      <a:endParaRPr lang="sk-SK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effectLst/>
                        </a:rPr>
                        <a:t>200</a:t>
                      </a:r>
                      <a:endParaRPr lang="sk-SK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effectLst/>
                        </a:rPr>
                        <a:t>300</a:t>
                      </a:r>
                      <a:endParaRPr lang="sk-SK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effectLst/>
                        </a:rPr>
                        <a:t>600</a:t>
                      </a:r>
                      <a:endParaRPr lang="sk-SK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A[dB]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2,1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3,9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6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7,6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8,5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10,6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15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19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24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27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33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>
                          <a:effectLst/>
                        </a:rPr>
                        <a:t>50</a:t>
                      </a:r>
                      <a:endParaRPr lang="sk-SK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err="1">
                          <a:effectLst/>
                        </a:rPr>
                        <a:t>A</a:t>
                      </a:r>
                      <a:r>
                        <a:rPr lang="sk-SK" sz="1400" b="1" baseline="-25000" dirty="0" err="1">
                          <a:effectLst/>
                        </a:rPr>
                        <a:t>NEXT</a:t>
                      </a:r>
                      <a:r>
                        <a:rPr lang="sk-SK" sz="1400" b="1" dirty="0">
                          <a:effectLst/>
                        </a:rPr>
                        <a:t>[dB]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80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80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80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80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80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80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75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71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68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66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64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>
                          <a:effectLst/>
                        </a:rPr>
                        <a:t>60</a:t>
                      </a:r>
                      <a:endParaRPr lang="sk-SK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899592" y="131315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Tab. 2	</a:t>
            </a:r>
            <a:r>
              <a:rPr lang="sk-SK" sz="1400" dirty="0"/>
              <a:t>Medzné hodnoty pre útlm vedenia a útlm </a:t>
            </a:r>
            <a:r>
              <a:rPr lang="sk-SK" sz="1400" dirty="0" err="1"/>
              <a:t>presluchu</a:t>
            </a:r>
            <a:r>
              <a:rPr lang="sk-SK" sz="1400" dirty="0"/>
              <a:t> </a:t>
            </a:r>
            <a:r>
              <a:rPr lang="sk-SK" sz="1400" dirty="0" err="1"/>
              <a:t>NEXT</a:t>
            </a:r>
            <a:r>
              <a:rPr lang="sk-SK" sz="1400" dirty="0"/>
              <a:t> pre káble do 600MHz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1187450" y="2492375"/>
            <a:ext cx="66976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800" b="1" dirty="0" err="1"/>
              <a:t>TDR</a:t>
            </a:r>
            <a:r>
              <a:rPr lang="sk-SK" sz="2800" b="1" dirty="0"/>
              <a:t>   - </a:t>
            </a:r>
            <a:r>
              <a:rPr lang="sk-SK" sz="2800" b="1" dirty="0" err="1"/>
              <a:t>Time</a:t>
            </a:r>
            <a:r>
              <a:rPr lang="sk-SK" sz="2800" b="1" dirty="0"/>
              <a:t> </a:t>
            </a:r>
            <a:r>
              <a:rPr lang="sk-SK" sz="2800" b="1" dirty="0" err="1"/>
              <a:t>Domain</a:t>
            </a:r>
            <a:r>
              <a:rPr lang="sk-SK" sz="2800" b="1" dirty="0"/>
              <a:t> </a:t>
            </a:r>
            <a:r>
              <a:rPr lang="sk-SK" sz="2800" b="1" dirty="0" err="1"/>
              <a:t>Reflectometry</a:t>
            </a:r>
            <a:r>
              <a:rPr lang="sk-SK" sz="2800" b="1" dirty="0"/>
              <a:t> – </a:t>
            </a:r>
            <a:r>
              <a:rPr lang="sk-SK" sz="2800" dirty="0"/>
              <a:t>Meranie – </a:t>
            </a:r>
            <a:r>
              <a:rPr lang="en-US" sz="2800" dirty="0"/>
              <a:t>r</a:t>
            </a:r>
            <a:r>
              <a:rPr lang="sk-SK" sz="2800" dirty="0" err="1" smtClean="0"/>
              <a:t>eflektometria</a:t>
            </a:r>
            <a:r>
              <a:rPr lang="sk-SK" sz="2800" dirty="0" smtClean="0"/>
              <a:t>  </a:t>
            </a:r>
            <a:r>
              <a:rPr lang="sk-SK" sz="2800" dirty="0"/>
              <a:t>v časovej oblasti</a:t>
            </a:r>
            <a:endParaRPr lang="en-US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56A955-F4B3-4CE7-8268-E37B9A010599}" type="slidenum">
              <a:rPr lang="cs-CZ" smtClean="0"/>
              <a:pPr eaLnBrk="1" hangingPunct="1"/>
              <a:t>29</a:t>
            </a:fld>
            <a:endParaRPr lang="cs-CZ" smtClean="0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79588"/>
            <a:ext cx="46085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07950" y="5883275"/>
            <a:ext cx="424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Obr.  Princ</a:t>
            </a:r>
            <a:r>
              <a:rPr lang="sk-SK"/>
              <a:t>íp merania odrazu v časovej oblasti</a:t>
            </a:r>
            <a:endParaRPr lang="en-US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0" y="18891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 err="1">
                <a:solidFill>
                  <a:schemeClr val="bg2"/>
                </a:solidFill>
              </a:rPr>
              <a:t>TDR</a:t>
            </a:r>
            <a:r>
              <a:rPr lang="sk-SK" sz="2400" b="1" dirty="0">
                <a:solidFill>
                  <a:schemeClr val="bg2"/>
                </a:solidFill>
              </a:rPr>
              <a:t>   - </a:t>
            </a:r>
            <a:r>
              <a:rPr lang="sk-SK" sz="2400" b="1" dirty="0" err="1">
                <a:solidFill>
                  <a:schemeClr val="bg2"/>
                </a:solidFill>
              </a:rPr>
              <a:t>Time</a:t>
            </a:r>
            <a:r>
              <a:rPr lang="sk-SK" sz="2400" b="1" dirty="0">
                <a:solidFill>
                  <a:schemeClr val="bg2"/>
                </a:solidFill>
              </a:rPr>
              <a:t> </a:t>
            </a:r>
            <a:r>
              <a:rPr lang="sk-SK" sz="2400" b="1" dirty="0" err="1">
                <a:solidFill>
                  <a:schemeClr val="bg2"/>
                </a:solidFill>
              </a:rPr>
              <a:t>Domain</a:t>
            </a:r>
            <a:r>
              <a:rPr lang="sk-SK" sz="2400" b="1" dirty="0">
                <a:solidFill>
                  <a:schemeClr val="bg2"/>
                </a:solidFill>
              </a:rPr>
              <a:t> </a:t>
            </a:r>
            <a:r>
              <a:rPr lang="sk-SK" sz="2400" b="1" dirty="0" err="1">
                <a:solidFill>
                  <a:schemeClr val="bg2"/>
                </a:solidFill>
              </a:rPr>
              <a:t>Reflectometry</a:t>
            </a:r>
            <a:r>
              <a:rPr lang="sk-SK" sz="2400" b="1" dirty="0">
                <a:solidFill>
                  <a:schemeClr val="bg2"/>
                </a:solidFill>
              </a:rPr>
              <a:t> – </a:t>
            </a:r>
            <a:r>
              <a:rPr lang="sk-SK" sz="2400" dirty="0">
                <a:solidFill>
                  <a:schemeClr val="bg2"/>
                </a:solidFill>
              </a:rPr>
              <a:t>Meranie – </a:t>
            </a:r>
            <a:r>
              <a:rPr lang="en-US" sz="2400" dirty="0">
                <a:solidFill>
                  <a:schemeClr val="bg2"/>
                </a:solidFill>
              </a:rPr>
              <a:t>r</a:t>
            </a:r>
            <a:r>
              <a:rPr lang="sk-SK" sz="2400" dirty="0" err="1" smtClean="0">
                <a:solidFill>
                  <a:schemeClr val="bg2"/>
                </a:solidFill>
              </a:rPr>
              <a:t>eflektometria</a:t>
            </a:r>
            <a:r>
              <a:rPr lang="sk-SK" sz="2400" dirty="0" smtClean="0">
                <a:solidFill>
                  <a:schemeClr val="bg2"/>
                </a:solidFill>
              </a:rPr>
              <a:t>  </a:t>
            </a:r>
            <a:r>
              <a:rPr lang="sk-SK" sz="2400" dirty="0">
                <a:solidFill>
                  <a:schemeClr val="bg2"/>
                </a:solidFill>
              </a:rPr>
              <a:t>v časovej oblasti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4427538" y="5589588"/>
            <a:ext cx="4032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Obr. Porovnanie impedančnej závady odporového a kapacitného charakteru (aj zmena tvaru impulzu)</a:t>
            </a:r>
            <a:endParaRPr lang="en-US"/>
          </a:p>
        </p:txBody>
      </p:sp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844675"/>
            <a:ext cx="4608512" cy="367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11"/>
          <p:cNvSpPr txBox="1">
            <a:spLocks noChangeArrowheads="1"/>
          </p:cNvSpPr>
          <p:nvPr/>
        </p:nvSpPr>
        <p:spPr bwMode="auto">
          <a:xfrm>
            <a:off x="323850" y="1052513"/>
            <a:ext cx="792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-diagnostika porúch a ich lokalizácia</a:t>
            </a:r>
            <a:endParaRPr lang="en-US"/>
          </a:p>
        </p:txBody>
      </p:sp>
      <p:sp>
        <p:nvSpPr>
          <p:cNvPr id="28681" name="Text Box 12"/>
          <p:cNvSpPr txBox="1">
            <a:spLocks noChangeArrowheads="1"/>
          </p:cNvSpPr>
          <p:nvPr/>
        </p:nvSpPr>
        <p:spPr bwMode="auto">
          <a:xfrm>
            <a:off x="1835150" y="530066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zvod</a:t>
            </a:r>
            <a:endParaRPr lang="en-US"/>
          </a:p>
        </p:txBody>
      </p:sp>
      <p:sp>
        <p:nvSpPr>
          <p:cNvPr id="28682" name="Text Box 13"/>
          <p:cNvSpPr txBox="1">
            <a:spLocks noChangeArrowheads="1"/>
          </p:cNvSpPr>
          <p:nvPr/>
        </p:nvSpPr>
        <p:spPr bwMode="auto">
          <a:xfrm>
            <a:off x="2916238" y="51577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prerušenie</a:t>
            </a:r>
            <a:endParaRPr lang="en-US"/>
          </a:p>
        </p:txBody>
      </p:sp>
      <p:sp>
        <p:nvSpPr>
          <p:cNvPr id="28683" name="Line 14"/>
          <p:cNvSpPr>
            <a:spLocks noChangeShapeType="1"/>
          </p:cNvSpPr>
          <p:nvPr/>
        </p:nvSpPr>
        <p:spPr bwMode="auto">
          <a:xfrm flipV="1">
            <a:off x="2051050" y="4797425"/>
            <a:ext cx="2159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8684" name="Line 15"/>
          <p:cNvSpPr>
            <a:spLocks noChangeShapeType="1"/>
          </p:cNvSpPr>
          <p:nvPr/>
        </p:nvSpPr>
        <p:spPr bwMode="auto">
          <a:xfrm flipV="1">
            <a:off x="3203575" y="4724400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4F2807-510F-47AC-96D8-2239929342A3}" type="slidenum">
              <a:rPr lang="cs-CZ" smtClean="0"/>
              <a:pPr eaLnBrk="1" hangingPunct="1"/>
              <a:t>3</a:t>
            </a:fld>
            <a:endParaRPr lang="cs-CZ" smtClean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84213" y="5300663"/>
            <a:ext cx="799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Obr.1 </a:t>
            </a:r>
            <a:r>
              <a:rPr lang="sk-SK" sz="2000"/>
              <a:t>Oblasti merania a diagnostiky na prenosovom reťazci xDSL</a:t>
            </a:r>
            <a:endParaRPr lang="cs-CZ" sz="2000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79388" y="2493963"/>
            <a:ext cx="11509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Užív.rozhranie</a:t>
            </a:r>
            <a:endParaRPr lang="cs-CZ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755650" y="1701800"/>
            <a:ext cx="129698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Aplikačné rozhranie</a:t>
            </a:r>
            <a:endParaRPr lang="cs-CZ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195513" y="1701800"/>
            <a:ext cx="11509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Digitálnačasť</a:t>
            </a:r>
            <a:endParaRPr lang="cs-CZ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2411413" y="2493963"/>
            <a:ext cx="12969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Analógová časť</a:t>
            </a:r>
            <a:endParaRPr lang="cs-CZ"/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7742238" y="2493963"/>
            <a:ext cx="11509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Užív.rozhranie</a:t>
            </a:r>
            <a:endParaRPr lang="cs-CZ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7383463" y="1773238"/>
            <a:ext cx="12969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Aplikačné rozhranie</a:t>
            </a:r>
            <a:endParaRPr lang="cs-CZ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6086475" y="1773238"/>
            <a:ext cx="115093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Digitálnačasť</a:t>
            </a:r>
            <a:endParaRPr lang="cs-CZ"/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5799138" y="2493963"/>
            <a:ext cx="12969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Analógová časť</a:t>
            </a:r>
            <a:endParaRPr lang="cs-CZ"/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2051050" y="19891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V="1">
            <a:off x="1331913" y="270986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 flipV="1">
            <a:off x="1547813" y="23495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5" name="Line 16"/>
          <p:cNvSpPr>
            <a:spLocks noChangeShapeType="1"/>
          </p:cNvSpPr>
          <p:nvPr/>
        </p:nvSpPr>
        <p:spPr bwMode="auto">
          <a:xfrm>
            <a:off x="2268538" y="23495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6" name="Line 17"/>
          <p:cNvSpPr>
            <a:spLocks noChangeShapeType="1"/>
          </p:cNvSpPr>
          <p:nvPr/>
        </p:nvSpPr>
        <p:spPr bwMode="auto">
          <a:xfrm>
            <a:off x="2268538" y="2709863"/>
            <a:ext cx="1428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7" name="Line 18"/>
          <p:cNvSpPr>
            <a:spLocks noChangeShapeType="1"/>
          </p:cNvSpPr>
          <p:nvPr/>
        </p:nvSpPr>
        <p:spPr bwMode="auto">
          <a:xfrm>
            <a:off x="7239000" y="20621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8" name="Line 19"/>
          <p:cNvSpPr>
            <a:spLocks noChangeShapeType="1"/>
          </p:cNvSpPr>
          <p:nvPr/>
        </p:nvSpPr>
        <p:spPr bwMode="auto">
          <a:xfrm>
            <a:off x="7167563" y="24209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9" name="Line 20"/>
          <p:cNvSpPr>
            <a:spLocks noChangeShapeType="1"/>
          </p:cNvSpPr>
          <p:nvPr/>
        </p:nvSpPr>
        <p:spPr bwMode="auto">
          <a:xfrm flipH="1">
            <a:off x="7094538" y="27813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40" name="Line 21"/>
          <p:cNvSpPr>
            <a:spLocks noChangeShapeType="1"/>
          </p:cNvSpPr>
          <p:nvPr/>
        </p:nvSpPr>
        <p:spPr bwMode="auto">
          <a:xfrm>
            <a:off x="7599363" y="24209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41" name="Line 22"/>
          <p:cNvSpPr>
            <a:spLocks noChangeShapeType="1"/>
          </p:cNvSpPr>
          <p:nvPr/>
        </p:nvSpPr>
        <p:spPr bwMode="auto">
          <a:xfrm>
            <a:off x="7599363" y="27813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42" name="Line 23"/>
          <p:cNvSpPr>
            <a:spLocks noChangeShapeType="1"/>
          </p:cNvSpPr>
          <p:nvPr/>
        </p:nvSpPr>
        <p:spPr bwMode="auto">
          <a:xfrm>
            <a:off x="3708400" y="2781300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43" name="Rectangle 25"/>
          <p:cNvSpPr>
            <a:spLocks noChangeArrowheads="1"/>
          </p:cNvSpPr>
          <p:nvPr/>
        </p:nvSpPr>
        <p:spPr bwMode="auto">
          <a:xfrm>
            <a:off x="73025" y="1412875"/>
            <a:ext cx="3851275" cy="18732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sk-SK"/>
          </a:p>
        </p:txBody>
      </p:sp>
      <p:sp>
        <p:nvSpPr>
          <p:cNvPr id="5144" name="Rectangle 26"/>
          <p:cNvSpPr>
            <a:spLocks noChangeArrowheads="1"/>
          </p:cNvSpPr>
          <p:nvPr/>
        </p:nvSpPr>
        <p:spPr bwMode="auto">
          <a:xfrm>
            <a:off x="5651500" y="1412875"/>
            <a:ext cx="3384550" cy="18732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sk-SK"/>
          </a:p>
        </p:txBody>
      </p:sp>
      <p:sp>
        <p:nvSpPr>
          <p:cNvPr id="5145" name="Text Box 27"/>
          <p:cNvSpPr txBox="1">
            <a:spLocks noChangeArrowheads="1"/>
          </p:cNvSpPr>
          <p:nvPr/>
        </p:nvSpPr>
        <p:spPr bwMode="auto">
          <a:xfrm>
            <a:off x="0" y="1485900"/>
            <a:ext cx="935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xDSL</a:t>
            </a:r>
            <a:endParaRPr lang="cs-CZ" b="1"/>
          </a:p>
        </p:txBody>
      </p:sp>
      <p:sp>
        <p:nvSpPr>
          <p:cNvPr id="5146" name="Text Box 28"/>
          <p:cNvSpPr txBox="1">
            <a:spLocks noChangeArrowheads="1"/>
          </p:cNvSpPr>
          <p:nvPr/>
        </p:nvSpPr>
        <p:spPr bwMode="auto">
          <a:xfrm>
            <a:off x="2339975" y="1412875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Transceiver</a:t>
            </a:r>
            <a:endParaRPr lang="cs-CZ" b="1"/>
          </a:p>
        </p:txBody>
      </p:sp>
      <p:sp>
        <p:nvSpPr>
          <p:cNvPr id="5147" name="Text Box 29"/>
          <p:cNvSpPr txBox="1">
            <a:spLocks noChangeArrowheads="1"/>
          </p:cNvSpPr>
          <p:nvPr/>
        </p:nvSpPr>
        <p:spPr bwMode="auto">
          <a:xfrm>
            <a:off x="5651500" y="1412875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Transceiver</a:t>
            </a:r>
            <a:endParaRPr lang="cs-CZ" b="1"/>
          </a:p>
        </p:txBody>
      </p:sp>
      <p:sp>
        <p:nvSpPr>
          <p:cNvPr id="5148" name="Text Box 30"/>
          <p:cNvSpPr txBox="1">
            <a:spLocks noChangeArrowheads="1"/>
          </p:cNvSpPr>
          <p:nvPr/>
        </p:nvSpPr>
        <p:spPr bwMode="auto">
          <a:xfrm>
            <a:off x="8050213" y="14128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xDSL</a:t>
            </a:r>
            <a:endParaRPr lang="cs-CZ" b="1"/>
          </a:p>
        </p:txBody>
      </p:sp>
      <p:sp>
        <p:nvSpPr>
          <p:cNvPr id="5149" name="Text Box 31"/>
          <p:cNvSpPr txBox="1">
            <a:spLocks noChangeArrowheads="1"/>
          </p:cNvSpPr>
          <p:nvPr/>
        </p:nvSpPr>
        <p:spPr bwMode="auto">
          <a:xfrm>
            <a:off x="4067175" y="2062163"/>
            <a:ext cx="1512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>
                <a:solidFill>
                  <a:srgbClr val="000099"/>
                </a:solidFill>
              </a:rPr>
              <a:t>Parametre vedenia</a:t>
            </a:r>
            <a:endParaRPr lang="cs-CZ">
              <a:solidFill>
                <a:srgbClr val="000099"/>
              </a:solidFill>
            </a:endParaRPr>
          </a:p>
        </p:txBody>
      </p:sp>
      <p:sp>
        <p:nvSpPr>
          <p:cNvPr id="5150" name="Line 32"/>
          <p:cNvSpPr>
            <a:spLocks noChangeShapeType="1"/>
          </p:cNvSpPr>
          <p:nvPr/>
        </p:nvSpPr>
        <p:spPr bwMode="auto">
          <a:xfrm>
            <a:off x="2124075" y="19891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1" name="Line 33"/>
          <p:cNvSpPr>
            <a:spLocks noChangeShapeType="1"/>
          </p:cNvSpPr>
          <p:nvPr/>
        </p:nvSpPr>
        <p:spPr bwMode="auto">
          <a:xfrm>
            <a:off x="7308850" y="2062163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2" name="Line 34"/>
          <p:cNvSpPr>
            <a:spLocks noChangeShapeType="1"/>
          </p:cNvSpPr>
          <p:nvPr/>
        </p:nvSpPr>
        <p:spPr bwMode="auto">
          <a:xfrm>
            <a:off x="2124075" y="3573463"/>
            <a:ext cx="518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3" name="Text Box 35"/>
          <p:cNvSpPr txBox="1">
            <a:spLocks noChangeArrowheads="1"/>
          </p:cNvSpPr>
          <p:nvPr/>
        </p:nvSpPr>
        <p:spPr bwMode="auto">
          <a:xfrm>
            <a:off x="2484438" y="3279775"/>
            <a:ext cx="4608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>
                <a:solidFill>
                  <a:srgbClr val="000099"/>
                </a:solidFill>
              </a:rPr>
              <a:t>Parametre fyzického prenosu dig. signálu</a:t>
            </a:r>
            <a:endParaRPr lang="cs-CZ">
              <a:solidFill>
                <a:srgbClr val="000099"/>
              </a:solidFill>
            </a:endParaRPr>
          </a:p>
        </p:txBody>
      </p:sp>
      <p:sp>
        <p:nvSpPr>
          <p:cNvPr id="5154" name="Line 36"/>
          <p:cNvSpPr>
            <a:spLocks noChangeShapeType="1"/>
          </p:cNvSpPr>
          <p:nvPr/>
        </p:nvSpPr>
        <p:spPr bwMode="auto">
          <a:xfrm>
            <a:off x="1547813" y="27813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5" name="Line 37"/>
          <p:cNvSpPr>
            <a:spLocks noChangeShapeType="1"/>
          </p:cNvSpPr>
          <p:nvPr/>
        </p:nvSpPr>
        <p:spPr bwMode="auto">
          <a:xfrm>
            <a:off x="7596188" y="27813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6" name="Line 38"/>
          <p:cNvSpPr>
            <a:spLocks noChangeShapeType="1"/>
          </p:cNvSpPr>
          <p:nvPr/>
        </p:nvSpPr>
        <p:spPr bwMode="auto">
          <a:xfrm>
            <a:off x="611188" y="299720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7" name="Line 39"/>
          <p:cNvSpPr>
            <a:spLocks noChangeShapeType="1"/>
          </p:cNvSpPr>
          <p:nvPr/>
        </p:nvSpPr>
        <p:spPr bwMode="auto">
          <a:xfrm>
            <a:off x="8316913" y="3141663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8" name="Line 40"/>
          <p:cNvSpPr>
            <a:spLocks noChangeShapeType="1"/>
          </p:cNvSpPr>
          <p:nvPr/>
        </p:nvSpPr>
        <p:spPr bwMode="auto">
          <a:xfrm>
            <a:off x="1547813" y="4078288"/>
            <a:ext cx="6048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9" name="Text Box 41"/>
          <p:cNvSpPr txBox="1">
            <a:spLocks noChangeArrowheads="1"/>
          </p:cNvSpPr>
          <p:nvPr/>
        </p:nvSpPr>
        <p:spPr bwMode="auto">
          <a:xfrm>
            <a:off x="2484438" y="3717925"/>
            <a:ext cx="4608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>
                <a:solidFill>
                  <a:srgbClr val="000099"/>
                </a:solidFill>
              </a:rPr>
              <a:t>Parametre prenosu na vyšších vrstvách</a:t>
            </a:r>
            <a:endParaRPr lang="cs-CZ">
              <a:solidFill>
                <a:srgbClr val="000099"/>
              </a:solidFill>
            </a:endParaRPr>
          </a:p>
        </p:txBody>
      </p:sp>
      <p:sp>
        <p:nvSpPr>
          <p:cNvPr id="5160" name="Line 42"/>
          <p:cNvSpPr>
            <a:spLocks noChangeShapeType="1"/>
          </p:cNvSpPr>
          <p:nvPr/>
        </p:nvSpPr>
        <p:spPr bwMode="auto">
          <a:xfrm>
            <a:off x="3924300" y="278130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61" name="Line 43"/>
          <p:cNvSpPr>
            <a:spLocks noChangeShapeType="1"/>
          </p:cNvSpPr>
          <p:nvPr/>
        </p:nvSpPr>
        <p:spPr bwMode="auto">
          <a:xfrm>
            <a:off x="611188" y="4510088"/>
            <a:ext cx="3313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62" name="Text Box 44"/>
          <p:cNvSpPr txBox="1">
            <a:spLocks noChangeArrowheads="1"/>
          </p:cNvSpPr>
          <p:nvPr/>
        </p:nvSpPr>
        <p:spPr bwMode="auto">
          <a:xfrm>
            <a:off x="755650" y="4221163"/>
            <a:ext cx="4608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>
                <a:solidFill>
                  <a:srgbClr val="000099"/>
                </a:solidFill>
              </a:rPr>
              <a:t>Parametre prenosového zariadenia</a:t>
            </a:r>
            <a:endParaRPr lang="cs-CZ">
              <a:solidFill>
                <a:srgbClr val="000099"/>
              </a:solidFill>
            </a:endParaRPr>
          </a:p>
        </p:txBody>
      </p:sp>
      <p:sp>
        <p:nvSpPr>
          <p:cNvPr id="5163" name="Line 45"/>
          <p:cNvSpPr>
            <a:spLocks noChangeShapeType="1"/>
          </p:cNvSpPr>
          <p:nvPr/>
        </p:nvSpPr>
        <p:spPr bwMode="auto">
          <a:xfrm>
            <a:off x="611188" y="4870450"/>
            <a:ext cx="7705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64" name="Text Box 46"/>
          <p:cNvSpPr txBox="1">
            <a:spLocks noChangeArrowheads="1"/>
          </p:cNvSpPr>
          <p:nvPr/>
        </p:nvSpPr>
        <p:spPr bwMode="auto">
          <a:xfrm>
            <a:off x="2339975" y="4581525"/>
            <a:ext cx="6048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>
                <a:solidFill>
                  <a:srgbClr val="000099"/>
                </a:solidFill>
              </a:rPr>
              <a:t>Parametre prenosu signálu na užívateľskom rozhraní</a:t>
            </a:r>
            <a:endParaRPr lang="cs-CZ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čísla snímky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C4921C-59C1-4747-B7B7-66101FC1E6CF}" type="slidenum">
              <a:rPr lang="cs-CZ" smtClean="0"/>
              <a:pPr eaLnBrk="1" hangingPunct="1"/>
              <a:t>30</a:t>
            </a:fld>
            <a:endParaRPr lang="cs-CZ" smtClean="0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755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TDR - pokračovanie</a:t>
            </a:r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2970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1484313"/>
          <a:ext cx="18002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8" name="Equation" r:id="rId3" imgW="1002865" imgH="457002" progId="Equation.3">
                  <p:embed/>
                </p:oleObj>
              </mc:Choice>
              <mc:Fallback>
                <p:oleObj name="Equation" r:id="rId3" imgW="1002865" imgH="45700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84313"/>
                        <a:ext cx="1800225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563938" y="1412875"/>
            <a:ext cx="51117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c = 2,9979.10</a:t>
            </a:r>
            <a:r>
              <a:rPr lang="sk-SK" baseline="30000"/>
              <a:t>8</a:t>
            </a:r>
            <a:r>
              <a:rPr lang="sk-SK"/>
              <a:t> m/s</a:t>
            </a:r>
          </a:p>
          <a:p>
            <a:pPr algn="l" eaLnBrk="1" hangingPunct="1">
              <a:spcBef>
                <a:spcPct val="50000"/>
              </a:spcBef>
            </a:pPr>
            <a:r>
              <a:rPr lang="el-GR"/>
              <a:t>ε</a:t>
            </a:r>
            <a:r>
              <a:rPr lang="en-US" baseline="-25000"/>
              <a:t>r</a:t>
            </a:r>
            <a:r>
              <a:rPr lang="sk-SK"/>
              <a:t> = 1 pre vákuum,  1,0167 pre vzduch, 2 – 5 pre plasty</a:t>
            </a:r>
            <a:endParaRPr lang="en-US"/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827088" y="2565400"/>
            <a:ext cx="7200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Niekedy sa uvádza </a:t>
            </a:r>
            <a:r>
              <a:rPr lang="sk-SK" b="1"/>
              <a:t>NVP</a:t>
            </a:r>
            <a:r>
              <a:rPr lang="sk-SK"/>
              <a:t> (Nominal Velocity of Propagation) = pomer rýchlosti šírenia v kábli ku rýchlosti svetla vo vákuu (0,6 a viac)</a:t>
            </a:r>
            <a:endParaRPr lang="en-US"/>
          </a:p>
        </p:txBody>
      </p:sp>
      <p:graphicFrame>
        <p:nvGraphicFramePr>
          <p:cNvPr id="29703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8348488"/>
              </p:ext>
            </p:extLst>
          </p:nvPr>
        </p:nvGraphicFramePr>
        <p:xfrm>
          <a:off x="899592" y="4509120"/>
          <a:ext cx="475138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9" name="Equation" r:id="rId5" imgW="2451100" imgH="393700" progId="Equation.3">
                  <p:embed/>
                </p:oleObj>
              </mc:Choice>
              <mc:Fallback>
                <p:oleObj name="Equation" r:id="rId5" imgW="24511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509120"/>
                        <a:ext cx="4751387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827088" y="908050"/>
            <a:ext cx="5113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-rýchlosť šírenia signálu v kábli:</a:t>
            </a:r>
            <a:endParaRPr lang="en-US"/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827088" y="3429000"/>
            <a:ext cx="792137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dirty="0"/>
              <a:t>Keď zmeriame </a:t>
            </a:r>
            <a:r>
              <a:rPr lang="sk-SK" dirty="0" err="1"/>
              <a:t>t</a:t>
            </a:r>
            <a:r>
              <a:rPr lang="sk-SK" baseline="-25000" dirty="0" err="1"/>
              <a:t>x</a:t>
            </a:r>
            <a:r>
              <a:rPr lang="sk-SK" dirty="0"/>
              <a:t>.... potom môžeme lokalizovať miesto chyby  (vzdialenosť od miesta pripojenia </a:t>
            </a:r>
            <a:r>
              <a:rPr lang="sk-SK" dirty="0" err="1"/>
              <a:t>mer</a:t>
            </a:r>
            <a:r>
              <a:rPr lang="sk-SK" dirty="0"/>
              <a:t>. prístroja)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5A026A-A528-4468-A1C6-7A9949720428}" type="slidenum">
              <a:rPr lang="cs-CZ" smtClean="0"/>
              <a:pPr eaLnBrk="1" hangingPunct="1"/>
              <a:t>31</a:t>
            </a:fld>
            <a:endParaRPr lang="cs-CZ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268413"/>
            <a:ext cx="896778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476375" y="4581525"/>
            <a:ext cx="7056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Obr</a:t>
            </a:r>
            <a:r>
              <a:rPr lang="sk-SK" smtClean="0"/>
              <a:t>.: </a:t>
            </a:r>
            <a:r>
              <a:rPr lang="sk-SK" b="1" dirty="0"/>
              <a:t>Lokalizácia polohy </a:t>
            </a:r>
            <a:r>
              <a:rPr lang="sk-SK" b="1" dirty="0" err="1"/>
              <a:t>pupinačnej</a:t>
            </a:r>
            <a:r>
              <a:rPr lang="sk-SK" b="1" dirty="0"/>
              <a:t> cievky</a:t>
            </a:r>
            <a:endParaRPr lang="en-US" b="1" dirty="0"/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4787900" y="1989138"/>
            <a:ext cx="1871663" cy="7191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E15D56-66D9-4538-AB9C-ECA09C411690}" type="slidenum">
              <a:rPr lang="cs-CZ" smtClean="0"/>
              <a:pPr eaLnBrk="1" hangingPunct="1"/>
              <a:t>32</a:t>
            </a:fld>
            <a:endParaRPr lang="cs-CZ" smtClean="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483768" y="2852936"/>
            <a:ext cx="453620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 dirty="0"/>
              <a:t>Obr. : Lokalizácia miesta zámeny žíl</a:t>
            </a:r>
            <a:endParaRPr lang="en-US" b="1" dirty="0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611188" y="6308725"/>
            <a:ext cx="7705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Obr. : Lokalizácia miesta zámeny žíl porovnaním s dobrým párom</a:t>
            </a:r>
            <a:endParaRPr lang="en-US" b="1"/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9" y="836613"/>
            <a:ext cx="7418387" cy="211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748823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219124" y="3356992"/>
            <a:ext cx="87487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dirty="0"/>
              <a:t>Ďalšou metódou ako odhaliť miesto zámeny žíl je využitie možnosti niektorých prístrojov merať naraz 2 páry vedení </a:t>
            </a:r>
            <a:r>
              <a:rPr lang="sk-SK" dirty="0" smtClean="0"/>
              <a:t>súčasne</a:t>
            </a:r>
            <a:r>
              <a:rPr lang="en-US" dirty="0" smtClean="0"/>
              <a:t> </a:t>
            </a:r>
            <a:r>
              <a:rPr lang="sk-SK" dirty="0" smtClean="0"/>
              <a:t>v </a:t>
            </a:r>
            <a:r>
              <a:rPr lang="sk-SK" dirty="0"/>
              <a:t>porovnávacom režime. Páry testujeme tak, že ich porovnávame so známym, dobrým párom.</a:t>
            </a:r>
            <a:endParaRPr lang="cs-CZ" dirty="0"/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3276848" y="1340768"/>
            <a:ext cx="1727200" cy="647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3419475" y="4510310"/>
            <a:ext cx="1728788" cy="11509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219124" y="116632"/>
            <a:ext cx="831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 smtClean="0"/>
              <a:t>Zámena žíl – ťažko zistiteľná </a:t>
            </a:r>
            <a:r>
              <a:rPr lang="sk-SK" dirty="0" err="1" smtClean="0"/>
              <a:t>závada</a:t>
            </a:r>
            <a:r>
              <a:rPr lang="sk-SK" dirty="0" smtClean="0"/>
              <a:t> – prejavuje sa zvýšením </a:t>
            </a:r>
            <a:r>
              <a:rPr lang="sk-SK" dirty="0" err="1" smtClean="0"/>
              <a:t>presluchov</a:t>
            </a:r>
            <a:r>
              <a:rPr lang="sk-SK" dirty="0" smtClean="0"/>
              <a:t> medzi pármi; odrazený impulz môže byť kladný aj záporný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FF0749-081D-4372-A51C-7B596AA91C15}" type="slidenum">
              <a:rPr lang="cs-CZ" smtClean="0"/>
              <a:pPr eaLnBrk="1" hangingPunct="1"/>
              <a:t>33</a:t>
            </a:fld>
            <a:endParaRPr lang="cs-CZ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258888" y="4797425"/>
            <a:ext cx="6192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Obr.: </a:t>
            </a:r>
            <a:r>
              <a:rPr lang="sk-SK"/>
              <a:t> Priebeh odrazeného impulzu na páre s odbočkou</a:t>
            </a:r>
            <a:endParaRPr lang="en-US" b="1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79200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Lokalizácia odbočiek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/>
              <a:t>Ak je na meraný pár niekde na ceste pripojená v rozvádzači odbočka (</a:t>
            </a:r>
            <a:r>
              <a:rPr lang="sk-SK" i="1"/>
              <a:t>bridged tap), </a:t>
            </a:r>
            <a:r>
              <a:rPr lang="sk-SK"/>
              <a:t>prejaví sa také miesto znížením impedancie, teda odrazom, a zároveň bude badateľný ďalší odraz od voľného konca odbočky (obr. nižšie)</a:t>
            </a:r>
            <a:endParaRPr lang="cs-CZ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835183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2916238" y="2997200"/>
            <a:ext cx="2016125" cy="9350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9B023A-8A02-4486-866F-948B6E5F21AD}" type="slidenum">
              <a:rPr lang="cs-CZ" smtClean="0"/>
              <a:pPr eaLnBrk="1" hangingPunct="1"/>
              <a:t>34</a:t>
            </a:fld>
            <a:endParaRPr lang="cs-CZ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827088" y="4868863"/>
            <a:ext cx="7345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Obr.: </a:t>
            </a:r>
            <a:r>
              <a:rPr lang="sk-SK"/>
              <a:t>Typický priebeh odrazu v kábli s úsekom vniknutej vody</a:t>
            </a:r>
            <a:endParaRPr lang="en-US" b="1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856932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Lokalizácia vody v kábli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/>
              <a:t>Napriek mnohým opatreniam proti vniknutiu vody a vlhkosti do káblov pri výrobe (plášť kábla, pancier, plnenie gélom) je voda v kábli jednou z najčastejších závad. Vniknutie vody je na TDR meradle zobrazené typicky podľa obr. nižšie. Dôležité: signál sa vo vlhkom prostredí šíri rýchlejšie, a preto dĺžka „mokrého úseku“ lokalizovaného prístrojom nebude celkom presná.</a:t>
            </a:r>
            <a:endParaRPr lang="cs-CZ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65400"/>
            <a:ext cx="770413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BF27E7-CB42-4A3E-A1E8-C332AA5E7ECF}" type="slidenum">
              <a:rPr lang="cs-CZ" smtClean="0"/>
              <a:pPr eaLnBrk="1" hangingPunct="1"/>
              <a:t>35</a:t>
            </a:fld>
            <a:endParaRPr lang="cs-CZ" smtClean="0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669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Korekcia útlmu vedení</a:t>
            </a:r>
            <a:endParaRPr lang="cs-CZ" sz="2400" b="1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547813" y="2060575"/>
            <a:ext cx="72009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- tlmenie narastá so stúpajúcou frekvenciou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/>
              <a:t>- </a:t>
            </a:r>
            <a:r>
              <a:rPr lang="sk-SK"/>
              <a:t>V záujme korekcie:  </a:t>
            </a:r>
            <a:r>
              <a:rPr lang="en-US"/>
              <a:t>korektory </a:t>
            </a:r>
            <a:r>
              <a:rPr lang="sk-SK"/>
              <a:t> (ekvalizéry)  FFE (Feed Forward Equalizer), DFE (Decision Feedback Equalizer) -  využitie digitálnych adaptívnych FIR  filtrov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08354D-2F31-4210-AAFC-69AB89A1D5B4}" type="slidenum">
              <a:rPr lang="cs-CZ" smtClean="0"/>
              <a:pPr eaLnBrk="1" hangingPunct="1"/>
              <a:t>36</a:t>
            </a:fld>
            <a:endParaRPr lang="cs-CZ" smtClean="0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691991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68313" y="4797425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/>
              <a:t>Obr.: </a:t>
            </a:r>
            <a:r>
              <a:rPr lang="sk-SK" b="1" i="1"/>
              <a:t>Využiteľná šírka pásma</a:t>
            </a:r>
            <a:r>
              <a:rPr lang="sk-SK"/>
              <a:t> ako funkcia dĺžky metalického páru, a jej obmedzenia rušeniami</a:t>
            </a:r>
            <a:endParaRPr lang="cs-CZ" b="1"/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250825" y="5445125"/>
            <a:ext cx="828198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Vysvetlenie: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/>
              <a:t>- rušenie typu NEXT tvrdo obmedzuje š.pásma pri danej dĺžke vedenia; bez prítomnosti NEXT-u na vedení obmedzuje š. pásma FEXT, príp. pri vyšších frekvenciách ju obmedzuje už biely šum – viď graf hore</a:t>
            </a:r>
            <a:endParaRPr lang="en-US"/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611188" y="188913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Využiteľná šírka pásma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44C2CE-2E22-4866-A0C3-E3A4B06A193F}" type="slidenum">
              <a:rPr lang="cs-CZ" smtClean="0"/>
              <a:pPr eaLnBrk="1" hangingPunct="1"/>
              <a:t>37</a:t>
            </a:fld>
            <a:endParaRPr lang="cs-CZ" smtClean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777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/>
              <a:t>parameter </a:t>
            </a:r>
            <a:r>
              <a:rPr lang="sk-SK" sz="2400" b="1"/>
              <a:t>Informačná priepustnosť kanála </a:t>
            </a:r>
            <a:r>
              <a:rPr lang="en-US" sz="2400" b="1"/>
              <a:t>[Mbps]</a:t>
            </a:r>
            <a:endParaRPr lang="cs-CZ" sz="2400" b="1"/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715010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395288" y="5876925"/>
            <a:ext cx="79930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Obr.: </a:t>
            </a:r>
            <a:r>
              <a:rPr lang="sk-SK"/>
              <a:t>Závislosť teoretickej informačnej priepustnosti</a:t>
            </a:r>
            <a:r>
              <a:rPr lang="en-US"/>
              <a:t> </a:t>
            </a:r>
            <a:r>
              <a:rPr lang="sk-SK"/>
              <a:t>od dĺžky prípojky pre dominantný presluch NEXT pre rôzne počty </a:t>
            </a:r>
            <a:r>
              <a:rPr lang="sk-SK" i="1"/>
              <a:t>n</a:t>
            </a:r>
            <a:r>
              <a:rPr lang="sk-SK"/>
              <a:t> rušiacich systémov v 50-párovom miestnom kábli (Cu – 0,4 mm)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A48AEB-157C-45F2-A338-C9155A0FA864}" type="slidenum">
              <a:rPr lang="cs-CZ" smtClean="0"/>
              <a:pPr eaLnBrk="1" hangingPunct="1"/>
              <a:t>38</a:t>
            </a:fld>
            <a:endParaRPr lang="cs-CZ" smtClean="0"/>
          </a:p>
        </p:txBody>
      </p:sp>
      <p:pic>
        <p:nvPicPr>
          <p:cNvPr id="40963" name="Picture 8" descr="csharkplus_shadow_s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387350"/>
            <a:ext cx="36639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11188" y="5300663"/>
            <a:ext cx="7345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DMT test = Discrete MultiTone test – pre odhadnutie teoretickej a praktickej dátovej rýchlosti medzi dvojicou ADSL DMT modemov (synchronizácia modemov na nízkej frekvencii, meranie frekv. charakteristiky káblov pomocou testovacieho signálu, ...)</a:t>
            </a:r>
            <a:endParaRPr lang="en-US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611188" y="1341438"/>
            <a:ext cx="511333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CableShark (</a:t>
            </a:r>
            <a:r>
              <a:rPr lang="sk-SK">
                <a:hlinkClick r:id="rId3" action="ppaction://hlinkfile"/>
              </a:rPr>
              <a:t>CableSharkP3.doc</a:t>
            </a:r>
            <a:r>
              <a:rPr lang="sk-SK"/>
              <a:t>– opis prístroja a jeho možností)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/>
              <a:t>meranie aj pomocou metódy TDR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/>
              <a:t>príklady výsledkov merania niekoľkých vybraných prípojek (</a:t>
            </a:r>
            <a:r>
              <a:rPr lang="sk-SK">
                <a:hlinkClick r:id="rId4" action="ppaction://hlinkfile"/>
              </a:rPr>
              <a:t>so signálom</a:t>
            </a:r>
            <a:r>
              <a:rPr lang="en-US"/>
              <a:t> – ke</a:t>
            </a:r>
            <a:r>
              <a:rPr lang="sk-SK"/>
              <a:t>ď je prítomný signál na linke, t.zn. práve tam prebieha hovor alebo iný typ komunikácie, nedá sa skoro nič odmerať-, </a:t>
            </a:r>
            <a:r>
              <a:rPr lang="sk-SK">
                <a:hlinkClick r:id="rId5" action="ppaction://hlinkfile"/>
              </a:rPr>
              <a:t>s kapacitnou nerovnováhou</a:t>
            </a:r>
            <a:r>
              <a:rPr lang="sk-SK"/>
              <a:t>, s </a:t>
            </a:r>
            <a:r>
              <a:rPr lang="sk-SK">
                <a:hlinkClick r:id="rId6" action="ppaction://hlinkfile"/>
              </a:rPr>
              <a:t>pupinačnou cievkou </a:t>
            </a:r>
            <a:r>
              <a:rPr lang="sk-SK"/>
              <a:t>– čo sú závady a prístroj ich ohlási, </a:t>
            </a:r>
            <a:r>
              <a:rPr lang="sk-SK">
                <a:hlinkClick r:id="rId7" action="ppaction://hlinkfile"/>
              </a:rPr>
              <a:t>bez závad</a:t>
            </a:r>
            <a:r>
              <a:rPr lang="sk-SK"/>
              <a:t>)</a:t>
            </a:r>
            <a:endParaRPr lang="en-US"/>
          </a:p>
        </p:txBody>
      </p:sp>
      <p:pic>
        <p:nvPicPr>
          <p:cNvPr id="40966" name="Picture 9" descr="cshark_vign_sm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017838"/>
            <a:ext cx="241141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6337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Meranie prípojek pomocou automat</a:t>
            </a:r>
            <a:r>
              <a:rPr lang="en-US" sz="2400" b="1"/>
              <a:t>ick</a:t>
            </a:r>
            <a:r>
              <a:rPr lang="sk-SK" sz="2400" b="1"/>
              <a:t>é</a:t>
            </a:r>
            <a:r>
              <a:rPr lang="en-US" sz="2400" b="1"/>
              <a:t>ho </a:t>
            </a:r>
            <a:r>
              <a:rPr lang="sk-SK" sz="2400" b="1"/>
              <a:t>prístroja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97859-5B8B-4550-B761-7E9A5A2C0332}" type="slidenum">
              <a:rPr lang="cs-CZ" smtClean="0"/>
              <a:pPr eaLnBrk="1" hangingPunct="1"/>
              <a:t>39</a:t>
            </a:fld>
            <a:endParaRPr lang="cs-CZ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Meranie na vrstve prenosového prostredia</a:t>
            </a:r>
            <a:endParaRPr lang="en-GB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484313"/>
            <a:ext cx="7200900" cy="1296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000" b="1" smtClean="0"/>
              <a:t>Cieľ: Meranie má preukázať, že daný metalický pár je schopný poskytnúť dostatočnú šírku pásma a rušiace napätia, zodpovedajúce požadovanej úrovni služby garantované pre celý životný cyklus služby a pre cieľovú hustotu služieb (vrátane rezervy).</a:t>
            </a:r>
          </a:p>
          <a:p>
            <a:pPr eaLnBrk="1" hangingPunct="1">
              <a:lnSpc>
                <a:spcPct val="80000"/>
              </a:lnSpc>
            </a:pPr>
            <a:endParaRPr lang="sk-SK" sz="2000" smtClean="0"/>
          </a:p>
          <a:p>
            <a:pPr eaLnBrk="1" hangingPunct="1">
              <a:lnSpc>
                <a:spcPct val="80000"/>
              </a:lnSpc>
            </a:pPr>
            <a:r>
              <a:rPr lang="sk-SK" sz="2400" smtClean="0"/>
              <a:t>Primárne parametre vedenia (odpor, kapacita, zvod)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smtClean="0"/>
              <a:t>Útlmová a impedančná charakteristika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smtClean="0"/>
              <a:t>Cudzie rušivé napätia (šumy, impulzné hluky, prerušenia)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smtClean="0"/>
              <a:t>Presluchy zo susedných párov v spoločnej základnej jednotke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smtClean="0"/>
              <a:t>Pozdĺžna odporová a kapacitná nerovnováha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smtClean="0"/>
              <a:t>Impedančné nerovnorodosti</a:t>
            </a:r>
            <a:endParaRPr lang="en-GB" sz="2400" smtClean="0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639763" y="1493838"/>
            <a:ext cx="7742237" cy="14017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/>
          <a:p>
            <a:pPr algn="l"/>
            <a:endParaRPr lang="sk-SK"/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250825" y="6381750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[T-Com]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A48AEB-157C-45F2-A338-C9155A0FA864}" type="slidenum">
              <a:rPr lang="cs-CZ" smtClean="0"/>
              <a:pPr eaLnBrk="1" hangingPunct="1"/>
              <a:t>4</a:t>
            </a:fld>
            <a:endParaRPr lang="cs-CZ" smtClean="0"/>
          </a:p>
        </p:txBody>
      </p:sp>
      <p:pic>
        <p:nvPicPr>
          <p:cNvPr id="40963" name="Picture 8" descr="csharkplus_shadow_s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387350"/>
            <a:ext cx="36639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11188" y="5300663"/>
            <a:ext cx="7345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DMT test = Discrete MultiTone test – pre odhadnutie teoretickej a praktickej dátovej rýchlosti medzi dvojicou ADSL DMT modemov (synchronizácia modemov na nízkej frekvencii, meranie frekv. charakteristiky káblov pomocou testovacieho signálu, ...)</a:t>
            </a:r>
            <a:endParaRPr lang="en-US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611188" y="1341438"/>
            <a:ext cx="51133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 smtClean="0"/>
              <a:t>meranie </a:t>
            </a:r>
            <a:r>
              <a:rPr lang="sk-SK" dirty="0"/>
              <a:t>aj pomocou metódy </a:t>
            </a:r>
            <a:r>
              <a:rPr lang="sk-SK" dirty="0" err="1"/>
              <a:t>TDR</a:t>
            </a:r>
            <a:endParaRPr lang="sk-SK" dirty="0"/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automatick</a:t>
            </a:r>
            <a:r>
              <a:rPr lang="sk-SK" dirty="0" smtClean="0"/>
              <a:t>é meranie, bez prítomnosti technika na druhom konci linky, vyhodnotenie </a:t>
            </a:r>
            <a:r>
              <a:rPr lang="sk-SK" dirty="0"/>
              <a:t>s</a:t>
            </a:r>
            <a:r>
              <a:rPr lang="sk-SK" dirty="0" smtClean="0"/>
              <a:t>pôsobilosti pre nasadzovanú službu, resp. vyhodnotenie typu </a:t>
            </a:r>
            <a:r>
              <a:rPr lang="sk-SK" dirty="0" err="1" smtClean="0"/>
              <a:t>závady</a:t>
            </a:r>
            <a:endParaRPr lang="sk-SK" dirty="0" smtClean="0"/>
          </a:p>
          <a:p>
            <a:pPr algn="l" eaLnBrk="1" hangingPunct="1">
              <a:spcBef>
                <a:spcPct val="50000"/>
              </a:spcBef>
            </a:pPr>
            <a:r>
              <a:rPr lang="sk-SK" dirty="0" smtClean="0"/>
              <a:t>(príklady </a:t>
            </a:r>
            <a:r>
              <a:rPr lang="sk-SK" dirty="0"/>
              <a:t>výsledkov merania niekoľkých vybraných </a:t>
            </a:r>
            <a:r>
              <a:rPr lang="sk-SK" dirty="0" err="1"/>
              <a:t>prípojek</a:t>
            </a:r>
            <a:r>
              <a:rPr lang="sk-SK" dirty="0"/>
              <a:t> </a:t>
            </a:r>
            <a:r>
              <a:rPr lang="sk-SK" dirty="0" smtClean="0"/>
              <a:t>so signálom, </a:t>
            </a:r>
            <a:r>
              <a:rPr lang="sk-SK" dirty="0" smtClean="0"/>
              <a:t>s </a:t>
            </a:r>
            <a:r>
              <a:rPr lang="sk-SK" dirty="0"/>
              <a:t>kapacitnou nerovnováhou, </a:t>
            </a:r>
            <a:r>
              <a:rPr lang="sk-SK" dirty="0" smtClean="0"/>
              <a:t>s </a:t>
            </a:r>
            <a:r>
              <a:rPr lang="sk-SK" dirty="0" err="1" smtClean="0">
                <a:solidFill>
                  <a:srgbClr val="FF0000"/>
                </a:solidFill>
              </a:rPr>
              <a:t>pupinačnou</a:t>
            </a:r>
            <a:r>
              <a:rPr lang="sk-SK" dirty="0" smtClean="0">
                <a:solidFill>
                  <a:srgbClr val="FF0000"/>
                </a:solidFill>
              </a:rPr>
              <a:t> cievkou </a:t>
            </a:r>
            <a:r>
              <a:rPr lang="sk-SK" dirty="0" smtClean="0"/>
              <a:t>a </a:t>
            </a:r>
            <a:r>
              <a:rPr lang="sk-SK" dirty="0"/>
              <a:t>bez </a:t>
            </a:r>
            <a:r>
              <a:rPr lang="sk-SK" dirty="0" err="1" smtClean="0"/>
              <a:t>závad</a:t>
            </a:r>
            <a:r>
              <a:rPr lang="sk-SK" dirty="0" smtClean="0"/>
              <a:t> sú na konci tejto prezentácie</a:t>
            </a:r>
            <a:r>
              <a:rPr lang="sk-SK" dirty="0" smtClean="0"/>
              <a:t>)</a:t>
            </a:r>
            <a:endParaRPr lang="en-US" dirty="0"/>
          </a:p>
        </p:txBody>
      </p:sp>
      <p:pic>
        <p:nvPicPr>
          <p:cNvPr id="40966" name="Picture 9" descr="cshark_vign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017838"/>
            <a:ext cx="241141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6337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/>
              <a:t>Meranie </a:t>
            </a:r>
            <a:r>
              <a:rPr lang="sk-SK" sz="2400" b="1" dirty="0" err="1"/>
              <a:t>prípojek</a:t>
            </a:r>
            <a:r>
              <a:rPr lang="sk-SK" sz="2400" b="1" dirty="0"/>
              <a:t> pomocou automat</a:t>
            </a:r>
            <a:r>
              <a:rPr lang="en-US" sz="2400" b="1" dirty="0"/>
              <a:t>ick</a:t>
            </a:r>
            <a:r>
              <a:rPr lang="sk-SK" sz="2400" b="1" dirty="0"/>
              <a:t>é</a:t>
            </a:r>
            <a:r>
              <a:rPr lang="en-US" sz="2400" b="1" dirty="0"/>
              <a:t>ho </a:t>
            </a:r>
            <a:r>
              <a:rPr lang="sk-SK" sz="2400" b="1" dirty="0"/>
              <a:t>prístroja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80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C092A3-97CA-4E90-BC5A-5A7CFF49F22D}" type="slidenum">
              <a:rPr lang="cs-CZ" smtClean="0"/>
              <a:pPr eaLnBrk="1" hangingPunct="1"/>
              <a:t>40</a:t>
            </a:fld>
            <a:endParaRPr lang="cs-CZ" smtClean="0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077200" cy="914400"/>
          </a:xfrm>
          <a:noFill/>
        </p:spPr>
        <p:txBody>
          <a:bodyPr lIns="0" tIns="0" rIns="0" bIns="0"/>
          <a:lstStyle/>
          <a:p>
            <a:pPr algn="ctr" eaLnBrk="1" hangingPunct="1"/>
            <a:r>
              <a:rPr lang="sk-SK" sz="2400" smtClean="0"/>
              <a:t>Cable Shark – ADSL AUTO TEST</a:t>
            </a:r>
            <a:br>
              <a:rPr lang="sk-SK" sz="2400" smtClean="0"/>
            </a:br>
            <a:r>
              <a:rPr lang="sk-SK" sz="2400" smtClean="0"/>
              <a:t/>
            </a:r>
            <a:br>
              <a:rPr lang="sk-SK" sz="2400" smtClean="0"/>
            </a:br>
            <a:r>
              <a:rPr lang="sk-SK" sz="2400" smtClean="0"/>
              <a:t>Predpísané hodnoty pre garanciu možného zriadenia služby</a:t>
            </a:r>
            <a:endParaRPr lang="en-GB" sz="2400" smtClean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077200" cy="4343400"/>
          </a:xfrm>
          <a:noFill/>
        </p:spPr>
        <p:txBody>
          <a:bodyPr lIns="0" tIns="0" rIns="0" bIns="0"/>
          <a:lstStyle/>
          <a:p>
            <a:pPr eaLnBrk="1" hangingPunct="1"/>
            <a:r>
              <a:rPr lang="sk-SK" sz="1800" smtClean="0"/>
              <a:t>DMM  TEST  (Multimeter/ meranie U,R,C; </a:t>
            </a:r>
            <a:r>
              <a:rPr lang="sk-SK" sz="1800" b="1" smtClean="0"/>
              <a:t>Prešiel testom</a:t>
            </a:r>
            <a:r>
              <a:rPr lang="sk-SK" sz="1800" smtClean="0"/>
              <a:t> / neprešiel) </a:t>
            </a:r>
          </a:p>
          <a:p>
            <a:pPr eaLnBrk="1" hangingPunct="1"/>
            <a:r>
              <a:rPr lang="sk-SK" sz="1800" smtClean="0"/>
              <a:t>Load Coil    (Test pupinácie; </a:t>
            </a:r>
            <a:r>
              <a:rPr lang="sk-SK" sz="1800" b="1" smtClean="0"/>
              <a:t>Prešiel testom</a:t>
            </a:r>
            <a:r>
              <a:rPr lang="sk-SK" sz="1800" smtClean="0"/>
              <a:t> / neprešiel) </a:t>
            </a:r>
          </a:p>
          <a:p>
            <a:pPr eaLnBrk="1" hangingPunct="1"/>
            <a:r>
              <a:rPr lang="sk-SK" sz="1800" smtClean="0"/>
              <a:t>DMT Test    (Diskrétne multitónové testovanie;) </a:t>
            </a:r>
          </a:p>
          <a:p>
            <a:pPr eaLnBrk="1" hangingPunct="1"/>
            <a:r>
              <a:rPr lang="sk-SK" sz="1800" smtClean="0"/>
              <a:t>Test kapacitnej nevyváženosti ; </a:t>
            </a:r>
            <a:r>
              <a:rPr lang="sk-SK" sz="1800" b="1" smtClean="0"/>
              <a:t>Prešiel testom</a:t>
            </a:r>
            <a:r>
              <a:rPr lang="sk-SK" sz="1800" smtClean="0"/>
              <a:t> / neprešiel) </a:t>
            </a:r>
          </a:p>
          <a:p>
            <a:pPr eaLnBrk="1" hangingPunct="1"/>
            <a:r>
              <a:rPr lang="sk-SK" sz="1800" smtClean="0"/>
              <a:t>Test pozdĺžneho vyváženia vedenia (1 kHz); ..... </a:t>
            </a:r>
            <a:r>
              <a:rPr lang="sk-SK" sz="1800" b="1" smtClean="0"/>
              <a:t>Prešiel testom</a:t>
            </a:r>
            <a:r>
              <a:rPr lang="sk-SK" sz="1800" smtClean="0"/>
              <a:t> / neprešiel ;</a:t>
            </a:r>
          </a:p>
          <a:p>
            <a:pPr eaLnBrk="1" hangingPunct="1"/>
            <a:r>
              <a:rPr lang="sk-SK" sz="1800" smtClean="0"/>
              <a:t>TDR Test (dĺžka vedenia, resp útlm) .....................</a:t>
            </a:r>
            <a:r>
              <a:rPr lang="sk-SK" sz="1800" b="1" smtClean="0"/>
              <a:t>menej ako 1500 m</a:t>
            </a:r>
          </a:p>
          <a:p>
            <a:pPr eaLnBrk="1" hangingPunct="1"/>
            <a:r>
              <a:rPr lang="sk-SK" sz="1800" smtClean="0"/>
              <a:t>Predpísané hodnoty : ADSL Upstream rate .......... </a:t>
            </a:r>
            <a:r>
              <a:rPr lang="sk-SK" sz="1800" b="1" smtClean="0"/>
              <a:t>1024kBit/s</a:t>
            </a:r>
          </a:p>
          <a:p>
            <a:pPr eaLnBrk="1" hangingPunct="1"/>
            <a:r>
              <a:rPr lang="sk-SK" sz="1800" smtClean="0"/>
              <a:t>                                   ADSL Downstream rate ....... </a:t>
            </a:r>
            <a:r>
              <a:rPr lang="sk-SK" sz="1800" b="1" smtClean="0"/>
              <a:t>viac ako12 </a:t>
            </a:r>
            <a:r>
              <a:rPr lang="sk-SK" sz="1800" smtClean="0"/>
              <a:t>V </a:t>
            </a:r>
            <a:r>
              <a:rPr lang="sk-SK" sz="1800" b="1" smtClean="0"/>
              <a:t>Mbit/s</a:t>
            </a:r>
          </a:p>
          <a:p>
            <a:pPr eaLnBrk="1" hangingPunct="1"/>
            <a:r>
              <a:rPr lang="sk-SK" sz="1800" smtClean="0"/>
              <a:t>v uvedených parametroch sú zahrnuté prepočítané hodnoty rušivých napätí.</a:t>
            </a:r>
          </a:p>
          <a:p>
            <a:pPr eaLnBrk="1" hangingPunct="1"/>
            <a:r>
              <a:rPr lang="sk-SK" sz="1800" i="1" smtClean="0"/>
              <a:t>Pre funkcionalitu služby v cieľovom stave max. hustoty prevádzky je potrebné ADSL Downstream min. 8,15 Mbit/s.</a:t>
            </a:r>
            <a:endParaRPr lang="en-GB" sz="1800" i="1" smtClean="0"/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5867400" y="3141663"/>
            <a:ext cx="2971800" cy="1368425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/>
          <a:p>
            <a:pPr algn="l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213530-811E-4B8B-B6F9-97B95B2768A5}" type="slidenum">
              <a:rPr lang="cs-CZ" smtClean="0"/>
              <a:pPr eaLnBrk="1" hangingPunct="1"/>
              <a:t>41</a:t>
            </a:fld>
            <a:endParaRPr lang="cs-CZ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Literatúra</a:t>
            </a:r>
            <a:endParaRPr lang="cs-CZ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[1] </a:t>
            </a:r>
            <a:r>
              <a:rPr lang="sk-SK" sz="1600" smtClean="0"/>
              <a:t>J. Vodrážka, M. Havlan: Přístupové přenosové systémy, Cvičení – Měření na na přípojkách xDSL. ČVUT, Praha,2003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[2] V.Kapoun: P</a:t>
            </a:r>
            <a:r>
              <a:rPr lang="sk-SK" sz="1600" smtClean="0"/>
              <a:t>řístupové a transportní sítě. VUT v Brně, 1999.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[3]</a:t>
            </a:r>
            <a:r>
              <a:rPr lang="sk-SK" sz="1600" smtClean="0"/>
              <a:t>http://www.trendcomms.com/multimedia/training/broadband%20networks/web/main/Copper/CoverCopper.html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[4]</a:t>
            </a:r>
            <a:r>
              <a:rPr lang="sk-SK" sz="1600" smtClean="0"/>
              <a:t> </a:t>
            </a:r>
            <a:r>
              <a:rPr lang="en-US" sz="1600" smtClean="0"/>
              <a:t>V.Tarage</a:t>
            </a:r>
            <a:r>
              <a:rPr lang="sk-SK" sz="1600" smtClean="0"/>
              <a:t>ľ: Meranie úč. vedení pre službu Magio – ADSL2+. Prezentácia, T-Com, 2007.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[5] </a:t>
            </a:r>
            <a:r>
              <a:rPr lang="cs-CZ" sz="1600" smtClean="0">
                <a:hlinkClick r:id="rId2"/>
              </a:rPr>
              <a:t>http://en.wikipedia.org/wiki/Twisted_pair</a:t>
            </a: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[6] J. Vodr</a:t>
            </a:r>
            <a:r>
              <a:rPr lang="sk-SK" sz="1600" smtClean="0"/>
              <a:t>ážka: Přenosové systémy v přístupové síti, ČVUT, Praha, 2003</a:t>
            </a:r>
            <a:endParaRPr 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97859-5B8B-4550-B761-7E9A5A2C0332}" type="slidenum">
              <a:rPr lang="cs-CZ" smtClean="0"/>
              <a:pPr eaLnBrk="1" hangingPunct="1"/>
              <a:t>5</a:t>
            </a:fld>
            <a:endParaRPr lang="cs-CZ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484313"/>
            <a:ext cx="7200900" cy="1296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000" b="1" dirty="0" smtClean="0"/>
              <a:t>Cieľ: Meranie má preukázať, že daný </a:t>
            </a:r>
            <a:r>
              <a:rPr lang="sk-SK" sz="2000" b="1" dirty="0" err="1" smtClean="0"/>
              <a:t>metalický</a:t>
            </a:r>
            <a:r>
              <a:rPr lang="sk-SK" sz="2000" b="1" dirty="0" smtClean="0"/>
              <a:t> pár je schopný poskytnúť dostatočnú šírku pásma a rušiace napätia, zodpovedajúce požadovanej úrovni služby garantované pre celý životný cyklus služby a pre cieľovú hustotu služieb (vrátane rezervy).</a:t>
            </a:r>
          </a:p>
          <a:p>
            <a:pPr eaLnBrk="1" hangingPunct="1">
              <a:lnSpc>
                <a:spcPct val="80000"/>
              </a:lnSpc>
            </a:pPr>
            <a:endParaRPr lang="sk-SK" sz="2000" dirty="0" smtClean="0"/>
          </a:p>
          <a:p>
            <a:pPr eaLnBrk="1" hangingPunct="1">
              <a:lnSpc>
                <a:spcPct val="80000"/>
              </a:lnSpc>
            </a:pPr>
            <a:r>
              <a:rPr lang="sk-SK" sz="2400" dirty="0" smtClean="0"/>
              <a:t>Primárne parametre vedenia (odpor, kapacita, zvod)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 smtClean="0"/>
              <a:t>Útlmová a impedančná charakteristika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 smtClean="0"/>
              <a:t>Cudzie rušivé napätia (šumy, impulzné hluky, prerušenia)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 err="1" smtClean="0"/>
              <a:t>Presluchy</a:t>
            </a:r>
            <a:r>
              <a:rPr lang="sk-SK" sz="2400" dirty="0" smtClean="0"/>
              <a:t> zo susedných párov v spoločnej základnej jednotke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 smtClean="0"/>
              <a:t>Pozdĺžna odporová a kapacitná nerovnováha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 smtClean="0"/>
              <a:t>Impedančné nerovnorodosti</a:t>
            </a:r>
            <a:endParaRPr lang="en-GB" sz="2400" dirty="0" smtClean="0"/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250825" y="6381750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[T-Com]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633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Meranie </a:t>
            </a:r>
            <a:r>
              <a:rPr lang="sk-SK" sz="24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prípojek</a:t>
            </a:r>
            <a:r>
              <a:rPr lang="sk-SK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pomocou automat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ick</a:t>
            </a:r>
            <a:r>
              <a:rPr lang="sk-SK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é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ho </a:t>
            </a:r>
            <a:r>
              <a:rPr lang="sk-SK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prístroja</a:t>
            </a:r>
            <a:endParaRPr lang="en-US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39750" y="1091347"/>
            <a:ext cx="799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 smtClean="0"/>
              <a:t>- predbežná ukážka (na konci prezentácie sa k tomu ešte vrátime)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00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C092A3-97CA-4E90-BC5A-5A7CFF49F22D}" type="slidenum">
              <a:rPr lang="cs-CZ" smtClean="0"/>
              <a:pPr eaLnBrk="1" hangingPunct="1"/>
              <a:t>6</a:t>
            </a:fld>
            <a:endParaRPr lang="cs-CZ" smtClean="0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077200" cy="914400"/>
          </a:xfrm>
          <a:noFill/>
        </p:spPr>
        <p:txBody>
          <a:bodyPr lIns="0" tIns="0" rIns="0" bIns="0"/>
          <a:lstStyle/>
          <a:p>
            <a:pPr algn="ctr" eaLnBrk="1" hangingPunct="1"/>
            <a:r>
              <a:rPr lang="sk-SK" sz="2400" dirty="0" err="1" smtClean="0">
                <a:solidFill>
                  <a:schemeClr val="tx1"/>
                </a:solidFill>
              </a:rPr>
              <a:t>Cable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Shark</a:t>
            </a:r>
            <a:r>
              <a:rPr lang="sk-SK" sz="2400" dirty="0" smtClean="0">
                <a:solidFill>
                  <a:schemeClr val="tx1"/>
                </a:solidFill>
              </a:rPr>
              <a:t> – </a:t>
            </a:r>
            <a:r>
              <a:rPr lang="sk-SK" sz="2400" dirty="0" err="1" smtClean="0">
                <a:solidFill>
                  <a:schemeClr val="tx1"/>
                </a:solidFill>
              </a:rPr>
              <a:t>ADSL</a:t>
            </a:r>
            <a:r>
              <a:rPr lang="sk-SK" sz="2400" dirty="0" smtClean="0">
                <a:solidFill>
                  <a:schemeClr val="tx1"/>
                </a:solidFill>
              </a:rPr>
              <a:t> AUTO TEST</a:t>
            </a:r>
            <a:br>
              <a:rPr lang="sk-SK" sz="2400" dirty="0" smtClean="0">
                <a:solidFill>
                  <a:schemeClr val="tx1"/>
                </a:solidFill>
              </a:rPr>
            </a:br>
            <a:r>
              <a:rPr lang="sk-SK" sz="2400" dirty="0" smtClean="0">
                <a:solidFill>
                  <a:schemeClr val="tx1"/>
                </a:solidFill>
              </a:rPr>
              <a:t/>
            </a:r>
            <a:br>
              <a:rPr lang="sk-SK" sz="2400" dirty="0" smtClean="0">
                <a:solidFill>
                  <a:schemeClr val="tx1"/>
                </a:solidFill>
              </a:rPr>
            </a:br>
            <a:r>
              <a:rPr lang="sk-SK" sz="2400" dirty="0" smtClean="0">
                <a:solidFill>
                  <a:schemeClr val="tx1"/>
                </a:solidFill>
              </a:rPr>
              <a:t>Predpísané hodnoty pre garanciu možného zriadenia služby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077200" cy="4343400"/>
          </a:xfrm>
          <a:noFill/>
        </p:spPr>
        <p:txBody>
          <a:bodyPr lIns="0" tIns="0" rIns="0" bIns="0"/>
          <a:lstStyle/>
          <a:p>
            <a:pPr eaLnBrk="1" hangingPunct="1"/>
            <a:r>
              <a:rPr lang="sk-SK" sz="1800" dirty="0" err="1" smtClean="0"/>
              <a:t>DMM</a:t>
            </a:r>
            <a:r>
              <a:rPr lang="sk-SK" sz="1800" dirty="0" smtClean="0"/>
              <a:t>  TEST  (</a:t>
            </a:r>
            <a:r>
              <a:rPr lang="sk-SK" sz="1800" dirty="0" err="1" smtClean="0"/>
              <a:t>Multimeter</a:t>
            </a:r>
            <a:r>
              <a:rPr lang="sk-SK" sz="1800" dirty="0" smtClean="0"/>
              <a:t>/ meranie </a:t>
            </a:r>
            <a:r>
              <a:rPr lang="sk-SK" sz="1800" dirty="0" err="1" smtClean="0"/>
              <a:t>U,R,C</a:t>
            </a:r>
            <a:r>
              <a:rPr lang="sk-SK" sz="1800" dirty="0" smtClean="0"/>
              <a:t>; </a:t>
            </a:r>
            <a:r>
              <a:rPr lang="sk-SK" sz="1800" b="1" dirty="0" smtClean="0"/>
              <a:t>Prešiel testom</a:t>
            </a:r>
            <a:r>
              <a:rPr lang="sk-SK" sz="1800" dirty="0" smtClean="0"/>
              <a:t> / neprešiel) </a:t>
            </a:r>
          </a:p>
          <a:p>
            <a:pPr eaLnBrk="1" hangingPunct="1"/>
            <a:r>
              <a:rPr lang="sk-SK" sz="1800" dirty="0" err="1" smtClean="0"/>
              <a:t>Load</a:t>
            </a:r>
            <a:r>
              <a:rPr lang="sk-SK" sz="1800" dirty="0" smtClean="0"/>
              <a:t> </a:t>
            </a:r>
            <a:r>
              <a:rPr lang="sk-SK" sz="1800" dirty="0" err="1" smtClean="0"/>
              <a:t>Coil</a:t>
            </a:r>
            <a:r>
              <a:rPr lang="sk-SK" sz="1800" dirty="0" smtClean="0"/>
              <a:t>    (Test </a:t>
            </a:r>
            <a:r>
              <a:rPr lang="sk-SK" sz="1800" dirty="0" err="1" smtClean="0"/>
              <a:t>pupinácie</a:t>
            </a:r>
            <a:r>
              <a:rPr lang="sk-SK" sz="1800" dirty="0" smtClean="0"/>
              <a:t>; </a:t>
            </a:r>
            <a:r>
              <a:rPr lang="sk-SK" sz="1800" b="1" dirty="0" smtClean="0"/>
              <a:t>Prešiel testom</a:t>
            </a:r>
            <a:r>
              <a:rPr lang="sk-SK" sz="1800" dirty="0" smtClean="0"/>
              <a:t> / neprešiel) </a:t>
            </a:r>
          </a:p>
          <a:p>
            <a:pPr eaLnBrk="1" hangingPunct="1"/>
            <a:r>
              <a:rPr lang="sk-SK" sz="1800" dirty="0" err="1" smtClean="0"/>
              <a:t>DMT</a:t>
            </a:r>
            <a:r>
              <a:rPr lang="sk-SK" sz="1800" dirty="0" smtClean="0"/>
              <a:t> Test    (Diskrétne </a:t>
            </a:r>
            <a:r>
              <a:rPr lang="sk-SK" sz="1800" dirty="0" err="1" smtClean="0"/>
              <a:t>multitónové</a:t>
            </a:r>
            <a:r>
              <a:rPr lang="sk-SK" sz="1800" dirty="0" smtClean="0"/>
              <a:t> testovanie;) </a:t>
            </a:r>
          </a:p>
          <a:p>
            <a:pPr eaLnBrk="1" hangingPunct="1"/>
            <a:r>
              <a:rPr lang="sk-SK" sz="1800" dirty="0" smtClean="0"/>
              <a:t>Test kapacitnej nevyváženosti ; </a:t>
            </a:r>
            <a:r>
              <a:rPr lang="sk-SK" sz="1800" b="1" dirty="0" smtClean="0"/>
              <a:t>Prešiel testom</a:t>
            </a:r>
            <a:r>
              <a:rPr lang="sk-SK" sz="1800" dirty="0" smtClean="0"/>
              <a:t> / neprešiel) </a:t>
            </a:r>
          </a:p>
          <a:p>
            <a:pPr eaLnBrk="1" hangingPunct="1"/>
            <a:r>
              <a:rPr lang="sk-SK" sz="1800" dirty="0" smtClean="0"/>
              <a:t>Test pozdĺžneho vyváženia vedenia (1 kHz); ..... </a:t>
            </a:r>
            <a:r>
              <a:rPr lang="sk-SK" sz="1800" b="1" dirty="0" smtClean="0"/>
              <a:t>Prešiel testom</a:t>
            </a:r>
            <a:r>
              <a:rPr lang="sk-SK" sz="1800" dirty="0" smtClean="0"/>
              <a:t> / neprešiel ;</a:t>
            </a:r>
          </a:p>
          <a:p>
            <a:pPr eaLnBrk="1" hangingPunct="1"/>
            <a:r>
              <a:rPr lang="sk-SK" sz="1800" dirty="0" err="1" smtClean="0"/>
              <a:t>TDR</a:t>
            </a:r>
            <a:r>
              <a:rPr lang="sk-SK" sz="1800" dirty="0" smtClean="0"/>
              <a:t> Test (dĺžka vedenia, </a:t>
            </a:r>
            <a:r>
              <a:rPr lang="sk-SK" sz="1800" dirty="0" err="1" smtClean="0"/>
              <a:t>resp</a:t>
            </a:r>
            <a:r>
              <a:rPr lang="sk-SK" sz="1800" dirty="0" smtClean="0"/>
              <a:t> útlm) .....................</a:t>
            </a:r>
            <a:r>
              <a:rPr lang="sk-SK" sz="1800" b="1" dirty="0" smtClean="0"/>
              <a:t>menej ako 1500 m</a:t>
            </a:r>
          </a:p>
          <a:p>
            <a:pPr eaLnBrk="1" hangingPunct="1"/>
            <a:r>
              <a:rPr lang="sk-SK" sz="1800" dirty="0" smtClean="0"/>
              <a:t>Predpísané hodnoty : </a:t>
            </a:r>
            <a:r>
              <a:rPr lang="sk-SK" sz="1800" dirty="0" err="1" smtClean="0"/>
              <a:t>ADSL</a:t>
            </a:r>
            <a:r>
              <a:rPr lang="sk-SK" sz="1800" dirty="0" smtClean="0"/>
              <a:t> </a:t>
            </a:r>
            <a:r>
              <a:rPr lang="sk-SK" sz="1800" dirty="0" err="1" smtClean="0"/>
              <a:t>Upstream</a:t>
            </a:r>
            <a:r>
              <a:rPr lang="sk-SK" sz="1800" dirty="0" smtClean="0"/>
              <a:t> rate .......... </a:t>
            </a:r>
            <a:r>
              <a:rPr lang="sk-SK" sz="1800" b="1" dirty="0" smtClean="0"/>
              <a:t>1024kBit/s</a:t>
            </a:r>
          </a:p>
          <a:p>
            <a:pPr eaLnBrk="1" hangingPunct="1"/>
            <a:r>
              <a:rPr lang="sk-SK" sz="1800" dirty="0" smtClean="0"/>
              <a:t>                                   </a:t>
            </a:r>
            <a:r>
              <a:rPr lang="sk-SK" sz="1800" dirty="0" err="1" smtClean="0"/>
              <a:t>ADSL</a:t>
            </a:r>
            <a:r>
              <a:rPr lang="sk-SK" sz="1800" dirty="0" smtClean="0"/>
              <a:t> </a:t>
            </a:r>
            <a:r>
              <a:rPr lang="sk-SK" sz="1800" dirty="0" err="1" smtClean="0"/>
              <a:t>Downstream</a:t>
            </a:r>
            <a:r>
              <a:rPr lang="sk-SK" sz="1800" dirty="0" smtClean="0"/>
              <a:t> rate ....... </a:t>
            </a:r>
            <a:r>
              <a:rPr lang="sk-SK" sz="1800" b="1" dirty="0" smtClean="0"/>
              <a:t>viac ako12 </a:t>
            </a:r>
            <a:r>
              <a:rPr lang="sk-SK" sz="1800" dirty="0" smtClean="0"/>
              <a:t>V </a:t>
            </a:r>
            <a:r>
              <a:rPr lang="sk-SK" sz="1800" b="1" dirty="0" smtClean="0"/>
              <a:t>Mbit/s</a:t>
            </a:r>
          </a:p>
          <a:p>
            <a:pPr eaLnBrk="1" hangingPunct="1"/>
            <a:r>
              <a:rPr lang="sk-SK" sz="1800" dirty="0" smtClean="0"/>
              <a:t>v uvedených parametroch sú zahrnuté prepočítané hodnoty rušivých napätí.</a:t>
            </a:r>
          </a:p>
          <a:p>
            <a:pPr eaLnBrk="1" hangingPunct="1"/>
            <a:r>
              <a:rPr lang="sk-SK" sz="1800" i="1" dirty="0" smtClean="0"/>
              <a:t>Pre funkcionalitu služby v cieľovom stave max. hustoty prevádzky je potrebné </a:t>
            </a:r>
            <a:r>
              <a:rPr lang="sk-SK" sz="1800" i="1" dirty="0" err="1" smtClean="0"/>
              <a:t>ADSL</a:t>
            </a:r>
            <a:r>
              <a:rPr lang="sk-SK" sz="1800" i="1" dirty="0" smtClean="0"/>
              <a:t> </a:t>
            </a:r>
            <a:r>
              <a:rPr lang="sk-SK" sz="1800" i="1" dirty="0" err="1" smtClean="0"/>
              <a:t>Downstream</a:t>
            </a:r>
            <a:r>
              <a:rPr lang="sk-SK" sz="1800" i="1" dirty="0" smtClean="0"/>
              <a:t> min. 8,15 Mbit/s.</a:t>
            </a:r>
            <a:endParaRPr lang="en-GB" sz="1800" i="1" dirty="0" smtClean="0"/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5867400" y="3141663"/>
            <a:ext cx="2971800" cy="1368425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/>
          <a:p>
            <a:pPr algn="l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7504" y="537528"/>
            <a:ext cx="799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predbežná ukážka (na konci prezentácie sa k tomu ešte vrátime)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Impairment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36625"/>
            <a:ext cx="7775575" cy="5268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79513" y="333375"/>
            <a:ext cx="9145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 smtClean="0"/>
              <a:t>P</a:t>
            </a:r>
            <a:r>
              <a:rPr lang="sk-SK" sz="2400" b="1" dirty="0" err="1" smtClean="0"/>
              <a:t>ríčiny</a:t>
            </a:r>
            <a:r>
              <a:rPr lang="sk-SK" sz="2400" b="1" dirty="0" smtClean="0"/>
              <a:t> a </a:t>
            </a:r>
            <a:r>
              <a:rPr lang="sk-SK" sz="2400" b="1" dirty="0" err="1" smtClean="0"/>
              <a:t>závady</a:t>
            </a:r>
            <a:r>
              <a:rPr lang="sk-SK" sz="2400" b="1" dirty="0" smtClean="0"/>
              <a:t> spôsobujúce zhoršenie vlastností </a:t>
            </a:r>
            <a:r>
              <a:rPr lang="sk-SK" sz="2400" b="1" dirty="0"/>
              <a:t>liniek  </a:t>
            </a:r>
            <a:r>
              <a:rPr lang="en-US" sz="2400" b="1" dirty="0"/>
              <a:t>[3]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6948488" y="5222875"/>
            <a:ext cx="2052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pupinačná cievka</a:t>
            </a:r>
            <a:endParaRPr lang="en-US"/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7345363" y="4652963"/>
            <a:ext cx="1979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nezakončené paralel.odbočky</a:t>
            </a:r>
            <a:endParaRPr lang="cs-CZ"/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7235825" y="378301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zámena žíl</a:t>
            </a:r>
            <a:endParaRPr lang="cs-CZ"/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7235825" y="4286250"/>
            <a:ext cx="216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zmena hrúbky žíl</a:t>
            </a:r>
            <a:endParaRPr lang="cs-CZ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7235825" y="227647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znečistenie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8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čísla snímky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0D3DDF-FA71-41BD-B4CC-E4571A41D5E8}" type="slidenum">
              <a:rPr lang="cs-CZ" smtClean="0"/>
              <a:pPr eaLnBrk="1" hangingPunct="1"/>
              <a:t>8</a:t>
            </a:fld>
            <a:endParaRPr lang="cs-CZ" smtClean="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07504" y="240566"/>
            <a:ext cx="903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 err="1"/>
              <a:t>Vložný</a:t>
            </a:r>
            <a:r>
              <a:rPr lang="sk-SK" sz="2400" b="1" dirty="0"/>
              <a:t> útlm – definícia pomocou výkonu</a:t>
            </a:r>
            <a:r>
              <a:rPr lang="sk-SK" sz="2400" b="1" dirty="0" smtClean="0"/>
              <a:t>: </a:t>
            </a:r>
            <a:r>
              <a:rPr lang="sk-SK" sz="2400" b="1" dirty="0" smtClean="0">
                <a:solidFill>
                  <a:srgbClr val="FF0000"/>
                </a:solidFill>
              </a:rPr>
              <a:t>(Opakovanie dB)</a:t>
            </a:r>
            <a:endParaRPr lang="en-US" sz="2400" b="1" dirty="0"/>
          </a:p>
        </p:txBody>
      </p:sp>
      <p:graphicFrame>
        <p:nvGraphicFramePr>
          <p:cNvPr id="15364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187450" y="1573213"/>
          <a:ext cx="1047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0" name="Rovnica" r:id="rId3" imgW="431613" imgH="431613" progId="Equation.3">
                  <p:embed/>
                </p:oleObj>
              </mc:Choice>
              <mc:Fallback>
                <p:oleObj name="Rovnica" r:id="rId3" imgW="43161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573213"/>
                        <a:ext cx="10477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771775" y="1628775"/>
            <a:ext cx="50403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dirty="0" err="1"/>
              <a:t>P</a:t>
            </a:r>
            <a:r>
              <a:rPr lang="sk-SK" baseline="-25000" dirty="0" err="1"/>
              <a:t>T</a:t>
            </a:r>
            <a:r>
              <a:rPr lang="sk-SK" dirty="0"/>
              <a:t> – vyslaný výkon (vstupujúci do vedenia)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dirty="0" err="1"/>
              <a:t>P</a:t>
            </a:r>
            <a:r>
              <a:rPr lang="sk-SK" baseline="-25000" dirty="0" err="1"/>
              <a:t>R</a:t>
            </a:r>
            <a:r>
              <a:rPr lang="sk-SK" dirty="0"/>
              <a:t> – prijatý výkon (vystupujúci z vedenia)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- </a:t>
            </a:r>
            <a:r>
              <a:rPr lang="sk-SK"/>
              <a:t>ale zvykne sa definovať aj </a:t>
            </a:r>
            <a:r>
              <a:rPr lang="sk-SK" u="sng"/>
              <a:t>obrátený tvar pomeru </a:t>
            </a:r>
            <a:r>
              <a:rPr lang="en-US"/>
              <a:t>t.j. P</a:t>
            </a:r>
            <a:r>
              <a:rPr lang="sk-SK" baseline="-25000"/>
              <a:t>R</a:t>
            </a:r>
            <a:r>
              <a:rPr lang="en-US"/>
              <a:t>/P</a:t>
            </a:r>
            <a:r>
              <a:rPr lang="sk-SK" baseline="-25000"/>
              <a:t>T</a:t>
            </a:r>
            <a:r>
              <a:rPr lang="en-US"/>
              <a:t> &lt; 1 </a:t>
            </a:r>
            <a:r>
              <a:rPr lang="sk-SK">
                <a:sym typeface="Wingdings" pitchFamily="2" charset="2"/>
              </a:rPr>
              <a:t></a:t>
            </a:r>
            <a:r>
              <a:rPr lang="sk-SK" u="sng"/>
              <a:t> vtedy je</a:t>
            </a:r>
            <a:r>
              <a:rPr lang="en-US" u="sng"/>
              <a:t> </a:t>
            </a:r>
            <a:r>
              <a:rPr lang="sk-SK" u="sng"/>
              <a:t>útlm </a:t>
            </a:r>
            <a:r>
              <a:rPr lang="en-US" u="sng"/>
              <a:t>v dB </a:t>
            </a:r>
            <a:r>
              <a:rPr lang="sk-SK" u="sng"/>
              <a:t>menej než 0</a:t>
            </a:r>
            <a:r>
              <a:rPr lang="en-US" u="sng"/>
              <a:t> </a:t>
            </a:r>
            <a:r>
              <a:rPr lang="sk-SK" u="sng"/>
              <a:t>dB</a:t>
            </a:r>
            <a:r>
              <a:rPr lang="sk-SK"/>
              <a:t>, teda záporný</a:t>
            </a:r>
            <a:r>
              <a:rPr lang="en-US"/>
              <a:t>.</a:t>
            </a:r>
          </a:p>
        </p:txBody>
      </p:sp>
      <p:graphicFrame>
        <p:nvGraphicFramePr>
          <p:cNvPr id="1536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84213" y="4108450"/>
          <a:ext cx="39592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1" name="Equation" r:id="rId5" imgW="2044700" imgH="482600" progId="Equation.3">
                  <p:embed/>
                </p:oleObj>
              </mc:Choice>
              <mc:Fallback>
                <p:oleObj name="Equation" r:id="rId5" imgW="2044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108450"/>
                        <a:ext cx="39592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5219700" y="443071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…… &gt;  0 dB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539750" y="5438775"/>
            <a:ext cx="424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= 10log(P</a:t>
            </a:r>
            <a:r>
              <a:rPr lang="en-US" baseline="-25000"/>
              <a:t>T</a:t>
            </a:r>
            <a:r>
              <a:rPr lang="en-US"/>
              <a:t>/1mW) – 10 log( P</a:t>
            </a:r>
            <a:r>
              <a:rPr lang="en-US" baseline="-25000"/>
              <a:t>R </a:t>
            </a:r>
            <a:r>
              <a:rPr lang="en-US"/>
              <a:t>/1mW</a:t>
            </a:r>
            <a:r>
              <a:rPr lang="en-US" baseline="-25000"/>
              <a:t> </a:t>
            </a:r>
            <a:r>
              <a:rPr lang="en-US"/>
              <a:t>)</a:t>
            </a:r>
            <a:r>
              <a:rPr lang="en-US" baseline="-25000"/>
              <a:t> </a:t>
            </a:r>
            <a:endParaRPr lang="cs-CZ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539750" y="6015038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/>
              <a:t> A</a:t>
            </a:r>
            <a:r>
              <a:rPr lang="en-US" sz="2400" baseline="-25000"/>
              <a:t>[dB]</a:t>
            </a:r>
            <a:r>
              <a:rPr lang="en-US" sz="2400"/>
              <a:t> = P </a:t>
            </a:r>
            <a:r>
              <a:rPr lang="en-US" sz="2400" baseline="-25000"/>
              <a:t>T</a:t>
            </a:r>
            <a:r>
              <a:rPr lang="sk-SK" sz="2400" baseline="-25000"/>
              <a:t> </a:t>
            </a:r>
            <a:r>
              <a:rPr lang="en-US" sz="2400" baseline="-25000"/>
              <a:t>[dBm]</a:t>
            </a:r>
            <a:r>
              <a:rPr lang="en-US" sz="2400"/>
              <a:t> – P </a:t>
            </a:r>
            <a:r>
              <a:rPr lang="en-US" sz="2400" baseline="-25000"/>
              <a:t>R</a:t>
            </a:r>
            <a:r>
              <a:rPr lang="sk-SK" sz="2400" baseline="-25000"/>
              <a:t> </a:t>
            </a:r>
            <a:r>
              <a:rPr lang="en-US" sz="2400" baseline="-25000"/>
              <a:t>[dBm]</a:t>
            </a:r>
            <a:endParaRPr lang="cs-CZ" sz="2400"/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827088" y="5438775"/>
            <a:ext cx="1584325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sk-SK"/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1403350" y="5797550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 flipH="1">
            <a:off x="2843213" y="5726113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 flipH="1">
            <a:off x="2555875" y="4076700"/>
            <a:ext cx="1428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2627313" y="3789363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[W alebo mW]</a:t>
            </a:r>
            <a:endParaRPr lang="cs-CZ"/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1692275" y="6518275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[dBmW]</a:t>
            </a:r>
            <a:endParaRPr lang="cs-CZ"/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6156325" y="4862513"/>
            <a:ext cx="25923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/>
              <a:t>P</a:t>
            </a:r>
            <a:r>
              <a:rPr lang="en-US" sz="2400" baseline="-25000"/>
              <a:t>[dBW]</a:t>
            </a:r>
            <a:r>
              <a:rPr lang="en-US" sz="2400"/>
              <a:t>=10logP</a:t>
            </a:r>
            <a:r>
              <a:rPr lang="en-US" sz="2400" baseline="-25000"/>
              <a:t>[W]</a:t>
            </a:r>
            <a:endParaRPr lang="cs-CZ" sz="2400"/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6156325" y="5438775"/>
            <a:ext cx="25923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/>
              <a:t>P</a:t>
            </a:r>
            <a:r>
              <a:rPr lang="en-US" sz="2400" baseline="-25000"/>
              <a:t>[dB</a:t>
            </a:r>
            <a:r>
              <a:rPr lang="sk-SK" sz="2400" baseline="-25000"/>
              <a:t>m</a:t>
            </a:r>
            <a:r>
              <a:rPr lang="en-US" sz="2400" baseline="-25000"/>
              <a:t>]</a:t>
            </a:r>
            <a:r>
              <a:rPr lang="en-US" sz="2400"/>
              <a:t>=10logP</a:t>
            </a:r>
            <a:r>
              <a:rPr lang="en-US" sz="2400" baseline="-25000"/>
              <a:t>[</a:t>
            </a:r>
            <a:r>
              <a:rPr lang="sk-SK" sz="2400" baseline="-25000"/>
              <a:t>m</a:t>
            </a:r>
            <a:r>
              <a:rPr lang="en-US" sz="2400" baseline="-25000"/>
              <a:t>W]</a:t>
            </a:r>
            <a:endParaRPr lang="cs-CZ" sz="2400"/>
          </a:p>
        </p:txBody>
      </p:sp>
      <p:sp>
        <p:nvSpPr>
          <p:cNvPr id="15379" name="Oval 25"/>
          <p:cNvSpPr>
            <a:spLocks noChangeArrowheads="1"/>
          </p:cNvSpPr>
          <p:nvPr/>
        </p:nvSpPr>
        <p:spPr bwMode="auto">
          <a:xfrm>
            <a:off x="2627313" y="3789363"/>
            <a:ext cx="504825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sk-SK"/>
          </a:p>
        </p:txBody>
      </p:sp>
      <p:sp>
        <p:nvSpPr>
          <p:cNvPr id="15380" name="Text Box 25"/>
          <p:cNvSpPr txBox="1">
            <a:spLocks noChangeArrowheads="1"/>
          </p:cNvSpPr>
          <p:nvPr/>
        </p:nvSpPr>
        <p:spPr bwMode="auto">
          <a:xfrm>
            <a:off x="539750" y="3573463"/>
            <a:ext cx="1871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- ke</a:t>
            </a:r>
            <a:r>
              <a:rPr lang="sk-SK"/>
              <a:t>ď upravíme:</a:t>
            </a:r>
            <a:endParaRPr lang="cs-CZ"/>
          </a:p>
        </p:txBody>
      </p:sp>
      <p:sp>
        <p:nvSpPr>
          <p:cNvPr id="15381" name="Text Box 26"/>
          <p:cNvSpPr txBox="1">
            <a:spLocks noChangeArrowheads="1"/>
          </p:cNvSpPr>
          <p:nvPr/>
        </p:nvSpPr>
        <p:spPr bwMode="auto">
          <a:xfrm>
            <a:off x="684213" y="5084763"/>
            <a:ext cx="2735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- </a:t>
            </a:r>
            <a:r>
              <a:rPr lang="sk-SK"/>
              <a:t>podľa definície dBm:</a:t>
            </a:r>
            <a:endParaRPr lang="cs-CZ"/>
          </a:p>
        </p:txBody>
      </p:sp>
      <p:sp>
        <p:nvSpPr>
          <p:cNvPr id="15383" name="Rectangle 24"/>
          <p:cNvSpPr>
            <a:spLocks noChangeArrowheads="1"/>
          </p:cNvSpPr>
          <p:nvPr/>
        </p:nvSpPr>
        <p:spPr bwMode="auto">
          <a:xfrm>
            <a:off x="2700338" y="981075"/>
            <a:ext cx="165576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384" name="Line 25"/>
          <p:cNvSpPr>
            <a:spLocks noChangeShapeType="1"/>
          </p:cNvSpPr>
          <p:nvPr/>
        </p:nvSpPr>
        <p:spPr bwMode="auto">
          <a:xfrm>
            <a:off x="2124075" y="11969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85" name="Line 26"/>
          <p:cNvSpPr>
            <a:spLocks noChangeShapeType="1"/>
          </p:cNvSpPr>
          <p:nvPr/>
        </p:nvSpPr>
        <p:spPr bwMode="auto">
          <a:xfrm>
            <a:off x="4356100" y="11969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2843213" y="1052513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200"/>
              <a:t>prenosová cesta (vedenie)</a:t>
            </a:r>
            <a:endParaRPr lang="en-US" sz="1200"/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1476375" y="105251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</a:t>
            </a:r>
            <a:r>
              <a:rPr lang="sk-SK" baseline="-25000"/>
              <a:t>T</a:t>
            </a:r>
            <a:endParaRPr lang="en-US"/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932363" y="9810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</a:t>
            </a:r>
            <a:r>
              <a:rPr lang="sk-SK" baseline="-25000"/>
              <a:t>R</a:t>
            </a:r>
            <a:endParaRPr lang="en-US"/>
          </a:p>
        </p:txBody>
      </p:sp>
      <p:graphicFrame>
        <p:nvGraphicFramePr>
          <p:cNvPr id="15389" name="Object 30"/>
          <p:cNvGraphicFramePr>
            <a:graphicFrameLocks noChangeAspect="1"/>
          </p:cNvGraphicFramePr>
          <p:nvPr/>
        </p:nvGraphicFramePr>
        <p:xfrm>
          <a:off x="1619250" y="2490788"/>
          <a:ext cx="29527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2" name="Rovnica" r:id="rId7" imgW="1473200" imgH="215900" progId="Equation.3">
                  <p:embed/>
                </p:oleObj>
              </mc:Choice>
              <mc:Fallback>
                <p:oleObj name="Rovnica" r:id="rId7" imgW="1473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490788"/>
                        <a:ext cx="29527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755650" y="2492375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alebo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A62AD6-5776-4AAC-B383-1000393D9E60}" type="slidenum">
              <a:rPr lang="cs-CZ" smtClean="0"/>
              <a:pPr eaLnBrk="1" hangingPunct="1"/>
              <a:t>9</a:t>
            </a:fld>
            <a:endParaRPr lang="cs-CZ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765175"/>
            <a:ext cx="91440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0" indent="-3587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/>
              <a:t>Dr</a:t>
            </a:r>
            <a:r>
              <a:rPr lang="sk-SK"/>
              <a:t>ô</a:t>
            </a:r>
            <a:r>
              <a:rPr lang="cs-CZ"/>
              <a:t>tové  - vonkajšie   -  telefónne nadzemné  - 150 kHz</a:t>
            </a:r>
          </a:p>
          <a:p>
            <a:pPr algn="l" eaLnBrk="1" hangingPunct="1"/>
            <a:r>
              <a:rPr lang="cs-CZ"/>
              <a:t>                                  - telefónne s rozšíreným pásmom  -  1300 kHz  (240 tf.kanálov)</a:t>
            </a:r>
          </a:p>
          <a:p>
            <a:pPr algn="l" eaLnBrk="1" hangingPunct="1"/>
            <a:r>
              <a:rPr lang="cs-CZ"/>
              <a:t>                                  -  vvn v energetike  - 700 kHz</a:t>
            </a:r>
          </a:p>
          <a:p>
            <a:pPr algn="l" eaLnBrk="1" hangingPunct="1"/>
            <a:r>
              <a:rPr lang="cs-CZ"/>
              <a:t>             -  kábelové symetrické  - nf pupinované  - 15 kHz</a:t>
            </a:r>
          </a:p>
          <a:p>
            <a:pPr algn="l" eaLnBrk="1" hangingPunct="1"/>
            <a:r>
              <a:rPr lang="cs-CZ"/>
              <a:t>                                                 -  nf nepupinované  - 120 kHz (12 tf. kanálov, 1.rád PCM)  </a:t>
            </a:r>
          </a:p>
          <a:p>
            <a:pPr algn="l" eaLnBrk="1" hangingPunct="1"/>
            <a:r>
              <a:rPr lang="cs-CZ"/>
              <a:t>                                                 -  vf  - 552 kHz  (120 tf. kanálov, 2. rád PCM)</a:t>
            </a:r>
          </a:p>
          <a:p>
            <a:pPr algn="l" eaLnBrk="1" hangingPunct="1"/>
            <a:r>
              <a:rPr lang="cs-CZ"/>
              <a:t>             - kábelové nesymetrické  - mikrokoaxiálny kábel 0,8/2,7 mm  - 18 MHz (1440 tf. kanálov)</a:t>
            </a:r>
          </a:p>
          <a:p>
            <a:pPr algn="l" eaLnBrk="1" hangingPunct="1"/>
            <a:r>
              <a:rPr lang="cs-CZ"/>
              <a:t>                                                   - malý koaxiálny kábel  1,2/4,4 mm  - 139 MHz (4. rád PCM)</a:t>
            </a:r>
          </a:p>
          <a:p>
            <a:pPr algn="l" eaLnBrk="1" hangingPunct="1"/>
            <a:r>
              <a:rPr lang="cs-CZ"/>
              <a:t>                                                   - stredný koaxiálny kabel  2,6/9,5 mm  - stovky MHz</a:t>
            </a:r>
          </a:p>
          <a:p>
            <a:pPr algn="l" eaLnBrk="1" hangingPunct="1"/>
            <a:r>
              <a:rPr lang="cs-CZ"/>
              <a:t>             - vlnovody  - priemer 50 mm  - 110 GHz  (50 000 tf. kanálov, 40 TV)</a:t>
            </a:r>
          </a:p>
          <a:p>
            <a:pPr algn="l" eaLnBrk="1" hangingPunct="1"/>
            <a:r>
              <a:rPr lang="cs-CZ"/>
              <a:t>Svetlovodné (optické</a:t>
            </a:r>
            <a:r>
              <a:rPr lang="en-US"/>
              <a:t> vl</a:t>
            </a:r>
            <a:r>
              <a:rPr lang="sk-SK"/>
              <a:t>áknové</a:t>
            </a:r>
            <a:r>
              <a:rPr lang="cs-CZ"/>
              <a:t>), 0,85 - 1,55.10-6m  - jednovidové  - 10 GHz</a:t>
            </a:r>
          </a:p>
          <a:p>
            <a:pPr algn="l" eaLnBrk="1" hangingPunct="1"/>
            <a:r>
              <a:rPr lang="cs-CZ"/>
              <a:t>                                                               - mnohovidové  - skoková zmena indexu lomu  - 100 MHz</a:t>
            </a:r>
          </a:p>
          <a:p>
            <a:pPr algn="l" eaLnBrk="1" hangingPunct="1"/>
            <a:r>
              <a:rPr lang="cs-CZ"/>
              <a:t>                                                                                        - gradientné  - 1 GHz</a:t>
            </a:r>
          </a:p>
          <a:p>
            <a:pPr algn="l" eaLnBrk="1" hangingPunct="1"/>
            <a:r>
              <a:rPr lang="cs-CZ"/>
              <a:t>Optické bezvláknové (FSO – Free Space Optics) – laser. lúč cez voľný priestor ….</a:t>
            </a:r>
          </a:p>
          <a:p>
            <a:pPr algn="l" eaLnBrk="1" hangingPunct="1"/>
            <a:r>
              <a:rPr lang="cs-CZ"/>
              <a:t>Bezdrôtové (rádiové) - mikrovlnové (RR spoje)  - 14 GHz, nutná priama viditelnosť  (2700 tf. kanálov, 1 TV)</a:t>
            </a:r>
          </a:p>
          <a:p>
            <a:pPr algn="l" eaLnBrk="1" hangingPunct="1"/>
            <a:r>
              <a:rPr lang="cs-CZ"/>
              <a:t>                                - troposférické  - 80 GHz</a:t>
            </a:r>
          </a:p>
          <a:p>
            <a:pPr algn="l" eaLnBrk="1" hangingPunct="1"/>
            <a:r>
              <a:rPr lang="cs-CZ"/>
              <a:t>                                - družicové  - 80 GHz</a:t>
            </a:r>
          </a:p>
          <a:p>
            <a:pPr algn="l" eaLnBrk="1" hangingPunct="1"/>
            <a:r>
              <a:rPr lang="cs-CZ"/>
              <a:t>                                - stratosferické (HAP – High Altitude Platforms) – vo vývoji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0"/>
            <a:ext cx="8964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Rozdelenie prenosových médií a ich frekvenčné vlastnosti, resp. možnosti </a:t>
            </a:r>
            <a:r>
              <a:rPr lang="en-US" sz="2400" b="1"/>
              <a:t>[2]</a:t>
            </a:r>
            <a:endParaRPr lang="cs-CZ" sz="2400" b="1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219700" y="404813"/>
            <a:ext cx="39243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 err="1"/>
              <a:t>pozri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tab. </a:t>
            </a:r>
            <a:r>
              <a:rPr lang="en-US" dirty="0" err="1">
                <a:hlinkClick r:id="rId2" action="ppaction://hlinkfile"/>
              </a:rPr>
              <a:t>porovnanie</a:t>
            </a:r>
            <a:r>
              <a:rPr lang="en-US" dirty="0">
                <a:hlinkClick r:id="rId2" action="ppaction://hlinkfile"/>
              </a:rPr>
              <a:t> </a:t>
            </a:r>
            <a:r>
              <a:rPr lang="en-US" dirty="0" err="1">
                <a:hlinkClick r:id="rId2" action="ppaction://hlinkfile"/>
              </a:rPr>
              <a:t>kablov</a:t>
            </a:r>
            <a:endParaRPr lang="cs-CZ" dirty="0"/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0" y="3213100"/>
            <a:ext cx="21240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 err="1"/>
              <a:t>pozri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: </a:t>
            </a:r>
            <a:r>
              <a:rPr lang="en-US" dirty="0">
                <a:hlinkClick r:id="rId3" action="ppaction://hlinkfile"/>
              </a:rPr>
              <a:t>r</a:t>
            </a:r>
            <a:r>
              <a:rPr lang="sk-SK" dirty="0">
                <a:hlinkClick r:id="rId3" action="ppaction://hlinkfile"/>
              </a:rPr>
              <a:t>ô</a:t>
            </a:r>
            <a:r>
              <a:rPr lang="en-US" dirty="0" err="1">
                <a:hlinkClick r:id="rId3" action="ppaction://hlinkfile"/>
              </a:rPr>
              <a:t>zne</a:t>
            </a:r>
            <a:r>
              <a:rPr lang="en-US" dirty="0">
                <a:hlinkClick r:id="rId3" action="ppaction://hlinkfile"/>
              </a:rPr>
              <a:t> </a:t>
            </a:r>
            <a:r>
              <a:rPr lang="sk-SK" dirty="0">
                <a:hlinkClick r:id="rId3" action="ppaction://hlinkfile"/>
              </a:rPr>
              <a:t>vedenia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3300</TotalTime>
  <Words>3052</Words>
  <Application>Microsoft Office PowerPoint</Application>
  <PresentationFormat>Prezentácia na obrazovke (4:3)</PresentationFormat>
  <Paragraphs>385</Paragraphs>
  <Slides>41</Slides>
  <Notes>1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41</vt:i4>
      </vt:variant>
    </vt:vector>
  </HeadingPairs>
  <TitlesOfParts>
    <vt:vector size="44" baseType="lpstr">
      <vt:lpstr>Watermark</vt:lpstr>
      <vt:lpstr>Rovnica</vt:lpstr>
      <vt:lpstr>Equation</vt:lpstr>
      <vt:lpstr>Komunikačná technika - cvičenia 1, 2, 3</vt:lpstr>
      <vt:lpstr>Úvod</vt:lpstr>
      <vt:lpstr>Prezentácia programu PowerPoint</vt:lpstr>
      <vt:lpstr>Prezentácia programu PowerPoint</vt:lpstr>
      <vt:lpstr>Prezentácia programu PowerPoint</vt:lpstr>
      <vt:lpstr>Cable Shark – ADSL AUTO TEST  Predpísané hodnoty pre garanciu možného zriadenia služby</vt:lpstr>
      <vt:lpstr>Prezentácia programu PowerPoint</vt:lpstr>
      <vt:lpstr>Prezentácia programu PowerPoint</vt:lpstr>
      <vt:lpstr>Prezentácia programu PowerPoint</vt:lpstr>
      <vt:lpstr>Vlastnosti symetrických párov</vt:lpstr>
      <vt:lpstr>Prezentácia programu PowerPoint</vt:lpstr>
      <vt:lpstr>Vlastnosti symetrických párov</vt:lpstr>
      <vt:lpstr>Vlastnosti symetrických párov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Meranie na vrstve prenosového prostredia</vt:lpstr>
      <vt:lpstr>Cable Shark – ADSL AUTO TEST  Predpísané hodnoty pre garanciu možného zriadenia služby</vt:lpstr>
      <vt:lpstr>Literatúra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 - cvičenie 1</dc:title>
  <dc:creator>LM</dc:creator>
  <cp:lastModifiedBy>macekova</cp:lastModifiedBy>
  <cp:revision>222</cp:revision>
  <dcterms:created xsi:type="dcterms:W3CDTF">2007-09-26T19:37:53Z</dcterms:created>
  <dcterms:modified xsi:type="dcterms:W3CDTF">2016-02-17T12:58:49Z</dcterms:modified>
</cp:coreProperties>
</file>