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74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4" r:id="rId4"/>
    <p:sldId id="280" r:id="rId5"/>
    <p:sldId id="281" r:id="rId6"/>
    <p:sldId id="282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5" r:id="rId20"/>
    <p:sldId id="286" r:id="rId21"/>
    <p:sldId id="287" r:id="rId22"/>
    <p:sldId id="275" r:id="rId23"/>
    <p:sldId id="277" r:id="rId24"/>
    <p:sldId id="283" r:id="rId25"/>
    <p:sldId id="284" r:id="rId26"/>
    <p:sldId id="279" r:id="rId27"/>
    <p:sldId id="278" r:id="rId28"/>
    <p:sldId id="2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6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F6409-6240-4251-92C2-C27524F49E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09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536508-2DC6-42E2-8F97-9965DD298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922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7A97E9-CE0B-4D92-A64F-3CCBC048B3C5}" type="slidenum">
              <a:rPr lang="cs-CZ" altLang="sk-SK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sk-SK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2FB961-694A-4F58-8CB9-59067662672E}" type="slidenum">
              <a:rPr lang="cs-CZ" altLang="sk-SK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sk-SK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DDC8A7-D914-4043-8FBF-BAECE0A1DA1E}" type="slidenum">
              <a:rPr lang="cs-CZ" altLang="sk-SK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sk-S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99689 h 1000"/>
              <a:gd name="T6" fmla="*/ 0 w 1000"/>
              <a:gd name="T7" fmla="*/ 1314299689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3FB4-A1F9-448C-AC15-D9F6AFACB7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64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236D-7907-4CC2-B59C-B8DAE095CB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53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DB733-9EFB-48A8-90FC-2C53BA2133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05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B3CE-860F-4D1F-92D7-828FC4A4F2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24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5D91B-0644-4AD3-8238-62D3C1D27C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47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9374-8238-49D7-9C90-FB81780DD0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9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sk-SK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sk-SK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sk-SK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880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880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542A-482D-4D81-A9DB-531473D39B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5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916D-6F40-49C2-B365-142D339ABB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52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1BD0D-E43A-487F-9E2F-438F8DC924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85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2767-D3DC-4B4C-A7C9-7C16FCBE1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53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0D5A5-E7D4-4B66-96C3-2FB853E875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20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0E0A6-B3BF-45E8-BB8F-9E1C2A64E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184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D039-FA4E-402B-91A9-9D6734C354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628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5427-7484-4A29-8EAD-4444850EB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26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3117-C221-4837-B5E8-0516C25E95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409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9C3F-8306-4BD9-AFD7-5A95B23D48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041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7AA7-7897-43E7-9A35-52A8C56E70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570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2DF76-BEF3-4BF3-9F2A-C36DB64AC3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79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B931-CA64-4828-95A3-8FC7CD94E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75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A8BB-6C6C-4DE2-94B2-A5AA50427D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4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5172-4D58-4595-BCAB-BD4554B5E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30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11096-AFC3-410C-8D58-A4B5E746D4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930EB-53A4-4DE4-918B-0FA7EEC79D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87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51F0-2DDC-46BD-BE7D-191FBC8E74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6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CE531-3CA4-4D33-B2A4-832C691E3A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6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80E7-9328-4A88-AF57-F4FF45FB57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21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text styles</a:t>
            </a:r>
          </a:p>
          <a:p>
            <a:pPr lvl="1"/>
            <a:r>
              <a:rPr lang="cs-CZ" altLang="sk-SK" smtClean="0"/>
              <a:t>Second level</a:t>
            </a:r>
          </a:p>
          <a:p>
            <a:pPr lvl="2"/>
            <a:r>
              <a:rPr lang="cs-CZ" altLang="sk-SK" smtClean="0"/>
              <a:t>Third level</a:t>
            </a:r>
          </a:p>
          <a:p>
            <a:pPr lvl="3"/>
            <a:r>
              <a:rPr lang="cs-CZ" altLang="sk-SK" smtClean="0"/>
              <a:t>Fourth level</a:t>
            </a:r>
          </a:p>
          <a:p>
            <a:pPr lvl="4"/>
            <a:r>
              <a:rPr lang="cs-CZ" altLang="sk-SK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E8BE39-0FD6-49A7-95CA-54D8E7E43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07024D6-181D-4430-B069-8BC59C745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sk-SK" sz="2400" smtClean="0"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sk-SK" sz="2400" smtClean="0"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sk-SK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sk-SK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sk-SK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sk-SK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sk-SK" sz="2400" smtClean="0"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sk-SK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sk-SK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text styles</a:t>
            </a:r>
          </a:p>
          <a:p>
            <a:pPr lvl="1"/>
            <a:r>
              <a:rPr lang="cs-CZ" altLang="sk-SK" smtClean="0"/>
              <a:t>Second level</a:t>
            </a:r>
          </a:p>
          <a:p>
            <a:pPr lvl="2"/>
            <a:r>
              <a:rPr lang="cs-CZ" altLang="sk-SK" smtClean="0"/>
              <a:t>Third level</a:t>
            </a:r>
          </a:p>
          <a:p>
            <a:pPr lvl="3"/>
            <a:r>
              <a:rPr lang="cs-CZ" altLang="sk-SK" smtClean="0"/>
              <a:t>Fourth level</a:t>
            </a:r>
          </a:p>
          <a:p>
            <a:pPr lvl="4"/>
            <a:r>
              <a:rPr lang="cs-CZ" altLang="sk-SK" smtClean="0"/>
              <a:t>Fifth level</a:t>
            </a:r>
          </a:p>
        </p:txBody>
      </p:sp>
      <p:sp>
        <p:nvSpPr>
          <p:cNvPr id="870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udmila.macekova@tuke.sk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PrS_okruhyTemPredmetu_1415.doc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TS_historia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telekomSiete_pojmy.doc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bg1"/>
          </a:fgClr>
          <a:bgClr>
            <a:srgbClr val="6666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  <a14:imgEffect>
                      <a14:brightnessContrast bright="3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343973" cy="41141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25144"/>
            <a:ext cx="7772400" cy="100965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sk-SK" altLang="sk-SK" sz="3600" b="1" dirty="0" smtClean="0">
                <a:solidFill>
                  <a:srgbClr val="7030A0"/>
                </a:solidFill>
              </a:rPr>
              <a:t>Prístupové siete</a:t>
            </a:r>
            <a:r>
              <a:rPr lang="sk-SK" altLang="sk-SK" sz="3600" dirty="0" smtClean="0">
                <a:solidFill>
                  <a:srgbClr val="7030A0"/>
                </a:solidFill>
              </a:rPr>
              <a:t/>
            </a:r>
            <a:br>
              <a:rPr lang="sk-SK" altLang="sk-SK" sz="3600" dirty="0" smtClean="0">
                <a:solidFill>
                  <a:srgbClr val="7030A0"/>
                </a:solidFill>
              </a:rPr>
            </a:br>
            <a:r>
              <a:rPr lang="sk-SK" altLang="sk-SK" sz="3600" dirty="0" smtClean="0">
                <a:solidFill>
                  <a:srgbClr val="7030A0"/>
                </a:solidFill>
              </a:rPr>
              <a:t>(</a:t>
            </a:r>
            <a:r>
              <a:rPr lang="sk-SK" altLang="sk-SK" sz="3600" i="1" dirty="0" smtClean="0">
                <a:solidFill>
                  <a:srgbClr val="7030A0"/>
                </a:solidFill>
              </a:rPr>
              <a:t>Access </a:t>
            </a:r>
            <a:r>
              <a:rPr lang="sk-SK" altLang="sk-SK" sz="3600" i="1" dirty="0" err="1" smtClean="0">
                <a:solidFill>
                  <a:srgbClr val="7030A0"/>
                </a:solidFill>
              </a:rPr>
              <a:t>Networks</a:t>
            </a:r>
            <a:r>
              <a:rPr lang="sk-SK" altLang="sk-SK" sz="3600" dirty="0" smtClean="0">
                <a:solidFill>
                  <a:srgbClr val="7030A0"/>
                </a:solidFill>
              </a:rPr>
              <a:t>)</a:t>
            </a:r>
            <a:endParaRPr lang="en-US" altLang="sk-SK" sz="3600" dirty="0" smtClean="0">
              <a:solidFill>
                <a:srgbClr val="7030A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5805264"/>
            <a:ext cx="7018337" cy="648072"/>
          </a:xfrm>
        </p:spPr>
        <p:txBody>
          <a:bodyPr/>
          <a:lstStyle/>
          <a:p>
            <a:pPr algn="ctr" eaLnBrk="1" hangingPunct="1"/>
            <a:r>
              <a:rPr lang="sk-SK" altLang="sk-SK" dirty="0" smtClean="0"/>
              <a:t>1. prednáška 20</a:t>
            </a:r>
            <a:r>
              <a:rPr lang="en-US" altLang="sk-SK" dirty="0" smtClean="0"/>
              <a:t>14/15</a:t>
            </a:r>
            <a:endParaRPr lang="en-US" altLang="sk-SK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001000" cy="576263"/>
          </a:xfrm>
        </p:spPr>
        <p:txBody>
          <a:bodyPr/>
          <a:lstStyle/>
          <a:p>
            <a:pPr eaLnBrk="1" hangingPunct="1"/>
            <a:r>
              <a:rPr lang="sk-SK" altLang="sk-SK" sz="3400" b="1" smtClean="0"/>
              <a:t>Druhy TS</a:t>
            </a:r>
            <a:r>
              <a:rPr lang="sk-SK" altLang="sk-SK" sz="3400" smtClean="0"/>
              <a:t> a hľadiská na ich delenie</a:t>
            </a:r>
            <a:endParaRPr lang="cs-CZ" altLang="sk-SK" sz="3400" smtClean="0"/>
          </a:p>
        </p:txBody>
      </p:sp>
      <p:sp>
        <p:nvSpPr>
          <p:cNvPr id="14339" name="Text Box 56"/>
          <p:cNvSpPr txBox="1">
            <a:spLocks noChangeArrowheads="1"/>
          </p:cNvSpPr>
          <p:nvPr/>
        </p:nvSpPr>
        <p:spPr bwMode="auto">
          <a:xfrm>
            <a:off x="539750" y="908050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k-SK" sz="2400" b="1">
                <a:solidFill>
                  <a:schemeClr val="tx2"/>
                </a:solidFill>
              </a:rPr>
              <a:t>T</a:t>
            </a:r>
            <a:r>
              <a:rPr lang="sk-SK" altLang="sk-SK" sz="2400" b="1">
                <a:solidFill>
                  <a:schemeClr val="tx2"/>
                </a:solidFill>
              </a:rPr>
              <a:t>ab.1</a:t>
            </a:r>
            <a:endParaRPr lang="cs-CZ" altLang="sk-SK" sz="2400" b="1">
              <a:solidFill>
                <a:schemeClr val="tx2"/>
              </a:solidFill>
            </a:endParaRPr>
          </a:p>
        </p:txBody>
      </p:sp>
      <p:graphicFrame>
        <p:nvGraphicFramePr>
          <p:cNvPr id="57563" name="Group 219"/>
          <p:cNvGraphicFramePr>
            <a:graphicFrameLocks noGrp="1"/>
          </p:cNvGraphicFramePr>
          <p:nvPr>
            <p:ph type="tbl" idx="1"/>
          </p:nvPr>
        </p:nvGraphicFramePr>
        <p:xfrm>
          <a:off x="395288" y="1341438"/>
          <a:ext cx="8001000" cy="5202238"/>
        </p:xfrm>
        <a:graphic>
          <a:graphicData uri="http://schemas.openxmlformats.org/drawingml/2006/table">
            <a:tbl>
              <a:tblPr/>
              <a:tblGrid>
                <a:gridCol w="5545137"/>
                <a:gridCol w="245586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Hľadisko</a:t>
                      </a:r>
                      <a:endParaRPr kumimoji="0" lang="sk-S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sietí</a:t>
                      </a:r>
                      <a:endParaRPr kumimoji="0" lang="sk-S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a)Miesto v oznamovacom reťazci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. 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b)Prenosové médiá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c)Prístup užívateľov k sieti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d)Prenosové a spojovacie prostriedky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e)Druh koncových zariadení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f)Vytvorenie spojenia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g)Spôsob prenosu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h)Spôsob prepojovania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i)Topológia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j)Postup digitalizácie spojovacích zar.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980ED9A-E077-4C52-8679-B53EE10D24E9}" type="slidenum">
              <a:rPr lang="cs-CZ" altLang="sk-SK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sk-SK" sz="12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pPr eaLnBrk="1" hangingPunct="1"/>
            <a:r>
              <a:rPr lang="sk-SK" altLang="sk-SK" sz="3400" smtClean="0"/>
              <a:t>a)...Štruktúra (architektúra) telekom.siete – </a:t>
            </a:r>
            <a:r>
              <a:rPr lang="sk-SK" altLang="sk-SK" sz="3400" b="1" smtClean="0"/>
              <a:t>vrstvový model</a:t>
            </a:r>
            <a:r>
              <a:rPr lang="en-US" altLang="sk-SK" sz="3400" b="1" smtClean="0"/>
              <a:t> TS</a:t>
            </a:r>
            <a:endParaRPr lang="cs-CZ" altLang="sk-SK" sz="3400" b="1" smtClean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827088" y="2420938"/>
            <a:ext cx="914400" cy="3311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042988" y="2997200"/>
            <a:ext cx="4318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3200"/>
              <a:t>T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3200"/>
              <a:t>M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3200"/>
              <a:t>N</a:t>
            </a:r>
            <a:endParaRPr lang="cs-CZ" altLang="sk-SK" sz="3200"/>
          </a:p>
        </p:txBody>
      </p:sp>
      <p:sp>
        <p:nvSpPr>
          <p:cNvPr id="15366" name="Oval 19"/>
          <p:cNvSpPr>
            <a:spLocks noChangeArrowheads="1"/>
          </p:cNvSpPr>
          <p:nvPr/>
        </p:nvSpPr>
        <p:spPr bwMode="auto">
          <a:xfrm>
            <a:off x="1908175" y="4518025"/>
            <a:ext cx="3457575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2555875" y="4652963"/>
            <a:ext cx="295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Prístupová sieť</a:t>
            </a:r>
            <a:endParaRPr lang="cs-CZ" altLang="sk-SK" sz="1800"/>
          </a:p>
        </p:txBody>
      </p:sp>
      <p:sp>
        <p:nvSpPr>
          <p:cNvPr id="15368" name="Text Box 22"/>
          <p:cNvSpPr txBox="1">
            <a:spLocks noChangeArrowheads="1"/>
          </p:cNvSpPr>
          <p:nvPr/>
        </p:nvSpPr>
        <p:spPr bwMode="auto">
          <a:xfrm>
            <a:off x="1835150" y="5300663"/>
            <a:ext cx="36734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Sieť koncových zariadení</a:t>
            </a:r>
            <a:endParaRPr lang="cs-CZ" altLang="sk-SK" sz="1800"/>
          </a:p>
        </p:txBody>
      </p:sp>
      <p:sp>
        <p:nvSpPr>
          <p:cNvPr id="15369" name="Text Box 23"/>
          <p:cNvSpPr txBox="1">
            <a:spLocks noChangeArrowheads="1"/>
          </p:cNvSpPr>
          <p:nvPr/>
        </p:nvSpPr>
        <p:spPr bwMode="auto">
          <a:xfrm>
            <a:off x="5940425" y="2492375"/>
            <a:ext cx="576263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Tx/>
              <a:buFontTx/>
              <a:buNone/>
            </a:pPr>
            <a:r>
              <a:rPr lang="sk-SK" altLang="sk-SK" sz="1800"/>
              <a:t>6.</a:t>
            </a:r>
          </a:p>
          <a:p>
            <a:pPr eaLnBrk="1" hangingPunct="1">
              <a:spcBef>
                <a:spcPct val="100000"/>
              </a:spcBef>
              <a:buClrTx/>
              <a:buFontTx/>
              <a:buNone/>
            </a:pPr>
            <a:r>
              <a:rPr lang="sk-SK" altLang="sk-SK" sz="1800"/>
              <a:t>5.</a:t>
            </a:r>
          </a:p>
          <a:p>
            <a:pPr eaLnBrk="1" hangingPunct="1">
              <a:spcBef>
                <a:spcPct val="100000"/>
              </a:spcBef>
              <a:buClrTx/>
              <a:buFontTx/>
              <a:buNone/>
            </a:pPr>
            <a:r>
              <a:rPr lang="sk-SK" altLang="sk-SK" sz="1800"/>
              <a:t>4.</a:t>
            </a:r>
          </a:p>
          <a:p>
            <a:pPr eaLnBrk="1" hangingPunct="1">
              <a:spcBef>
                <a:spcPct val="100000"/>
              </a:spcBef>
              <a:buClrTx/>
              <a:buFontTx/>
              <a:buNone/>
            </a:pPr>
            <a:r>
              <a:rPr lang="sk-SK" altLang="sk-SK" sz="1800"/>
              <a:t>3.</a:t>
            </a:r>
          </a:p>
          <a:p>
            <a:pPr eaLnBrk="1" hangingPunct="1">
              <a:spcBef>
                <a:spcPct val="100000"/>
              </a:spcBef>
              <a:buClrTx/>
              <a:buFontTx/>
              <a:buNone/>
            </a:pPr>
            <a:r>
              <a:rPr lang="sk-SK" altLang="sk-SK" sz="1800"/>
              <a:t>2.</a:t>
            </a:r>
          </a:p>
          <a:p>
            <a:pPr eaLnBrk="1" hangingPunct="1">
              <a:spcBef>
                <a:spcPct val="100000"/>
              </a:spcBef>
              <a:buClrTx/>
              <a:buFontTx/>
              <a:buNone/>
            </a:pPr>
            <a:r>
              <a:rPr lang="sk-SK" altLang="sk-SK" sz="1800"/>
              <a:t>1.</a:t>
            </a:r>
            <a:endParaRPr lang="cs-CZ" altLang="sk-SK" sz="1800"/>
          </a:p>
        </p:txBody>
      </p:sp>
      <p:sp>
        <p:nvSpPr>
          <p:cNvPr id="15370" name="Text Box 24"/>
          <p:cNvSpPr txBox="1">
            <a:spLocks noChangeArrowheads="1"/>
          </p:cNvSpPr>
          <p:nvPr/>
        </p:nvSpPr>
        <p:spPr bwMode="auto">
          <a:xfrm>
            <a:off x="1042988" y="19891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7.</a:t>
            </a:r>
            <a:endParaRPr lang="cs-CZ" altLang="sk-SK" sz="1800"/>
          </a:p>
        </p:txBody>
      </p:sp>
      <p:sp>
        <p:nvSpPr>
          <p:cNvPr id="15371" name="Oval 17"/>
          <p:cNvSpPr>
            <a:spLocks noChangeArrowheads="1"/>
          </p:cNvSpPr>
          <p:nvPr/>
        </p:nvSpPr>
        <p:spPr bwMode="auto">
          <a:xfrm>
            <a:off x="1908175" y="4014788"/>
            <a:ext cx="3457575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2555875" y="4149725"/>
            <a:ext cx="295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Spojovacia sieť</a:t>
            </a:r>
            <a:endParaRPr lang="cs-CZ" altLang="sk-SK" sz="1800"/>
          </a:p>
        </p:txBody>
      </p:sp>
      <p:sp>
        <p:nvSpPr>
          <p:cNvPr id="15373" name="Oval 15"/>
          <p:cNvSpPr>
            <a:spLocks noChangeArrowheads="1"/>
          </p:cNvSpPr>
          <p:nvPr/>
        </p:nvSpPr>
        <p:spPr bwMode="auto">
          <a:xfrm>
            <a:off x="1906588" y="3500438"/>
            <a:ext cx="3457575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2482850" y="3644900"/>
            <a:ext cx="295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Transportná sieť</a:t>
            </a:r>
            <a:endParaRPr lang="cs-CZ" altLang="sk-SK" sz="1800"/>
          </a:p>
        </p:txBody>
      </p:sp>
      <p:sp>
        <p:nvSpPr>
          <p:cNvPr id="15375" name="Oval 13"/>
          <p:cNvSpPr>
            <a:spLocks noChangeArrowheads="1"/>
          </p:cNvSpPr>
          <p:nvPr/>
        </p:nvSpPr>
        <p:spPr bwMode="auto">
          <a:xfrm>
            <a:off x="1906588" y="3006725"/>
            <a:ext cx="3457575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2482850" y="3141663"/>
            <a:ext cx="295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Signalizačná sieť</a:t>
            </a:r>
            <a:endParaRPr lang="cs-CZ" altLang="sk-SK" sz="1800"/>
          </a:p>
        </p:txBody>
      </p:sp>
      <p:sp>
        <p:nvSpPr>
          <p:cNvPr id="15377" name="Oval 7"/>
          <p:cNvSpPr>
            <a:spLocks noChangeArrowheads="1"/>
          </p:cNvSpPr>
          <p:nvPr/>
        </p:nvSpPr>
        <p:spPr bwMode="auto">
          <a:xfrm>
            <a:off x="1906588" y="2420938"/>
            <a:ext cx="3457575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k-SK" altLang="sk-SK" sz="1800"/>
          </a:p>
        </p:txBody>
      </p:sp>
      <p:sp>
        <p:nvSpPr>
          <p:cNvPr id="15378" name="Text Box 8"/>
          <p:cNvSpPr txBox="1">
            <a:spLocks noChangeArrowheads="1"/>
          </p:cNvSpPr>
          <p:nvPr/>
        </p:nvSpPr>
        <p:spPr bwMode="auto">
          <a:xfrm>
            <a:off x="2482850" y="2565400"/>
            <a:ext cx="295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Inteligentná sieť</a:t>
            </a:r>
            <a:endParaRPr lang="cs-CZ" altLang="sk-SK" sz="1800"/>
          </a:p>
        </p:txBody>
      </p:sp>
      <p:sp>
        <p:nvSpPr>
          <p:cNvPr id="15379" name="Text Box 25"/>
          <p:cNvSpPr txBox="1">
            <a:spLocks noChangeArrowheads="1"/>
          </p:cNvSpPr>
          <p:nvPr/>
        </p:nvSpPr>
        <p:spPr bwMode="auto">
          <a:xfrm>
            <a:off x="6623050" y="5589588"/>
            <a:ext cx="169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sk-SK" sz="2400" b="1"/>
              <a:t>Obr. 1</a:t>
            </a:r>
            <a:r>
              <a:rPr lang="sk-SK" altLang="sk-SK" sz="2400" b="1"/>
              <a:t>.1</a:t>
            </a:r>
            <a:endParaRPr lang="cs-CZ" altLang="sk-SK" sz="2400" b="1"/>
          </a:p>
        </p:txBody>
      </p:sp>
      <p:sp>
        <p:nvSpPr>
          <p:cNvPr id="15380" name="Rectangle 26"/>
          <p:cNvSpPr>
            <a:spLocks noChangeArrowheads="1"/>
          </p:cNvSpPr>
          <p:nvPr/>
        </p:nvSpPr>
        <p:spPr bwMode="auto">
          <a:xfrm>
            <a:off x="0" y="0"/>
            <a:ext cx="3924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2400" b="1">
                <a:solidFill>
                  <a:schemeClr val="accent1"/>
                </a:solidFill>
              </a:rPr>
              <a:t>Druhy TS</a:t>
            </a:r>
            <a:r>
              <a:rPr lang="sk-SK" altLang="sk-SK" sz="2400">
                <a:solidFill>
                  <a:schemeClr val="accent1"/>
                </a:solidFill>
              </a:rPr>
              <a:t> podrobnejšie</a:t>
            </a:r>
            <a:endParaRPr lang="cs-CZ" altLang="sk-SK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04813"/>
            <a:ext cx="8964612" cy="121602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altLang="sk-SK" sz="2400" smtClean="0"/>
              <a:t>1.</a:t>
            </a:r>
            <a:r>
              <a:rPr lang="sk-SK" altLang="sk-SK" sz="2400" smtClean="0"/>
              <a:t> =  </a:t>
            </a:r>
            <a:r>
              <a:rPr lang="en-US" altLang="sk-SK" sz="2400" smtClean="0"/>
              <a:t>konco</a:t>
            </a:r>
            <a:r>
              <a:rPr lang="sk-SK" altLang="sk-SK" sz="2400" smtClean="0"/>
              <a:t>vé zariadenia (terminály)+pripájajúca prenosová sieť k </a:t>
            </a:r>
            <a:r>
              <a:rPr lang="sk-SK" altLang="sk-SK" sz="2400" i="1" smtClean="0"/>
              <a:t>rozhraniu (koncovému bodu prístupovej siete, obr.</a:t>
            </a:r>
            <a:r>
              <a:rPr lang="en-US" altLang="sk-SK" sz="2400" i="1" smtClean="0"/>
              <a:t>1.</a:t>
            </a:r>
            <a:r>
              <a:rPr lang="sk-SK" altLang="sk-SK" sz="2400" i="1" smtClean="0"/>
              <a:t>2)- </a:t>
            </a:r>
            <a:r>
              <a:rPr lang="sk-SK" altLang="sk-SK" sz="2400" smtClean="0"/>
              <a:t>v telef.sieťach sú to</a:t>
            </a:r>
            <a:r>
              <a:rPr lang="sk-SK" altLang="sk-SK" sz="2400" i="1" smtClean="0"/>
              <a:t> </a:t>
            </a:r>
            <a:r>
              <a:rPr lang="sk-SK" altLang="sk-SK" sz="2400" i="1" u="sng" smtClean="0"/>
              <a:t>účastníci</a:t>
            </a:r>
            <a:endParaRPr lang="cs-CZ" altLang="sk-SK" sz="2400" u="sng" smtClean="0"/>
          </a:p>
        </p:txBody>
      </p:sp>
      <p:sp>
        <p:nvSpPr>
          <p:cNvPr id="16387" name="Text Box 19"/>
          <p:cNvSpPr txBox="1">
            <a:spLocks noChangeArrowheads="1"/>
          </p:cNvSpPr>
          <p:nvPr/>
        </p:nvSpPr>
        <p:spPr bwMode="auto">
          <a:xfrm>
            <a:off x="179388" y="3729038"/>
            <a:ext cx="8820150" cy="3013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2400">
                <a:solidFill>
                  <a:schemeClr val="tx2"/>
                </a:solidFill>
              </a:rPr>
              <a:t>4....(Tr.s.)(prepravná) </a:t>
            </a:r>
            <a:r>
              <a:rPr lang="cs-CZ" altLang="sk-SK" sz="2400">
                <a:solidFill>
                  <a:schemeClr val="tx2"/>
                </a:solidFill>
              </a:rPr>
              <a:t>... – využitie prenosových systémov (SDH!) a prenos.médií (optické! a i.)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sk-SK" altLang="sk-SK" sz="2400">
                <a:solidFill>
                  <a:schemeClr val="tx2"/>
                </a:solidFill>
              </a:rPr>
              <a:t>viac úrovní (národná transportná s., regionálna tr.s....)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sk-SK" altLang="sk-SK" sz="2400" b="1">
                <a:solidFill>
                  <a:schemeClr val="tx2"/>
                </a:solidFill>
              </a:rPr>
              <a:t>základná sieť </a:t>
            </a:r>
            <a:r>
              <a:rPr lang="sk-SK" altLang="sk-SK" sz="2400">
                <a:solidFill>
                  <a:schemeClr val="tx2"/>
                </a:solidFill>
              </a:rPr>
              <a:t>(jadrová, chrbticová,Core Network) = tr.s. + spoj.sieť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sk-SK" altLang="sk-SK" sz="2400" b="1">
                <a:solidFill>
                  <a:schemeClr val="tx2"/>
                </a:solidFill>
              </a:rPr>
              <a:t>prenosová sieť </a:t>
            </a:r>
            <a:r>
              <a:rPr lang="sk-SK" altLang="sk-SK" sz="2400">
                <a:solidFill>
                  <a:schemeClr val="tx2"/>
                </a:solidFill>
              </a:rPr>
              <a:t>= prístupová s.+tr.s. (viď obr.1.2 ďalej)</a:t>
            </a:r>
            <a:endParaRPr lang="cs-CZ" altLang="sk-SK" sz="1800"/>
          </a:p>
        </p:txBody>
      </p:sp>
      <p:sp>
        <p:nvSpPr>
          <p:cNvPr id="16388" name="Text Box 20"/>
          <p:cNvSpPr txBox="1">
            <a:spLocks noChangeArrowheads="1"/>
          </p:cNvSpPr>
          <p:nvPr/>
        </p:nvSpPr>
        <p:spPr bwMode="auto">
          <a:xfrm>
            <a:off x="0" y="0"/>
            <a:ext cx="8893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Architektúra TS – pokračovanie (nie celkom zhodná so štruktúrou telefónnych</a:t>
            </a:r>
            <a:r>
              <a:rPr lang="en-US" altLang="sk-SK" sz="1800"/>
              <a:t> </a:t>
            </a:r>
            <a:r>
              <a:rPr lang="sk-SK" altLang="sk-SK" sz="1800"/>
              <a:t>sietí):</a:t>
            </a:r>
            <a:endParaRPr lang="cs-CZ" altLang="sk-SK" sz="1800"/>
          </a:p>
        </p:txBody>
      </p:sp>
      <p:sp>
        <p:nvSpPr>
          <p:cNvPr id="16389" name="Text Box 22"/>
          <p:cNvSpPr txBox="1">
            <a:spLocks noChangeArrowheads="1"/>
          </p:cNvSpPr>
          <p:nvPr/>
        </p:nvSpPr>
        <p:spPr bwMode="auto">
          <a:xfrm>
            <a:off x="179388" y="1700213"/>
            <a:ext cx="8964612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2400" i="1">
                <a:solidFill>
                  <a:schemeClr val="tx2"/>
                </a:solidFill>
              </a:rPr>
              <a:t>2. ....; v starších – tf. sieťach: účastnícka (prípojná)sieť</a:t>
            </a:r>
            <a:endParaRPr lang="cs-CZ" altLang="sk-SK" sz="2400" i="1">
              <a:solidFill>
                <a:schemeClr val="tx2"/>
              </a:solidFill>
            </a:endParaRPr>
          </a:p>
        </p:txBody>
      </p:sp>
      <p:sp>
        <p:nvSpPr>
          <p:cNvPr id="16390" name="Text Box 24"/>
          <p:cNvSpPr txBox="1">
            <a:spLocks noChangeArrowheads="1"/>
          </p:cNvSpPr>
          <p:nvPr/>
        </p:nvSpPr>
        <p:spPr bwMode="auto">
          <a:xfrm>
            <a:off x="179388" y="2205038"/>
            <a:ext cx="8785225" cy="1552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2400">
                <a:solidFill>
                  <a:schemeClr val="tx2"/>
                </a:solidFill>
              </a:rPr>
              <a:t>3....                         - v tf. sieťach: </a:t>
            </a:r>
            <a:r>
              <a:rPr lang="sk-SK" altLang="sk-SK" sz="2400" i="1" u="sng">
                <a:solidFill>
                  <a:schemeClr val="tx2"/>
                </a:solidFill>
              </a:rPr>
              <a:t>ústredňa a prepojenie ústrední, rôzne typy ústrední</a:t>
            </a:r>
            <a:endParaRPr lang="sk-SK" altLang="sk-SK" sz="2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2400" i="1">
                <a:solidFill>
                  <a:schemeClr val="tx2"/>
                </a:solidFill>
              </a:rPr>
              <a:t>   pojmy: </a:t>
            </a:r>
            <a:r>
              <a:rPr lang="sk-SK" altLang="sk-SK" sz="2400" b="1" i="1">
                <a:solidFill>
                  <a:schemeClr val="tx2"/>
                </a:solidFill>
              </a:rPr>
              <a:t>switched network, switching</a:t>
            </a:r>
            <a:r>
              <a:rPr lang="sk-SK" altLang="sk-SK" sz="2400" i="1">
                <a:solidFill>
                  <a:schemeClr val="tx2"/>
                </a:solidFill>
              </a:rPr>
              <a:t>, </a:t>
            </a:r>
            <a:r>
              <a:rPr lang="sk-SK" altLang="sk-SK" sz="2400" b="1" i="1">
                <a:solidFill>
                  <a:schemeClr val="tx2"/>
                </a:solidFill>
              </a:rPr>
              <a:t>PSTN</a:t>
            </a:r>
            <a:r>
              <a:rPr lang="sk-SK" altLang="sk-SK" sz="2400" i="1">
                <a:solidFill>
                  <a:schemeClr val="tx2"/>
                </a:solidFill>
              </a:rPr>
              <a:t> = Public Switched Telephone Network</a:t>
            </a:r>
            <a:endParaRPr lang="cs-CZ" altLang="sk-SK" sz="24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0"/>
            <a:ext cx="435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Architektúra TS – pokračovanie 2:</a:t>
            </a:r>
            <a:endParaRPr lang="cs-CZ" altLang="sk-SK" sz="1800"/>
          </a:p>
        </p:txBody>
      </p:sp>
      <p:grpSp>
        <p:nvGrpSpPr>
          <p:cNvPr id="17411" name="Group 129"/>
          <p:cNvGrpSpPr>
            <a:grpSpLocks/>
          </p:cNvGrpSpPr>
          <p:nvPr/>
        </p:nvGrpSpPr>
        <p:grpSpPr bwMode="auto">
          <a:xfrm>
            <a:off x="684213" y="620713"/>
            <a:ext cx="6985000" cy="4429125"/>
            <a:chOff x="650" y="669"/>
            <a:chExt cx="4135" cy="2421"/>
          </a:xfrm>
        </p:grpSpPr>
        <p:sp>
          <p:nvSpPr>
            <p:cNvPr id="17414" name="Freeform 70"/>
            <p:cNvSpPr>
              <a:spLocks/>
            </p:cNvSpPr>
            <p:nvPr/>
          </p:nvSpPr>
          <p:spPr bwMode="auto">
            <a:xfrm>
              <a:off x="941" y="1239"/>
              <a:ext cx="3500" cy="1129"/>
            </a:xfrm>
            <a:custGeom>
              <a:avLst/>
              <a:gdLst>
                <a:gd name="T0" fmla="*/ 2 w 6904"/>
                <a:gd name="T1" fmla="*/ 57 h 2256"/>
                <a:gd name="T2" fmla="*/ 12 w 6904"/>
                <a:gd name="T3" fmla="*/ 51 h 2256"/>
                <a:gd name="T4" fmla="*/ 28 w 6904"/>
                <a:gd name="T5" fmla="*/ 41 h 2256"/>
                <a:gd name="T6" fmla="*/ 47 w 6904"/>
                <a:gd name="T7" fmla="*/ 37 h 2256"/>
                <a:gd name="T8" fmla="*/ 67 w 6904"/>
                <a:gd name="T9" fmla="*/ 41 h 2256"/>
                <a:gd name="T10" fmla="*/ 77 w 6904"/>
                <a:gd name="T11" fmla="*/ 45 h 2256"/>
                <a:gd name="T12" fmla="*/ 108 w 6904"/>
                <a:gd name="T13" fmla="*/ 43 h 2256"/>
                <a:gd name="T14" fmla="*/ 114 w 6904"/>
                <a:gd name="T15" fmla="*/ 40 h 2256"/>
                <a:gd name="T16" fmla="*/ 151 w 6904"/>
                <a:gd name="T17" fmla="*/ 25 h 2256"/>
                <a:gd name="T18" fmla="*/ 181 w 6904"/>
                <a:gd name="T19" fmla="*/ 20 h 2256"/>
                <a:gd name="T20" fmla="*/ 342 w 6904"/>
                <a:gd name="T21" fmla="*/ 22 h 2256"/>
                <a:gd name="T22" fmla="*/ 469 w 6904"/>
                <a:gd name="T23" fmla="*/ 25 h 2256"/>
                <a:gd name="T24" fmla="*/ 474 w 6904"/>
                <a:gd name="T25" fmla="*/ 24 h 2256"/>
                <a:gd name="T26" fmla="*/ 492 w 6904"/>
                <a:gd name="T27" fmla="*/ 28 h 2256"/>
                <a:gd name="T28" fmla="*/ 546 w 6904"/>
                <a:gd name="T29" fmla="*/ 24 h 2256"/>
                <a:gd name="T30" fmla="*/ 790 w 6904"/>
                <a:gd name="T31" fmla="*/ 11 h 2256"/>
                <a:gd name="T32" fmla="*/ 821 w 6904"/>
                <a:gd name="T33" fmla="*/ 3 h 2256"/>
                <a:gd name="T34" fmla="*/ 881 w 6904"/>
                <a:gd name="T35" fmla="*/ 9 h 2256"/>
                <a:gd name="T36" fmla="*/ 893 w 6904"/>
                <a:gd name="T37" fmla="*/ 33 h 2256"/>
                <a:gd name="T38" fmla="*/ 899 w 6904"/>
                <a:gd name="T39" fmla="*/ 85 h 2256"/>
                <a:gd name="T40" fmla="*/ 898 w 6904"/>
                <a:gd name="T41" fmla="*/ 123 h 2256"/>
                <a:gd name="T42" fmla="*/ 893 w 6904"/>
                <a:gd name="T43" fmla="*/ 133 h 2256"/>
                <a:gd name="T44" fmla="*/ 864 w 6904"/>
                <a:gd name="T45" fmla="*/ 173 h 2256"/>
                <a:gd name="T46" fmla="*/ 832 w 6904"/>
                <a:gd name="T47" fmla="*/ 220 h 2256"/>
                <a:gd name="T48" fmla="*/ 826 w 6904"/>
                <a:gd name="T49" fmla="*/ 229 h 2256"/>
                <a:gd name="T50" fmla="*/ 814 w 6904"/>
                <a:gd name="T51" fmla="*/ 244 h 2256"/>
                <a:gd name="T52" fmla="*/ 794 w 6904"/>
                <a:gd name="T53" fmla="*/ 262 h 2256"/>
                <a:gd name="T54" fmla="*/ 764 w 6904"/>
                <a:gd name="T55" fmla="*/ 270 h 2256"/>
                <a:gd name="T56" fmla="*/ 725 w 6904"/>
                <a:gd name="T57" fmla="*/ 276 h 2256"/>
                <a:gd name="T58" fmla="*/ 680 w 6904"/>
                <a:gd name="T59" fmla="*/ 276 h 2256"/>
                <a:gd name="T60" fmla="*/ 643 w 6904"/>
                <a:gd name="T61" fmla="*/ 268 h 2256"/>
                <a:gd name="T62" fmla="*/ 591 w 6904"/>
                <a:gd name="T63" fmla="*/ 260 h 2256"/>
                <a:gd name="T64" fmla="*/ 502 w 6904"/>
                <a:gd name="T65" fmla="*/ 255 h 2256"/>
                <a:gd name="T66" fmla="*/ 476 w 6904"/>
                <a:gd name="T67" fmla="*/ 249 h 2256"/>
                <a:gd name="T68" fmla="*/ 469 w 6904"/>
                <a:gd name="T69" fmla="*/ 247 h 2256"/>
                <a:gd name="T70" fmla="*/ 462 w 6904"/>
                <a:gd name="T71" fmla="*/ 246 h 2256"/>
                <a:gd name="T72" fmla="*/ 405 w 6904"/>
                <a:gd name="T73" fmla="*/ 249 h 2256"/>
                <a:gd name="T74" fmla="*/ 379 w 6904"/>
                <a:gd name="T75" fmla="*/ 255 h 2256"/>
                <a:gd name="T76" fmla="*/ 303 w 6904"/>
                <a:gd name="T77" fmla="*/ 258 h 2256"/>
                <a:gd name="T78" fmla="*/ 261 w 6904"/>
                <a:gd name="T79" fmla="*/ 266 h 2256"/>
                <a:gd name="T80" fmla="*/ 191 w 6904"/>
                <a:gd name="T81" fmla="*/ 268 h 2256"/>
                <a:gd name="T82" fmla="*/ 166 w 6904"/>
                <a:gd name="T83" fmla="*/ 273 h 2256"/>
                <a:gd name="T84" fmla="*/ 151 w 6904"/>
                <a:gd name="T85" fmla="*/ 283 h 2256"/>
                <a:gd name="T86" fmla="*/ 76 w 6904"/>
                <a:gd name="T87" fmla="*/ 268 h 2256"/>
                <a:gd name="T88" fmla="*/ 44 w 6904"/>
                <a:gd name="T89" fmla="*/ 250 h 2256"/>
                <a:gd name="T90" fmla="*/ 20 w 6904"/>
                <a:gd name="T91" fmla="*/ 221 h 2256"/>
                <a:gd name="T92" fmla="*/ 15 w 6904"/>
                <a:gd name="T93" fmla="*/ 217 h 2256"/>
                <a:gd name="T94" fmla="*/ 0 w 6904"/>
                <a:gd name="T95" fmla="*/ 193 h 2256"/>
                <a:gd name="T96" fmla="*/ 2 w 6904"/>
                <a:gd name="T97" fmla="*/ 62 h 2256"/>
                <a:gd name="T98" fmla="*/ 2 w 6904"/>
                <a:gd name="T99" fmla="*/ 57 h 2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904" h="2256">
                  <a:moveTo>
                    <a:pt x="13" y="456"/>
                  </a:moveTo>
                  <a:cubicBezTo>
                    <a:pt x="61" y="381"/>
                    <a:pt x="8" y="445"/>
                    <a:pt x="90" y="404"/>
                  </a:cubicBezTo>
                  <a:cubicBezTo>
                    <a:pt x="143" y="378"/>
                    <a:pt x="164" y="345"/>
                    <a:pt x="218" y="327"/>
                  </a:cubicBezTo>
                  <a:cubicBezTo>
                    <a:pt x="264" y="311"/>
                    <a:pt x="313" y="303"/>
                    <a:pt x="360" y="289"/>
                  </a:cubicBezTo>
                  <a:cubicBezTo>
                    <a:pt x="480" y="318"/>
                    <a:pt x="429" y="305"/>
                    <a:pt x="514" y="327"/>
                  </a:cubicBezTo>
                  <a:cubicBezTo>
                    <a:pt x="540" y="334"/>
                    <a:pt x="591" y="353"/>
                    <a:pt x="591" y="353"/>
                  </a:cubicBezTo>
                  <a:cubicBezTo>
                    <a:pt x="672" y="349"/>
                    <a:pt x="754" y="351"/>
                    <a:pt x="835" y="340"/>
                  </a:cubicBezTo>
                  <a:cubicBezTo>
                    <a:pt x="850" y="338"/>
                    <a:pt x="860" y="320"/>
                    <a:pt x="874" y="314"/>
                  </a:cubicBezTo>
                  <a:cubicBezTo>
                    <a:pt x="968" y="273"/>
                    <a:pt x="1065" y="244"/>
                    <a:pt x="1157" y="199"/>
                  </a:cubicBezTo>
                  <a:cubicBezTo>
                    <a:pt x="1225" y="166"/>
                    <a:pt x="1314" y="173"/>
                    <a:pt x="1388" y="160"/>
                  </a:cubicBezTo>
                  <a:cubicBezTo>
                    <a:pt x="1800" y="164"/>
                    <a:pt x="2211" y="168"/>
                    <a:pt x="2623" y="173"/>
                  </a:cubicBezTo>
                  <a:cubicBezTo>
                    <a:pt x="2949" y="177"/>
                    <a:pt x="3926" y="199"/>
                    <a:pt x="3600" y="199"/>
                  </a:cubicBezTo>
                  <a:cubicBezTo>
                    <a:pt x="3587" y="199"/>
                    <a:pt x="3625" y="190"/>
                    <a:pt x="3638" y="186"/>
                  </a:cubicBezTo>
                  <a:cubicBezTo>
                    <a:pt x="3684" y="201"/>
                    <a:pt x="3780" y="224"/>
                    <a:pt x="3780" y="224"/>
                  </a:cubicBezTo>
                  <a:cubicBezTo>
                    <a:pt x="3920" y="216"/>
                    <a:pt x="4053" y="206"/>
                    <a:pt x="4191" y="186"/>
                  </a:cubicBezTo>
                  <a:cubicBezTo>
                    <a:pt x="4680" y="23"/>
                    <a:pt x="5855" y="85"/>
                    <a:pt x="6068" y="83"/>
                  </a:cubicBezTo>
                  <a:cubicBezTo>
                    <a:pt x="6146" y="64"/>
                    <a:pt x="6222" y="37"/>
                    <a:pt x="6300" y="19"/>
                  </a:cubicBezTo>
                  <a:cubicBezTo>
                    <a:pt x="6391" y="23"/>
                    <a:pt x="6658" y="0"/>
                    <a:pt x="6763" y="70"/>
                  </a:cubicBezTo>
                  <a:cubicBezTo>
                    <a:pt x="6803" y="132"/>
                    <a:pt x="6812" y="202"/>
                    <a:pt x="6853" y="263"/>
                  </a:cubicBezTo>
                  <a:cubicBezTo>
                    <a:pt x="6862" y="448"/>
                    <a:pt x="6872" y="517"/>
                    <a:pt x="6904" y="674"/>
                  </a:cubicBezTo>
                  <a:cubicBezTo>
                    <a:pt x="6900" y="777"/>
                    <a:pt x="6899" y="880"/>
                    <a:pt x="6891" y="983"/>
                  </a:cubicBezTo>
                  <a:cubicBezTo>
                    <a:pt x="6888" y="1018"/>
                    <a:pt x="6867" y="1030"/>
                    <a:pt x="6853" y="1060"/>
                  </a:cubicBezTo>
                  <a:cubicBezTo>
                    <a:pt x="6801" y="1167"/>
                    <a:pt x="6738" y="1314"/>
                    <a:pt x="6634" y="1381"/>
                  </a:cubicBezTo>
                  <a:cubicBezTo>
                    <a:pt x="6570" y="1510"/>
                    <a:pt x="6493" y="1651"/>
                    <a:pt x="6390" y="1754"/>
                  </a:cubicBezTo>
                  <a:cubicBezTo>
                    <a:pt x="6364" y="1831"/>
                    <a:pt x="6396" y="1757"/>
                    <a:pt x="6338" y="1831"/>
                  </a:cubicBezTo>
                  <a:cubicBezTo>
                    <a:pt x="6230" y="1970"/>
                    <a:pt x="6336" y="1861"/>
                    <a:pt x="6248" y="1947"/>
                  </a:cubicBezTo>
                  <a:cubicBezTo>
                    <a:pt x="6220" y="2030"/>
                    <a:pt x="6167" y="2054"/>
                    <a:pt x="6094" y="2089"/>
                  </a:cubicBezTo>
                  <a:cubicBezTo>
                    <a:pt x="5982" y="2144"/>
                    <a:pt x="5990" y="2139"/>
                    <a:pt x="5863" y="2153"/>
                  </a:cubicBezTo>
                  <a:cubicBezTo>
                    <a:pt x="5764" y="2178"/>
                    <a:pt x="5670" y="2192"/>
                    <a:pt x="5567" y="2204"/>
                  </a:cubicBezTo>
                  <a:cubicBezTo>
                    <a:pt x="5433" y="2249"/>
                    <a:pt x="5521" y="2224"/>
                    <a:pt x="5220" y="2204"/>
                  </a:cubicBezTo>
                  <a:cubicBezTo>
                    <a:pt x="5127" y="2198"/>
                    <a:pt x="5025" y="2170"/>
                    <a:pt x="4937" y="2140"/>
                  </a:cubicBezTo>
                  <a:cubicBezTo>
                    <a:pt x="4815" y="2099"/>
                    <a:pt x="4664" y="2090"/>
                    <a:pt x="4538" y="2076"/>
                  </a:cubicBezTo>
                  <a:cubicBezTo>
                    <a:pt x="4313" y="1999"/>
                    <a:pt x="4145" y="2043"/>
                    <a:pt x="3857" y="2037"/>
                  </a:cubicBezTo>
                  <a:cubicBezTo>
                    <a:pt x="3788" y="2020"/>
                    <a:pt x="3720" y="2003"/>
                    <a:pt x="3651" y="1986"/>
                  </a:cubicBezTo>
                  <a:cubicBezTo>
                    <a:pt x="3634" y="1982"/>
                    <a:pt x="3617" y="1977"/>
                    <a:pt x="3600" y="1973"/>
                  </a:cubicBezTo>
                  <a:cubicBezTo>
                    <a:pt x="3583" y="1969"/>
                    <a:pt x="3548" y="1960"/>
                    <a:pt x="3548" y="1960"/>
                  </a:cubicBezTo>
                  <a:cubicBezTo>
                    <a:pt x="3402" y="1969"/>
                    <a:pt x="3256" y="1973"/>
                    <a:pt x="3111" y="1986"/>
                  </a:cubicBezTo>
                  <a:cubicBezTo>
                    <a:pt x="3043" y="1992"/>
                    <a:pt x="2973" y="2026"/>
                    <a:pt x="2905" y="2037"/>
                  </a:cubicBezTo>
                  <a:cubicBezTo>
                    <a:pt x="2694" y="2109"/>
                    <a:pt x="2917" y="2037"/>
                    <a:pt x="2327" y="2063"/>
                  </a:cubicBezTo>
                  <a:cubicBezTo>
                    <a:pt x="2221" y="2068"/>
                    <a:pt x="2114" y="2123"/>
                    <a:pt x="2005" y="2127"/>
                  </a:cubicBezTo>
                  <a:cubicBezTo>
                    <a:pt x="1825" y="2134"/>
                    <a:pt x="1645" y="2136"/>
                    <a:pt x="1465" y="2140"/>
                  </a:cubicBezTo>
                  <a:cubicBezTo>
                    <a:pt x="1334" y="2173"/>
                    <a:pt x="1398" y="2161"/>
                    <a:pt x="1273" y="2179"/>
                  </a:cubicBezTo>
                  <a:cubicBezTo>
                    <a:pt x="1224" y="2194"/>
                    <a:pt x="1199" y="2227"/>
                    <a:pt x="1157" y="2256"/>
                  </a:cubicBezTo>
                  <a:cubicBezTo>
                    <a:pt x="961" y="2231"/>
                    <a:pt x="766" y="2203"/>
                    <a:pt x="578" y="2140"/>
                  </a:cubicBezTo>
                  <a:cubicBezTo>
                    <a:pt x="487" y="2109"/>
                    <a:pt x="425" y="2027"/>
                    <a:pt x="334" y="1999"/>
                  </a:cubicBezTo>
                  <a:cubicBezTo>
                    <a:pt x="262" y="1926"/>
                    <a:pt x="211" y="1852"/>
                    <a:pt x="154" y="1767"/>
                  </a:cubicBezTo>
                  <a:cubicBezTo>
                    <a:pt x="144" y="1752"/>
                    <a:pt x="126" y="1743"/>
                    <a:pt x="115" y="1729"/>
                  </a:cubicBezTo>
                  <a:cubicBezTo>
                    <a:pt x="71" y="1673"/>
                    <a:pt x="23" y="1605"/>
                    <a:pt x="0" y="1536"/>
                  </a:cubicBezTo>
                  <a:cubicBezTo>
                    <a:pt x="4" y="1189"/>
                    <a:pt x="1" y="841"/>
                    <a:pt x="13" y="494"/>
                  </a:cubicBezTo>
                  <a:cubicBezTo>
                    <a:pt x="15" y="449"/>
                    <a:pt x="69" y="456"/>
                    <a:pt x="13" y="4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415" name="Oval 71"/>
            <p:cNvSpPr>
              <a:spLocks noChangeArrowheads="1"/>
            </p:cNvSpPr>
            <p:nvPr/>
          </p:nvSpPr>
          <p:spPr bwMode="auto">
            <a:xfrm>
              <a:off x="650" y="669"/>
              <a:ext cx="3895" cy="4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k-SK" altLang="sk-SK" sz="1800"/>
            </a:p>
          </p:txBody>
        </p:sp>
        <p:sp>
          <p:nvSpPr>
            <p:cNvPr id="17416" name="Text Box 72"/>
            <p:cNvSpPr txBox="1">
              <a:spLocks noChangeArrowheads="1"/>
            </p:cNvSpPr>
            <p:nvPr/>
          </p:nvSpPr>
          <p:spPr bwMode="auto">
            <a:xfrm>
              <a:off x="2237" y="773"/>
              <a:ext cx="4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TMN</a:t>
              </a:r>
              <a:endParaRPr lang="cs-CZ" altLang="sk-SK" sz="1800"/>
            </a:p>
          </p:txBody>
        </p:sp>
        <p:sp>
          <p:nvSpPr>
            <p:cNvPr id="17417" name="Line 73"/>
            <p:cNvSpPr>
              <a:spLocks noChangeShapeType="1"/>
            </p:cNvSpPr>
            <p:nvPr/>
          </p:nvSpPr>
          <p:spPr bwMode="auto">
            <a:xfrm>
              <a:off x="1429" y="1114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8" name="Line 74"/>
            <p:cNvSpPr>
              <a:spLocks noChangeShapeType="1"/>
            </p:cNvSpPr>
            <p:nvPr/>
          </p:nvSpPr>
          <p:spPr bwMode="auto">
            <a:xfrm>
              <a:off x="2335" y="1153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9" name="Line 75"/>
            <p:cNvSpPr>
              <a:spLocks noChangeShapeType="1"/>
            </p:cNvSpPr>
            <p:nvPr/>
          </p:nvSpPr>
          <p:spPr bwMode="auto">
            <a:xfrm>
              <a:off x="3959" y="1082"/>
              <a:ext cx="6" cy="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0" name="Line 76"/>
            <p:cNvSpPr>
              <a:spLocks noChangeShapeType="1"/>
            </p:cNvSpPr>
            <p:nvPr/>
          </p:nvSpPr>
          <p:spPr bwMode="auto">
            <a:xfrm flipH="1">
              <a:off x="686" y="1030"/>
              <a:ext cx="7" cy="1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7421" name="Group 77"/>
            <p:cNvGrpSpPr>
              <a:grpSpLocks/>
            </p:cNvGrpSpPr>
            <p:nvPr/>
          </p:nvGrpSpPr>
          <p:grpSpPr bwMode="auto">
            <a:xfrm>
              <a:off x="1758" y="1746"/>
              <a:ext cx="365" cy="251"/>
              <a:chOff x="3002" y="5405"/>
              <a:chExt cx="720" cy="501"/>
            </a:xfrm>
          </p:grpSpPr>
          <p:sp>
            <p:nvSpPr>
              <p:cNvPr id="17471" name="Oval 78"/>
              <p:cNvSpPr>
                <a:spLocks noChangeArrowheads="1"/>
              </p:cNvSpPr>
              <p:nvPr/>
            </p:nvSpPr>
            <p:spPr bwMode="auto">
              <a:xfrm>
                <a:off x="3104" y="5405"/>
                <a:ext cx="424" cy="424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17472" name="Text Box 79"/>
              <p:cNvSpPr txBox="1">
                <a:spLocks noChangeArrowheads="1"/>
              </p:cNvSpPr>
              <p:nvPr/>
            </p:nvSpPr>
            <p:spPr bwMode="auto">
              <a:xfrm>
                <a:off x="3002" y="5419"/>
                <a:ext cx="720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sk-SK" sz="1200">
                    <a:latin typeface="Times New Roman" pitchFamily="18" charset="0"/>
                  </a:rPr>
                  <a:t>TU</a:t>
                </a:r>
                <a:endParaRPr lang="cs-CZ" altLang="sk-SK" sz="1800"/>
              </a:p>
            </p:txBody>
          </p:sp>
        </p:grpSp>
        <p:grpSp>
          <p:nvGrpSpPr>
            <p:cNvPr id="17422" name="Group 80"/>
            <p:cNvGrpSpPr>
              <a:grpSpLocks/>
            </p:cNvGrpSpPr>
            <p:nvPr/>
          </p:nvGrpSpPr>
          <p:grpSpPr bwMode="auto">
            <a:xfrm>
              <a:off x="1235" y="1507"/>
              <a:ext cx="365" cy="250"/>
              <a:chOff x="3002" y="5405"/>
              <a:chExt cx="720" cy="501"/>
            </a:xfrm>
          </p:grpSpPr>
          <p:sp>
            <p:nvSpPr>
              <p:cNvPr id="17469" name="Oval 81"/>
              <p:cNvSpPr>
                <a:spLocks noChangeArrowheads="1"/>
              </p:cNvSpPr>
              <p:nvPr/>
            </p:nvSpPr>
            <p:spPr bwMode="auto">
              <a:xfrm>
                <a:off x="3104" y="5405"/>
                <a:ext cx="424" cy="424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17470" name="Text Box 82"/>
              <p:cNvSpPr txBox="1">
                <a:spLocks noChangeArrowheads="1"/>
              </p:cNvSpPr>
              <p:nvPr/>
            </p:nvSpPr>
            <p:spPr bwMode="auto">
              <a:xfrm>
                <a:off x="3002" y="5419"/>
                <a:ext cx="720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sk-SK" sz="1200">
                    <a:latin typeface="Times New Roman" pitchFamily="18" charset="0"/>
                  </a:rPr>
                  <a:t>TU</a:t>
                </a:r>
                <a:endParaRPr lang="cs-CZ" altLang="sk-SK" sz="1800"/>
              </a:p>
            </p:txBody>
          </p:sp>
        </p:grpSp>
        <p:grpSp>
          <p:nvGrpSpPr>
            <p:cNvPr id="17423" name="Group 83"/>
            <p:cNvGrpSpPr>
              <a:grpSpLocks/>
            </p:cNvGrpSpPr>
            <p:nvPr/>
          </p:nvGrpSpPr>
          <p:grpSpPr bwMode="auto">
            <a:xfrm>
              <a:off x="3762" y="1414"/>
              <a:ext cx="365" cy="251"/>
              <a:chOff x="3002" y="5405"/>
              <a:chExt cx="720" cy="501"/>
            </a:xfrm>
          </p:grpSpPr>
          <p:sp>
            <p:nvSpPr>
              <p:cNvPr id="17467" name="Oval 84"/>
              <p:cNvSpPr>
                <a:spLocks noChangeArrowheads="1"/>
              </p:cNvSpPr>
              <p:nvPr/>
            </p:nvSpPr>
            <p:spPr bwMode="auto">
              <a:xfrm>
                <a:off x="3104" y="5405"/>
                <a:ext cx="424" cy="424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17468" name="Text Box 85"/>
              <p:cNvSpPr txBox="1">
                <a:spLocks noChangeArrowheads="1"/>
              </p:cNvSpPr>
              <p:nvPr/>
            </p:nvSpPr>
            <p:spPr bwMode="auto">
              <a:xfrm>
                <a:off x="3002" y="5419"/>
                <a:ext cx="720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sk-SK" sz="1200">
                    <a:latin typeface="Times New Roman" pitchFamily="18" charset="0"/>
                  </a:rPr>
                  <a:t>TU</a:t>
                </a:r>
                <a:endParaRPr lang="cs-CZ" altLang="sk-SK" sz="1800"/>
              </a:p>
            </p:txBody>
          </p:sp>
        </p:grpSp>
        <p:sp>
          <p:nvSpPr>
            <p:cNvPr id="17424" name="Oval 86"/>
            <p:cNvSpPr>
              <a:spLocks noChangeArrowheads="1"/>
            </p:cNvSpPr>
            <p:nvPr/>
          </p:nvSpPr>
          <p:spPr bwMode="auto">
            <a:xfrm>
              <a:off x="1406" y="2306"/>
              <a:ext cx="137" cy="12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k-SK" altLang="sk-SK" sz="1800"/>
            </a:p>
          </p:txBody>
        </p:sp>
        <p:sp>
          <p:nvSpPr>
            <p:cNvPr id="17425" name="Oval 87"/>
            <p:cNvSpPr>
              <a:spLocks noChangeArrowheads="1"/>
            </p:cNvSpPr>
            <p:nvPr/>
          </p:nvSpPr>
          <p:spPr bwMode="auto">
            <a:xfrm>
              <a:off x="3914" y="2272"/>
              <a:ext cx="136" cy="12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k-SK" altLang="sk-SK" sz="1800"/>
            </a:p>
          </p:txBody>
        </p:sp>
        <p:sp>
          <p:nvSpPr>
            <p:cNvPr id="17426" name="Text Box 88"/>
            <p:cNvSpPr txBox="1">
              <a:spLocks noChangeArrowheads="1"/>
            </p:cNvSpPr>
            <p:nvPr/>
          </p:nvSpPr>
          <p:spPr bwMode="auto">
            <a:xfrm>
              <a:off x="1149" y="2052"/>
              <a:ext cx="36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KU</a:t>
              </a:r>
              <a:endParaRPr lang="cs-CZ" altLang="sk-SK" sz="1800"/>
            </a:p>
          </p:txBody>
        </p:sp>
        <p:sp>
          <p:nvSpPr>
            <p:cNvPr id="17427" name="Text Box 89"/>
            <p:cNvSpPr txBox="1">
              <a:spLocks noChangeArrowheads="1"/>
            </p:cNvSpPr>
            <p:nvPr/>
          </p:nvSpPr>
          <p:spPr bwMode="auto">
            <a:xfrm>
              <a:off x="4191" y="2217"/>
              <a:ext cx="36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KU</a:t>
              </a:r>
              <a:endParaRPr lang="cs-CZ" altLang="sk-SK" sz="1800"/>
            </a:p>
          </p:txBody>
        </p:sp>
        <p:sp>
          <p:nvSpPr>
            <p:cNvPr id="17428" name="Line 90"/>
            <p:cNvSpPr>
              <a:spLocks noChangeShapeType="1"/>
            </p:cNvSpPr>
            <p:nvPr/>
          </p:nvSpPr>
          <p:spPr bwMode="auto">
            <a:xfrm>
              <a:off x="1491" y="1657"/>
              <a:ext cx="339" cy="1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9" name="Line 91"/>
            <p:cNvSpPr>
              <a:spLocks noChangeShapeType="1"/>
            </p:cNvSpPr>
            <p:nvPr/>
          </p:nvSpPr>
          <p:spPr bwMode="auto">
            <a:xfrm flipV="1">
              <a:off x="2017" y="1558"/>
              <a:ext cx="1792" cy="3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0" name="Line 92"/>
            <p:cNvSpPr>
              <a:spLocks noChangeShapeType="1"/>
            </p:cNvSpPr>
            <p:nvPr/>
          </p:nvSpPr>
          <p:spPr bwMode="auto">
            <a:xfrm>
              <a:off x="3930" y="1632"/>
              <a:ext cx="32" cy="6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1" name="Line 93"/>
            <p:cNvSpPr>
              <a:spLocks noChangeShapeType="1"/>
            </p:cNvSpPr>
            <p:nvPr/>
          </p:nvSpPr>
          <p:spPr bwMode="auto">
            <a:xfrm flipV="1">
              <a:off x="1518" y="1953"/>
              <a:ext cx="306" cy="3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2" name="Line 94"/>
            <p:cNvSpPr>
              <a:spLocks noChangeShapeType="1"/>
            </p:cNvSpPr>
            <p:nvPr/>
          </p:nvSpPr>
          <p:spPr bwMode="auto">
            <a:xfrm flipV="1">
              <a:off x="1508" y="1513"/>
              <a:ext cx="293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3" name="Line 95"/>
            <p:cNvSpPr>
              <a:spLocks noChangeShapeType="1"/>
            </p:cNvSpPr>
            <p:nvPr/>
          </p:nvSpPr>
          <p:spPr bwMode="auto">
            <a:xfrm flipH="1" flipV="1">
              <a:off x="3515" y="1416"/>
              <a:ext cx="313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4" name="Line 96"/>
            <p:cNvSpPr>
              <a:spLocks noChangeShapeType="1"/>
            </p:cNvSpPr>
            <p:nvPr/>
          </p:nvSpPr>
          <p:spPr bwMode="auto">
            <a:xfrm flipV="1">
              <a:off x="4030" y="1352"/>
              <a:ext cx="248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5" name="Text Box 97"/>
            <p:cNvSpPr txBox="1">
              <a:spLocks noChangeArrowheads="1"/>
            </p:cNvSpPr>
            <p:nvPr/>
          </p:nvSpPr>
          <p:spPr bwMode="auto">
            <a:xfrm>
              <a:off x="1905" y="1429"/>
              <a:ext cx="118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SDH, PDH, ATM</a:t>
              </a:r>
              <a:endParaRPr lang="cs-CZ" altLang="sk-SK" sz="1800"/>
            </a:p>
          </p:txBody>
        </p:sp>
        <p:sp>
          <p:nvSpPr>
            <p:cNvPr id="17436" name="Text Box 98"/>
            <p:cNvSpPr txBox="1">
              <a:spLocks noChangeArrowheads="1"/>
            </p:cNvSpPr>
            <p:nvPr/>
          </p:nvSpPr>
          <p:spPr bwMode="auto">
            <a:xfrm>
              <a:off x="2932" y="1825"/>
              <a:ext cx="47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WAN</a:t>
              </a:r>
              <a:endParaRPr lang="cs-CZ" altLang="sk-SK" sz="1800"/>
            </a:p>
          </p:txBody>
        </p:sp>
        <p:sp>
          <p:nvSpPr>
            <p:cNvPr id="17437" name="Line 99"/>
            <p:cNvSpPr>
              <a:spLocks noChangeShapeType="1"/>
            </p:cNvSpPr>
            <p:nvPr/>
          </p:nvSpPr>
          <p:spPr bwMode="auto">
            <a:xfrm flipV="1">
              <a:off x="891" y="2371"/>
              <a:ext cx="3559" cy="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8" name="Line 100"/>
            <p:cNvSpPr>
              <a:spLocks noChangeShapeType="1"/>
            </p:cNvSpPr>
            <p:nvPr/>
          </p:nvSpPr>
          <p:spPr bwMode="auto">
            <a:xfrm>
              <a:off x="4637" y="1101"/>
              <a:ext cx="0" cy="1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9" name="AutoShape 101"/>
            <p:cNvSpPr>
              <a:spLocks noChangeArrowheads="1"/>
            </p:cNvSpPr>
            <p:nvPr/>
          </p:nvSpPr>
          <p:spPr bwMode="auto">
            <a:xfrm rot="10800000">
              <a:off x="895" y="2618"/>
              <a:ext cx="384" cy="1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469 h 21600"/>
                <a:gd name="T14" fmla="*/ 17100 w 21600"/>
                <a:gd name="T15" fmla="*/ 171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440" name="Text Box 102"/>
            <p:cNvSpPr txBox="1">
              <a:spLocks noChangeArrowheads="1"/>
            </p:cNvSpPr>
            <p:nvPr/>
          </p:nvSpPr>
          <p:spPr bwMode="auto">
            <a:xfrm>
              <a:off x="961" y="2599"/>
              <a:ext cx="26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</a:t>
              </a:r>
              <a:endParaRPr lang="cs-CZ" altLang="sk-SK" sz="1800"/>
            </a:p>
          </p:txBody>
        </p:sp>
        <p:sp>
          <p:nvSpPr>
            <p:cNvPr id="17441" name="AutoShape 103"/>
            <p:cNvSpPr>
              <a:spLocks noChangeArrowheads="1"/>
            </p:cNvSpPr>
            <p:nvPr/>
          </p:nvSpPr>
          <p:spPr bwMode="auto">
            <a:xfrm>
              <a:off x="1508" y="2587"/>
              <a:ext cx="449" cy="19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k-SK" altLang="sk-SK" sz="1800"/>
            </a:p>
          </p:txBody>
        </p:sp>
        <p:sp>
          <p:nvSpPr>
            <p:cNvPr id="17442" name="Text Box 104"/>
            <p:cNvSpPr txBox="1">
              <a:spLocks noChangeArrowheads="1"/>
            </p:cNvSpPr>
            <p:nvPr/>
          </p:nvSpPr>
          <p:spPr bwMode="auto">
            <a:xfrm>
              <a:off x="1576" y="2599"/>
              <a:ext cx="36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MD</a:t>
              </a:r>
              <a:endParaRPr lang="cs-CZ" altLang="sk-SK" sz="1800"/>
            </a:p>
          </p:txBody>
        </p:sp>
        <p:sp>
          <p:nvSpPr>
            <p:cNvPr id="17443" name="Oval 105"/>
            <p:cNvSpPr>
              <a:spLocks noChangeArrowheads="1"/>
            </p:cNvSpPr>
            <p:nvPr/>
          </p:nvSpPr>
          <p:spPr bwMode="auto">
            <a:xfrm>
              <a:off x="3489" y="2567"/>
              <a:ext cx="430" cy="18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k-SK" altLang="sk-SK" sz="1800"/>
            </a:p>
          </p:txBody>
        </p:sp>
        <p:sp>
          <p:nvSpPr>
            <p:cNvPr id="17444" name="Text Box 106"/>
            <p:cNvSpPr txBox="1">
              <a:spLocks noChangeArrowheads="1"/>
            </p:cNvSpPr>
            <p:nvPr/>
          </p:nvSpPr>
          <p:spPr bwMode="auto">
            <a:xfrm>
              <a:off x="3508" y="2550"/>
              <a:ext cx="46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LAN</a:t>
              </a:r>
              <a:endParaRPr lang="cs-CZ" altLang="sk-SK" sz="1800"/>
            </a:p>
          </p:txBody>
        </p:sp>
        <p:sp>
          <p:nvSpPr>
            <p:cNvPr id="17445" name="Text Box 107"/>
            <p:cNvSpPr txBox="1">
              <a:spLocks noChangeArrowheads="1"/>
            </p:cNvSpPr>
            <p:nvPr/>
          </p:nvSpPr>
          <p:spPr bwMode="auto">
            <a:xfrm>
              <a:off x="833" y="2939"/>
              <a:ext cx="189" cy="1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KZ</a:t>
              </a:r>
              <a:endParaRPr lang="cs-CZ" altLang="sk-SK" sz="1800"/>
            </a:p>
          </p:txBody>
        </p:sp>
        <p:sp>
          <p:nvSpPr>
            <p:cNvPr id="17446" name="Text Box 108"/>
            <p:cNvSpPr txBox="1">
              <a:spLocks noChangeArrowheads="1"/>
            </p:cNvSpPr>
            <p:nvPr/>
          </p:nvSpPr>
          <p:spPr bwMode="auto">
            <a:xfrm>
              <a:off x="3255" y="2827"/>
              <a:ext cx="36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sk-SK" sz="1800"/>
            </a:p>
          </p:txBody>
        </p:sp>
        <p:sp>
          <p:nvSpPr>
            <p:cNvPr id="17447" name="Text Box 109"/>
            <p:cNvSpPr txBox="1">
              <a:spLocks noChangeArrowheads="1"/>
            </p:cNvSpPr>
            <p:nvPr/>
          </p:nvSpPr>
          <p:spPr bwMode="auto">
            <a:xfrm>
              <a:off x="3760" y="2824"/>
              <a:ext cx="36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sk-SK" sz="1800"/>
            </a:p>
          </p:txBody>
        </p:sp>
        <p:sp>
          <p:nvSpPr>
            <p:cNvPr id="17448" name="Line 110"/>
            <p:cNvSpPr>
              <a:spLocks noChangeShapeType="1"/>
            </p:cNvSpPr>
            <p:nvPr/>
          </p:nvSpPr>
          <p:spPr bwMode="auto">
            <a:xfrm>
              <a:off x="947" y="2792"/>
              <a:ext cx="0" cy="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9" name="Line 111"/>
            <p:cNvSpPr>
              <a:spLocks noChangeShapeType="1"/>
            </p:cNvSpPr>
            <p:nvPr/>
          </p:nvSpPr>
          <p:spPr bwMode="auto">
            <a:xfrm>
              <a:off x="1188" y="2792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50" name="Line 112"/>
            <p:cNvSpPr>
              <a:spLocks noChangeShapeType="1"/>
            </p:cNvSpPr>
            <p:nvPr/>
          </p:nvSpPr>
          <p:spPr bwMode="auto">
            <a:xfrm flipH="1">
              <a:off x="1397" y="2425"/>
              <a:ext cx="72" cy="5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51" name="Line 113"/>
            <p:cNvSpPr>
              <a:spLocks noChangeShapeType="1"/>
            </p:cNvSpPr>
            <p:nvPr/>
          </p:nvSpPr>
          <p:spPr bwMode="auto">
            <a:xfrm flipH="1">
              <a:off x="1078" y="2413"/>
              <a:ext cx="345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52" name="Line 114"/>
            <p:cNvSpPr>
              <a:spLocks noChangeShapeType="1"/>
            </p:cNvSpPr>
            <p:nvPr/>
          </p:nvSpPr>
          <p:spPr bwMode="auto">
            <a:xfrm>
              <a:off x="1501" y="2419"/>
              <a:ext cx="228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53" name="Line 115"/>
            <p:cNvSpPr>
              <a:spLocks noChangeShapeType="1"/>
            </p:cNvSpPr>
            <p:nvPr/>
          </p:nvSpPr>
          <p:spPr bwMode="auto">
            <a:xfrm flipH="1">
              <a:off x="3704" y="2380"/>
              <a:ext cx="248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54" name="Line 116"/>
            <p:cNvSpPr>
              <a:spLocks noChangeShapeType="1"/>
            </p:cNvSpPr>
            <p:nvPr/>
          </p:nvSpPr>
          <p:spPr bwMode="auto">
            <a:xfrm>
              <a:off x="1658" y="2792"/>
              <a:ext cx="6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55" name="Line 117"/>
            <p:cNvSpPr>
              <a:spLocks noChangeShapeType="1"/>
            </p:cNvSpPr>
            <p:nvPr/>
          </p:nvSpPr>
          <p:spPr bwMode="auto">
            <a:xfrm>
              <a:off x="1872" y="2785"/>
              <a:ext cx="0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56" name="Line 118"/>
            <p:cNvSpPr>
              <a:spLocks noChangeShapeType="1"/>
            </p:cNvSpPr>
            <p:nvPr/>
          </p:nvSpPr>
          <p:spPr bwMode="auto">
            <a:xfrm flipH="1">
              <a:off x="3411" y="2721"/>
              <a:ext cx="111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57" name="Line 119"/>
            <p:cNvSpPr>
              <a:spLocks noChangeShapeType="1"/>
            </p:cNvSpPr>
            <p:nvPr/>
          </p:nvSpPr>
          <p:spPr bwMode="auto">
            <a:xfrm>
              <a:off x="3847" y="2728"/>
              <a:ext cx="79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58" name="Text Box 120"/>
            <p:cNvSpPr txBox="1">
              <a:spLocks noChangeArrowheads="1"/>
            </p:cNvSpPr>
            <p:nvPr/>
          </p:nvSpPr>
          <p:spPr bwMode="auto">
            <a:xfrm>
              <a:off x="4360" y="2588"/>
              <a:ext cx="42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P</a:t>
              </a:r>
              <a:r>
                <a:rPr lang="en-US" altLang="sk-SK" sz="2000">
                  <a:latin typeface="Times New Roman" pitchFamily="18" charset="0"/>
                </a:rPr>
                <a:t>r.s.</a:t>
              </a:r>
              <a:endParaRPr lang="cs-CZ" altLang="sk-SK" sz="2000"/>
            </a:p>
          </p:txBody>
        </p:sp>
        <p:sp>
          <p:nvSpPr>
            <p:cNvPr id="17459" name="Text Box 121"/>
            <p:cNvSpPr txBox="1">
              <a:spLocks noChangeArrowheads="1"/>
            </p:cNvSpPr>
            <p:nvPr/>
          </p:nvSpPr>
          <p:spPr bwMode="auto">
            <a:xfrm>
              <a:off x="4360" y="1480"/>
              <a:ext cx="42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T</a:t>
              </a:r>
              <a:r>
                <a:rPr lang="en-US" altLang="sk-SK" sz="2000">
                  <a:latin typeface="Times New Roman" pitchFamily="18" charset="0"/>
                </a:rPr>
                <a:t>r.s.</a:t>
              </a:r>
              <a:endParaRPr lang="cs-CZ" altLang="sk-SK" sz="2000"/>
            </a:p>
          </p:txBody>
        </p:sp>
        <p:sp>
          <p:nvSpPr>
            <p:cNvPr id="17460" name="Line 122"/>
            <p:cNvSpPr>
              <a:spLocks noChangeShapeType="1"/>
            </p:cNvSpPr>
            <p:nvPr/>
          </p:nvSpPr>
          <p:spPr bwMode="auto">
            <a:xfrm>
              <a:off x="4643" y="2374"/>
              <a:ext cx="0" cy="6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61" name="Text Box 123"/>
            <p:cNvSpPr txBox="1">
              <a:spLocks noChangeArrowheads="1"/>
            </p:cNvSpPr>
            <p:nvPr/>
          </p:nvSpPr>
          <p:spPr bwMode="auto">
            <a:xfrm>
              <a:off x="1066" y="2931"/>
              <a:ext cx="189" cy="1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KZ</a:t>
              </a:r>
              <a:endParaRPr lang="cs-CZ" altLang="sk-SK" sz="1800"/>
            </a:p>
          </p:txBody>
        </p:sp>
        <p:sp>
          <p:nvSpPr>
            <p:cNvPr id="17462" name="Text Box 124"/>
            <p:cNvSpPr txBox="1">
              <a:spLocks noChangeArrowheads="1"/>
            </p:cNvSpPr>
            <p:nvPr/>
          </p:nvSpPr>
          <p:spPr bwMode="auto">
            <a:xfrm>
              <a:off x="1292" y="2931"/>
              <a:ext cx="189" cy="1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KZ</a:t>
              </a:r>
              <a:endParaRPr lang="cs-CZ" altLang="sk-SK" sz="1800"/>
            </a:p>
          </p:txBody>
        </p:sp>
        <p:sp>
          <p:nvSpPr>
            <p:cNvPr id="17463" name="Text Box 125"/>
            <p:cNvSpPr txBox="1">
              <a:spLocks noChangeArrowheads="1"/>
            </p:cNvSpPr>
            <p:nvPr/>
          </p:nvSpPr>
          <p:spPr bwMode="auto">
            <a:xfrm>
              <a:off x="1565" y="2931"/>
              <a:ext cx="189" cy="1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KZ</a:t>
              </a:r>
              <a:endParaRPr lang="cs-CZ" altLang="sk-SK" sz="1800"/>
            </a:p>
          </p:txBody>
        </p:sp>
        <p:sp>
          <p:nvSpPr>
            <p:cNvPr id="17464" name="Text Box 126"/>
            <p:cNvSpPr txBox="1">
              <a:spLocks noChangeArrowheads="1"/>
            </p:cNvSpPr>
            <p:nvPr/>
          </p:nvSpPr>
          <p:spPr bwMode="auto">
            <a:xfrm>
              <a:off x="1791" y="2931"/>
              <a:ext cx="189" cy="1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KZ</a:t>
              </a:r>
              <a:endParaRPr lang="cs-CZ" altLang="sk-SK" sz="1800"/>
            </a:p>
          </p:txBody>
        </p:sp>
        <p:sp>
          <p:nvSpPr>
            <p:cNvPr id="17465" name="Text Box 127"/>
            <p:cNvSpPr txBox="1">
              <a:spLocks noChangeArrowheads="1"/>
            </p:cNvSpPr>
            <p:nvPr/>
          </p:nvSpPr>
          <p:spPr bwMode="auto">
            <a:xfrm>
              <a:off x="3288" y="2840"/>
              <a:ext cx="189" cy="1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KZ</a:t>
              </a:r>
              <a:endParaRPr lang="cs-CZ" altLang="sk-SK" sz="1800"/>
            </a:p>
          </p:txBody>
        </p:sp>
        <p:sp>
          <p:nvSpPr>
            <p:cNvPr id="17466" name="Text Box 128"/>
            <p:cNvSpPr txBox="1">
              <a:spLocks noChangeArrowheads="1"/>
            </p:cNvSpPr>
            <p:nvPr/>
          </p:nvSpPr>
          <p:spPr bwMode="auto">
            <a:xfrm>
              <a:off x="3833" y="2840"/>
              <a:ext cx="189" cy="1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sk-SK" sz="1200">
                  <a:latin typeface="Times New Roman" pitchFamily="18" charset="0"/>
                </a:rPr>
                <a:t>KZ</a:t>
              </a:r>
              <a:endParaRPr lang="cs-CZ" altLang="sk-SK" sz="1800"/>
            </a:p>
          </p:txBody>
        </p:sp>
      </p:grpSp>
      <p:sp>
        <p:nvSpPr>
          <p:cNvPr id="17412" name="Text Box 130"/>
          <p:cNvSpPr txBox="1">
            <a:spLocks noChangeArrowheads="1"/>
          </p:cNvSpPr>
          <p:nvPr/>
        </p:nvSpPr>
        <p:spPr bwMode="auto">
          <a:xfrm>
            <a:off x="250825" y="5084763"/>
            <a:ext cx="8640763" cy="11906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vysvetl.:KZ-koncové zar., K-koncentrátor, MD–muldex,LAN-miestna PCsieť,</a:t>
            </a:r>
            <a:r>
              <a:rPr lang="en-US" altLang="sk-SK" sz="1800"/>
              <a:t> </a:t>
            </a:r>
            <a:r>
              <a:rPr lang="sk-SK" altLang="sk-SK" sz="1800"/>
              <a:t>KU-konc.uzly,</a:t>
            </a:r>
            <a:r>
              <a:rPr lang="en-US" altLang="sk-SK" sz="1800"/>
              <a:t> </a:t>
            </a:r>
            <a:r>
              <a:rPr lang="sk-SK" altLang="sk-SK" sz="1800"/>
              <a:t>TU-tranzitné uzly, TMN-telekom.riad</a:t>
            </a:r>
            <a:r>
              <a:rPr lang="en-US" altLang="sk-SK" sz="1800"/>
              <a:t>iaca </a:t>
            </a:r>
            <a:r>
              <a:rPr lang="sk-SK" altLang="sk-SK" sz="1800"/>
              <a:t>sieť, SDH-synchr.dig.hierarchia,</a:t>
            </a:r>
            <a:r>
              <a:rPr lang="en-US" altLang="sk-SK" sz="1800"/>
              <a:t> </a:t>
            </a:r>
            <a:r>
              <a:rPr lang="sk-SK" altLang="sk-SK" sz="1800"/>
              <a:t>PDH-plesiochron.dig.hierarchia</a:t>
            </a:r>
            <a:r>
              <a:rPr lang="en-US" altLang="sk-SK" sz="1800"/>
              <a:t> (prenosov</a:t>
            </a:r>
            <a:r>
              <a:rPr lang="sk-SK" altLang="sk-SK" sz="1800"/>
              <a:t>é PCM-multiplexy),</a:t>
            </a:r>
            <a:r>
              <a:rPr lang="en-US" altLang="sk-SK" sz="1800"/>
              <a:t> </a:t>
            </a:r>
            <a:r>
              <a:rPr lang="sk-SK" altLang="sk-SK" sz="1800"/>
              <a:t>ATM-asynchr.transportný mód,</a:t>
            </a:r>
            <a:r>
              <a:rPr lang="en-US" altLang="sk-SK" sz="1800"/>
              <a:t> </a:t>
            </a:r>
            <a:r>
              <a:rPr lang="sk-SK" altLang="sk-SK" sz="1800"/>
              <a:t>WAN-rozsiahle PC siete</a:t>
            </a:r>
          </a:p>
        </p:txBody>
      </p:sp>
      <p:sp>
        <p:nvSpPr>
          <p:cNvPr id="17413" name="Text Box 131"/>
          <p:cNvSpPr txBox="1">
            <a:spLocks noChangeArrowheads="1"/>
          </p:cNvSpPr>
          <p:nvPr/>
        </p:nvSpPr>
        <p:spPr bwMode="auto">
          <a:xfrm>
            <a:off x="0" y="6430963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2000" b="1"/>
              <a:t>Obr. 1.</a:t>
            </a:r>
            <a:r>
              <a:rPr lang="en-US" altLang="sk-SK" sz="2000" b="1"/>
              <a:t>2</a:t>
            </a:r>
            <a:r>
              <a:rPr lang="sk-SK" altLang="sk-SK" sz="2000"/>
              <a:t> Základné časti prístupovej a transport.(prepravnej)siete</a:t>
            </a:r>
            <a:endParaRPr lang="cs-CZ" altLang="sk-SK" sz="2000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sk-SK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141663"/>
            <a:ext cx="8001000" cy="3097212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altLang="sk-SK" sz="2600" smtClean="0"/>
              <a:t>7. </a:t>
            </a:r>
            <a:r>
              <a:rPr lang="sk-SK" altLang="sk-SK" sz="2600" b="1" smtClean="0"/>
              <a:t>TMN </a:t>
            </a:r>
            <a:r>
              <a:rPr lang="sk-SK" altLang="sk-SK" sz="2600" smtClean="0"/>
              <a:t>= Telecomm. Management Network = telekom.riadiaca sieť – dohľadové a riadiace systémy – riadenie celej siete; predpoklad: dodržiavanie </a:t>
            </a:r>
            <a:r>
              <a:rPr lang="sk-SK" altLang="sk-SK" sz="2600" b="1" smtClean="0"/>
              <a:t>štandardov v rozhraniach a protokoloch</a:t>
            </a:r>
          </a:p>
          <a:p>
            <a:pPr eaLnBrk="1" hangingPunct="1">
              <a:buFont typeface="Wingdings" pitchFamily="2" charset="2"/>
              <a:buNone/>
            </a:pPr>
            <a:endParaRPr lang="sk-SK" altLang="sk-SK" sz="26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sk-SK" sz="2600" b="1" smtClean="0">
                <a:solidFill>
                  <a:schemeClr val="accent2"/>
                </a:solidFill>
              </a:rPr>
              <a:t>*</a:t>
            </a:r>
            <a:endParaRPr lang="cs-CZ" altLang="sk-SK" sz="2600" b="1" smtClean="0">
              <a:solidFill>
                <a:schemeClr val="accent2"/>
              </a:solidFill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6840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sk-SK" altLang="sk-SK" sz="1800"/>
              <a:t>Architektúra TS – pokračovanie 3:</a:t>
            </a:r>
            <a:endParaRPr lang="cs-CZ" altLang="sk-SK" sz="180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8353425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2400"/>
              <a:t>5. </a:t>
            </a:r>
            <a:r>
              <a:rPr lang="sk-SK" altLang="sk-SK" sz="2400" b="1"/>
              <a:t>Signalizačná sieť</a:t>
            </a:r>
            <a:r>
              <a:rPr lang="sk-SK" altLang="sk-SK" sz="2400"/>
              <a:t> – logicky samost., paketovo orientovaná sieť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sk-SK" sz="2400"/>
              <a:t>	-sig.systém </a:t>
            </a:r>
            <a:r>
              <a:rPr lang="sk-SK" altLang="sk-SK" sz="2400" b="1"/>
              <a:t>CCITT/ITU č.7</a:t>
            </a:r>
            <a:endParaRPr lang="cs-CZ" altLang="sk-SK" sz="240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11188" y="1773238"/>
            <a:ext cx="8353425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sk-SK" altLang="sk-SK" sz="2400"/>
              <a:t>6. </a:t>
            </a:r>
            <a:r>
              <a:rPr lang="sk-SK" altLang="sk-SK" sz="2400" b="1"/>
              <a:t>Inteligentná sieť</a:t>
            </a:r>
            <a:r>
              <a:rPr lang="sk-SK" altLang="sk-SK" sz="2400"/>
              <a:t> (virtuálna = služby celosieťového charakteru doplnené do existujúcej technológie</a:t>
            </a:r>
            <a:endParaRPr lang="cs-CZ" altLang="sk-S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137525" cy="6119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200" smtClean="0"/>
              <a:t>Ďalšie riadky tabuľky 1 – delenie TS: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b) </a:t>
            </a:r>
            <a:r>
              <a:rPr lang="sk-SK" altLang="sk-SK" sz="1800" b="1" smtClean="0"/>
              <a:t>Prenosové médiá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sk-SK" sz="1800" smtClean="0"/>
              <a:t>- </a:t>
            </a:r>
            <a:r>
              <a:rPr lang="sk-SK" altLang="sk-SK" sz="1800" smtClean="0"/>
              <a:t>vodičové(drôtové) vs. bezvodičové (rádiové)</a:t>
            </a:r>
            <a:endParaRPr lang="en-US" altLang="sk-SK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Ďalej – vodičové 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-podľa materiálu: metalické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	   svetlovodivé (optické)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-podľa konštr.:symetr.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          nesymetr.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-ďalší prehľad: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drôtové – vonkajšie- telefónne nadzemné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                            - telefónne s rozšíreným pásmom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                 - vvn v energetike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   - Kábelové symetrické–nf pupinované</a:t>
            </a:r>
            <a:r>
              <a:rPr lang="en-US" altLang="sk-SK" sz="1800" smtClean="0"/>
              <a:t> (</a:t>
            </a:r>
            <a:r>
              <a:rPr lang="en-US" altLang="sk-SK" sz="1800" i="1" u="sng" smtClean="0"/>
              <a:t>pupina</a:t>
            </a:r>
            <a:r>
              <a:rPr lang="sk-SK" altLang="sk-SK" sz="1800" i="1" u="sng" smtClean="0"/>
              <a:t>čné cievky</a:t>
            </a:r>
            <a:r>
              <a:rPr lang="sk-SK" altLang="sk-SK" sz="1800" smtClean="0"/>
              <a:t> zapojené v starších vedeniach v pravidelných </a:t>
            </a:r>
            <a:r>
              <a:rPr lang="en-US" altLang="sk-SK" sz="1800" smtClean="0"/>
              <a:t>vzdialenostiach</a:t>
            </a:r>
            <a:r>
              <a:rPr lang="sk-SK" altLang="sk-SK" sz="1800" smtClean="0"/>
              <a:t>; </a:t>
            </a:r>
            <a:r>
              <a:rPr lang="en-US" altLang="sk-SK" sz="1800" smtClean="0"/>
              <a:t>vyhladenie hlasov</a:t>
            </a:r>
            <a:r>
              <a:rPr lang="sk-SK" altLang="sk-SK" sz="1800" smtClean="0"/>
              <a:t>ého </a:t>
            </a:r>
            <a:r>
              <a:rPr lang="en-US" altLang="sk-SK" sz="1800" smtClean="0"/>
              <a:t>frekv. spektra</a:t>
            </a:r>
            <a:r>
              <a:rPr lang="sk-SK" altLang="sk-SK" sz="1800" smtClean="0"/>
              <a:t>; nevýhoda: potláčajú vysoké frekvencie DSL-signálov</a:t>
            </a:r>
            <a:r>
              <a:rPr lang="sk-SK" altLang="sk-SK" sz="1800" smtClean="0">
                <a:latin typeface="Arial" charset="0"/>
                <a:cs typeface="Arial" charset="0"/>
              </a:rPr>
              <a:t>→</a:t>
            </a:r>
            <a:r>
              <a:rPr lang="sk-SK" altLang="sk-SK" sz="1800" smtClean="0"/>
              <a:t> musia sa odstrániť...)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				-nf nepupinované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				-vf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   - Kábel. nesymetr. – mikrokoax.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		      - malý koax.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		      - stredný koax. kábel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1800" smtClean="0"/>
              <a:t>		   - Vlnovody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sk-SK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24863" cy="597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1800" smtClean="0"/>
              <a:t>Prenosové médiá- pokračovanie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Svetlovodivé – jednovidové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			  - mnohovidové – so skokovou zmenou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                                                      indexu lomu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					       - s gradientnou zmenou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Bezdrôtové (rádiové) – mikrovlnové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				     - troposferické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				     - vyvíjajú sa stratosferické - HAPS – High Altitude Platform  systems – komunikačné vzducholode a ľahké lietadlá vznášajúce sa v stratosfére, t.j. 17-25 km nad zemou – pre rôzne</a:t>
            </a:r>
            <a:r>
              <a:rPr lang="en-US" altLang="sk-SK" sz="2400" smtClean="0"/>
              <a:t> </a:t>
            </a:r>
            <a:r>
              <a:rPr lang="sk-SK" altLang="sk-SK" sz="2400" smtClean="0"/>
              <a:t>účely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				     - družicové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altLang="sk-SK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				     </a:t>
            </a:r>
            <a:endParaRPr lang="cs-CZ" altLang="sk-SK" sz="2400" smtClean="0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95288" y="620713"/>
            <a:ext cx="813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64C33F-10ED-4ECD-AFF0-884C9DF832A4}" type="slidenum">
              <a:rPr lang="cs-CZ" altLang="sk-SK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sk-SK" sz="1200" smtClean="0">
              <a:latin typeface="Arial Black" pitchFamily="34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50825" y="44450"/>
            <a:ext cx="8459788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</a:rPr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</a:rPr>
              <a:t>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</a:rPr>
              <a:t>e) Delenie podľa </a:t>
            </a:r>
            <a:r>
              <a:rPr lang="sk-SK" altLang="sk-SK" sz="2000" b="1">
                <a:latin typeface="Verdana" pitchFamily="34" charset="0"/>
              </a:rPr>
              <a:t>druhov koncových zariadení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i="1" u="sng">
                <a:latin typeface="Verdana" pitchFamily="34" charset="0"/>
              </a:rPr>
              <a:t>Špecializované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i="1" u="sng">
                <a:latin typeface="Verdana" pitchFamily="34" charset="0"/>
              </a:rPr>
              <a:t>Integrované – </a:t>
            </a:r>
            <a:r>
              <a:rPr lang="sk-SK" altLang="sk-SK" sz="2000">
                <a:latin typeface="Verdana" pitchFamily="34" charset="0"/>
              </a:rPr>
              <a:t>iba na digit. princípoch (IDN, ISDN), NISDN, BISDN – cieľ: služby  </a:t>
            </a:r>
            <a:r>
              <a:rPr lang="sk-SK" altLang="sk-SK" sz="2000">
                <a:latin typeface="Verdana" pitchFamily="34" charset="0"/>
                <a:sym typeface="Wingdings" pitchFamily="2" charset="2"/>
              </a:rPr>
              <a:t> , ekonomický (!)...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  <a:sym typeface="Wingdings" pitchFamily="2" charset="2"/>
              </a:rPr>
              <a:t>f)vytvorenie spojenia: pevná vs. komutovaná sieť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  <a:sym typeface="Wingdings" pitchFamily="2" charset="2"/>
              </a:rPr>
              <a:t>g)simplex / duplex; dvojdrôtový/štvordrôtový prenos</a:t>
            </a:r>
            <a:r>
              <a:rPr lang="en-US" altLang="sk-SK" sz="2000">
                <a:latin typeface="Verdana" pitchFamily="34" charset="0"/>
                <a:sym typeface="Wingdings" pitchFamily="2" charset="2"/>
              </a:rPr>
              <a:t> – telekomunika</a:t>
            </a:r>
            <a:r>
              <a:rPr lang="sk-SK" altLang="sk-SK" sz="2000">
                <a:latin typeface="Verdana" pitchFamily="34" charset="0"/>
                <a:sym typeface="Wingdings" pitchFamily="2" charset="2"/>
              </a:rPr>
              <a:t>čná vidlica (viď obr. ďalej)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  <a:sym typeface="Wingdings" pitchFamily="2" charset="2"/>
              </a:rPr>
              <a:t>h) komutácia okruhov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  <a:sym typeface="Wingdings" pitchFamily="2" charset="2"/>
              </a:rPr>
              <a:t>    komutácia správ, paketov- paketová komunikácia, virtuálne kanály a virtuálna sieť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  <a:sym typeface="Wingdings" pitchFamily="2" charset="2"/>
              </a:rPr>
              <a:t>i) Topológia siete:  viď ďalej obr.1.3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  <a:sym typeface="Wingdings" pitchFamily="2" charset="2"/>
              </a:rPr>
              <a:t>j)Postup digitalizácie-v prenos. technike od priestor. oddelenia kanálov ku frekvenčnému, potom ku časovému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>
                <a:latin typeface="Verdana" pitchFamily="34" charset="0"/>
                <a:sym typeface="Wingdings" pitchFamily="2" charset="2"/>
              </a:rPr>
              <a:t>			    - v spojovacej technike dlho priestorové oddelenie (analógové ústredne),potom prechod ku časovému spoj. poľu (dig. ústredne)...</a:t>
            </a:r>
            <a:endParaRPr lang="sk-SK" altLang="sk-SK" sz="2000" i="1" u="sng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sk-SK" sz="20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čísla snímky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5CB737FC-6A63-4035-A6BA-DC3F8855541C}" type="slidenum">
              <a:rPr lang="cs-CZ" altLang="sk-SK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sk-SK" sz="1200" smtClean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55650" y="463550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400" b="1" dirty="0"/>
              <a:t>Telekomunikačná vidlica </a:t>
            </a:r>
            <a:endParaRPr lang="cs-CZ" altLang="sk-SK" sz="2400" b="1" dirty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6911975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827088" y="5734050"/>
            <a:ext cx="6697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/>
              <a:t>Obr. : </a:t>
            </a:r>
            <a:r>
              <a:rPr lang="sk-SK" altLang="sk-SK" sz="1800"/>
              <a:t>Vidlica v prenosových systémoch</a:t>
            </a:r>
            <a:endParaRPr lang="cs-CZ" altLang="sk-SK" sz="1800" b="1"/>
          </a:p>
        </p:txBody>
      </p:sp>
      <p:sp>
        <p:nvSpPr>
          <p:cNvPr id="2" name="BlokTextu 1"/>
          <p:cNvSpPr txBox="1"/>
          <p:nvPr/>
        </p:nvSpPr>
        <p:spPr>
          <a:xfrm>
            <a:off x="684213" y="9228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na</a:t>
            </a:r>
            <a:r>
              <a:rPr lang="en-US" dirty="0" smtClean="0"/>
              <a:t> transform</a:t>
            </a:r>
            <a:r>
              <a:rPr lang="sk-SK" dirty="0" err="1" smtClean="0"/>
              <a:t>áciu</a:t>
            </a:r>
            <a:r>
              <a:rPr lang="sk-SK" dirty="0" smtClean="0"/>
              <a:t> a </a:t>
            </a:r>
            <a:r>
              <a:rPr lang="sk-SK" dirty="0" err="1" smtClean="0"/>
              <a:t>prisôsobenie</a:t>
            </a:r>
            <a:r>
              <a:rPr lang="sk-SK" dirty="0" smtClean="0"/>
              <a:t> 2-vodičového vedenia na 4-vodičové resp. 4 na 2.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6840538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755650" y="3068638"/>
            <a:ext cx="77057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/>
              <a:t>Obr: </a:t>
            </a:r>
            <a:r>
              <a:rPr lang="sk-SK" altLang="sk-SK" sz="1800"/>
              <a:t> Princíp odporovej a transformátorovej vidlice</a:t>
            </a:r>
            <a:endParaRPr lang="cs-CZ" altLang="sk-SK" sz="1800" b="1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625951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804025" y="3716338"/>
            <a:ext cx="2051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/>
              <a:t>Obr: </a:t>
            </a:r>
            <a:r>
              <a:rPr lang="sk-SK" altLang="sk-SK" sz="1800"/>
              <a:t>Vidlica v dig. účastníckych prípojkách</a:t>
            </a:r>
            <a:endParaRPr lang="cs-CZ" altLang="sk-SK" sz="1800" b="1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132138" y="4430713"/>
            <a:ext cx="10080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vedenie</a:t>
            </a:r>
            <a:endParaRPr lang="en-US" altLang="sk-SK" sz="1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765175"/>
            <a:ext cx="7988300" cy="5113338"/>
          </a:xfrm>
        </p:spPr>
        <p:txBody>
          <a:bodyPr/>
          <a:lstStyle/>
          <a:p>
            <a:pPr algn="ctr" eaLnBrk="1" hangingPunct="1"/>
            <a:r>
              <a:rPr lang="en-US" altLang="sk-SK" sz="2800" smtClean="0"/>
              <a:t>P</a:t>
            </a:r>
            <a:r>
              <a:rPr lang="sk-SK" altLang="sk-SK" sz="2800" smtClean="0"/>
              <a:t>rednášky</a:t>
            </a:r>
            <a:r>
              <a:rPr lang="en-US" altLang="sk-SK" sz="2800" smtClean="0"/>
              <a:t> a cvi</a:t>
            </a:r>
            <a:r>
              <a:rPr lang="sk-SK" altLang="sk-SK" sz="2800" smtClean="0"/>
              <a:t>č</a:t>
            </a:r>
            <a:r>
              <a:rPr lang="en-US" altLang="sk-SK" sz="2800" smtClean="0"/>
              <a:t>enia:</a:t>
            </a:r>
            <a:r>
              <a:rPr lang="sk-SK" altLang="sk-SK" sz="2800" smtClean="0"/>
              <a:t> </a:t>
            </a:r>
            <a:r>
              <a:rPr lang="en-US" altLang="sk-SK" sz="2800" smtClean="0"/>
              <a:t/>
            </a:r>
            <a:br>
              <a:rPr lang="en-US" altLang="sk-SK" sz="2800" smtClean="0"/>
            </a:br>
            <a:r>
              <a:rPr lang="sk-SK" altLang="sk-SK" sz="2800" dirty="0" smtClean="0"/>
              <a:t/>
            </a:r>
            <a:br>
              <a:rPr lang="sk-SK" altLang="sk-SK" sz="2800" dirty="0" smtClean="0"/>
            </a:br>
            <a:r>
              <a:rPr lang="sk-SK" altLang="sk-SK" sz="2800" dirty="0" smtClean="0"/>
              <a:t>Ing. Ľudmila </a:t>
            </a:r>
            <a:r>
              <a:rPr lang="sk-SK" altLang="sk-SK" sz="2800" dirty="0" err="1" smtClean="0"/>
              <a:t>Maceková</a:t>
            </a:r>
            <a:r>
              <a:rPr lang="en-US" altLang="sk-SK" sz="2800" dirty="0" smtClean="0"/>
              <a:t>, PhD.</a:t>
            </a:r>
            <a:br>
              <a:rPr lang="en-US" altLang="sk-SK" sz="2800" dirty="0" smtClean="0"/>
            </a:br>
            <a:r>
              <a:rPr lang="sk-SK" altLang="sk-SK" sz="2800" dirty="0" err="1" smtClean="0">
                <a:hlinkClick r:id="rId2"/>
              </a:rPr>
              <a:t>ludmila.macekova</a:t>
            </a:r>
            <a:r>
              <a:rPr lang="en-US" altLang="sk-SK" sz="2800" dirty="0" smtClean="0">
                <a:hlinkClick r:id="rId2"/>
              </a:rPr>
              <a:t>@</a:t>
            </a:r>
            <a:r>
              <a:rPr lang="sk-SK" altLang="sk-SK" sz="2800" dirty="0" err="1" smtClean="0">
                <a:hlinkClick r:id="rId2"/>
              </a:rPr>
              <a:t>tuke.sk</a:t>
            </a:r>
            <a:r>
              <a:rPr lang="en-US" altLang="sk-SK" sz="2800" dirty="0" smtClean="0"/>
              <a:t> </a:t>
            </a:r>
            <a:br>
              <a:rPr lang="en-US" altLang="sk-SK" sz="2800" dirty="0" smtClean="0"/>
            </a:br>
            <a:r>
              <a:rPr lang="en-US" altLang="sk-SK" sz="2800" dirty="0" err="1" smtClean="0"/>
              <a:t>Vysoko</a:t>
            </a:r>
            <a:r>
              <a:rPr lang="sk-SK" altLang="sk-SK" sz="2800" dirty="0" smtClean="0"/>
              <a:t>školská 4, 119A</a:t>
            </a:r>
            <a:r>
              <a:rPr lang="sk-SK" altLang="sk-SK" sz="2800" smtClean="0"/>
              <a:t/>
            </a:r>
            <a:br>
              <a:rPr lang="sk-SK" altLang="sk-SK" sz="2800" smtClean="0"/>
            </a:br>
            <a:r>
              <a:rPr lang="en-US" altLang="sk-SK" sz="2800" smtClean="0"/>
              <a:t/>
            </a:r>
            <a:br>
              <a:rPr lang="en-US" altLang="sk-SK" sz="2800" smtClean="0"/>
            </a:br>
            <a:r>
              <a:rPr lang="en-US" altLang="sk-SK" sz="2800" smtClean="0"/>
              <a:t/>
            </a:r>
            <a:br>
              <a:rPr lang="en-US" altLang="sk-SK" sz="2800" smtClean="0"/>
            </a:br>
            <a:r>
              <a:rPr lang="sk-SK" altLang="sk-SK" sz="2800" smtClean="0"/>
              <a:t>Materiály:</a:t>
            </a:r>
            <a:br>
              <a:rPr lang="sk-SK" altLang="sk-SK" sz="2800" smtClean="0"/>
            </a:br>
            <a:r>
              <a:rPr lang="sk-SK" altLang="sk-SK" sz="2800" smtClean="0"/>
              <a:t>na </a:t>
            </a:r>
            <a:r>
              <a:rPr lang="en-US" altLang="sk-SK" sz="2800" smtClean="0"/>
              <a:t>ftp-</a:t>
            </a:r>
            <a:r>
              <a:rPr lang="sk-SK" altLang="sk-SK" sz="2800" smtClean="0"/>
              <a:t>serv</a:t>
            </a:r>
            <a:r>
              <a:rPr lang="en-US" altLang="sk-SK" sz="2800" dirty="0" smtClean="0"/>
              <a:t>e</a:t>
            </a:r>
            <a:r>
              <a:rPr lang="sk-SK" altLang="sk-SK" sz="2800" err="1" smtClean="0"/>
              <a:t>ri</a:t>
            </a:r>
            <a:r>
              <a:rPr lang="sk-SK" altLang="sk-SK" sz="2800" smtClean="0"/>
              <a:t> KEMT</a:t>
            </a:r>
            <a:r>
              <a:rPr lang="en-US" altLang="sk-SK" sz="2800" smtClean="0"/>
              <a:t/>
            </a:r>
            <a:br>
              <a:rPr lang="en-US" altLang="sk-SK" sz="2800" smtClean="0"/>
            </a:br>
            <a:r>
              <a:rPr lang="en-US" altLang="sk-SK" sz="2800"/>
              <a:t>ftp</a:t>
            </a:r>
            <a:r>
              <a:rPr lang="en-US" altLang="sk-SK" sz="2800" smtClean="0"/>
              <a:t>://ftp.kemt.fei.tuke.sk/PristupoveSiete/</a:t>
            </a:r>
            <a:br>
              <a:rPr lang="en-US" altLang="sk-SK" sz="2800" smtClean="0"/>
            </a:br>
            <a:endParaRPr lang="cs-CZ" altLang="sk-S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čísla snímky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8118C9E4-A6F7-455D-A04B-53A1095D34F6}" type="slidenum">
              <a:rPr lang="cs-CZ" altLang="sk-SK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sk-SK" sz="12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586263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940425" y="5445125"/>
            <a:ext cx="273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/>
              <a:t>Obr.: </a:t>
            </a:r>
            <a:r>
              <a:rPr lang="sk-SK" altLang="sk-SK" sz="1800"/>
              <a:t>Princíp elektronickej vidlice</a:t>
            </a:r>
            <a:endParaRPr lang="cs-CZ" altLang="sk-SK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CC23555-AE30-4B0E-9938-CE4DC1EE9AE2}" type="slidenum">
              <a:rPr lang="cs-CZ" altLang="sk-SK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sk-SK" sz="1200" smtClean="0">
              <a:latin typeface="Arial Black" pitchFamily="34" charset="0"/>
            </a:endParaRPr>
          </a:p>
        </p:txBody>
      </p:sp>
      <p:sp>
        <p:nvSpPr>
          <p:cNvPr id="25603" name="Rectangle 90"/>
          <p:cNvSpPr>
            <a:spLocks noChangeArrowheads="1"/>
          </p:cNvSpPr>
          <p:nvPr/>
        </p:nvSpPr>
        <p:spPr bwMode="auto">
          <a:xfrm>
            <a:off x="611188" y="692150"/>
            <a:ext cx="8137525" cy="5041900"/>
          </a:xfrm>
          <a:prstGeom prst="rect">
            <a:avLst/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>
              <a:latin typeface="Verdana" pitchFamily="34" charset="0"/>
            </a:endParaRPr>
          </a:p>
        </p:txBody>
      </p:sp>
      <p:grpSp>
        <p:nvGrpSpPr>
          <p:cNvPr id="25604" name="Group 89"/>
          <p:cNvGrpSpPr>
            <a:grpSpLocks/>
          </p:cNvGrpSpPr>
          <p:nvPr/>
        </p:nvGrpSpPr>
        <p:grpSpPr bwMode="auto">
          <a:xfrm>
            <a:off x="684213" y="765175"/>
            <a:ext cx="7920037" cy="4608513"/>
            <a:chOff x="431" y="482"/>
            <a:chExt cx="4989" cy="2903"/>
          </a:xfrm>
        </p:grpSpPr>
        <p:sp>
          <p:nvSpPr>
            <p:cNvPr id="25606" name="Oval 3"/>
            <p:cNvSpPr>
              <a:spLocks noChangeArrowheads="1"/>
            </p:cNvSpPr>
            <p:nvPr/>
          </p:nvSpPr>
          <p:spPr bwMode="auto">
            <a:xfrm>
              <a:off x="975" y="754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07" name="Oval 4"/>
            <p:cNvSpPr>
              <a:spLocks noChangeArrowheads="1"/>
            </p:cNvSpPr>
            <p:nvPr/>
          </p:nvSpPr>
          <p:spPr bwMode="auto">
            <a:xfrm>
              <a:off x="1792" y="754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612" y="1480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09" name="Oval 6"/>
            <p:cNvSpPr>
              <a:spLocks noChangeArrowheads="1"/>
            </p:cNvSpPr>
            <p:nvPr/>
          </p:nvSpPr>
          <p:spPr bwMode="auto">
            <a:xfrm>
              <a:off x="1384" y="1706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10" name="Oval 7"/>
            <p:cNvSpPr>
              <a:spLocks noChangeArrowheads="1"/>
            </p:cNvSpPr>
            <p:nvPr/>
          </p:nvSpPr>
          <p:spPr bwMode="auto">
            <a:xfrm>
              <a:off x="1202" y="1162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11" name="Oval 9"/>
            <p:cNvSpPr>
              <a:spLocks noChangeArrowheads="1"/>
            </p:cNvSpPr>
            <p:nvPr/>
          </p:nvSpPr>
          <p:spPr bwMode="auto">
            <a:xfrm>
              <a:off x="1202" y="1162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12" name="Line 10"/>
            <p:cNvSpPr>
              <a:spLocks noChangeShapeType="1"/>
            </p:cNvSpPr>
            <p:nvPr/>
          </p:nvSpPr>
          <p:spPr bwMode="auto">
            <a:xfrm>
              <a:off x="1066" y="845"/>
              <a:ext cx="18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 flipV="1">
              <a:off x="1338" y="890"/>
              <a:ext cx="454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 flipV="1">
              <a:off x="749" y="1298"/>
              <a:ext cx="499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>
              <a:off x="1293" y="1298"/>
              <a:ext cx="13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16" name="Oval 14"/>
            <p:cNvSpPr>
              <a:spLocks noChangeArrowheads="1"/>
            </p:cNvSpPr>
            <p:nvPr/>
          </p:nvSpPr>
          <p:spPr bwMode="auto">
            <a:xfrm>
              <a:off x="2698" y="663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17" name="Oval 15"/>
            <p:cNvSpPr>
              <a:spLocks noChangeArrowheads="1"/>
            </p:cNvSpPr>
            <p:nvPr/>
          </p:nvSpPr>
          <p:spPr bwMode="auto">
            <a:xfrm>
              <a:off x="3515" y="663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18" name="Oval 16"/>
            <p:cNvSpPr>
              <a:spLocks noChangeArrowheads="1"/>
            </p:cNvSpPr>
            <p:nvPr/>
          </p:nvSpPr>
          <p:spPr bwMode="auto">
            <a:xfrm>
              <a:off x="2335" y="1389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19" name="Oval 17"/>
            <p:cNvSpPr>
              <a:spLocks noChangeArrowheads="1"/>
            </p:cNvSpPr>
            <p:nvPr/>
          </p:nvSpPr>
          <p:spPr bwMode="auto">
            <a:xfrm>
              <a:off x="3107" y="1615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20" name="Oval 18"/>
            <p:cNvSpPr>
              <a:spLocks noChangeArrowheads="1"/>
            </p:cNvSpPr>
            <p:nvPr/>
          </p:nvSpPr>
          <p:spPr bwMode="auto">
            <a:xfrm>
              <a:off x="2925" y="1071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21" name="Oval 19"/>
            <p:cNvSpPr>
              <a:spLocks noChangeArrowheads="1"/>
            </p:cNvSpPr>
            <p:nvPr/>
          </p:nvSpPr>
          <p:spPr bwMode="auto">
            <a:xfrm>
              <a:off x="2925" y="1071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>
              <a:off x="2789" y="754"/>
              <a:ext cx="18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23" name="Line 21"/>
            <p:cNvSpPr>
              <a:spLocks noChangeShapeType="1"/>
            </p:cNvSpPr>
            <p:nvPr/>
          </p:nvSpPr>
          <p:spPr bwMode="auto">
            <a:xfrm flipV="1">
              <a:off x="3061" y="799"/>
              <a:ext cx="454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24" name="Line 22"/>
            <p:cNvSpPr>
              <a:spLocks noChangeShapeType="1"/>
            </p:cNvSpPr>
            <p:nvPr/>
          </p:nvSpPr>
          <p:spPr bwMode="auto">
            <a:xfrm flipV="1">
              <a:off x="2472" y="1207"/>
              <a:ext cx="499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25" name="Line 23"/>
            <p:cNvSpPr>
              <a:spLocks noChangeShapeType="1"/>
            </p:cNvSpPr>
            <p:nvPr/>
          </p:nvSpPr>
          <p:spPr bwMode="auto">
            <a:xfrm>
              <a:off x="3016" y="1207"/>
              <a:ext cx="13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 flipV="1">
              <a:off x="2472" y="1026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 flipV="1">
              <a:off x="2789" y="754"/>
              <a:ext cx="7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>
              <a:off x="2789" y="799"/>
              <a:ext cx="91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29" name="Line 28"/>
            <p:cNvSpPr>
              <a:spLocks noChangeShapeType="1"/>
            </p:cNvSpPr>
            <p:nvPr/>
          </p:nvSpPr>
          <p:spPr bwMode="auto">
            <a:xfrm>
              <a:off x="2880" y="1434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30" name="Oval 29"/>
            <p:cNvSpPr>
              <a:spLocks noChangeArrowheads="1"/>
            </p:cNvSpPr>
            <p:nvPr/>
          </p:nvSpPr>
          <p:spPr bwMode="auto">
            <a:xfrm>
              <a:off x="4286" y="709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31" name="Oval 30"/>
            <p:cNvSpPr>
              <a:spLocks noChangeArrowheads="1"/>
            </p:cNvSpPr>
            <p:nvPr/>
          </p:nvSpPr>
          <p:spPr bwMode="auto">
            <a:xfrm>
              <a:off x="5103" y="709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32" name="Oval 31"/>
            <p:cNvSpPr>
              <a:spLocks noChangeArrowheads="1"/>
            </p:cNvSpPr>
            <p:nvPr/>
          </p:nvSpPr>
          <p:spPr bwMode="auto">
            <a:xfrm>
              <a:off x="3923" y="1435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33" name="Oval 32"/>
            <p:cNvSpPr>
              <a:spLocks noChangeArrowheads="1"/>
            </p:cNvSpPr>
            <p:nvPr/>
          </p:nvSpPr>
          <p:spPr bwMode="auto">
            <a:xfrm>
              <a:off x="4695" y="1661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34" name="Oval 33"/>
            <p:cNvSpPr>
              <a:spLocks noChangeArrowheads="1"/>
            </p:cNvSpPr>
            <p:nvPr/>
          </p:nvSpPr>
          <p:spPr bwMode="auto">
            <a:xfrm>
              <a:off x="4513" y="1117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35" name="Oval 34"/>
            <p:cNvSpPr>
              <a:spLocks noChangeArrowheads="1"/>
            </p:cNvSpPr>
            <p:nvPr/>
          </p:nvSpPr>
          <p:spPr bwMode="auto">
            <a:xfrm>
              <a:off x="4513" y="1117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 flipV="1">
              <a:off x="4649" y="845"/>
              <a:ext cx="454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37" name="Line 38"/>
            <p:cNvSpPr>
              <a:spLocks noChangeShapeType="1"/>
            </p:cNvSpPr>
            <p:nvPr/>
          </p:nvSpPr>
          <p:spPr bwMode="auto">
            <a:xfrm>
              <a:off x="4604" y="1253"/>
              <a:ext cx="13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38" name="Line 40"/>
            <p:cNvSpPr>
              <a:spLocks noChangeShapeType="1"/>
            </p:cNvSpPr>
            <p:nvPr/>
          </p:nvSpPr>
          <p:spPr bwMode="auto">
            <a:xfrm flipH="1">
              <a:off x="4422" y="754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39" name="Line 41"/>
            <p:cNvSpPr>
              <a:spLocks noChangeShapeType="1"/>
            </p:cNvSpPr>
            <p:nvPr/>
          </p:nvSpPr>
          <p:spPr bwMode="auto">
            <a:xfrm flipH="1">
              <a:off x="4014" y="799"/>
              <a:ext cx="272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40" name="Line 42"/>
            <p:cNvSpPr>
              <a:spLocks noChangeShapeType="1"/>
            </p:cNvSpPr>
            <p:nvPr/>
          </p:nvSpPr>
          <p:spPr bwMode="auto">
            <a:xfrm>
              <a:off x="4059" y="1525"/>
              <a:ext cx="63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41" name="Oval 53"/>
            <p:cNvSpPr>
              <a:spLocks noChangeArrowheads="1"/>
            </p:cNvSpPr>
            <p:nvPr/>
          </p:nvSpPr>
          <p:spPr bwMode="auto">
            <a:xfrm>
              <a:off x="1065" y="2296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42" name="Oval 54"/>
            <p:cNvSpPr>
              <a:spLocks noChangeArrowheads="1"/>
            </p:cNvSpPr>
            <p:nvPr/>
          </p:nvSpPr>
          <p:spPr bwMode="auto">
            <a:xfrm>
              <a:off x="1882" y="2296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43" name="Oval 55"/>
            <p:cNvSpPr>
              <a:spLocks noChangeArrowheads="1"/>
            </p:cNvSpPr>
            <p:nvPr/>
          </p:nvSpPr>
          <p:spPr bwMode="auto">
            <a:xfrm>
              <a:off x="748" y="3203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44" name="Oval 57"/>
            <p:cNvSpPr>
              <a:spLocks noChangeArrowheads="1"/>
            </p:cNvSpPr>
            <p:nvPr/>
          </p:nvSpPr>
          <p:spPr bwMode="auto">
            <a:xfrm>
              <a:off x="1292" y="2704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45" name="Oval 58"/>
            <p:cNvSpPr>
              <a:spLocks noChangeArrowheads="1"/>
            </p:cNvSpPr>
            <p:nvPr/>
          </p:nvSpPr>
          <p:spPr bwMode="auto">
            <a:xfrm>
              <a:off x="1292" y="2704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46" name="Line 59"/>
            <p:cNvSpPr>
              <a:spLocks noChangeShapeType="1"/>
            </p:cNvSpPr>
            <p:nvPr/>
          </p:nvSpPr>
          <p:spPr bwMode="auto">
            <a:xfrm>
              <a:off x="1156" y="2387"/>
              <a:ext cx="18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47" name="Line 60"/>
            <p:cNvSpPr>
              <a:spLocks noChangeShapeType="1"/>
            </p:cNvSpPr>
            <p:nvPr/>
          </p:nvSpPr>
          <p:spPr bwMode="auto">
            <a:xfrm flipV="1">
              <a:off x="1428" y="2432"/>
              <a:ext cx="454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48" name="Line 61"/>
            <p:cNvSpPr>
              <a:spLocks noChangeShapeType="1"/>
            </p:cNvSpPr>
            <p:nvPr/>
          </p:nvSpPr>
          <p:spPr bwMode="auto">
            <a:xfrm flipV="1">
              <a:off x="839" y="2840"/>
              <a:ext cx="499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49" name="Line 62"/>
            <p:cNvSpPr>
              <a:spLocks noChangeShapeType="1"/>
            </p:cNvSpPr>
            <p:nvPr/>
          </p:nvSpPr>
          <p:spPr bwMode="auto">
            <a:xfrm>
              <a:off x="1383" y="2840"/>
              <a:ext cx="318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50" name="Oval 63"/>
            <p:cNvSpPr>
              <a:spLocks noChangeArrowheads="1"/>
            </p:cNvSpPr>
            <p:nvPr/>
          </p:nvSpPr>
          <p:spPr bwMode="auto">
            <a:xfrm>
              <a:off x="703" y="2795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51" name="Line 64"/>
            <p:cNvSpPr>
              <a:spLocks noChangeShapeType="1"/>
            </p:cNvSpPr>
            <p:nvPr/>
          </p:nvSpPr>
          <p:spPr bwMode="auto">
            <a:xfrm flipV="1">
              <a:off x="839" y="2750"/>
              <a:ext cx="453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52" name="Oval 65"/>
            <p:cNvSpPr>
              <a:spLocks noChangeArrowheads="1"/>
            </p:cNvSpPr>
            <p:nvPr/>
          </p:nvSpPr>
          <p:spPr bwMode="auto">
            <a:xfrm>
              <a:off x="2562" y="3249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53" name="Oval 66"/>
            <p:cNvSpPr>
              <a:spLocks noChangeArrowheads="1"/>
            </p:cNvSpPr>
            <p:nvPr/>
          </p:nvSpPr>
          <p:spPr bwMode="auto">
            <a:xfrm>
              <a:off x="1701" y="3249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54" name="Oval 67"/>
            <p:cNvSpPr>
              <a:spLocks noChangeArrowheads="1"/>
            </p:cNvSpPr>
            <p:nvPr/>
          </p:nvSpPr>
          <p:spPr bwMode="auto">
            <a:xfrm>
              <a:off x="1701" y="3249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55" name="Oval 68"/>
            <p:cNvSpPr>
              <a:spLocks noChangeArrowheads="1"/>
            </p:cNvSpPr>
            <p:nvPr/>
          </p:nvSpPr>
          <p:spPr bwMode="auto">
            <a:xfrm>
              <a:off x="3606" y="2251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56" name="Oval 69"/>
            <p:cNvSpPr>
              <a:spLocks noChangeArrowheads="1"/>
            </p:cNvSpPr>
            <p:nvPr/>
          </p:nvSpPr>
          <p:spPr bwMode="auto">
            <a:xfrm>
              <a:off x="4423" y="2251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57" name="Oval 70"/>
            <p:cNvSpPr>
              <a:spLocks noChangeArrowheads="1"/>
            </p:cNvSpPr>
            <p:nvPr/>
          </p:nvSpPr>
          <p:spPr bwMode="auto">
            <a:xfrm>
              <a:off x="3560" y="3113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58" name="Oval 71"/>
            <p:cNvSpPr>
              <a:spLocks noChangeArrowheads="1"/>
            </p:cNvSpPr>
            <p:nvPr/>
          </p:nvSpPr>
          <p:spPr bwMode="auto">
            <a:xfrm>
              <a:off x="4332" y="3113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59" name="Oval 72"/>
            <p:cNvSpPr>
              <a:spLocks noChangeArrowheads="1"/>
            </p:cNvSpPr>
            <p:nvPr/>
          </p:nvSpPr>
          <p:spPr bwMode="auto">
            <a:xfrm>
              <a:off x="3833" y="2659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60" name="Oval 73"/>
            <p:cNvSpPr>
              <a:spLocks noChangeArrowheads="1"/>
            </p:cNvSpPr>
            <p:nvPr/>
          </p:nvSpPr>
          <p:spPr bwMode="auto">
            <a:xfrm>
              <a:off x="3833" y="2659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>
                <a:latin typeface="Verdana" pitchFamily="34" charset="0"/>
              </a:endParaRPr>
            </a:p>
          </p:txBody>
        </p:sp>
        <p:sp>
          <p:nvSpPr>
            <p:cNvPr id="25661" name="Line 74"/>
            <p:cNvSpPr>
              <a:spLocks noChangeShapeType="1"/>
            </p:cNvSpPr>
            <p:nvPr/>
          </p:nvSpPr>
          <p:spPr bwMode="auto">
            <a:xfrm>
              <a:off x="3697" y="2342"/>
              <a:ext cx="18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62" name="Line 75"/>
            <p:cNvSpPr>
              <a:spLocks noChangeShapeType="1"/>
            </p:cNvSpPr>
            <p:nvPr/>
          </p:nvSpPr>
          <p:spPr bwMode="auto">
            <a:xfrm flipV="1">
              <a:off x="3969" y="2387"/>
              <a:ext cx="454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63" name="Line 76"/>
            <p:cNvSpPr>
              <a:spLocks noChangeShapeType="1"/>
            </p:cNvSpPr>
            <p:nvPr/>
          </p:nvSpPr>
          <p:spPr bwMode="auto">
            <a:xfrm flipV="1">
              <a:off x="3651" y="2795"/>
              <a:ext cx="22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64" name="Line 77"/>
            <p:cNvSpPr>
              <a:spLocks noChangeShapeType="1"/>
            </p:cNvSpPr>
            <p:nvPr/>
          </p:nvSpPr>
          <p:spPr bwMode="auto">
            <a:xfrm>
              <a:off x="3924" y="2795"/>
              <a:ext cx="40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65" name="Line 78"/>
            <p:cNvSpPr>
              <a:spLocks noChangeShapeType="1"/>
            </p:cNvSpPr>
            <p:nvPr/>
          </p:nvSpPr>
          <p:spPr bwMode="auto">
            <a:xfrm>
              <a:off x="1837" y="3339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66" name="Line 79"/>
            <p:cNvSpPr>
              <a:spLocks noChangeShapeType="1"/>
            </p:cNvSpPr>
            <p:nvPr/>
          </p:nvSpPr>
          <p:spPr bwMode="auto">
            <a:xfrm flipV="1">
              <a:off x="1429" y="2704"/>
              <a:ext cx="2404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67" name="Line 80"/>
            <p:cNvSpPr>
              <a:spLocks noChangeShapeType="1"/>
            </p:cNvSpPr>
            <p:nvPr/>
          </p:nvSpPr>
          <p:spPr bwMode="auto">
            <a:xfrm flipV="1">
              <a:off x="1429" y="2750"/>
              <a:ext cx="2404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68" name="Line 81"/>
            <p:cNvSpPr>
              <a:spLocks noChangeShapeType="1"/>
            </p:cNvSpPr>
            <p:nvPr/>
          </p:nvSpPr>
          <p:spPr bwMode="auto">
            <a:xfrm>
              <a:off x="1429" y="2795"/>
              <a:ext cx="3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69" name="Line 82"/>
            <p:cNvSpPr>
              <a:spLocks noChangeShapeType="1"/>
            </p:cNvSpPr>
            <p:nvPr/>
          </p:nvSpPr>
          <p:spPr bwMode="auto">
            <a:xfrm flipV="1">
              <a:off x="1837" y="2750"/>
              <a:ext cx="1996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70" name="Line 83"/>
            <p:cNvSpPr>
              <a:spLocks noChangeShapeType="1"/>
            </p:cNvSpPr>
            <p:nvPr/>
          </p:nvSpPr>
          <p:spPr bwMode="auto">
            <a:xfrm flipV="1">
              <a:off x="1837" y="2750"/>
              <a:ext cx="2041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671" name="Text Box 84"/>
            <p:cNvSpPr txBox="1">
              <a:spLocks noChangeArrowheads="1"/>
            </p:cNvSpPr>
            <p:nvPr/>
          </p:nvSpPr>
          <p:spPr bwMode="auto">
            <a:xfrm>
              <a:off x="431" y="482"/>
              <a:ext cx="14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800">
                  <a:latin typeface="Verdana" pitchFamily="34" charset="0"/>
                </a:rPr>
                <a:t>a) hviezdicová</a:t>
              </a:r>
              <a:endParaRPr lang="cs-CZ" altLang="sk-SK" sz="1800">
                <a:latin typeface="Verdana" pitchFamily="34" charset="0"/>
              </a:endParaRPr>
            </a:p>
          </p:txBody>
        </p:sp>
        <p:sp>
          <p:nvSpPr>
            <p:cNvPr id="25672" name="Text Box 85"/>
            <p:cNvSpPr txBox="1">
              <a:spLocks noChangeArrowheads="1"/>
            </p:cNvSpPr>
            <p:nvPr/>
          </p:nvSpPr>
          <p:spPr bwMode="auto">
            <a:xfrm>
              <a:off x="2290" y="482"/>
              <a:ext cx="14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800">
                  <a:latin typeface="Verdana" pitchFamily="34" charset="0"/>
                </a:rPr>
                <a:t>b) mrežová</a:t>
              </a:r>
              <a:endParaRPr lang="cs-CZ" altLang="sk-SK" sz="1800">
                <a:latin typeface="Verdana" pitchFamily="34" charset="0"/>
              </a:endParaRPr>
            </a:p>
          </p:txBody>
        </p:sp>
        <p:sp>
          <p:nvSpPr>
            <p:cNvPr id="25673" name="Text Box 86"/>
            <p:cNvSpPr txBox="1">
              <a:spLocks noChangeArrowheads="1"/>
            </p:cNvSpPr>
            <p:nvPr/>
          </p:nvSpPr>
          <p:spPr bwMode="auto">
            <a:xfrm>
              <a:off x="3969" y="482"/>
              <a:ext cx="14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800">
                  <a:latin typeface="Verdana" pitchFamily="34" charset="0"/>
                </a:rPr>
                <a:t>c) kruhová</a:t>
              </a:r>
              <a:endParaRPr lang="cs-CZ" altLang="sk-SK" sz="1800">
                <a:latin typeface="Verdana" pitchFamily="34" charset="0"/>
              </a:endParaRPr>
            </a:p>
          </p:txBody>
        </p:sp>
        <p:sp>
          <p:nvSpPr>
            <p:cNvPr id="25674" name="Text Box 87"/>
            <p:cNvSpPr txBox="1">
              <a:spLocks noChangeArrowheads="1"/>
            </p:cNvSpPr>
            <p:nvPr/>
          </p:nvSpPr>
          <p:spPr bwMode="auto">
            <a:xfrm>
              <a:off x="567" y="2069"/>
              <a:ext cx="3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800">
                  <a:latin typeface="Verdana" pitchFamily="34" charset="0"/>
                </a:rPr>
                <a:t>d) zložená: mrežovo-hviezdicová s priečkou</a:t>
              </a:r>
              <a:endParaRPr lang="cs-CZ" altLang="sk-SK" sz="1800">
                <a:latin typeface="Verdana" pitchFamily="34" charset="0"/>
              </a:endParaRPr>
            </a:p>
          </p:txBody>
        </p:sp>
      </p:grpSp>
      <p:sp>
        <p:nvSpPr>
          <p:cNvPr id="25605" name="Text Box 88"/>
          <p:cNvSpPr txBox="1">
            <a:spLocks noChangeArrowheads="1"/>
          </p:cNvSpPr>
          <p:nvPr/>
        </p:nvSpPr>
        <p:spPr bwMode="auto">
          <a:xfrm>
            <a:off x="827088" y="5876925"/>
            <a:ext cx="799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400" b="1">
                <a:latin typeface="Verdana" pitchFamily="34" charset="0"/>
              </a:rPr>
              <a:t>Obr.1.</a:t>
            </a:r>
            <a:r>
              <a:rPr lang="en-US" altLang="sk-SK" sz="2400" b="1">
                <a:latin typeface="Verdana" pitchFamily="34" charset="0"/>
              </a:rPr>
              <a:t>3</a:t>
            </a:r>
            <a:r>
              <a:rPr lang="sk-SK" altLang="sk-SK" sz="2400">
                <a:latin typeface="Verdana" pitchFamily="34" charset="0"/>
              </a:rPr>
              <a:t> Príklady niektorých sieťových topológií</a:t>
            </a:r>
            <a:endParaRPr lang="cs-CZ" altLang="sk-SK" sz="24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9895160-4F2B-41AC-93B5-FE64713D34E6}" type="slidenum">
              <a:rPr lang="cs-CZ" altLang="sk-SK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sk-SK" sz="1200" smtClean="0">
              <a:latin typeface="Arial Black" pitchFamily="34" charset="0"/>
            </a:endParaRPr>
          </a:p>
        </p:txBody>
      </p:sp>
      <p:sp>
        <p:nvSpPr>
          <p:cNvPr id="26627" name="Text Box 74"/>
          <p:cNvSpPr txBox="1">
            <a:spLocks noChangeArrowheads="1"/>
          </p:cNvSpPr>
          <p:nvPr/>
        </p:nvSpPr>
        <p:spPr bwMode="auto">
          <a:xfrm>
            <a:off x="684213" y="476250"/>
            <a:ext cx="7920037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sk-SK" sz="1800">
                <a:latin typeface="Verdana" pitchFamily="34" charset="0"/>
              </a:rPr>
              <a:t>Aplik</a:t>
            </a:r>
            <a:r>
              <a:rPr lang="sk-SK" altLang="sk-SK" sz="1800">
                <a:latin typeface="Verdana" pitchFamily="34" charset="0"/>
              </a:rPr>
              <a:t>ácie a nároky na TS</a:t>
            </a:r>
            <a:r>
              <a:rPr lang="en-US" altLang="sk-SK" sz="1800">
                <a:latin typeface="Verdana" pitchFamily="34" charset="0"/>
              </a:rPr>
              <a:t>: </a:t>
            </a:r>
            <a:r>
              <a:rPr lang="sk-SK" altLang="sk-SK" sz="1800">
                <a:latin typeface="Verdana" pitchFamily="34" charset="0"/>
              </a:rPr>
              <a:t>prístup k inf. zdrojom, ...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Parametre TS: </a:t>
            </a:r>
            <a:r>
              <a:rPr lang="en-US" altLang="sk-SK" sz="1800">
                <a:latin typeface="Verdana" pitchFamily="34" charset="0"/>
              </a:rPr>
              <a:t>prenosov</a:t>
            </a:r>
            <a:r>
              <a:rPr lang="sk-SK" altLang="sk-SK" sz="1800">
                <a:latin typeface="Verdana" pitchFamily="34" charset="0"/>
              </a:rPr>
              <a:t>á rýchlosť, atď.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(Požiadavky na TS zo strany používateľa:  ...)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-</a:t>
            </a:r>
            <a:r>
              <a:rPr lang="sk-SK" altLang="sk-SK" sz="1800" b="1" u="sng">
                <a:latin typeface="Verdana" pitchFamily="34" charset="0"/>
              </a:rPr>
              <a:t> </a:t>
            </a:r>
            <a:r>
              <a:rPr lang="sk-SK" altLang="sk-SK" sz="1800" b="1" i="1" u="sng">
                <a:latin typeface="Verdana" pitchFamily="34" charset="0"/>
              </a:rPr>
              <a:t>Kvalita služieb</a:t>
            </a:r>
            <a:r>
              <a:rPr lang="sk-SK" altLang="sk-SK" sz="1800" b="1" u="sng">
                <a:latin typeface="Verdana" pitchFamily="34" charset="0"/>
              </a:rPr>
              <a:t> (QoS)- ...</a:t>
            </a:r>
            <a:r>
              <a:rPr lang="sk-SK" altLang="sk-SK" sz="1800">
                <a:latin typeface="Verdana" pitchFamily="34" charset="0"/>
              </a:rPr>
              <a:t> </a:t>
            </a:r>
            <a:r>
              <a:rPr lang="en-US" altLang="sk-SK" sz="1800">
                <a:latin typeface="Verdana" pitchFamily="34" charset="0"/>
              </a:rPr>
              <a:t>  ITU-T G.1000</a:t>
            </a:r>
            <a:r>
              <a:rPr lang="sk-SK" altLang="sk-SK" sz="1800">
                <a:latin typeface="Verdana" pitchFamily="34" charset="0"/>
              </a:rPr>
              <a:t>, .</a:t>
            </a:r>
            <a:r>
              <a:rPr lang="en-US" altLang="sk-SK" sz="1800">
                <a:latin typeface="Verdana" pitchFamily="34" charset="0"/>
              </a:rPr>
              <a:t>1010</a:t>
            </a:r>
            <a:r>
              <a:rPr lang="sk-SK" altLang="sk-SK" sz="1800">
                <a:latin typeface="Verdana" pitchFamily="34" charset="0"/>
              </a:rPr>
              <a:t> a E.800</a:t>
            </a:r>
            <a:endParaRPr lang="cs-CZ" altLang="sk-SK" sz="1800" b="1" u="sng">
              <a:latin typeface="Verdana" pitchFamily="34" charset="0"/>
            </a:endParaRPr>
          </a:p>
        </p:txBody>
      </p:sp>
      <p:pic>
        <p:nvPicPr>
          <p:cNvPr id="26628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882015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 Box 251"/>
          <p:cNvSpPr txBox="1">
            <a:spLocks noChangeArrowheads="1"/>
          </p:cNvSpPr>
          <p:nvPr/>
        </p:nvSpPr>
        <p:spPr bwMode="auto">
          <a:xfrm>
            <a:off x="539750" y="2492375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Definícia </a:t>
            </a:r>
            <a:r>
              <a:rPr lang="sk-SK" altLang="sk-SK" sz="1800" b="1">
                <a:latin typeface="Verdana" pitchFamily="34" charset="0"/>
              </a:rPr>
              <a:t>QoS</a:t>
            </a:r>
            <a:r>
              <a:rPr lang="sk-SK" altLang="sk-SK" sz="1800">
                <a:latin typeface="Verdana" pitchFamily="34" charset="0"/>
              </a:rPr>
              <a:t> podľa ITU: súborný efekt charakteristík služby, ktorý určuje stupeň uspokojenia užívateľa služby.</a:t>
            </a:r>
            <a:endParaRPr lang="cs-CZ" altLang="sk-SK" sz="18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2A2C6F-34A2-425A-A41B-D65ED58B87B5}" type="slidenum">
              <a:rPr lang="cs-CZ" altLang="sk-SK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cs-CZ" altLang="sk-SK" sz="1200" smtClean="0">
              <a:latin typeface="Arial Black" pitchFamily="34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5905500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rýchlosť (speed)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presnosť (accuracy)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dosiahnuteľnosť (availibility)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spoľahlivosť (reliability)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bezpečnosť (security)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jednoduchosť (simplicity)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pružnosť (flexibility)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sk-SK" altLang="sk-SK" sz="18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oneskorenie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kolísanie oneskorenia pri prenose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sk-SK" altLang="sk-SK" sz="1800">
                <a:latin typeface="Verdana" pitchFamily="34" charset="0"/>
              </a:rPr>
              <a:t>stratovosť informácie (PLR=Packet Loss Rate)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atď.</a:t>
            </a:r>
            <a:endParaRPr lang="en-US" altLang="sk-SK" sz="180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Tab. 2, Tab. 3</a:t>
            </a:r>
            <a:endParaRPr lang="cs-CZ" altLang="sk-SK" sz="1800">
              <a:latin typeface="Verdana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8424863" cy="392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sk-SK" altLang="sk-SK" sz="1800" b="1">
                <a:latin typeface="Verdana" pitchFamily="34" charset="0"/>
              </a:rPr>
              <a:t>kritériá komunikačnej </a:t>
            </a:r>
            <a:r>
              <a:rPr lang="en-US" altLang="sk-SK" sz="1800" b="1">
                <a:latin typeface="Verdana" pitchFamily="34" charset="0"/>
              </a:rPr>
              <a:t>QoS</a:t>
            </a:r>
            <a:r>
              <a:rPr lang="sk-SK" altLang="sk-SK" sz="1800" b="1">
                <a:latin typeface="Verdana" pitchFamily="34" charset="0"/>
              </a:rPr>
              <a:t> – je ich asi 43; najdôležitejšie sú:</a:t>
            </a:r>
            <a:endParaRPr lang="cs-CZ" altLang="sk-SK" sz="1800" b="1">
              <a:latin typeface="Verdana" pitchFamily="34" charset="0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932363" y="1916113"/>
            <a:ext cx="39608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- QoS  sa posudzuje z rôznych pohľadov na službu (požiadavky užívateľa, posúdenie služby užívateľom, QoS ponúkané poskytovateľom, QoS dosiahnuté poskytovateľom...)</a:t>
            </a:r>
            <a:endParaRPr lang="cs-CZ" altLang="sk-SK" sz="1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F0F1CBD-D8E2-49D0-91A4-1CCCD3FB22D3}" type="slidenum">
              <a:rPr lang="cs-CZ" altLang="sk-SK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cs-CZ" altLang="sk-SK" sz="1200" smtClean="0">
              <a:latin typeface="Arial Black" pitchFamily="34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8280400" cy="641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>
                <a:solidFill>
                  <a:schemeClr val="bg1"/>
                </a:solidFill>
                <a:latin typeface="Verdana" pitchFamily="34" charset="0"/>
              </a:rPr>
              <a:t>Tab.2  </a:t>
            </a:r>
            <a:r>
              <a:rPr lang="en-US" altLang="sk-SK" sz="1800" b="1">
                <a:solidFill>
                  <a:schemeClr val="bg1"/>
                </a:solidFill>
                <a:latin typeface="Verdana" pitchFamily="34" charset="0"/>
              </a:rPr>
              <a:t>Z</a:t>
            </a:r>
            <a:r>
              <a:rPr lang="sk-SK" altLang="sk-SK" sz="1800" b="1">
                <a:solidFill>
                  <a:schemeClr val="bg1"/>
                </a:solidFill>
                <a:latin typeface="Verdana" pitchFamily="34" charset="0"/>
              </a:rPr>
              <a:t>á</a:t>
            </a:r>
            <a:r>
              <a:rPr lang="en-US" altLang="sk-SK" sz="1800" b="1">
                <a:solidFill>
                  <a:schemeClr val="bg1"/>
                </a:solidFill>
                <a:latin typeface="Verdana" pitchFamily="34" charset="0"/>
              </a:rPr>
              <a:t>kl.kvalitat</a:t>
            </a:r>
            <a:r>
              <a:rPr lang="sk-SK" altLang="sk-SK" sz="1800" b="1">
                <a:solidFill>
                  <a:schemeClr val="bg1"/>
                </a:solidFill>
                <a:latin typeface="Verdana" pitchFamily="34" charset="0"/>
              </a:rPr>
              <a:t>í</a:t>
            </a:r>
            <a:r>
              <a:rPr lang="en-US" altLang="sk-SK" sz="1800" b="1">
                <a:solidFill>
                  <a:schemeClr val="bg1"/>
                </a:solidFill>
                <a:latin typeface="Verdana" pitchFamily="34" charset="0"/>
              </a:rPr>
              <a:t>vne ukazovatele pre prenos zvuk</a:t>
            </a:r>
            <a:r>
              <a:rPr lang="sk-SK" altLang="sk-SK" sz="1800" b="1">
                <a:solidFill>
                  <a:schemeClr val="bg1"/>
                </a:solidFill>
                <a:latin typeface="Verdana" pitchFamily="34" charset="0"/>
              </a:rPr>
              <a:t>ovej</a:t>
            </a:r>
            <a:r>
              <a:rPr lang="en-US" altLang="sk-SK" sz="1800" b="1">
                <a:solidFill>
                  <a:schemeClr val="bg1"/>
                </a:solidFill>
                <a:latin typeface="Verdana" pitchFamily="34" charset="0"/>
              </a:rPr>
              <a:t> a obraz</a:t>
            </a:r>
            <a:r>
              <a:rPr lang="sk-SK" altLang="sk-SK" sz="1800" b="1">
                <a:solidFill>
                  <a:schemeClr val="bg1"/>
                </a:solidFill>
                <a:latin typeface="Verdana" pitchFamily="34" charset="0"/>
              </a:rPr>
              <a:t>ovej </a:t>
            </a:r>
            <a:r>
              <a:rPr lang="en-US" altLang="sk-SK" sz="1800" b="1">
                <a:solidFill>
                  <a:schemeClr val="bg1"/>
                </a:solidFill>
                <a:latin typeface="Verdana" pitchFamily="34" charset="0"/>
              </a:rPr>
              <a:t>inf.</a:t>
            </a:r>
            <a:endParaRPr lang="cs-CZ" altLang="sk-SK" sz="1800" b="1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07591" name="Group 71"/>
          <p:cNvGraphicFramePr>
            <a:graphicFrameLocks noGrp="1"/>
          </p:cNvGraphicFramePr>
          <p:nvPr>
            <p:ph/>
          </p:nvPr>
        </p:nvGraphicFramePr>
        <p:xfrm>
          <a:off x="468313" y="1557338"/>
          <a:ext cx="8229600" cy="4262439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3187"/>
                <a:gridCol w="1314450"/>
                <a:gridCol w="185738"/>
                <a:gridCol w="1241425"/>
                <a:gridCol w="13716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aplikácia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Symetria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Typická rýchlosť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kbps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Oneskorenie [s]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Kol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ísanie onesk.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PLR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(Packet loss rate)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Prenos zvuk. inform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ácie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Telef.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Symetricky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4 - 64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&lt;0,4 (0,15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3%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Hlas.spr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Jednosm.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– 32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3%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Audio on dem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Jednosm.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– 128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&lt;&lt;1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Prenos obrazovej informácie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Videotelef.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Symetr.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16 - 384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&lt;0,4 (0,15)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Jednosm.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 Mbps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1" name="Text Box 72"/>
          <p:cNvSpPr txBox="1">
            <a:spLocks noChangeArrowheads="1"/>
          </p:cNvSpPr>
          <p:nvPr/>
        </p:nvSpPr>
        <p:spPr bwMode="auto">
          <a:xfrm>
            <a:off x="827088" y="109538"/>
            <a:ext cx="345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solidFill>
                  <a:schemeClr val="bg1"/>
                </a:solidFill>
                <a:latin typeface="Verdana" pitchFamily="34" charset="0"/>
              </a:rPr>
              <a:t>QoS - pokračovanie</a:t>
            </a:r>
            <a:endParaRPr lang="cs-CZ" altLang="sk-SK" sz="18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77379E2-9ADD-41BC-BFBD-F4FF98824315}" type="slidenum">
              <a:rPr lang="cs-CZ" altLang="sk-SK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sk-SK" sz="1200" smtClean="0">
              <a:latin typeface="Arial Black" pitchFamily="34" charset="0"/>
            </a:endParaRPr>
          </a:p>
        </p:txBody>
      </p:sp>
      <p:graphicFrame>
        <p:nvGraphicFramePr>
          <p:cNvPr id="94345" name="Group 137"/>
          <p:cNvGraphicFramePr>
            <a:graphicFrameLocks noGrp="1"/>
          </p:cNvGraphicFramePr>
          <p:nvPr>
            <p:ph/>
          </p:nvPr>
        </p:nvGraphicFramePr>
        <p:xfrm>
          <a:off x="539750" y="549275"/>
          <a:ext cx="8147050" cy="6111876"/>
        </p:xfrm>
        <a:graphic>
          <a:graphicData uri="http://schemas.openxmlformats.org/drawingml/2006/table">
            <a:tbl>
              <a:tblPr/>
              <a:tblGrid>
                <a:gridCol w="1630363"/>
                <a:gridCol w="1628775"/>
                <a:gridCol w="1628775"/>
                <a:gridCol w="1628775"/>
                <a:gridCol w="1630362"/>
              </a:tblGrid>
              <a:tr h="896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aplik</a:t>
                      </a:r>
                      <a:r>
                        <a:rPr kumimoji="0" lang="sk-S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ácia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Symetria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Typ.objem dát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sk-S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Onesk.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[s]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Chybovosť  BER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Hľadanie inf.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(browsing)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Asym.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ípustné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~ 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Sťahovanie súb. a stat.obrá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zkov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Asym.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– 10 000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ípustné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Obch.transakcie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Symetricky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ípustné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Ďiaľk.riadenie a interakt.hry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Asym.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0,2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E-mail (prístup k serveru)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Jednosmerne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ípustné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E-mail (medzi servermi)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Jednosmerne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Nieko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ľ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 min.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Telefax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Jednosmerne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Nieko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ľ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 min.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  <a:endParaRPr kumimoji="0" lang="cs-CZ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5" name="Text Box 138"/>
          <p:cNvSpPr txBox="1">
            <a:spLocks noChangeArrowheads="1"/>
          </p:cNvSpPr>
          <p:nvPr/>
        </p:nvSpPr>
        <p:spPr bwMode="auto">
          <a:xfrm>
            <a:off x="827088" y="0"/>
            <a:ext cx="7921625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sk-SK" sz="1800" b="1">
                <a:solidFill>
                  <a:schemeClr val="bg1"/>
                </a:solidFill>
                <a:latin typeface="Verdana" pitchFamily="34" charset="0"/>
              </a:rPr>
              <a:t>Tab.3 </a:t>
            </a:r>
            <a:r>
              <a:rPr lang="sk-SK" altLang="sk-SK" sz="1800" b="1">
                <a:solidFill>
                  <a:schemeClr val="bg1"/>
                </a:solidFill>
                <a:latin typeface="Verdana" pitchFamily="34" charset="0"/>
              </a:rPr>
              <a:t>Zákl.kvalitatívne ukazovateľe pre prenos dát </a:t>
            </a:r>
            <a:r>
              <a:rPr lang="en-US" altLang="sk-SK" sz="1800" b="1">
                <a:solidFill>
                  <a:schemeClr val="bg1"/>
                </a:solidFill>
                <a:latin typeface="Verdana" pitchFamily="34" charset="0"/>
              </a:rPr>
              <a:t>[3]</a:t>
            </a:r>
            <a:endParaRPr lang="cs-CZ" altLang="sk-SK" sz="18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38FD4B-9DD9-45B9-9ED0-A18F3E8D7551}" type="slidenum">
              <a:rPr lang="cs-CZ" altLang="sk-SK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sk-SK" sz="1200" smtClean="0">
              <a:latin typeface="Arial Black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750" y="3716338"/>
            <a:ext cx="7272338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Ešte niektoré ďalšie druhy sietí v súlade s PC technológiami: TS </a:t>
            </a:r>
            <a:r>
              <a:rPr lang="en-US" altLang="sk-SK" sz="1800">
                <a:latin typeface="Verdana" pitchFamily="34" charset="0"/>
              </a:rPr>
              <a:t>[3] </a:t>
            </a:r>
            <a:r>
              <a:rPr lang="sk-SK" altLang="sk-SK" sz="1800">
                <a:latin typeface="Verdana" pitchFamily="34" charset="0"/>
              </a:rPr>
              <a:t>/13</a:t>
            </a:r>
            <a:r>
              <a:rPr lang="en-US" altLang="sk-SK" sz="1800">
                <a:latin typeface="Verdana" pitchFamily="34" charset="0"/>
              </a:rPr>
              <a:t> </a:t>
            </a:r>
            <a:r>
              <a:rPr lang="sk-SK" altLang="sk-SK" sz="1800">
                <a:latin typeface="Verdana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>
                <a:latin typeface="Verdana" pitchFamily="34" charset="0"/>
              </a:rPr>
              <a:t>WAN -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>
                <a:latin typeface="Verdana" pitchFamily="34" charset="0"/>
              </a:rPr>
              <a:t>MAN-</a:t>
            </a:r>
            <a:r>
              <a:rPr lang="sk-SK" altLang="sk-SK" sz="1800">
                <a:latin typeface="Verdana" pitchFamily="34" charset="0"/>
              </a:rPr>
              <a:t> metropolitná – súčasť PrS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>
                <a:latin typeface="Verdana" pitchFamily="34" charset="0"/>
              </a:rPr>
              <a:t>LAN- </a:t>
            </a:r>
            <a:r>
              <a:rPr lang="sk-SK" altLang="sk-SK" sz="1800">
                <a:latin typeface="Verdana" pitchFamily="34" charset="0"/>
              </a:rPr>
              <a:t>miestna – v objekte účastníka TS</a:t>
            </a:r>
            <a:endParaRPr lang="sk-SK" altLang="sk-SK" sz="1800" b="1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>
                <a:latin typeface="Verdana" pitchFamily="34" charset="0"/>
              </a:rPr>
              <a:t>PAN- </a:t>
            </a:r>
            <a:r>
              <a:rPr lang="sk-SK" altLang="sk-SK" sz="1800">
                <a:latin typeface="Verdana" pitchFamily="34" charset="0"/>
              </a:rPr>
              <a:t>Personal Area Network- v rámci miestnosti –BlueTooth a IR prenos</a:t>
            </a:r>
            <a:endParaRPr lang="cs-CZ" altLang="sk-SK" sz="1800" b="1">
              <a:latin typeface="Verdana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11188" y="692150"/>
            <a:ext cx="7920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Požiadavky na TS zo strany zriaďovateľov a poskytovateľov služieb: ...</a:t>
            </a:r>
            <a:endParaRPr lang="cs-CZ" altLang="sk-SK" sz="1800" b="1" u="sng">
              <a:latin typeface="Verdana" pitchFamily="34" charset="0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7561262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sk-SK" sz="1800" b="1">
                <a:solidFill>
                  <a:srgbClr val="FF0000"/>
                </a:solidFill>
                <a:latin typeface="Verdana" pitchFamily="34" charset="0"/>
              </a:rPr>
              <a:t>* Pozn: </a:t>
            </a:r>
            <a:r>
              <a:rPr lang="sk-SK" altLang="sk-SK" sz="1800" b="1">
                <a:latin typeface="Verdana" pitchFamily="34" charset="0"/>
              </a:rPr>
              <a:t>Iný</a:t>
            </a:r>
            <a:r>
              <a:rPr lang="en-US" altLang="sk-SK" sz="1800" b="1">
                <a:latin typeface="Verdana" pitchFamily="34" charset="0"/>
              </a:rPr>
              <a:t> poh</a:t>
            </a:r>
            <a:r>
              <a:rPr lang="sk-SK" altLang="sk-SK" sz="1800" b="1">
                <a:latin typeface="Verdana" pitchFamily="34" charset="0"/>
              </a:rPr>
              <a:t>ľ</a:t>
            </a:r>
            <a:r>
              <a:rPr lang="en-US" altLang="sk-SK" sz="1800" b="1">
                <a:latin typeface="Verdana" pitchFamily="34" charset="0"/>
              </a:rPr>
              <a:t>ad na </a:t>
            </a:r>
            <a:r>
              <a:rPr lang="sk-SK" altLang="sk-SK" sz="1800" b="1">
                <a:latin typeface="Verdana" pitchFamily="34" charset="0"/>
              </a:rPr>
              <a:t>š</a:t>
            </a:r>
            <a:r>
              <a:rPr lang="en-US" altLang="sk-SK" sz="1800" b="1">
                <a:latin typeface="Verdana" pitchFamily="34" charset="0"/>
              </a:rPr>
              <a:t>trukt</a:t>
            </a:r>
            <a:r>
              <a:rPr lang="sk-SK" altLang="sk-SK" sz="1800" b="1">
                <a:latin typeface="Verdana" pitchFamily="34" charset="0"/>
              </a:rPr>
              <a:t>ú</a:t>
            </a:r>
            <a:r>
              <a:rPr lang="en-US" altLang="sk-SK" sz="1800" b="1">
                <a:latin typeface="Verdana" pitchFamily="34" charset="0"/>
              </a:rPr>
              <a:t>ru </a:t>
            </a:r>
            <a:r>
              <a:rPr lang="sk-SK" altLang="sk-SK" sz="1800" b="1">
                <a:latin typeface="Verdana" pitchFamily="34" charset="0"/>
              </a:rPr>
              <a:t> TS: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sk-SK" altLang="sk-SK" sz="1800">
                <a:latin typeface="Verdana" pitchFamily="34" charset="0"/>
              </a:rPr>
              <a:t>Zariadenia sieťových uzlov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-Chrbtová sieť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-Prístupová sieť</a:t>
            </a:r>
            <a:endParaRPr lang="cs-CZ" altLang="sk-SK" sz="18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819EDD5-BBB8-48C2-BFFD-05809EE689A2}" type="slidenum">
              <a:rPr lang="cs-CZ" altLang="sk-SK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cs-CZ" altLang="sk-SK" sz="1200" smtClean="0">
              <a:latin typeface="Arial Black" pitchFamily="34" charset="0"/>
            </a:endParaRPr>
          </a:p>
        </p:txBody>
      </p:sp>
      <p:sp>
        <p:nvSpPr>
          <p:cNvPr id="31747" name="Text Box 71"/>
          <p:cNvSpPr txBox="1">
            <a:spLocks noChangeArrowheads="1"/>
          </p:cNvSpPr>
          <p:nvPr/>
        </p:nvSpPr>
        <p:spPr bwMode="auto">
          <a:xfrm>
            <a:off x="755650" y="836613"/>
            <a:ext cx="6840538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>
                <a:latin typeface="Verdana" pitchFamily="34" charset="0"/>
              </a:rPr>
              <a:t>Literatúra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sk-SK" sz="1800">
                <a:latin typeface="Verdana" pitchFamily="34" charset="0"/>
              </a:rPr>
              <a:t>[1] </a:t>
            </a:r>
            <a:r>
              <a:rPr lang="sk-SK" altLang="sk-SK" sz="1800">
                <a:latin typeface="Verdana" pitchFamily="34" charset="0"/>
              </a:rPr>
              <a:t>V.Kapoun: Přístupové a transportní síte. VUT v Brně, 1999.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sk-SK" sz="1800">
                <a:latin typeface="Verdana" pitchFamily="34" charset="0"/>
              </a:rPr>
              <a:t>[2]</a:t>
            </a:r>
            <a:r>
              <a:rPr lang="sk-SK" altLang="sk-SK" sz="1800">
                <a:latin typeface="Verdana" pitchFamily="34" charset="0"/>
              </a:rPr>
              <a:t> Vaculík: Prístupové siete</a:t>
            </a:r>
            <a:r>
              <a:rPr lang="en-US" altLang="sk-SK" sz="1800">
                <a:latin typeface="Verdana" pitchFamily="34" charset="0"/>
              </a:rPr>
              <a:t>.</a:t>
            </a:r>
            <a:r>
              <a:rPr lang="sk-SK" altLang="sk-SK" sz="1800">
                <a:latin typeface="Verdana" pitchFamily="34" charset="0"/>
              </a:rPr>
              <a:t> ŽU v Žiline, 2000.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sk-SK" sz="1800">
                <a:latin typeface="Verdana" pitchFamily="34" charset="0"/>
              </a:rPr>
              <a:t>[3] </a:t>
            </a:r>
            <a:r>
              <a:rPr lang="sk-SK" altLang="sk-SK" sz="1800">
                <a:latin typeface="Verdana" pitchFamily="34" charset="0"/>
              </a:rPr>
              <a:t>J</a:t>
            </a:r>
            <a:r>
              <a:rPr lang="en-US" altLang="sk-SK" sz="1800">
                <a:latin typeface="Verdana" pitchFamily="34" charset="0"/>
              </a:rPr>
              <a:t>. </a:t>
            </a:r>
            <a:r>
              <a:rPr lang="sk-SK" altLang="sk-SK" sz="1800">
                <a:latin typeface="Verdana" pitchFamily="34" charset="0"/>
              </a:rPr>
              <a:t>Vodrážka: Přenosové systémy v přístupové síti</a:t>
            </a:r>
            <a:r>
              <a:rPr lang="en-US" altLang="sk-SK" sz="1800">
                <a:latin typeface="Verdana" pitchFamily="34" charset="0"/>
              </a:rPr>
              <a:t>. </a:t>
            </a:r>
            <a:r>
              <a:rPr lang="sk-SK" altLang="sk-SK" sz="1800">
                <a:latin typeface="Verdana" pitchFamily="34" charset="0"/>
              </a:rPr>
              <a:t>ČVUT, 2003.</a:t>
            </a:r>
            <a:endParaRPr lang="cs-CZ" altLang="sk-SK" sz="18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9D95441-02B4-4FB6-B316-2C4A2E1F086A}" type="slidenum">
              <a:rPr lang="cs-CZ" altLang="sk-SK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sk-SK" sz="1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altLang="sk-SK" b="1" i="1" smtClean="0"/>
              <a:t>Prístupová sieť</a:t>
            </a:r>
            <a:r>
              <a:rPr lang="sk-SK" altLang="sk-SK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sk-SK" alt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altLang="sk-SK" smtClean="0"/>
              <a:t>= časť komunikačnej siete, ktorá pripája užívateľov k ich bezprostrednému poskytovateľovi služieb (v minulosti – k prvej ústredni).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altLang="sk-SK" smtClean="0"/>
              <a:t>- tzv. „prvá míľa</a:t>
            </a:r>
            <a:r>
              <a:rPr lang="en-US" altLang="sk-SK" smtClean="0"/>
              <a:t>’’  (alebo </a:t>
            </a:r>
            <a:r>
              <a:rPr lang="sk-SK" altLang="sk-SK" smtClean="0"/>
              <a:t>„</a:t>
            </a:r>
            <a:r>
              <a:rPr lang="en-US" altLang="sk-SK" smtClean="0"/>
              <a:t>posledn</a:t>
            </a:r>
            <a:r>
              <a:rPr lang="sk-SK" altLang="sk-SK" smtClean="0"/>
              <a:t>á“ – zo strany siete...)</a:t>
            </a:r>
            <a:endParaRPr lang="cs-CZ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7772400" cy="661988"/>
          </a:xfrm>
        </p:spPr>
        <p:txBody>
          <a:bodyPr/>
          <a:lstStyle/>
          <a:p>
            <a:pPr eaLnBrk="1" hangingPunct="1"/>
            <a:r>
              <a:rPr lang="en-US" altLang="sk-SK" sz="3600" smtClean="0"/>
              <a:t>Pribli</a:t>
            </a:r>
            <a:r>
              <a:rPr lang="sk-SK" altLang="sk-SK" sz="3600" smtClean="0"/>
              <a:t>žná osnova prednášok predmetu Prístupové siete</a:t>
            </a:r>
            <a:endParaRPr lang="cs-CZ" altLang="sk-SK" sz="360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84213" y="2060575"/>
            <a:ext cx="7848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AutoNum type="arabicPeriod"/>
            </a:pPr>
            <a:r>
              <a:rPr lang="sk-SK" altLang="sk-SK" sz="2400" b="1" dirty="0"/>
              <a:t>Telekomunikačné siete</a:t>
            </a:r>
          </a:p>
          <a:p>
            <a:pPr eaLnBrk="1" hangingPunct="1">
              <a:spcBef>
                <a:spcPct val="50000"/>
              </a:spcBef>
              <a:buClrTx/>
              <a:buFontTx/>
              <a:buAutoNum type="arabicPeriod"/>
            </a:pPr>
            <a:r>
              <a:rPr lang="sk-SK" altLang="sk-SK" sz="2400" b="1" dirty="0"/>
              <a:t>Prístupové siete, metódy prístupu a jednotlivé druhy </a:t>
            </a:r>
            <a:r>
              <a:rPr lang="sk-SK" altLang="sk-SK" sz="2400" b="1" dirty="0" err="1"/>
              <a:t>PrS</a:t>
            </a:r>
            <a:r>
              <a:rPr lang="sk-SK" altLang="sk-SK" sz="2400" b="1" dirty="0"/>
              <a:t> </a:t>
            </a:r>
          </a:p>
          <a:p>
            <a:pPr eaLnBrk="1" hangingPunct="1">
              <a:spcBef>
                <a:spcPct val="50000"/>
              </a:spcBef>
              <a:buClrTx/>
              <a:buFontTx/>
              <a:buAutoNum type="arabicPeriod"/>
            </a:pPr>
            <a:r>
              <a:rPr lang="sk-SK" altLang="sk-SK" sz="2400" b="1" dirty="0"/>
              <a:t>Technológie </a:t>
            </a:r>
            <a:r>
              <a:rPr lang="sk-SK" altLang="sk-SK" sz="2400" b="1" dirty="0" err="1"/>
              <a:t>xDSL</a:t>
            </a:r>
            <a:endParaRPr lang="sk-SK" altLang="sk-SK" sz="2400" b="1" dirty="0"/>
          </a:p>
          <a:p>
            <a:pPr eaLnBrk="1" hangingPunct="1">
              <a:spcBef>
                <a:spcPct val="50000"/>
              </a:spcBef>
              <a:buClrTx/>
              <a:buFontTx/>
              <a:buAutoNum type="arabicPeriod"/>
            </a:pPr>
            <a:r>
              <a:rPr lang="sk-SK" altLang="sk-SK" sz="2400" b="1" dirty="0"/>
              <a:t>Metódy prenosu v prístupových </a:t>
            </a:r>
            <a:r>
              <a:rPr lang="sk-SK" altLang="sk-SK" sz="2400" b="1" dirty="0" smtClean="0"/>
              <a:t>sieťach</a:t>
            </a:r>
            <a:endParaRPr lang="en-US" altLang="sk-SK" sz="2400" b="1" dirty="0" smtClean="0"/>
          </a:p>
          <a:p>
            <a:pPr marL="0" indent="0" eaLnBrk="1" hangingPunct="1">
              <a:spcBef>
                <a:spcPct val="50000"/>
              </a:spcBef>
              <a:buClrTx/>
              <a:buNone/>
            </a:pPr>
            <a:endParaRPr lang="en-US" altLang="sk-SK" sz="2400" b="1" dirty="0"/>
          </a:p>
          <a:p>
            <a:pPr marL="0" indent="0" eaLnBrk="1" hangingPunct="1">
              <a:spcBef>
                <a:spcPct val="50000"/>
              </a:spcBef>
              <a:buClrTx/>
              <a:buNone/>
            </a:pPr>
            <a:r>
              <a:rPr lang="en-US" altLang="sk-SK" sz="2400" b="1" dirty="0" err="1" smtClean="0"/>
              <a:t>Podrobnej</a:t>
            </a:r>
            <a:r>
              <a:rPr lang="sk-SK" altLang="sk-SK" sz="2400" b="1" dirty="0" err="1" smtClean="0"/>
              <a:t>šie</a:t>
            </a:r>
            <a:r>
              <a:rPr lang="sk-SK" altLang="sk-SK" sz="2400" b="1" dirty="0" smtClean="0"/>
              <a:t> </a:t>
            </a:r>
            <a:r>
              <a:rPr lang="sk-SK" altLang="sk-SK" sz="2400" b="1" dirty="0"/>
              <a:t>v súbore </a:t>
            </a:r>
            <a:r>
              <a:rPr lang="sk-SK" altLang="sk-SK" sz="2400" b="1" dirty="0" smtClean="0">
                <a:hlinkClick r:id="rId2" action="ppaction://hlinkfile"/>
              </a:rPr>
              <a:t>PrS_okruhyTemPredmetu_1</a:t>
            </a:r>
            <a:r>
              <a:rPr lang="en-US" altLang="sk-SK" sz="2400" b="1" dirty="0" smtClean="0">
                <a:hlinkClick r:id="rId2" action="ppaction://hlinkfile"/>
              </a:rPr>
              <a:t>415</a:t>
            </a:r>
            <a:r>
              <a:rPr lang="sk-SK" altLang="sk-SK" sz="2400" b="1" dirty="0" smtClean="0">
                <a:hlinkClick r:id="rId2" action="ppaction://hlinkfile"/>
              </a:rPr>
              <a:t>.</a:t>
            </a:r>
            <a:r>
              <a:rPr lang="sk-SK" altLang="sk-SK" sz="2400" b="1" dirty="0" err="1" smtClean="0">
                <a:hlinkClick r:id="rId2" action="ppaction://hlinkfile"/>
              </a:rPr>
              <a:t>docx</a:t>
            </a:r>
            <a:endParaRPr lang="sk-SK" altLang="sk-SK" sz="2400" b="1" dirty="0"/>
          </a:p>
          <a:p>
            <a:pPr marL="0" indent="0" eaLnBrk="1" hangingPunct="1">
              <a:spcBef>
                <a:spcPct val="50000"/>
              </a:spcBef>
              <a:buClrTx/>
              <a:buNone/>
            </a:pPr>
            <a:endParaRPr lang="cs-CZ" alt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765175"/>
            <a:ext cx="7772400" cy="661988"/>
          </a:xfrm>
        </p:spPr>
        <p:txBody>
          <a:bodyPr/>
          <a:lstStyle/>
          <a:p>
            <a:pPr marL="685800" indent="-685800" eaLnBrk="1" hangingPunct="1">
              <a:buFontTx/>
              <a:buAutoNum type="arabicPeriod"/>
            </a:pPr>
            <a:r>
              <a:rPr lang="sk-SK" altLang="sk-SK" sz="3600" b="1" smtClean="0">
                <a:solidFill>
                  <a:schemeClr val="tx1"/>
                </a:solidFill>
              </a:rPr>
              <a:t>téma:</a:t>
            </a:r>
            <a:br>
              <a:rPr lang="sk-SK" altLang="sk-SK" sz="3600" b="1" smtClean="0">
                <a:solidFill>
                  <a:schemeClr val="tx1"/>
                </a:solidFill>
              </a:rPr>
            </a:br>
            <a:r>
              <a:rPr lang="sk-SK" altLang="sk-SK" sz="3600" b="1" smtClean="0">
                <a:solidFill>
                  <a:schemeClr val="tx1"/>
                </a:solidFill>
              </a:rPr>
              <a:t>Telekomunikačné siete</a:t>
            </a:r>
            <a:endParaRPr lang="cs-CZ" altLang="sk-SK" sz="3600" b="1" smtClean="0">
              <a:solidFill>
                <a:schemeClr val="tx1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4213" y="2060575"/>
            <a:ext cx="78486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k-SK" altLang="sk-SK" sz="2400" b="1" dirty="0"/>
              <a:t>čo sú telekomunikácie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k-SK" altLang="sk-SK" sz="2400" b="1" dirty="0"/>
              <a:t>trochu histórie</a:t>
            </a:r>
            <a:endParaRPr lang="en-US" altLang="sk-SK" sz="2400" b="1" dirty="0"/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k-SK" altLang="sk-SK" sz="2400" b="1" dirty="0"/>
              <a:t>pojem a vývoj telekomunikačných sietí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k-SK" altLang="sk-SK" sz="2400" b="1" dirty="0"/>
              <a:t>niektoré základné </a:t>
            </a:r>
            <a:r>
              <a:rPr lang="sk-SK" altLang="sk-SK" sz="2400" b="1" dirty="0" smtClean="0"/>
              <a:t>pojmy z </a:t>
            </a:r>
            <a:r>
              <a:rPr lang="sk-SK" altLang="sk-SK" sz="2400" b="1" dirty="0"/>
              <a:t>oblasti telekomunikácií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k-SK" altLang="sk-SK" sz="2400" b="1" dirty="0"/>
              <a:t>štruktúra (architektúra) </a:t>
            </a:r>
            <a:r>
              <a:rPr lang="sk-SK" altLang="sk-SK" sz="2400" b="1" dirty="0" err="1"/>
              <a:t>telekom</a:t>
            </a:r>
            <a:r>
              <a:rPr lang="sk-SK" altLang="sk-SK" sz="2400" b="1" dirty="0"/>
              <a:t>. sietí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k-SK" altLang="sk-SK" sz="2400" b="1" dirty="0"/>
              <a:t>druhy </a:t>
            </a:r>
            <a:r>
              <a:rPr lang="sk-SK" altLang="sk-SK" sz="2400" b="1" dirty="0" err="1"/>
              <a:t>telekom.sietí</a:t>
            </a:r>
            <a:r>
              <a:rPr lang="sk-SK" altLang="sk-SK" sz="2400" b="1" dirty="0"/>
              <a:t> – rôzne klasifikácie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9C9C9"/>
            </a:gs>
            <a:gs pos="50000">
              <a:srgbClr val="FFFFFF"/>
            </a:gs>
            <a:gs pos="100000">
              <a:srgbClr val="C9C9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8651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100" dirty="0"/>
              <a:t>s</a:t>
            </a:r>
            <a:r>
              <a:rPr lang="sk-SK" altLang="sk-SK" sz="2100" dirty="0" smtClean="0"/>
              <a:t>kratky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100" dirty="0" smtClean="0"/>
              <a:t>Telekomunikačné siete  = TS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100" dirty="0" smtClean="0"/>
              <a:t>Prístupové siete  = P</a:t>
            </a:r>
            <a:r>
              <a:rPr lang="en-US" altLang="sk-SK" sz="2100" dirty="0" smtClean="0"/>
              <a:t>r</a:t>
            </a:r>
            <a:r>
              <a:rPr lang="sk-SK" altLang="sk-SK" sz="2100" dirty="0" smtClean="0"/>
              <a:t>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altLang="sk-SK" sz="2100" dirty="0" smtClean="0"/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395288" y="364490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7843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7843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B778A02-9287-48FE-831D-FD02FBC044DB}" type="slidenum">
              <a:rPr lang="cs-CZ" altLang="sk-SK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sk-SK" sz="1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600" dirty="0" smtClean="0"/>
              <a:t>telekomunikácia = asistovaná výmena informácií </a:t>
            </a:r>
            <a:r>
              <a:rPr lang="sk-SK" altLang="sk-SK" sz="2600" smtClean="0"/>
              <a:t>na diaľku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600"/>
              <a:t>história (viď </a:t>
            </a:r>
            <a:r>
              <a:rPr lang="sk-SK" altLang="sk-SK" sz="2600">
                <a:hlinkClick r:id="rId2" action="ppaction://hlinkfile"/>
              </a:rPr>
              <a:t>súbor</a:t>
            </a:r>
            <a:r>
              <a:rPr lang="sk-SK" altLang="sk-SK" sz="2600"/>
              <a:t> na serv</a:t>
            </a:r>
            <a:r>
              <a:rPr lang="en-US" altLang="sk-SK" sz="2600"/>
              <a:t>e</a:t>
            </a:r>
            <a:r>
              <a:rPr lang="sk-SK" altLang="sk-SK" sz="2600"/>
              <a:t>ri KEMT</a:t>
            </a:r>
            <a:r>
              <a:rPr lang="sk-SK" altLang="sk-SK" sz="2600" smtClean="0"/>
              <a:t>)</a:t>
            </a:r>
            <a:endParaRPr lang="sk-SK" altLang="sk-SK" sz="2600" dirty="0" smtClean="0"/>
          </a:p>
          <a:p>
            <a:pPr eaLnBrk="1" hangingPunct="1">
              <a:lnSpc>
                <a:spcPct val="80000"/>
              </a:lnSpc>
            </a:pPr>
            <a:r>
              <a:rPr lang="sk-SK" altLang="sk-SK" sz="2600" dirty="0" err="1" smtClean="0"/>
              <a:t>hl.úlohy</a:t>
            </a:r>
            <a:r>
              <a:rPr lang="sk-SK" altLang="sk-SK" sz="2600" dirty="0" smtClean="0"/>
              <a:t> telekomunikácií z pohľadu koncových užívateľov:  . . .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600" dirty="0" smtClean="0"/>
              <a:t>požiadavky na systém z pohľadu operátorov </a:t>
            </a:r>
            <a:endParaRPr lang="sk-SK" altLang="sk-SK" sz="2600" dirty="0"/>
          </a:p>
          <a:p>
            <a:pPr eaLnBrk="1" hangingPunct="1">
              <a:lnSpc>
                <a:spcPct val="80000"/>
              </a:lnSpc>
            </a:pPr>
            <a:r>
              <a:rPr lang="sk-SK" altLang="sk-SK" sz="2600" dirty="0" smtClean="0"/>
              <a:t>parametre TS ...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k-SK" sz="2600" dirty="0" smtClean="0">
                <a:sym typeface="Wingdings" panose="05000000000000000000" pitchFamily="2" charset="2"/>
              </a:rPr>
              <a:t> </a:t>
            </a:r>
            <a:r>
              <a:rPr lang="sk-SK" altLang="sk-SK" sz="2600" dirty="0" smtClean="0"/>
              <a:t>vývoj – zvyšovanie </a:t>
            </a:r>
            <a:r>
              <a:rPr lang="sk-SK" altLang="sk-SK" sz="2600" b="1" i="1" dirty="0" smtClean="0"/>
              <a:t>kvality poskytovaných služieb</a:t>
            </a:r>
            <a:r>
              <a:rPr lang="sk-SK" altLang="sk-SK" sz="2600" dirty="0" smtClean="0"/>
              <a:t> </a:t>
            </a:r>
            <a:r>
              <a:rPr lang="en-US" altLang="sk-SK" sz="2600" dirty="0" smtClean="0"/>
              <a:t>(</a:t>
            </a:r>
            <a:r>
              <a:rPr lang="sk-SK" altLang="sk-SK" sz="2600" dirty="0" smtClean="0"/>
              <a:t>parameter </a:t>
            </a:r>
            <a:r>
              <a:rPr lang="en-US" altLang="sk-SK" sz="2600" dirty="0" err="1" smtClean="0"/>
              <a:t>QoS</a:t>
            </a:r>
            <a:r>
              <a:rPr lang="en-US" altLang="sk-SK" sz="2600" dirty="0" smtClean="0"/>
              <a:t> </a:t>
            </a:r>
            <a:r>
              <a:rPr lang="sk-SK" altLang="sk-SK" sz="2600" dirty="0" smtClean="0"/>
              <a:t>/ viď ďalej, cca.str.22</a:t>
            </a:r>
            <a:r>
              <a:rPr lang="en-US" altLang="sk-SK" sz="2600" dirty="0" smtClean="0"/>
              <a:t>) </a:t>
            </a:r>
            <a:r>
              <a:rPr lang="sk-SK" altLang="sk-SK" sz="2600" dirty="0" smtClean="0"/>
              <a:t>– </a:t>
            </a:r>
            <a:r>
              <a:rPr lang="en-US" altLang="sk-SK" sz="2600" dirty="0" smtClean="0"/>
              <a:t>... </a:t>
            </a:r>
            <a:r>
              <a:rPr lang="sk-SK" altLang="sk-SK" sz="2600" dirty="0" smtClean="0"/>
              <a:t>postupná premena z čiastočne analógových na výlučne </a:t>
            </a:r>
            <a:r>
              <a:rPr lang="sk-SK" altLang="sk-SK" sz="2600" smtClean="0"/>
              <a:t>digitálne</a:t>
            </a:r>
            <a:r>
              <a:rPr lang="en-US" altLang="sk-SK" sz="2600" smtClean="0"/>
              <a:t> siete</a:t>
            </a:r>
            <a:endParaRPr lang="sk-SK" altLang="sk-SK" sz="2600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Telekomunikácie  - Úvod</a:t>
            </a:r>
            <a:endParaRPr lang="cs-CZ" alt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5686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75686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BB4E90-4818-44A5-945E-D25E1968D606}" type="slidenum">
              <a:rPr lang="cs-CZ" altLang="sk-SK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sk-SK" sz="1200" smtClean="0"/>
          </a:p>
        </p:txBody>
      </p:sp>
      <p:graphicFrame>
        <p:nvGraphicFramePr>
          <p:cNvPr id="24821" name="Group 245"/>
          <p:cNvGraphicFramePr>
            <a:graphicFrameLocks noGrp="1"/>
          </p:cNvGraphicFramePr>
          <p:nvPr>
            <p:ph sz="half" idx="2"/>
          </p:nvPr>
        </p:nvGraphicFramePr>
        <p:xfrm>
          <a:off x="539750" y="1752600"/>
          <a:ext cx="8280400" cy="3906850"/>
        </p:xfrm>
        <a:graphic>
          <a:graphicData uri="http://schemas.openxmlformats.org/drawingml/2006/table">
            <a:tbl>
              <a:tblPr/>
              <a:tblGrid>
                <a:gridCol w="2447925"/>
                <a:gridCol w="2830513"/>
                <a:gridCol w="3001962"/>
              </a:tblGrid>
              <a:tr h="37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4-drôtový prenos</a:t>
                      </a:r>
                      <a:endParaRPr kumimoji="0" lang="sk-SK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multiplexovanie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spojenie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duplex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okruh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spojovanie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2-drôtový prenos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prenos.cesta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telekomunikácie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informácia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prepojovanie okruhov –paketov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telekom.sieť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kanál (prenosový)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rádiokomunikácia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ústredňa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koncentrátor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signál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volanie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modulácia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smerovanie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multiplexor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spoj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6" name="Rectangle 237"/>
          <p:cNvSpPr>
            <a:spLocks noChangeArrowheads="1"/>
          </p:cNvSpPr>
          <p:nvPr/>
        </p:nvSpPr>
        <p:spPr bwMode="auto">
          <a:xfrm>
            <a:off x="468313" y="333375"/>
            <a:ext cx="78486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sk-SK" altLang="sk-SK" sz="3500"/>
              <a:t>Niektoré základné pojmy:(</a:t>
            </a:r>
            <a:r>
              <a:rPr lang="sk-SK" altLang="sk-SK" sz="2600"/>
              <a:t>viď </a:t>
            </a:r>
            <a:r>
              <a:rPr lang="sk-SK" altLang="sk-SK" sz="2600">
                <a:hlinkClick r:id="rId2" action="ppaction://hlinkfile"/>
              </a:rPr>
              <a:t>súbor</a:t>
            </a:r>
            <a:r>
              <a:rPr lang="sk-SK" altLang="sk-SK" sz="2600"/>
              <a:t> na servri KEMT)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čísla snímky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9DF1EB2-B0C5-4427-9CBA-20C4E4291A4C}" type="slidenum">
              <a:rPr lang="cs-CZ" altLang="sk-SK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sk-SK" sz="1200" smtClean="0"/>
          </a:p>
        </p:txBody>
      </p:sp>
      <p:pic>
        <p:nvPicPr>
          <p:cNvPr id="13315" name="Picture 14" descr="canada_telecommunication_statu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1871662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01000" cy="1216025"/>
          </a:xfrm>
        </p:spPr>
        <p:txBody>
          <a:bodyPr/>
          <a:lstStyle/>
          <a:p>
            <a:pPr eaLnBrk="1" hangingPunct="1"/>
            <a:r>
              <a:rPr lang="sk-SK" altLang="sk-SK" sz="3400" smtClean="0"/>
              <a:t>Telekomunikačné siete - pojem a vývoj </a:t>
            </a:r>
            <a:endParaRPr lang="cs-CZ" altLang="sk-SK" sz="3400" smtClean="0"/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539750" y="1700213"/>
            <a:ext cx="7775575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sk-SK" sz="2400"/>
              <a:t>S</a:t>
            </a:r>
            <a:r>
              <a:rPr lang="sk-SK" altLang="sk-SK" sz="2400"/>
              <a:t>ieť  </a:t>
            </a:r>
            <a:r>
              <a:rPr lang="en-US" altLang="sk-SK" sz="2400"/>
              <a:t>vs.</a:t>
            </a:r>
            <a:r>
              <a:rPr lang="sk-SK" altLang="sk-SK" sz="2400"/>
              <a:t>  systém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k-SK" altLang="sk-SK" sz="2400"/>
              <a:t>Telekom.</a:t>
            </a:r>
            <a:r>
              <a:rPr lang="en-US" altLang="sk-SK" sz="2400"/>
              <a:t> </a:t>
            </a:r>
            <a:r>
              <a:rPr lang="sk-SK" altLang="sk-SK" sz="2400"/>
              <a:t>sieť = ...      (v súčasnosti aj PC siete)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k-SK" altLang="sk-SK" sz="2400"/>
              <a:t>Hlasové telekom. siete = 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sk-SK" altLang="sk-SK" sz="2400"/>
              <a:t> Vývoj ....  digitalizácia</a:t>
            </a:r>
            <a:endParaRPr lang="cs-CZ" altLang="sk-SK" sz="2400"/>
          </a:p>
        </p:txBody>
      </p:sp>
      <p:pic>
        <p:nvPicPr>
          <p:cNvPr id="13318" name="Picture 15" descr="4615-004-75EA48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43325"/>
            <a:ext cx="68754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Freeform 16"/>
          <p:cNvSpPr>
            <a:spLocks/>
          </p:cNvSpPr>
          <p:nvPr/>
        </p:nvSpPr>
        <p:spPr bwMode="auto">
          <a:xfrm rot="2084591">
            <a:off x="1547813" y="4786313"/>
            <a:ext cx="863600" cy="238125"/>
          </a:xfrm>
          <a:custGeom>
            <a:avLst/>
            <a:gdLst>
              <a:gd name="T0" fmla="*/ 0 w 544"/>
              <a:gd name="T1" fmla="*/ 2147483647 h 150"/>
              <a:gd name="T2" fmla="*/ 2147483647 w 544"/>
              <a:gd name="T3" fmla="*/ 2147483647 h 150"/>
              <a:gd name="T4" fmla="*/ 2147483647 w 544"/>
              <a:gd name="T5" fmla="*/ 2147483647 h 150"/>
              <a:gd name="T6" fmla="*/ 2147483647 w 544"/>
              <a:gd name="T7" fmla="*/ 2147483647 h 150"/>
              <a:gd name="T8" fmla="*/ 2147483647 w 544"/>
              <a:gd name="T9" fmla="*/ 2147483647 h 150"/>
              <a:gd name="T10" fmla="*/ 2147483647 w 544"/>
              <a:gd name="T11" fmla="*/ 2147483647 h 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4" h="150">
                <a:moveTo>
                  <a:pt x="0" y="98"/>
                </a:moveTo>
                <a:cubicBezTo>
                  <a:pt x="45" y="49"/>
                  <a:pt x="91" y="0"/>
                  <a:pt x="136" y="7"/>
                </a:cubicBezTo>
                <a:cubicBezTo>
                  <a:pt x="181" y="14"/>
                  <a:pt x="234" y="136"/>
                  <a:pt x="272" y="143"/>
                </a:cubicBezTo>
                <a:cubicBezTo>
                  <a:pt x="310" y="150"/>
                  <a:pt x="333" y="59"/>
                  <a:pt x="363" y="52"/>
                </a:cubicBezTo>
                <a:cubicBezTo>
                  <a:pt x="393" y="45"/>
                  <a:pt x="424" y="98"/>
                  <a:pt x="454" y="98"/>
                </a:cubicBezTo>
                <a:cubicBezTo>
                  <a:pt x="484" y="98"/>
                  <a:pt x="529" y="67"/>
                  <a:pt x="544" y="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1390</Words>
  <Application>Microsoft Office PowerPoint</Application>
  <PresentationFormat>Prezentácia na obrazovke (4:3)</PresentationFormat>
  <Paragraphs>326</Paragraphs>
  <Slides>27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27</vt:i4>
      </vt:variant>
    </vt:vector>
  </HeadingPairs>
  <TitlesOfParts>
    <vt:vector size="29" baseType="lpstr">
      <vt:lpstr>Profile</vt:lpstr>
      <vt:lpstr>Pixel</vt:lpstr>
      <vt:lpstr>Prístupové siete (Access Networks)</vt:lpstr>
      <vt:lpstr>Prednášky a cvičenia:   Ing. Ľudmila Maceková, PhD. ludmila.macekova@tuke.sk  Vysokoškolská 4, 119A   Materiály: na ftp-serveri KEMT ftp://ftp.kemt.fei.tuke.sk/PristupoveSiete/ </vt:lpstr>
      <vt:lpstr>Prezentácia programu PowerPoint</vt:lpstr>
      <vt:lpstr>Približná osnova prednášok predmetu Prístupové siete</vt:lpstr>
      <vt:lpstr>téma: Telekomunikačné siete</vt:lpstr>
      <vt:lpstr>Prezentácia programu PowerPoint</vt:lpstr>
      <vt:lpstr>Telekomunikácie  - Úvod</vt:lpstr>
      <vt:lpstr>Prezentácia programu PowerPoint</vt:lpstr>
      <vt:lpstr>Telekomunikačné siete - pojem a vývoj </vt:lpstr>
      <vt:lpstr>Druhy TS a hľadiská na ich delenie</vt:lpstr>
      <vt:lpstr>a)...Štruktúra (architektúra) telekom.siete – vrstvový model TS</vt:lpstr>
      <vt:lpstr>1. =  koncové zariadenia (terminály)+pripájajúca prenosová sieť k rozhraniu (koncovému bodu prístupovej siete, obr.1.2)- v telef.sieťach sú to účastníci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L.Macekova</dc:creator>
  <cp:lastModifiedBy>macekova</cp:lastModifiedBy>
  <cp:revision>145</cp:revision>
  <dcterms:created xsi:type="dcterms:W3CDTF">2007-08-14T10:29:53Z</dcterms:created>
  <dcterms:modified xsi:type="dcterms:W3CDTF">2014-09-30T08:57:35Z</dcterms:modified>
</cp:coreProperties>
</file>