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8"/>
  </p:notesMasterIdLst>
  <p:sldIdLst>
    <p:sldId id="258" r:id="rId2"/>
    <p:sldId id="257" r:id="rId3"/>
    <p:sldId id="278" r:id="rId4"/>
    <p:sldId id="265" r:id="rId5"/>
    <p:sldId id="280" r:id="rId6"/>
    <p:sldId id="281" r:id="rId7"/>
    <p:sldId id="266" r:id="rId8"/>
    <p:sldId id="282" r:id="rId9"/>
    <p:sldId id="289" r:id="rId10"/>
    <p:sldId id="270" r:id="rId11"/>
    <p:sldId id="271" r:id="rId12"/>
    <p:sldId id="272" r:id="rId13"/>
    <p:sldId id="283" r:id="rId14"/>
    <p:sldId id="299" r:id="rId15"/>
    <p:sldId id="284" r:id="rId16"/>
    <p:sldId id="273" r:id="rId17"/>
    <p:sldId id="297" r:id="rId18"/>
    <p:sldId id="311" r:id="rId19"/>
    <p:sldId id="301" r:id="rId20"/>
    <p:sldId id="309" r:id="rId21"/>
    <p:sldId id="310" r:id="rId22"/>
    <p:sldId id="300" r:id="rId23"/>
    <p:sldId id="306" r:id="rId24"/>
    <p:sldId id="303" r:id="rId25"/>
    <p:sldId id="304" r:id="rId26"/>
    <p:sldId id="305" r:id="rId27"/>
    <p:sldId id="277" r:id="rId28"/>
    <p:sldId id="287" r:id="rId29"/>
    <p:sldId id="288" r:id="rId30"/>
    <p:sldId id="308" r:id="rId31"/>
    <p:sldId id="274" r:id="rId32"/>
    <p:sldId id="292" r:id="rId33"/>
    <p:sldId id="298" r:id="rId34"/>
    <p:sldId id="261" r:id="rId35"/>
    <p:sldId id="276" r:id="rId36"/>
    <p:sldId id="259" r:id="rId37"/>
    <p:sldId id="260" r:id="rId38"/>
    <p:sldId id="302" r:id="rId39"/>
    <p:sldId id="262" r:id="rId40"/>
    <p:sldId id="295" r:id="rId41"/>
    <p:sldId id="290" r:id="rId42"/>
    <p:sldId id="263" r:id="rId43"/>
    <p:sldId id="264" r:id="rId44"/>
    <p:sldId id="291" r:id="rId45"/>
    <p:sldId id="294" r:id="rId46"/>
    <p:sldId id="296" r:id="rId4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  <a:srgbClr val="CCECFF"/>
    <a:srgbClr val="660066"/>
    <a:srgbClr val="6600FF"/>
    <a:srgbClr val="66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4660"/>
  </p:normalViewPr>
  <p:slideViewPr>
    <p:cSldViewPr>
      <p:cViewPr varScale="1">
        <p:scale>
          <a:sx n="84" d="100"/>
          <a:sy n="84" d="100"/>
        </p:scale>
        <p:origin x="-133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EE7D0E9-DCE7-48B0-AEDE-9F693B39CA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86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sk-SK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8BAAD-2F5B-4670-BDD6-665A64233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1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8229F-1458-4BC3-A065-104EE3782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9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AD5F7-4868-4898-B433-9CDCE9D4C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4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54803-7147-4DE3-B769-A53BF63C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02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5D46A-341E-4C69-82CB-E0BA6513CF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2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3A7F1-4818-4B1A-AB92-4B3F6E7220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B962D-3602-4D21-84D7-DF081836F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0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3094C-C5A3-4B2D-ACCF-F931861F3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1A121-3B2B-4C31-AC4C-D04607DB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10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A0106-FF61-4204-A5D4-1C69B1284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78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56FEA-C552-4487-ADF3-A7BD6F194F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92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85E83846-F397-4535-A0F2-588FCFA41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jpe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Image:BSTROM1.jp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en.wikipedia.org/wiki/Image:BSTROM1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en.wikipedia.org/wiki/File:Cordless.phone.750pix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C101C8-B5A9-4EE1-867C-6D228D787682}" type="slidenum">
              <a:rPr lang="en-US"/>
              <a:pPr>
                <a:defRPr/>
              </a:pPr>
              <a:t>1</a:t>
            </a:fld>
            <a:endParaRPr lang="en-US"/>
          </a:p>
        </p:txBody>
      </p:sp>
      <p:pic>
        <p:nvPicPr>
          <p:cNvPr id="1029" name="Picture 24" descr="A tension tower with transposed phases carrying a power line for single phase AC traction current (110 kV, 16.67 hertz) near Bartholomä in Germany">
            <a:hlinkClick r:id="rId4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836613"/>
            <a:ext cx="16049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0" name="Group 26"/>
          <p:cNvGrpSpPr>
            <a:grpSpLocks/>
          </p:cNvGrpSpPr>
          <p:nvPr/>
        </p:nvGrpSpPr>
        <p:grpSpPr bwMode="auto">
          <a:xfrm>
            <a:off x="3203576" y="1347788"/>
            <a:ext cx="2930526" cy="2154238"/>
            <a:chOff x="2200" y="123"/>
            <a:chExt cx="1846" cy="1357"/>
          </a:xfrm>
        </p:grpSpPr>
        <p:sp>
          <p:nvSpPr>
            <p:cNvPr id="1037" name="AutoShape 6" descr="optowaves"/>
            <p:cNvSpPr>
              <a:spLocks noChangeAspect="1" noChangeArrowheads="1"/>
            </p:cNvSpPr>
            <p:nvPr/>
          </p:nvSpPr>
          <p:spPr bwMode="auto">
            <a:xfrm>
              <a:off x="2220" y="709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8" name="AutoShape 7" descr="optowaves"/>
            <p:cNvSpPr>
              <a:spLocks noChangeAspect="1" noChangeArrowheads="1"/>
            </p:cNvSpPr>
            <p:nvPr/>
          </p:nvSpPr>
          <p:spPr bwMode="auto">
            <a:xfrm>
              <a:off x="2220" y="848"/>
              <a:ext cx="4" cy="3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39" name="AutoShape 8" descr="optowaves"/>
            <p:cNvSpPr>
              <a:spLocks noChangeAspect="1" noChangeArrowheads="1"/>
            </p:cNvSpPr>
            <p:nvPr/>
          </p:nvSpPr>
          <p:spPr bwMode="auto">
            <a:xfrm>
              <a:off x="2230" y="993"/>
              <a:ext cx="4" cy="2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graphicFrame>
          <p:nvGraphicFramePr>
            <p:cNvPr id="1026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170051"/>
                </p:ext>
              </p:extLst>
            </p:nvPr>
          </p:nvGraphicFramePr>
          <p:xfrm>
            <a:off x="2480" y="123"/>
            <a:ext cx="945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84" name="Visio" r:id="rId6" imgW="1225601" imgH="1094537" progId="Visio.Drawing.11">
                    <p:embed/>
                  </p:oleObj>
                </mc:Choice>
                <mc:Fallback>
                  <p:oleObj name="Visio" r:id="rId6" imgW="1225601" imgH="1094537" progId="Visio.Drawing.11">
                    <p:embed/>
                    <p:pic>
                      <p:nvPicPr>
                        <p:cNvPr id="0" name="Object 13"/>
                        <p:cNvPicPr preferRelativeResize="0"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0" y="123"/>
                          <a:ext cx="945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0" name="Line 14"/>
            <p:cNvSpPr>
              <a:spLocks noChangeShapeType="1"/>
            </p:cNvSpPr>
            <p:nvPr/>
          </p:nvSpPr>
          <p:spPr bwMode="auto">
            <a:xfrm flipH="1">
              <a:off x="3018" y="800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1" name="Line 15"/>
            <p:cNvSpPr>
              <a:spLocks noChangeShapeType="1"/>
            </p:cNvSpPr>
            <p:nvPr/>
          </p:nvSpPr>
          <p:spPr bwMode="auto">
            <a:xfrm>
              <a:off x="2226" y="1285"/>
              <a:ext cx="1763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2" name="Line 16"/>
            <p:cNvSpPr>
              <a:spLocks noChangeShapeType="1"/>
            </p:cNvSpPr>
            <p:nvPr/>
          </p:nvSpPr>
          <p:spPr bwMode="auto">
            <a:xfrm>
              <a:off x="2226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3" name="Line 17"/>
            <p:cNvSpPr>
              <a:spLocks noChangeShapeType="1"/>
            </p:cNvSpPr>
            <p:nvPr/>
          </p:nvSpPr>
          <p:spPr bwMode="auto">
            <a:xfrm>
              <a:off x="3989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4" name="Oval 18"/>
            <p:cNvSpPr>
              <a:spLocks noChangeArrowheads="1"/>
            </p:cNvSpPr>
            <p:nvPr/>
          </p:nvSpPr>
          <p:spPr bwMode="auto">
            <a:xfrm>
              <a:off x="2200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5" name="Oval 19"/>
            <p:cNvSpPr>
              <a:spLocks noChangeArrowheads="1"/>
            </p:cNvSpPr>
            <p:nvPr/>
          </p:nvSpPr>
          <p:spPr bwMode="auto">
            <a:xfrm>
              <a:off x="2985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6" name="Oval 20"/>
            <p:cNvSpPr>
              <a:spLocks noChangeArrowheads="1"/>
            </p:cNvSpPr>
            <p:nvPr/>
          </p:nvSpPr>
          <p:spPr bwMode="auto">
            <a:xfrm>
              <a:off x="3969" y="1422"/>
              <a:ext cx="77" cy="58"/>
            </a:xfrm>
            <a:prstGeom prst="ellips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7" name="Line 21"/>
            <p:cNvSpPr>
              <a:spLocks noChangeShapeType="1"/>
            </p:cNvSpPr>
            <p:nvPr/>
          </p:nvSpPr>
          <p:spPr bwMode="auto">
            <a:xfrm>
              <a:off x="3018" y="1285"/>
              <a:ext cx="0" cy="13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  <p:sp>
          <p:nvSpPr>
            <p:cNvPr id="1048" name="Line 22"/>
            <p:cNvSpPr>
              <a:spLocks noChangeShapeType="1"/>
            </p:cNvSpPr>
            <p:nvPr/>
          </p:nvSpPr>
          <p:spPr bwMode="auto">
            <a:xfrm flipH="1">
              <a:off x="3018" y="1188"/>
              <a:ext cx="0" cy="9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k-SK"/>
            </a:p>
          </p:txBody>
        </p:sp>
      </p:grpSp>
      <p:pic>
        <p:nvPicPr>
          <p:cNvPr id="1031" name="Picture 12" descr="radio_vez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96975"/>
            <a:ext cx="1666875" cy="194468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4213" y="404813"/>
            <a:ext cx="7772400" cy="1212850"/>
          </a:xfrm>
        </p:spPr>
        <p:txBody>
          <a:bodyPr anchor="ctr"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sk-SK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rístupové</a:t>
            </a:r>
            <a:r>
              <a:rPr lang="sk-SK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siete</a:t>
            </a:r>
            <a:endParaRPr lang="en-US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34257" y="4005064"/>
            <a:ext cx="7018337" cy="2592387"/>
          </a:xfrm>
        </p:spPr>
        <p:txBody>
          <a:bodyPr/>
          <a:lstStyle/>
          <a:p>
            <a:pPr eaLnBrk="1" hangingPunct="1"/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časť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3.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Druhy</a:t>
            </a:r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</a:t>
            </a:r>
            <a:r>
              <a:rPr lang="sk-SK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ístupových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sietí</a:t>
            </a:r>
          </a:p>
          <a:p>
            <a:pPr eaLnBrk="1" hangingPunct="1"/>
            <a:r>
              <a:rPr lang="en-US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US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pokra</a:t>
            </a:r>
            <a:r>
              <a:rPr lang="sk-SK" sz="2800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čovanie</a:t>
            </a:r>
            <a:r>
              <a:rPr lang="sk-SK" sz="2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ďalšie druhy:</a:t>
            </a:r>
            <a:endParaRPr lang="en-US" sz="2800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Char char="-"/>
            </a:pPr>
            <a:endParaRPr lang="en-US" sz="2800" b="1" dirty="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/>
            <a:r>
              <a:rPr lang="sk-SK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Rádiové siete, TV </a:t>
            </a:r>
            <a:r>
              <a:rPr lang="sk-SK" sz="2800" b="1" dirty="0" err="1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kábelový</a:t>
            </a:r>
            <a:r>
              <a:rPr lang="sk-SK" sz="28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rozvod, využitie energetických vedení</a:t>
            </a:r>
          </a:p>
        </p:txBody>
      </p:sp>
      <p:sp>
        <p:nvSpPr>
          <p:cNvPr id="1034" name="AutoShape 5" descr="optowaves"/>
          <p:cNvSpPr>
            <a:spLocks noChangeAspect="1" noChangeArrowheads="1"/>
          </p:cNvSpPr>
          <p:nvPr/>
        </p:nvSpPr>
        <p:spPr bwMode="auto">
          <a:xfrm>
            <a:off x="2468563" y="-565150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1035" name="Line 25"/>
          <p:cNvSpPr>
            <a:spLocks noChangeShapeType="1"/>
          </p:cNvSpPr>
          <p:nvPr/>
        </p:nvSpPr>
        <p:spPr bwMode="auto">
          <a:xfrm>
            <a:off x="4502150" y="2576513"/>
            <a:ext cx="0" cy="360363"/>
          </a:xfrm>
          <a:prstGeom prst="line">
            <a:avLst/>
          </a:prstGeom>
          <a:noFill/>
          <a:ln w="2540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2987675" y="404813"/>
            <a:ext cx="3527425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sk-SK" dirty="0" err="1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prednášk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 </a:t>
            </a:r>
            <a:r>
              <a:rPr lang="sk-SK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č. </a:t>
            </a:r>
            <a:r>
              <a:rPr lang="en-US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6, 7 </a:t>
            </a:r>
            <a:r>
              <a:rPr lang="en-US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</a:t>
            </a:r>
            <a:r>
              <a:rPr lang="sk-SK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2014/15 </a:t>
            </a:r>
            <a:r>
              <a:rPr lang="sk-SK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ZS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B3D13-7633-443A-AA61-AF6C86F8742B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7" name="Text Box 7"/>
          <p:cNvSpPr txBox="1">
            <a:spLocks noChangeArrowheads="1"/>
          </p:cNvSpPr>
          <p:nvPr/>
        </p:nvSpPr>
        <p:spPr bwMode="auto">
          <a:xfrm>
            <a:off x="323850" y="260350"/>
            <a:ext cx="84248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/>
              <a:t>Mobilná </a:t>
            </a:r>
            <a:r>
              <a:rPr lang="sk-SK" sz="2400" b="1" dirty="0" smtClean="0"/>
              <a:t>rádiová </a:t>
            </a:r>
            <a:r>
              <a:rPr lang="sk-SK" sz="2400" b="1" dirty="0"/>
              <a:t>sieť</a:t>
            </a:r>
            <a:endParaRPr lang="cs-CZ" sz="2400" b="1" dirty="0"/>
          </a:p>
        </p:txBody>
      </p:sp>
      <p:pic>
        <p:nvPicPr>
          <p:cNvPr id="1638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42010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9"/>
          <p:cNvSpPr txBox="1">
            <a:spLocks noChangeArrowheads="1"/>
          </p:cNvSpPr>
          <p:nvPr/>
        </p:nvSpPr>
        <p:spPr bwMode="auto">
          <a:xfrm>
            <a:off x="827088" y="3187700"/>
            <a:ext cx="6913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>
                <a:solidFill>
                  <a:srgbClr val="000000"/>
                </a:solidFill>
              </a:rPr>
              <a:t>7</a:t>
            </a:r>
            <a:r>
              <a:rPr lang="sk-SK" dirty="0">
                <a:solidFill>
                  <a:srgbClr val="000000"/>
                </a:solidFill>
              </a:rPr>
              <a:t> Mobilný komunikačný systém (</a:t>
            </a:r>
            <a:r>
              <a:rPr lang="sk-SK" dirty="0" err="1">
                <a:solidFill>
                  <a:srgbClr val="000000"/>
                </a:solidFill>
              </a:rPr>
              <a:t>MS-mobilná</a:t>
            </a:r>
            <a:r>
              <a:rPr lang="sk-SK" dirty="0">
                <a:solidFill>
                  <a:srgbClr val="000000"/>
                </a:solidFill>
              </a:rPr>
              <a:t> stanica)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250825" y="3644900"/>
            <a:ext cx="80645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</a:t>
            </a:r>
            <a:r>
              <a:rPr lang="sk-SK" b="1" dirty="0">
                <a:solidFill>
                  <a:srgbClr val="000000"/>
                </a:solidFill>
              </a:rPr>
              <a:t>bunkový systém</a:t>
            </a:r>
            <a:r>
              <a:rPr lang="sk-SK" dirty="0">
                <a:solidFill>
                  <a:srgbClr val="000000"/>
                </a:solidFill>
              </a:rPr>
              <a:t> s </a:t>
            </a:r>
            <a:r>
              <a:rPr lang="sk-SK" b="1" dirty="0">
                <a:solidFill>
                  <a:srgbClr val="000000"/>
                </a:solidFill>
              </a:rPr>
              <a:t>frekvenčným </a:t>
            </a:r>
            <a:r>
              <a:rPr lang="sk-SK" b="1" dirty="0" err="1">
                <a:solidFill>
                  <a:srgbClr val="000000"/>
                </a:solidFill>
              </a:rPr>
              <a:t>plánovním</a:t>
            </a:r>
            <a:r>
              <a:rPr lang="sk-SK" dirty="0">
                <a:solidFill>
                  <a:srgbClr val="000000"/>
                </a:solidFill>
              </a:rPr>
              <a:t> a </a:t>
            </a:r>
            <a:r>
              <a:rPr lang="sk-SK" b="1" dirty="0">
                <a:solidFill>
                  <a:srgbClr val="000000"/>
                </a:solidFill>
              </a:rPr>
              <a:t>opakovaním nosných</a:t>
            </a:r>
            <a:r>
              <a:rPr lang="sk-SK" dirty="0">
                <a:solidFill>
                  <a:srgbClr val="000000"/>
                </a:solidFill>
              </a:rPr>
              <a:t> frekvencií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Generácie: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1549764" y="4077072"/>
            <a:ext cx="7596335" cy="280076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1</a:t>
            </a:r>
            <a:r>
              <a:rPr lang="en-US" sz="1600" dirty="0" smtClean="0">
                <a:solidFill>
                  <a:srgbClr val="000000"/>
                </a:solidFill>
              </a:rPr>
              <a:t>G</a:t>
            </a:r>
            <a:r>
              <a:rPr lang="sk-SK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(80.roky)</a:t>
            </a:r>
            <a:r>
              <a:rPr lang="sk-SK" sz="1600" dirty="0" smtClean="0">
                <a:solidFill>
                  <a:srgbClr val="000000"/>
                </a:solidFill>
              </a:rPr>
              <a:t>– </a:t>
            </a:r>
            <a:r>
              <a:rPr lang="sk-SK" sz="1600" dirty="0" err="1">
                <a:solidFill>
                  <a:srgbClr val="000000"/>
                </a:solidFill>
              </a:rPr>
              <a:t>analóg</a:t>
            </a:r>
            <a:r>
              <a:rPr lang="sk-SK" sz="1600" dirty="0">
                <a:solidFill>
                  <a:srgbClr val="000000"/>
                </a:solidFill>
              </a:rPr>
              <a:t>. úzkopásmová </a:t>
            </a:r>
            <a:r>
              <a:rPr lang="sk-SK" sz="1600" dirty="0" smtClean="0">
                <a:solidFill>
                  <a:srgbClr val="000000"/>
                </a:solidFill>
              </a:rPr>
              <a:t>FM</a:t>
            </a:r>
            <a:r>
              <a:rPr lang="en-US" sz="1600" dirty="0" smtClean="0">
                <a:solidFill>
                  <a:srgbClr val="000000"/>
                </a:solidFill>
              </a:rPr>
              <a:t>(FDMA)</a:t>
            </a:r>
            <a:r>
              <a:rPr lang="sk-SK" sz="1600" dirty="0" smtClean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len národné systémy, 450-900MHz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2G </a:t>
            </a:r>
            <a:r>
              <a:rPr lang="sk-SK" sz="1600" dirty="0">
                <a:solidFill>
                  <a:srgbClr val="000000"/>
                </a:solidFill>
              </a:rPr>
              <a:t>– </a:t>
            </a:r>
            <a:r>
              <a:rPr lang="en-US" sz="1600" dirty="0" smtClean="0">
                <a:solidFill>
                  <a:srgbClr val="000000"/>
                </a:solidFill>
              </a:rPr>
              <a:t>(90-te r.)-</a:t>
            </a:r>
            <a:r>
              <a:rPr lang="sk-SK" sz="1600" b="1" dirty="0" smtClean="0">
                <a:solidFill>
                  <a:srgbClr val="000000"/>
                </a:solidFill>
              </a:rPr>
              <a:t>GSM,</a:t>
            </a:r>
            <a:r>
              <a:rPr lang="en-US" sz="1600" b="1" dirty="0" smtClean="0">
                <a:solidFill>
                  <a:srgbClr val="000000"/>
                </a:solidFill>
              </a:rPr>
              <a:t>IS-95; </a:t>
            </a:r>
            <a:r>
              <a:rPr lang="sk-SK" sz="1600" b="1" dirty="0" err="1" smtClean="0">
                <a:solidFill>
                  <a:srgbClr val="000000"/>
                </a:solidFill>
              </a:rPr>
              <a:t>úzkopásm</a:t>
            </a:r>
            <a:r>
              <a:rPr lang="sk-SK" sz="1600" dirty="0">
                <a:solidFill>
                  <a:srgbClr val="000000"/>
                </a:solidFill>
              </a:rPr>
              <a:t>. TDMA, neskoršie </a:t>
            </a:r>
            <a:r>
              <a:rPr lang="sk-SK" sz="1600" dirty="0" err="1">
                <a:solidFill>
                  <a:srgbClr val="000000"/>
                </a:solidFill>
              </a:rPr>
              <a:t>širokopásm</a:t>
            </a:r>
            <a:r>
              <a:rPr lang="sk-SK" sz="1600" dirty="0">
                <a:solidFill>
                  <a:srgbClr val="000000"/>
                </a:solidFill>
              </a:rPr>
              <a:t>. CDMA, </a:t>
            </a:r>
            <a:r>
              <a:rPr lang="sk-SK" sz="1600" dirty="0" err="1">
                <a:solidFill>
                  <a:srgbClr val="000000"/>
                </a:solidFill>
              </a:rPr>
              <a:t>up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890-915</a:t>
            </a:r>
            <a:r>
              <a:rPr lang="sk-SK" sz="1600" dirty="0">
                <a:solidFill>
                  <a:srgbClr val="000000"/>
                </a:solidFill>
              </a:rPr>
              <a:t>, </a:t>
            </a:r>
            <a:r>
              <a:rPr lang="sk-SK" sz="1600" dirty="0" err="1">
                <a:solidFill>
                  <a:srgbClr val="000000"/>
                </a:solidFill>
              </a:rPr>
              <a:t>down</a:t>
            </a:r>
            <a:r>
              <a:rPr lang="sk-SK" sz="1600" dirty="0">
                <a:solidFill>
                  <a:srgbClr val="000000"/>
                </a:solidFill>
              </a:rPr>
              <a:t> 935-960MHz</a:t>
            </a:r>
            <a:r>
              <a:rPr lang="en-US" sz="1600" dirty="0">
                <a:solidFill>
                  <a:srgbClr val="000000"/>
                </a:solidFill>
              </a:rPr>
              <a:t>, 13k</a:t>
            </a:r>
            <a:r>
              <a:rPr lang="sk-SK" sz="1600" dirty="0" err="1">
                <a:solidFill>
                  <a:srgbClr val="000000"/>
                </a:solidFill>
              </a:rPr>
              <a:t>bps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obojsmerne</a:t>
            </a:r>
            <a:r>
              <a:rPr lang="en-US" sz="1600" dirty="0" smtClean="0">
                <a:solidFill>
                  <a:srgbClr val="000000"/>
                </a:solidFill>
              </a:rPr>
              <a:t>,</a:t>
            </a:r>
            <a:endParaRPr lang="sk-SK" sz="1600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2,5G </a:t>
            </a:r>
            <a:r>
              <a:rPr lang="sk-SK" sz="1600" dirty="0">
                <a:solidFill>
                  <a:srgbClr val="000000"/>
                </a:solidFill>
              </a:rPr>
              <a:t>alebo </a:t>
            </a:r>
            <a:r>
              <a:rPr lang="sk-SK" sz="1600" b="1" dirty="0">
                <a:solidFill>
                  <a:srgbClr val="000000"/>
                </a:solidFill>
              </a:rPr>
              <a:t>GSM 2+</a:t>
            </a:r>
            <a:r>
              <a:rPr lang="sk-SK" sz="1600" dirty="0">
                <a:solidFill>
                  <a:srgbClr val="000000"/>
                </a:solidFill>
              </a:rPr>
              <a:t>  = </a:t>
            </a:r>
            <a:r>
              <a:rPr lang="sk-SK" sz="1600" b="1" dirty="0">
                <a:solidFill>
                  <a:srgbClr val="000000"/>
                </a:solidFill>
              </a:rPr>
              <a:t>GPRS</a:t>
            </a:r>
            <a:r>
              <a:rPr lang="en-US" sz="1600" b="1" dirty="0">
                <a:solidFill>
                  <a:srgbClr val="000000"/>
                </a:solidFill>
              </a:rPr>
              <a:t>, </a:t>
            </a:r>
            <a:r>
              <a:rPr lang="sk-SK" sz="1600" dirty="0">
                <a:solidFill>
                  <a:srgbClr val="000000"/>
                </a:solidFill>
              </a:rPr>
              <a:t>tiež </a:t>
            </a:r>
            <a:r>
              <a:rPr lang="sk-SK" sz="1600" b="1" dirty="0">
                <a:solidFill>
                  <a:srgbClr val="000000"/>
                </a:solidFill>
              </a:rPr>
              <a:t>HSCSD </a:t>
            </a:r>
            <a:r>
              <a:rPr lang="sk-SK" sz="1600" dirty="0">
                <a:solidFill>
                  <a:srgbClr val="000000"/>
                </a:solidFill>
              </a:rPr>
              <a:t>(</a:t>
            </a:r>
            <a:r>
              <a:rPr lang="sk-SK" sz="1600" dirty="0" err="1">
                <a:solidFill>
                  <a:srgbClr val="000000"/>
                </a:solidFill>
              </a:rPr>
              <a:t>High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Speed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Circuit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Switched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 smtClean="0">
                <a:solidFill>
                  <a:srgbClr val="000000"/>
                </a:solidFill>
              </a:rPr>
              <a:t>Data</a:t>
            </a:r>
            <a:r>
              <a:rPr lang="en-US" sz="1600" dirty="0" smtClean="0">
                <a:solidFill>
                  <a:srgbClr val="000000"/>
                </a:solidFill>
              </a:rPr>
              <a:t>-</a:t>
            </a:r>
            <a:r>
              <a:rPr lang="sk-SK" sz="1600" dirty="0" err="1" smtClean="0">
                <a:solidFill>
                  <a:srgbClr val="000000"/>
                </a:solidFill>
              </a:rPr>
              <a:t>pr</a:t>
            </a:r>
            <a:r>
              <a:rPr lang="en-US" sz="1600" dirty="0" smtClean="0">
                <a:solidFill>
                  <a:srgbClr val="000000"/>
                </a:solidFill>
              </a:rPr>
              <a:t>e</a:t>
            </a:r>
            <a:r>
              <a:rPr lang="sk-SK" sz="1600" dirty="0" err="1" smtClean="0">
                <a:solidFill>
                  <a:srgbClr val="000000"/>
                </a:solidFill>
              </a:rPr>
              <a:t>pojovanie</a:t>
            </a:r>
            <a:r>
              <a:rPr lang="sk-SK" sz="1600" dirty="0" smtClean="0">
                <a:solidFill>
                  <a:srgbClr val="000000"/>
                </a:solidFill>
              </a:rPr>
              <a:t> okruhov)</a:t>
            </a:r>
            <a:r>
              <a:rPr lang="en-US" sz="1600" dirty="0" smtClean="0">
                <a:solidFill>
                  <a:srgbClr val="000000"/>
                </a:solidFill>
              </a:rPr>
              <a:t>; </a:t>
            </a:r>
            <a:r>
              <a:rPr lang="sk-SK" sz="1600" dirty="0" smtClean="0">
                <a:solidFill>
                  <a:srgbClr val="000000"/>
                </a:solidFill>
              </a:rPr>
              <a:t>57,6kbps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bezpe</a:t>
            </a:r>
            <a:r>
              <a:rPr lang="sk-SK" sz="1600" dirty="0" smtClean="0">
                <a:solidFill>
                  <a:srgbClr val="000000"/>
                </a:solidFill>
              </a:rPr>
              <a:t>čnosť, roaming.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b="1" dirty="0">
                <a:solidFill>
                  <a:srgbClr val="000000"/>
                </a:solidFill>
              </a:rPr>
              <a:t> EDGE – </a:t>
            </a:r>
            <a:r>
              <a:rPr lang="sk-SK" sz="1600" dirty="0">
                <a:solidFill>
                  <a:srgbClr val="000000"/>
                </a:solidFill>
              </a:rPr>
              <a:t>medzi GSM a IMT-2000</a:t>
            </a:r>
            <a:endParaRPr lang="sk-SK" sz="1600" b="1" dirty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smtClean="0">
                <a:solidFill>
                  <a:srgbClr val="000000"/>
                </a:solidFill>
              </a:rPr>
              <a:t>3G (neskoršie 90-te r.)- </a:t>
            </a:r>
            <a:r>
              <a:rPr lang="sk-SK" sz="1600" b="1" dirty="0">
                <a:solidFill>
                  <a:srgbClr val="000000"/>
                </a:solidFill>
              </a:rPr>
              <a:t>UMTS</a:t>
            </a:r>
            <a:r>
              <a:rPr lang="sk-SK" sz="1600" dirty="0">
                <a:solidFill>
                  <a:srgbClr val="000000"/>
                </a:solidFill>
              </a:rPr>
              <a:t> a iné (</a:t>
            </a:r>
            <a:r>
              <a:rPr lang="sk-SK" sz="1600" b="1" dirty="0">
                <a:solidFill>
                  <a:srgbClr val="000000"/>
                </a:solidFill>
              </a:rPr>
              <a:t>IMT-2000</a:t>
            </a:r>
            <a:r>
              <a:rPr lang="sk-SK" sz="1600" dirty="0">
                <a:solidFill>
                  <a:srgbClr val="000000"/>
                </a:solidFill>
              </a:rPr>
              <a:t>), v 2. fáze IP oporná sieť (TCP/IP protokol, rádiová sieť </a:t>
            </a:r>
            <a:r>
              <a:rPr lang="sk-SK" sz="1600" b="1" dirty="0">
                <a:solidFill>
                  <a:srgbClr val="000000"/>
                </a:solidFill>
              </a:rPr>
              <a:t>UTRAN</a:t>
            </a:r>
            <a:r>
              <a:rPr lang="sk-SK" sz="1600" dirty="0">
                <a:solidFill>
                  <a:srgbClr val="000000"/>
                </a:solidFill>
              </a:rPr>
              <a:t> = UMTS </a:t>
            </a:r>
            <a:r>
              <a:rPr lang="sk-SK" sz="1600" dirty="0" err="1">
                <a:solidFill>
                  <a:srgbClr val="000000"/>
                </a:solidFill>
              </a:rPr>
              <a:t>Terrestrial</a:t>
            </a: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dirty="0" err="1">
                <a:solidFill>
                  <a:srgbClr val="000000"/>
                </a:solidFill>
              </a:rPr>
              <a:t>Radio</a:t>
            </a:r>
            <a:r>
              <a:rPr lang="sk-SK" sz="1600" dirty="0">
                <a:solidFill>
                  <a:srgbClr val="000000"/>
                </a:solidFill>
              </a:rPr>
              <a:t> Access </a:t>
            </a:r>
            <a:r>
              <a:rPr lang="sk-SK" sz="1600" dirty="0" err="1">
                <a:solidFill>
                  <a:srgbClr val="000000"/>
                </a:solidFill>
              </a:rPr>
              <a:t>Network</a:t>
            </a:r>
            <a:r>
              <a:rPr lang="sk-SK" sz="1600" dirty="0">
                <a:solidFill>
                  <a:srgbClr val="000000"/>
                </a:solidFill>
              </a:rPr>
              <a:t> )</a:t>
            </a:r>
          </a:p>
          <a:p>
            <a:pPr>
              <a:buFontTx/>
              <a:buChar char="•"/>
            </a:pPr>
            <a:r>
              <a:rPr lang="sk-SK" sz="1600" dirty="0">
                <a:solidFill>
                  <a:srgbClr val="000000"/>
                </a:solidFill>
              </a:rPr>
              <a:t> </a:t>
            </a:r>
            <a:r>
              <a:rPr lang="sk-SK" sz="1600" b="1">
                <a:solidFill>
                  <a:srgbClr val="000000"/>
                </a:solidFill>
              </a:rPr>
              <a:t>4G </a:t>
            </a:r>
            <a:r>
              <a:rPr lang="sk-SK" sz="1600" b="1" smtClean="0">
                <a:solidFill>
                  <a:srgbClr val="000000"/>
                </a:solidFill>
              </a:rPr>
              <a:t>–</a:t>
            </a:r>
            <a:r>
              <a:rPr lang="en-US" sz="1600" b="1" smtClean="0">
                <a:solidFill>
                  <a:srgbClr val="000000"/>
                </a:solidFill>
              </a:rPr>
              <a:t> LTE, LTE-A</a:t>
            </a:r>
            <a:r>
              <a:rPr lang="sk-SK" sz="1600" b="1" smtClean="0">
                <a:solidFill>
                  <a:srgbClr val="000000"/>
                </a:solidFill>
              </a:rPr>
              <a:t> </a:t>
            </a:r>
            <a:r>
              <a:rPr lang="sk-SK" sz="1600" smtClean="0">
                <a:solidFill>
                  <a:srgbClr val="000000"/>
                </a:solidFill>
              </a:rPr>
              <a:t>(MIMO, ...</a:t>
            </a:r>
            <a:endParaRPr lang="en-US" sz="1600" b="1" smtClean="0">
              <a:solidFill>
                <a:srgbClr val="000000"/>
              </a:solidFill>
            </a:endParaRPr>
          </a:p>
          <a:p>
            <a:pPr>
              <a:buFontTx/>
              <a:buChar char="•"/>
            </a:pPr>
            <a:r>
              <a:rPr lang="en-US" sz="1600" b="1" smtClean="0">
                <a:solidFill>
                  <a:srgbClr val="000000"/>
                </a:solidFill>
              </a:rPr>
              <a:t>5G – </a:t>
            </a:r>
            <a:r>
              <a:rPr lang="sk-SK" sz="1600" smtClean="0">
                <a:solidFill>
                  <a:srgbClr val="000000"/>
                </a:solidFill>
              </a:rPr>
              <a:t>už sa na tom pracuje</a:t>
            </a:r>
            <a:endParaRPr 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0441C-9D93-4E10-951B-9C1493005DE3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500808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85750" y="5786438"/>
            <a:ext cx="85344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8</a:t>
            </a: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Bunková štruktúra</a:t>
            </a:r>
            <a:r>
              <a:rPr lang="sk-SK">
                <a:solidFill>
                  <a:srgbClr val="000000"/>
                </a:solidFill>
              </a:rPr>
              <a:t> siete GSM</a:t>
            </a:r>
            <a:r>
              <a:rPr lang="en-US">
                <a:solidFill>
                  <a:srgbClr val="000000"/>
                </a:solidFill>
              </a:rPr>
              <a:t>. </a:t>
            </a:r>
            <a:r>
              <a:rPr lang="en-US" b="1">
                <a:solidFill>
                  <a:srgbClr val="000000"/>
                </a:solidFill>
              </a:rPr>
              <a:t>Handover (Handoff) </a:t>
            </a:r>
            <a:r>
              <a:rPr lang="en-US">
                <a:solidFill>
                  <a:srgbClr val="000000"/>
                </a:solidFill>
              </a:rPr>
              <a:t>– riaden</a:t>
            </a:r>
            <a:r>
              <a:rPr lang="sk-SK">
                <a:solidFill>
                  <a:srgbClr val="000000"/>
                </a:solidFill>
              </a:rPr>
              <a:t>ý</a:t>
            </a:r>
            <a:r>
              <a:rPr lang="en-US">
                <a:solidFill>
                  <a:srgbClr val="000000"/>
                </a:solidFill>
              </a:rPr>
              <a:t> proces</a:t>
            </a:r>
            <a:r>
              <a:rPr lang="sk-SK">
                <a:solidFill>
                  <a:srgbClr val="000000"/>
                </a:solidFill>
              </a:rPr>
              <a:t> prepnutia, presúvania hovoru medzi rôznymi kanálmi pri prechode do susednej bunky. </a:t>
            </a:r>
            <a:r>
              <a:rPr lang="sk-SK" b="1">
                <a:solidFill>
                  <a:srgbClr val="000000"/>
                </a:solidFill>
              </a:rPr>
              <a:t>Frekvenčné plánovanie</a:t>
            </a:r>
            <a:r>
              <a:rPr lang="sk-SK">
                <a:solidFill>
                  <a:srgbClr val="000000"/>
                </a:solidFill>
              </a:rPr>
              <a:t> a </a:t>
            </a:r>
            <a:r>
              <a:rPr lang="sk-SK" b="1">
                <a:solidFill>
                  <a:srgbClr val="000000"/>
                </a:solidFill>
              </a:rPr>
              <a:t>frekv. opakovanie...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4" y="771525"/>
            <a:ext cx="8637314" cy="4123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285750" y="4953233"/>
            <a:ext cx="8534400" cy="7386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rgbClr val="000000"/>
                </a:solidFill>
              </a:rPr>
              <a:t>MS-</a:t>
            </a:r>
            <a:r>
              <a:rPr lang="sk-SK" sz="1400" smtClean="0">
                <a:solidFill>
                  <a:srgbClr val="000000"/>
                </a:solidFill>
              </a:rPr>
              <a:t>mobilná stanica, BS-bázová stanica,BSC-Base Station Controller (riadiaci stupeň BS), GMSC-Gateway Mobile Switching Centre (prípojná rádiotelef.ústredňa, HLR- Home Location Register (register domácich účastníkov), VLR-Visitor Location Register (register návštevníkov)</a:t>
            </a:r>
            <a:endParaRPr lang="sk-S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2F342-19F1-43EA-9934-2D18016A3DF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8435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468313" y="5229225"/>
            <a:ext cx="806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9</a:t>
            </a:r>
            <a:r>
              <a:rPr lang="sk-SK">
                <a:solidFill>
                  <a:srgbClr val="000000"/>
                </a:solidFill>
              </a:rPr>
              <a:t> Bloková schéma siete GSM (vysvetlenie skratiek pozri </a:t>
            </a:r>
            <a:r>
              <a:rPr lang="sk-SK" smtClean="0">
                <a:solidFill>
                  <a:srgbClr val="000000"/>
                </a:solidFill>
              </a:rPr>
              <a:t>aj ďalej)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8539163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34D525-6ADC-43F8-B45B-DBFD80EBE44D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468313" y="404813"/>
            <a:ext cx="79200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Mobilná komunikačná sieť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65175"/>
            <a:ext cx="8764587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755650" y="587692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000000"/>
                </a:solidFill>
              </a:rPr>
              <a:t>Obr.</a:t>
            </a:r>
            <a:r>
              <a:rPr lang="sk-SK" b="1">
                <a:solidFill>
                  <a:srgbClr val="000000"/>
                </a:solidFill>
              </a:rPr>
              <a:t>3.4.10</a:t>
            </a:r>
            <a:r>
              <a:rPr lang="en-US">
                <a:solidFill>
                  <a:srgbClr val="000000"/>
                </a:solidFill>
              </a:rPr>
              <a:t>  </a:t>
            </a:r>
            <a:r>
              <a:rPr lang="sk-SK">
                <a:solidFill>
                  <a:srgbClr val="000000"/>
                </a:solidFill>
              </a:rPr>
              <a:t>Bloková schéma siete GSM podrobnejšie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5A853F54-E74B-4AC3-9334-4468EE897908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14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0645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00"/>
                </a:solidFill>
              </a:rPr>
              <a:t>Tak</a:t>
            </a:r>
            <a:r>
              <a:rPr lang="sk-SK" dirty="0">
                <a:solidFill>
                  <a:srgbClr val="000000"/>
                </a:solidFill>
              </a:rPr>
              <a:t>že základné princípy </a:t>
            </a:r>
            <a:r>
              <a:rPr lang="sk-SK" dirty="0" smtClean="0">
                <a:solidFill>
                  <a:srgbClr val="000000"/>
                </a:solidFill>
              </a:rPr>
              <a:t>mobilnej siete súvisiace s bunkovou architektúrou: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bunková architektúra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nízky </a:t>
            </a:r>
            <a:r>
              <a:rPr lang="sk-SK" dirty="0">
                <a:solidFill>
                  <a:srgbClr val="000000"/>
                </a:solidFill>
              </a:rPr>
              <a:t>výkon vysielačov </a:t>
            </a:r>
            <a:r>
              <a:rPr lang="sk-SK" dirty="0" smtClean="0">
                <a:solidFill>
                  <a:srgbClr val="000000"/>
                </a:solidFill>
              </a:rPr>
              <a:t>BS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frekvenčné opakovanie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a </a:t>
            </a:r>
            <a:r>
              <a:rPr lang="en-US" dirty="0" err="1" smtClean="0">
                <a:solidFill>
                  <a:srgbClr val="000000"/>
                </a:solidFill>
              </a:rPr>
              <a:t>frekven</a:t>
            </a:r>
            <a:r>
              <a:rPr lang="sk-SK" dirty="0" err="1" smtClean="0">
                <a:solidFill>
                  <a:srgbClr val="000000"/>
                </a:solidFill>
              </a:rPr>
              <a:t>čné</a:t>
            </a:r>
            <a:r>
              <a:rPr lang="sk-SK" dirty="0" smtClean="0">
                <a:solidFill>
                  <a:srgbClr val="000000"/>
                </a:solidFill>
              </a:rPr>
              <a:t> plánovanie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handoff</a:t>
            </a:r>
            <a:endParaRPr lang="sk-SK" dirty="0" smtClean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dirty="0" smtClean="0">
                <a:solidFill>
                  <a:srgbClr val="000000"/>
                </a:solidFill>
              </a:rPr>
              <a:t> roaming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710BA8-0BDB-414D-90B7-32E69A6AF10D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179388" y="188913"/>
            <a:ext cx="7848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GPRS (</a:t>
            </a:r>
            <a:r>
              <a:rPr lang="sk-SK">
                <a:solidFill>
                  <a:srgbClr val="000000"/>
                </a:solidFill>
              </a:rPr>
              <a:t>General Packet Radio Service) – mobilná </a:t>
            </a:r>
            <a:r>
              <a:rPr lang="sk-SK" b="1">
                <a:solidFill>
                  <a:srgbClr val="000000"/>
                </a:solidFill>
              </a:rPr>
              <a:t>dátová služba</a:t>
            </a:r>
            <a:r>
              <a:rPr lang="sk-SK">
                <a:solidFill>
                  <a:srgbClr val="000000"/>
                </a:solidFill>
              </a:rPr>
              <a:t>, prístupná pre užív. GSM (... a mobilov IS-136) – pre služby WAP (Wireless Application Protocol), SMS, MMS a e-mail a www-prístup</a:t>
            </a:r>
            <a:r>
              <a:rPr lang="en-US">
                <a:solidFill>
                  <a:srgbClr val="000000"/>
                </a:solidFill>
              </a:rPr>
              <a:t> – vysok</a:t>
            </a:r>
            <a:r>
              <a:rPr lang="sk-SK">
                <a:solidFill>
                  <a:srgbClr val="000000"/>
                </a:solidFill>
              </a:rPr>
              <a:t>é dátové rýchlosti,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v kombinácii s 2G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„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2,5G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“ („dva-a-poltá“ generácia)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141287" y="2708920"/>
            <a:ext cx="8691613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b="1" dirty="0">
                <a:solidFill>
                  <a:srgbClr val="000000"/>
                </a:solidFill>
              </a:rPr>
              <a:t>UMTS – </a:t>
            </a:r>
            <a:r>
              <a:rPr lang="sk-SK" dirty="0" err="1">
                <a:solidFill>
                  <a:srgbClr val="000000"/>
                </a:solidFill>
              </a:rPr>
              <a:t>Universal</a:t>
            </a:r>
            <a:r>
              <a:rPr lang="sk-SK" dirty="0">
                <a:solidFill>
                  <a:srgbClr val="000000"/>
                </a:solidFill>
              </a:rPr>
              <a:t> Mobile </a:t>
            </a:r>
            <a:r>
              <a:rPr lang="sk-SK" dirty="0" err="1">
                <a:solidFill>
                  <a:srgbClr val="000000"/>
                </a:solidFill>
              </a:rPr>
              <a:t>Telcom</a:t>
            </a:r>
            <a:r>
              <a:rPr lang="sk-SK" dirty="0">
                <a:solidFill>
                  <a:srgbClr val="000000"/>
                </a:solidFill>
              </a:rPr>
              <a:t>. </a:t>
            </a:r>
            <a:r>
              <a:rPr lang="sk-SK" dirty="0" err="1">
                <a:solidFill>
                  <a:srgbClr val="000000"/>
                </a:solidFill>
              </a:rPr>
              <a:t>System</a:t>
            </a:r>
            <a:r>
              <a:rPr lang="en-US" dirty="0">
                <a:solidFill>
                  <a:srgbClr val="000000"/>
                </a:solidFill>
              </a:rPr>
              <a:t> (Rel99)</a:t>
            </a:r>
            <a:r>
              <a:rPr lang="sk-SK" dirty="0">
                <a:solidFill>
                  <a:srgbClr val="000000"/>
                </a:solidFill>
              </a:rPr>
              <a:t> – </a:t>
            </a:r>
            <a:r>
              <a:rPr lang="sk-SK" dirty="0" smtClean="0">
                <a:solidFill>
                  <a:srgbClr val="000000"/>
                </a:solidFill>
              </a:rPr>
              <a:t>uprednostnená evolúcia, vyvinutý </a:t>
            </a:r>
            <a:r>
              <a:rPr lang="sk-SK" dirty="0">
                <a:solidFill>
                  <a:srgbClr val="000000"/>
                </a:solidFill>
              </a:rPr>
              <a:t>ETSI, </a:t>
            </a:r>
            <a:r>
              <a:rPr lang="sk-SK" b="1" dirty="0">
                <a:solidFill>
                  <a:srgbClr val="000000"/>
                </a:solidFill>
              </a:rPr>
              <a:t>3G</a:t>
            </a:r>
            <a:r>
              <a:rPr lang="sk-SK" dirty="0">
                <a:solidFill>
                  <a:srgbClr val="000000"/>
                </a:solidFill>
              </a:rPr>
              <a:t> mobilný systém zo </a:t>
            </a:r>
            <a:r>
              <a:rPr lang="sk-SK">
                <a:solidFill>
                  <a:srgbClr val="000000"/>
                </a:solidFill>
              </a:rPr>
              <a:t>zdokonaleného </a:t>
            </a:r>
            <a:r>
              <a:rPr lang="sk-SK" smtClean="0">
                <a:solidFill>
                  <a:srgbClr val="000000"/>
                </a:solidFill>
              </a:rPr>
              <a:t>GSM</a:t>
            </a:r>
            <a:r>
              <a:rPr lang="en-US" smtClean="0">
                <a:solidFill>
                  <a:srgbClr val="000000"/>
                </a:solidFill>
              </a:rPr>
              <a:t> (</a:t>
            </a:r>
            <a:r>
              <a:rPr lang="sk-SK" smtClean="0">
                <a:solidFill>
                  <a:srgbClr val="000000"/>
                </a:solidFill>
              </a:rPr>
              <a:t>zdokonalená architektúra-báz.stanice/NodeB,atď);  </a:t>
            </a:r>
            <a:r>
              <a:rPr lang="sk-SK" dirty="0">
                <a:solidFill>
                  <a:srgbClr val="000000"/>
                </a:solidFill>
              </a:rPr>
              <a:t>W-CDMA; ATM prenos; prístup k </a:t>
            </a:r>
            <a:r>
              <a:rPr lang="sk-SK" dirty="0" err="1">
                <a:solidFill>
                  <a:srgbClr val="000000"/>
                </a:solidFill>
              </a:rPr>
              <a:t>www</a:t>
            </a:r>
            <a:r>
              <a:rPr lang="sk-SK" dirty="0">
                <a:solidFill>
                  <a:srgbClr val="000000"/>
                </a:solidFill>
              </a:rPr>
              <a:t> a iným dátovým službám; do 14Mbps - pri obmedzenej mobilite; 348 </a:t>
            </a:r>
            <a:r>
              <a:rPr lang="sk-SK" dirty="0" err="1">
                <a:solidFill>
                  <a:srgbClr val="000000"/>
                </a:solidFill>
              </a:rPr>
              <a:t>kbps</a:t>
            </a:r>
            <a:r>
              <a:rPr lang="sk-SK" dirty="0">
                <a:solidFill>
                  <a:srgbClr val="000000"/>
                </a:solidFill>
              </a:rPr>
              <a:t> v dopravných </a:t>
            </a:r>
            <a:r>
              <a:rPr lang="sk-SK" dirty="0" err="1">
                <a:solidFill>
                  <a:srgbClr val="000000"/>
                </a:solidFill>
              </a:rPr>
              <a:t>prostr</a:t>
            </a:r>
            <a:r>
              <a:rPr lang="sk-SK" dirty="0">
                <a:solidFill>
                  <a:srgbClr val="000000"/>
                </a:solidFill>
              </a:rPr>
              <a:t>. do 120 km/h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sk-SK" dirty="0">
                <a:solidFill>
                  <a:srgbClr val="000000"/>
                </a:solidFill>
              </a:rPr>
              <a:t>Ďalšie vývojové stupne smerom k zvyšovaniu rýchlosti: </a:t>
            </a:r>
            <a:r>
              <a:rPr lang="sk-SK" b="1" dirty="0" err="1">
                <a:solidFill>
                  <a:srgbClr val="000000"/>
                </a:solidFill>
              </a:rPr>
              <a:t>HSDPA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Downlink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1</a:t>
            </a:r>
            <a:r>
              <a:rPr lang="en-US" dirty="0">
                <a:solidFill>
                  <a:srgbClr val="000000"/>
                </a:solidFill>
              </a:rPr>
              <a:t>4,4Mbps</a:t>
            </a:r>
            <a:r>
              <a:rPr lang="sk-SK" dirty="0">
                <a:solidFill>
                  <a:srgbClr val="000000"/>
                </a:solidFill>
              </a:rPr>
              <a:t>,</a:t>
            </a:r>
            <a:r>
              <a:rPr lang="sk-SK" b="1" dirty="0" err="1">
                <a:solidFill>
                  <a:srgbClr val="000000"/>
                </a:solidFill>
              </a:rPr>
              <a:t>HSUPA</a:t>
            </a:r>
            <a:r>
              <a:rPr lang="sk-SK" dirty="0" err="1">
                <a:solidFill>
                  <a:srgbClr val="000000"/>
                </a:solidFill>
              </a:rPr>
              <a:t>-High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Speed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Uplink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Packed</a:t>
            </a:r>
            <a:r>
              <a:rPr lang="sk-SK" dirty="0">
                <a:solidFill>
                  <a:srgbClr val="000000"/>
                </a:solidFill>
              </a:rPr>
              <a:t> Access, </a:t>
            </a:r>
            <a:r>
              <a:rPr lang="en-US" dirty="0">
                <a:solidFill>
                  <a:srgbClr val="000000"/>
                </a:solidFill>
              </a:rPr>
              <a:t>28,8Mbps, </a:t>
            </a:r>
            <a:r>
              <a:rPr lang="sk-SK" b="1" dirty="0">
                <a:solidFill>
                  <a:srgbClr val="000000"/>
                </a:solidFill>
              </a:rPr>
              <a:t>HSPA</a:t>
            </a:r>
            <a:r>
              <a:rPr lang="en-US" b="1" dirty="0">
                <a:solidFill>
                  <a:srgbClr val="000000"/>
                </a:solidFill>
              </a:rPr>
              <a:t>+</a:t>
            </a:r>
            <a:r>
              <a:rPr lang="sk-SK" dirty="0">
                <a:solidFill>
                  <a:srgbClr val="000000"/>
                </a:solidFill>
              </a:rPr>
              <a:t>(štandard Rel.7)</a:t>
            </a:r>
            <a:r>
              <a:rPr lang="sk-SK" b="1" dirty="0">
                <a:solidFill>
                  <a:srgbClr val="000000"/>
                </a:solidFill>
              </a:rPr>
              <a:t>-</a:t>
            </a:r>
            <a:r>
              <a:rPr lang="sk-SK" dirty="0">
                <a:solidFill>
                  <a:srgbClr val="000000"/>
                </a:solidFill>
              </a:rPr>
              <a:t>ďalšie navýšenie vďaka viacstavovým moduláciám</a:t>
            </a:r>
            <a:r>
              <a:rPr lang="en-US" dirty="0">
                <a:solidFill>
                  <a:srgbClr val="000000"/>
                </a:solidFill>
              </a:rPr>
              <a:t> QAM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MIMO-Multiple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Input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Multiple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Output</a:t>
            </a:r>
            <a:r>
              <a:rPr lang="sk-SK" dirty="0">
                <a:solidFill>
                  <a:srgbClr val="000000"/>
                </a:solidFill>
              </a:rPr>
              <a:t> -technike viacnásobného vysielania a príjmu, novým typom </a:t>
            </a:r>
            <a:r>
              <a:rPr lang="sk-SK" dirty="0" smtClean="0">
                <a:solidFill>
                  <a:srgbClr val="000000"/>
                </a:solidFill>
              </a:rPr>
              <a:t>prijímačov. Prešiel vývinom: R4,R5,R6,R7, nakoniec </a:t>
            </a:r>
            <a:r>
              <a:rPr lang="en-US" dirty="0" smtClean="0">
                <a:solidFill>
                  <a:srgbClr val="000000"/>
                </a:solidFill>
              </a:rPr>
              <a:t>R8=LTE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0485" name="Text Box 7"/>
          <p:cNvSpPr txBox="1">
            <a:spLocks noChangeArrowheads="1"/>
          </p:cNvSpPr>
          <p:nvPr/>
        </p:nvSpPr>
        <p:spPr bwMode="auto">
          <a:xfrm>
            <a:off x="181247" y="5984413"/>
            <a:ext cx="8135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historická perlička</a:t>
            </a:r>
            <a:r>
              <a:rPr lang="sk-SK" dirty="0" smtClean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b="1" dirty="0" err="1" smtClean="0">
                <a:solidFill>
                  <a:srgbClr val="000000"/>
                </a:solidFill>
              </a:rPr>
              <a:t>paging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>
                <a:solidFill>
                  <a:srgbClr val="000000"/>
                </a:solidFill>
              </a:rPr>
              <a:t>– jednosmerné rádiové systémy (prenos dát len smerom ku KZ</a:t>
            </a:r>
            <a:r>
              <a:rPr lang="sk-SK" dirty="0" smtClean="0">
                <a:solidFill>
                  <a:srgbClr val="000000"/>
                </a:solidFill>
              </a:rPr>
              <a:t>) – </a:t>
            </a:r>
            <a:r>
              <a:rPr lang="sk-SK" dirty="0">
                <a:solidFill>
                  <a:srgbClr val="000000"/>
                </a:solidFill>
              </a:rPr>
              <a:t>pre menšie neverejné, ale aj pre väčšie verejné oblasti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755254" y="1484784"/>
            <a:ext cx="806521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EDGE </a:t>
            </a:r>
            <a:r>
              <a:rPr lang="sk-SK" sz="2000" dirty="0">
                <a:solidFill>
                  <a:srgbClr val="000000"/>
                </a:solidFill>
              </a:rPr>
              <a:t>(označovaná ako 3G alebo skôr 2,75G) – </a:t>
            </a:r>
            <a:r>
              <a:rPr lang="sk-SK" sz="2000" dirty="0" err="1">
                <a:solidFill>
                  <a:srgbClr val="000000"/>
                </a:solidFill>
              </a:rPr>
              <a:t>Enhanced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Data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rates</a:t>
            </a:r>
            <a:r>
              <a:rPr lang="sk-SK" sz="2000" dirty="0">
                <a:solidFill>
                  <a:srgbClr val="000000"/>
                </a:solidFill>
              </a:rPr>
              <a:t> </a:t>
            </a:r>
            <a:r>
              <a:rPr lang="sk-SK" sz="2000" dirty="0" err="1">
                <a:solidFill>
                  <a:srgbClr val="000000"/>
                </a:solidFill>
              </a:rPr>
              <a:t>for</a:t>
            </a:r>
            <a:r>
              <a:rPr lang="sk-SK" sz="2000" dirty="0">
                <a:solidFill>
                  <a:srgbClr val="000000"/>
                </a:solidFill>
              </a:rPr>
              <a:t> GSM </a:t>
            </a:r>
            <a:r>
              <a:rPr lang="sk-SK" sz="2000" dirty="0" err="1">
                <a:solidFill>
                  <a:srgbClr val="000000"/>
                </a:solidFill>
              </a:rPr>
              <a:t>Evolution</a:t>
            </a:r>
            <a:r>
              <a:rPr lang="sk-SK" sz="2000" dirty="0">
                <a:solidFill>
                  <a:srgbClr val="000000"/>
                </a:solidFill>
              </a:rPr>
              <a:t> – vyvinutá ITU; medzistupeň medzi GSM a </a:t>
            </a:r>
            <a:r>
              <a:rPr lang="sk-SK" sz="2000" b="1" dirty="0">
                <a:solidFill>
                  <a:srgbClr val="000000"/>
                </a:solidFill>
              </a:rPr>
              <a:t>IMT-2000</a:t>
            </a:r>
            <a:r>
              <a:rPr lang="sk-SK" sz="2000" dirty="0">
                <a:solidFill>
                  <a:srgbClr val="000000"/>
                </a:solidFill>
              </a:rPr>
              <a:t>; vyššie rýchlosti s efektívnejším kódovaním (zaviedli 8PSK); celkovo 384kbps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540072" y="5678656"/>
            <a:ext cx="828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IMT-2000 – </a:t>
            </a:r>
            <a:r>
              <a:rPr lang="sk-SK" b="1" dirty="0" smtClean="0">
                <a:solidFill>
                  <a:srgbClr val="000000"/>
                </a:solidFill>
              </a:rPr>
              <a:t>(</a:t>
            </a:r>
            <a:r>
              <a:rPr lang="sk-SK" dirty="0" err="1" smtClean="0">
                <a:solidFill>
                  <a:srgbClr val="000000"/>
                </a:solidFill>
              </a:rPr>
              <a:t>International</a:t>
            </a:r>
            <a:r>
              <a:rPr lang="sk-SK" dirty="0" smtClean="0">
                <a:solidFill>
                  <a:srgbClr val="000000"/>
                </a:solidFill>
              </a:rPr>
              <a:t> Mobile </a:t>
            </a:r>
            <a:r>
              <a:rPr lang="sk-SK" dirty="0" err="1" smtClean="0">
                <a:solidFill>
                  <a:srgbClr val="000000"/>
                </a:solidFill>
              </a:rPr>
              <a:t>Telecommunication</a:t>
            </a:r>
            <a:r>
              <a:rPr lang="sk-SK" dirty="0" smtClean="0">
                <a:solidFill>
                  <a:srgbClr val="000000"/>
                </a:solidFill>
              </a:rPr>
              <a:t>)- </a:t>
            </a:r>
            <a:r>
              <a:rPr lang="en-US" dirty="0" err="1" smtClean="0">
                <a:solidFill>
                  <a:srgbClr val="000000"/>
                </a:solidFill>
              </a:rPr>
              <a:t>vyvinut</a:t>
            </a:r>
            <a:r>
              <a:rPr lang="sk-SK" dirty="0" smtClean="0">
                <a:solidFill>
                  <a:srgbClr val="000000"/>
                </a:solidFill>
              </a:rPr>
              <a:t>ý ITU – tiež 3G</a:t>
            </a:r>
            <a:endParaRPr lang="sk-SK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16</a:t>
            </a:fld>
            <a:endParaRPr lang="en-US"/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0713"/>
            <a:ext cx="8158163" cy="488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107504" y="5480348"/>
            <a:ext cx="88201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Obr.</a:t>
            </a:r>
            <a:r>
              <a:rPr lang="en-US" b="1" dirty="0">
                <a:solidFill>
                  <a:srgbClr val="000000"/>
                </a:solidFill>
              </a:rPr>
              <a:t>3.4.</a:t>
            </a:r>
            <a:r>
              <a:rPr lang="sk-SK" b="1" dirty="0" smtClean="0">
                <a:solidFill>
                  <a:srgbClr val="000000"/>
                </a:solidFill>
              </a:rPr>
              <a:t>11 </a:t>
            </a:r>
            <a:r>
              <a:rPr lang="sk-SK" dirty="0" smtClean="0">
                <a:solidFill>
                  <a:srgbClr val="000000"/>
                </a:solidFill>
              </a:rPr>
              <a:t>Niekdajšia predstava </a:t>
            </a:r>
            <a:r>
              <a:rPr lang="sk-SK" dirty="0">
                <a:solidFill>
                  <a:srgbClr val="000000"/>
                </a:solidFill>
              </a:rPr>
              <a:t>4G: nie globálny štandard (snaha o spoločný 3G štandard stroskotala), ale kombinácia rôznych prístupových technológií navzájom sa dopĺňajúcich, v </a:t>
            </a:r>
            <a:r>
              <a:rPr lang="sk-SK" dirty="0" err="1">
                <a:solidFill>
                  <a:srgbClr val="000000"/>
                </a:solidFill>
              </a:rPr>
              <a:t>rôz</a:t>
            </a:r>
            <a:r>
              <a:rPr lang="sk-SK" dirty="0">
                <a:solidFill>
                  <a:srgbClr val="000000"/>
                </a:solidFill>
              </a:rPr>
              <a:t>. rádiových prostrediach a prepojených flexibilnou opornou sieťou</a:t>
            </a:r>
            <a:endParaRPr lang="cs-CZ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4319588" cy="493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mtClean="0">
                <a:solidFill>
                  <a:schemeClr val="bg2"/>
                </a:solidFill>
              </a:rPr>
              <a:t>n</a:t>
            </a:r>
            <a:r>
              <a:rPr lang="sk-SK" smtClean="0">
                <a:solidFill>
                  <a:schemeClr val="bg2"/>
                </a:solidFill>
              </a:rPr>
              <a:t>ajnovšie</a:t>
            </a:r>
            <a:r>
              <a:rPr lang="en-US" smtClean="0">
                <a:solidFill>
                  <a:schemeClr val="bg2"/>
                </a:solidFill>
              </a:rPr>
              <a:t> </a:t>
            </a:r>
            <a:r>
              <a:rPr lang="sk-SK" smtClean="0">
                <a:solidFill>
                  <a:schemeClr val="bg2"/>
                </a:solidFill>
              </a:rPr>
              <a:t>nastupujúce </a:t>
            </a:r>
            <a:r>
              <a:rPr lang="en-US" smtClean="0">
                <a:solidFill>
                  <a:schemeClr val="bg2"/>
                </a:solidFill>
              </a:rPr>
              <a:t>technol</a:t>
            </a:r>
            <a:r>
              <a:rPr lang="sk-SK" smtClean="0">
                <a:solidFill>
                  <a:schemeClr val="bg2"/>
                </a:solidFill>
              </a:rPr>
              <a:t>ó</a:t>
            </a:r>
            <a:r>
              <a:rPr lang="en-US" smtClean="0">
                <a:solidFill>
                  <a:schemeClr val="bg2"/>
                </a:solidFill>
              </a:rPr>
              <a:t>gie:</a:t>
            </a:r>
            <a:endParaRPr lang="en-US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bg2"/>
                </a:solidFill>
              </a:rPr>
              <a:t>LTE – Long Time Evolution</a:t>
            </a:r>
            <a:r>
              <a:rPr lang="en-US" dirty="0">
                <a:solidFill>
                  <a:schemeClr val="bg2"/>
                </a:solidFill>
              </a:rPr>
              <a:t> – (E-UTRAN – Evolved UMTS Terrestrial Radio Access Network) – 3GPP Rel-8 a -9</a:t>
            </a:r>
            <a:endParaRPr lang="sk-SK" dirty="0">
              <a:solidFill>
                <a:schemeClr val="bg2"/>
              </a:solidFill>
            </a:endParaRP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2"/>
                </a:solidFill>
              </a:rPr>
              <a:t>– </a:t>
            </a:r>
            <a:r>
              <a:rPr lang="sk-SK" dirty="0">
                <a:solidFill>
                  <a:schemeClr val="bg2"/>
                </a:solidFill>
              </a:rPr>
              <a:t>„</a:t>
            </a:r>
            <a:r>
              <a:rPr lang="en-US" dirty="0">
                <a:solidFill>
                  <a:schemeClr val="bg2"/>
                </a:solidFill>
              </a:rPr>
              <a:t>3,9 G</a:t>
            </a:r>
            <a:r>
              <a:rPr lang="sk-SK" dirty="0">
                <a:solidFill>
                  <a:schemeClr val="bg2"/>
                </a:solidFill>
              </a:rPr>
              <a:t>“</a:t>
            </a:r>
            <a:r>
              <a:rPr lang="en-US" dirty="0">
                <a:solidFill>
                  <a:schemeClr val="bg2"/>
                </a:solidFill>
              </a:rPr>
              <a:t> – </a:t>
            </a:r>
            <a:r>
              <a:rPr lang="en-US" dirty="0" err="1">
                <a:solidFill>
                  <a:schemeClr val="bg2"/>
                </a:solidFill>
              </a:rPr>
              <a:t>technol</a:t>
            </a:r>
            <a:r>
              <a:rPr lang="sk-SK" dirty="0">
                <a:solidFill>
                  <a:schemeClr val="bg2"/>
                </a:solidFill>
              </a:rPr>
              <a:t>ó</a:t>
            </a:r>
            <a:r>
              <a:rPr lang="en-US" dirty="0" err="1">
                <a:solidFill>
                  <a:schemeClr val="bg2"/>
                </a:solidFill>
              </a:rPr>
              <a:t>gia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sk-SK" dirty="0">
                <a:solidFill>
                  <a:schemeClr val="bg2"/>
                </a:solidFill>
              </a:rPr>
              <a:t>kvôli zvýšeniu kapacity a rýchlosti </a:t>
            </a:r>
            <a:r>
              <a:rPr lang="sk-SK" dirty="0" err="1">
                <a:solidFill>
                  <a:schemeClr val="bg2"/>
                </a:solidFill>
              </a:rPr>
              <a:t>mobil.sietí</a:t>
            </a:r>
            <a:r>
              <a:rPr lang="sk-SK" dirty="0">
                <a:solidFill>
                  <a:schemeClr val="bg2"/>
                </a:solidFill>
              </a:rPr>
              <a:t> (100 </a:t>
            </a:r>
            <a:r>
              <a:rPr lang="sk-SK" dirty="0" err="1">
                <a:solidFill>
                  <a:schemeClr val="bg2"/>
                </a:solidFill>
              </a:rPr>
              <a:t>Mbps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down</a:t>
            </a:r>
            <a:r>
              <a:rPr lang="sk-SK" dirty="0">
                <a:solidFill>
                  <a:schemeClr val="bg2"/>
                </a:solidFill>
              </a:rPr>
              <a:t>, 50 </a:t>
            </a:r>
            <a:r>
              <a:rPr lang="sk-SK" dirty="0" err="1">
                <a:solidFill>
                  <a:schemeClr val="bg2"/>
                </a:solidFill>
              </a:rPr>
              <a:t>Mbps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up</a:t>
            </a:r>
            <a:r>
              <a:rPr lang="sk-SK" dirty="0">
                <a:solidFill>
                  <a:schemeClr val="bg2"/>
                </a:solidFill>
              </a:rPr>
              <a:t>, škálovateľná prenosová </a:t>
            </a:r>
            <a:r>
              <a:rPr lang="sk-SK" dirty="0" err="1">
                <a:solidFill>
                  <a:schemeClr val="bg2"/>
                </a:solidFill>
              </a:rPr>
              <a:t>š.pásma</a:t>
            </a:r>
            <a:r>
              <a:rPr lang="sk-SK" dirty="0">
                <a:solidFill>
                  <a:schemeClr val="bg2"/>
                </a:solidFill>
              </a:rPr>
              <a:t>, OFDM a MIMO technológia na fyz. vrstve, </a:t>
            </a:r>
            <a:r>
              <a:rPr lang="sk-SK" dirty="0" err="1">
                <a:solidFill>
                  <a:schemeClr val="bg2"/>
                </a:solidFill>
              </a:rPr>
              <a:t>smart</a:t>
            </a:r>
            <a:r>
              <a:rPr lang="sk-SK" dirty="0">
                <a:solidFill>
                  <a:schemeClr val="bg2"/>
                </a:solidFill>
              </a:rPr>
              <a:t> antény, viacnásobný prijímač/vysielač a princíp MRC – </a:t>
            </a:r>
            <a:r>
              <a:rPr lang="sk-SK" dirty="0" err="1">
                <a:solidFill>
                  <a:schemeClr val="bg2"/>
                </a:solidFill>
              </a:rPr>
              <a:t>Maximal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Ratio</a:t>
            </a:r>
            <a:r>
              <a:rPr lang="sk-SK" dirty="0">
                <a:solidFill>
                  <a:schemeClr val="bg2"/>
                </a:solidFill>
              </a:rPr>
              <a:t> </a:t>
            </a:r>
            <a:r>
              <a:rPr lang="sk-SK" dirty="0" err="1">
                <a:solidFill>
                  <a:schemeClr val="bg2"/>
                </a:solidFill>
              </a:rPr>
              <a:t>Combining</a:t>
            </a:r>
            <a:r>
              <a:rPr lang="sk-SK" dirty="0">
                <a:solidFill>
                  <a:schemeClr val="bg2"/>
                </a:solidFill>
              </a:rPr>
              <a:t>) 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chemeClr val="bg2"/>
                </a:solidFill>
              </a:rPr>
              <a:t>– 1.komerčné spustenie v </a:t>
            </a:r>
            <a:r>
              <a:rPr lang="sk-SK" dirty="0" err="1">
                <a:solidFill>
                  <a:schemeClr val="bg2"/>
                </a:solidFill>
              </a:rPr>
              <a:t>dec</a:t>
            </a:r>
            <a:r>
              <a:rPr lang="sk-SK" dirty="0">
                <a:solidFill>
                  <a:schemeClr val="bg2"/>
                </a:solidFill>
              </a:rPr>
              <a:t>. 2009 v Škandinávii, predpokladaná finalizácia v r. 2011 a globálne rozšírenie ako prirodzený prechod od viacerých 2G a 3G systémov, ako aj GSM a UMTS</a:t>
            </a:r>
            <a:endParaRPr lang="cs-CZ" dirty="0">
              <a:solidFill>
                <a:schemeClr val="bg2"/>
              </a:solidFill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859338" y="5516563"/>
            <a:ext cx="4105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>
                <a:solidFill>
                  <a:srgbClr val="000000"/>
                </a:solidFill>
              </a:rPr>
              <a:t>zdroj: Motorola technical white paper</a:t>
            </a: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0" y="6216650"/>
            <a:ext cx="8172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</a:rPr>
              <a:t>pozn.: 3GPP – 3</a:t>
            </a:r>
            <a:r>
              <a:rPr lang="en-US" sz="1600" baseline="30000">
                <a:solidFill>
                  <a:srgbClr val="000000"/>
                </a:solidFill>
              </a:rPr>
              <a:t>rd</a:t>
            </a:r>
            <a:r>
              <a:rPr lang="en-US" sz="1600">
                <a:solidFill>
                  <a:srgbClr val="000000"/>
                </a:solidFill>
              </a:rPr>
              <a:t> Generation Partnership Project – P</a:t>
            </a:r>
            <a:r>
              <a:rPr lang="sk-SK" sz="1600">
                <a:solidFill>
                  <a:srgbClr val="000000"/>
                </a:solidFill>
              </a:rPr>
              <a:t>artnerský </a:t>
            </a:r>
            <a:r>
              <a:rPr lang="en-US" sz="1600">
                <a:solidFill>
                  <a:srgbClr val="000000"/>
                </a:solidFill>
              </a:rPr>
              <a:t>p</a:t>
            </a:r>
            <a:r>
              <a:rPr lang="fr-FR" sz="1600">
                <a:solidFill>
                  <a:srgbClr val="000000"/>
                </a:solidFill>
              </a:rPr>
              <a:t>rojekt </a:t>
            </a:r>
            <a:r>
              <a:rPr lang="sk-SK" sz="1600">
                <a:solidFill>
                  <a:srgbClr val="000000"/>
                </a:solidFill>
              </a:rPr>
              <a:t>pre mobil.systémy 3. generácie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32363" y="0"/>
            <a:ext cx="42116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 </a:t>
            </a:r>
            <a:r>
              <a:rPr lang="sk-SK">
                <a:solidFill>
                  <a:srgbClr val="000000"/>
                </a:solidFill>
              </a:rPr>
              <a:t> Hlavné špecifikácie LTE</a:t>
            </a:r>
            <a:endParaRPr lang="cs-CZ" b="1">
              <a:solidFill>
                <a:srgbClr val="000000"/>
              </a:solidFill>
            </a:endParaRPr>
          </a:p>
        </p:txBody>
      </p:sp>
      <p:graphicFrame>
        <p:nvGraphicFramePr>
          <p:cNvPr id="53355" name="Group 1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17497"/>
              </p:ext>
            </p:extLst>
          </p:nvPr>
        </p:nvGraphicFramePr>
        <p:xfrm>
          <a:off x="4572000" y="443328"/>
          <a:ext cx="4572000" cy="5073904"/>
        </p:xfrm>
        <a:graphic>
          <a:graphicData uri="http://schemas.openxmlformats.org/drawingml/2006/table">
            <a:tbl>
              <a:tblPr/>
              <a:tblGrid>
                <a:gridCol w="2287588"/>
                <a:gridCol w="228441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Parameter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Požiadavka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Špičková dát.rýchlosť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DL:100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UL: 50 </a:t>
                      </a:r>
                      <a:r>
                        <a:rPr kumimoji="0" lang="sk-SK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Mbps</a:t>
                      </a:r>
                      <a:endParaRPr kumimoji="0" lang="sk-SK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(pre 20 MHz spektrum)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Podpora mobility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Do 500 km/h, ale optimalizované pre malé rýchlosti 0-15 km/h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Control plane latency (odozva...)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100ms (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prechod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do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akt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í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vneho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stavu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Odozva užívateľskej vrstvy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&lt;</a:t>
                      </a: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5ms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Kapacita kontrolnej roviny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&gt;</a:t>
                      </a: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200 užívateľov na bunku (pri 5MHz spektre)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Pokrytie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5-100 km s malou degradáciou nad 30 km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Flexibilita spektra</a:t>
                      </a:r>
                      <a:endParaRPr kumimoji="0" lang="cs-CZ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</a:rPr>
                        <a:t>1,25; 2,5; 5; 10; 15 a 20 MHz</a:t>
                      </a:r>
                      <a:endParaRPr kumimoji="0" 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3356" name="Text Box 108"/>
          <p:cNvSpPr txBox="1">
            <a:spLocks noChangeArrowheads="1"/>
          </p:cNvSpPr>
          <p:nvPr/>
        </p:nvSpPr>
        <p:spPr bwMode="auto">
          <a:xfrm>
            <a:off x="323850" y="5589240"/>
            <a:ext cx="4392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novší: LTE-Advanced...</a:t>
            </a:r>
            <a:endParaRPr lang="cs-CZ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146" name="Picture 2" descr="LTE E-UTR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648"/>
            <a:ext cx="6264696" cy="373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395536" y="4221088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UE - User Equipment</a:t>
            </a:r>
          </a:p>
          <a:p>
            <a:r>
              <a:rPr lang="sk-SK">
                <a:solidFill>
                  <a:srgbClr val="000000"/>
                </a:solidFill>
              </a:rPr>
              <a:t>e-UTRA – air interface for LTE (evolved UMTS Terrestrial Radio Access) – nové </a:t>
            </a:r>
            <a:r>
              <a:rPr lang="sk-SK" smtClean="0">
                <a:solidFill>
                  <a:srgbClr val="000000"/>
                </a:solidFill>
              </a:rPr>
              <a:t>rozhranie </a:t>
            </a:r>
            <a:r>
              <a:rPr lang="sk-SK">
                <a:solidFill>
                  <a:srgbClr val="000000"/>
                </a:solidFill>
              </a:rPr>
              <a:t>nekompatibilné s </a:t>
            </a:r>
            <a:r>
              <a:rPr lang="sk-SK" smtClean="0">
                <a:solidFill>
                  <a:srgbClr val="000000"/>
                </a:solidFill>
              </a:rPr>
              <a:t>W-CDMA; </a:t>
            </a:r>
            <a:r>
              <a:rPr lang="sk-SK">
                <a:solidFill>
                  <a:srgbClr val="000000"/>
                </a:solidFill>
              </a:rPr>
              <a:t>používa OFDM pre down a SC-FDMA pre </a:t>
            </a:r>
            <a:r>
              <a:rPr lang="sk-SK" smtClean="0">
                <a:solidFill>
                  <a:srgbClr val="000000"/>
                </a:solidFill>
              </a:rPr>
              <a:t>uplink</a:t>
            </a:r>
          </a:p>
          <a:p>
            <a:r>
              <a:rPr lang="sk-SK" smtClean="0">
                <a:solidFill>
                  <a:srgbClr val="000000"/>
                </a:solidFill>
              </a:rPr>
              <a:t>EPC - Evolved Packet Core</a:t>
            </a:r>
          </a:p>
          <a:p>
            <a:r>
              <a:rPr lang="sk-SK" smtClean="0">
                <a:solidFill>
                  <a:srgbClr val="000000"/>
                </a:solidFill>
              </a:rPr>
              <a:t>eNB - evolved Base station, (eNodeB) – riadi mobily v 1 alebo viacerých bunkách</a:t>
            </a:r>
          </a:p>
          <a:p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03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611560" y="476672"/>
            <a:ext cx="69847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0000"/>
                </a:solidFill>
              </a:rPr>
              <a:t>Aktuálne</a:t>
            </a:r>
            <a:r>
              <a:rPr lang="en-US" dirty="0" smtClean="0">
                <a:solidFill>
                  <a:srgbClr val="000000"/>
                </a:solidFill>
              </a:rPr>
              <a:t> (okt.2013)</a:t>
            </a:r>
            <a:r>
              <a:rPr lang="sk-SK" dirty="0" smtClean="0">
                <a:solidFill>
                  <a:srgbClr val="000000"/>
                </a:solidFill>
              </a:rPr>
              <a:t>:  </a:t>
            </a:r>
            <a:r>
              <a:rPr lang="sk-SK" dirty="0" err="1" smtClean="0">
                <a:solidFill>
                  <a:srgbClr val="000000"/>
                </a:solidFill>
              </a:rPr>
              <a:t>down</a:t>
            </a:r>
            <a:r>
              <a:rPr lang="sk-SK" dirty="0" smtClean="0">
                <a:solidFill>
                  <a:srgbClr val="000000"/>
                </a:solidFill>
              </a:rPr>
              <a:t> 300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up</a:t>
            </a:r>
            <a:r>
              <a:rPr lang="sk-SK" dirty="0" smtClean="0">
                <a:solidFill>
                  <a:srgbClr val="000000"/>
                </a:solidFill>
              </a:rPr>
              <a:t> 75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latency</a:t>
            </a:r>
            <a:r>
              <a:rPr lang="sk-SK" dirty="0" smtClean="0">
                <a:solidFill>
                  <a:srgbClr val="000000"/>
                </a:solidFill>
              </a:rPr>
              <a:t> do 5 </a:t>
            </a:r>
            <a:r>
              <a:rPr lang="sk-SK" dirty="0" err="1" smtClean="0">
                <a:solidFill>
                  <a:srgbClr val="000000"/>
                </a:solidFill>
              </a:rPr>
              <a:t>ms</a:t>
            </a:r>
            <a:r>
              <a:rPr lang="sk-SK" dirty="0" smtClean="0">
                <a:solidFill>
                  <a:srgbClr val="000000"/>
                </a:solidFill>
              </a:rPr>
              <a:t>, flexibilita pásma od 1,4 MHz do 20 MHz, podpora FDD aj TDD, IP sieťová architektúra zvaná EPC (</a:t>
            </a:r>
            <a:r>
              <a:rPr lang="sk-SK" dirty="0" err="1" smtClean="0">
                <a:solidFill>
                  <a:srgbClr val="000000"/>
                </a:solidFill>
              </a:rPr>
              <a:t>Evolved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Packed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Core</a:t>
            </a:r>
            <a:r>
              <a:rPr lang="sk-SK" dirty="0" smtClean="0">
                <a:solidFill>
                  <a:srgbClr val="000000"/>
                </a:solidFill>
              </a:rPr>
              <a:t>), bezproblémový </a:t>
            </a:r>
            <a:r>
              <a:rPr lang="sk-SK" dirty="0" err="1" smtClean="0">
                <a:solidFill>
                  <a:srgbClr val="000000"/>
                </a:solidFill>
              </a:rPr>
              <a:t>handover</a:t>
            </a:r>
            <a:r>
              <a:rPr lang="sk-SK" dirty="0" smtClean="0">
                <a:solidFill>
                  <a:srgbClr val="000000"/>
                </a:solidFill>
              </a:rPr>
              <a:t> pre hlas aj dáta, </a:t>
            </a:r>
          </a:p>
          <a:p>
            <a:r>
              <a:rPr lang="sk-SK" dirty="0">
                <a:solidFill>
                  <a:srgbClr val="000000"/>
                </a:solidFill>
              </a:rPr>
              <a:t>	</a:t>
            </a:r>
            <a:r>
              <a:rPr lang="sk-SK" dirty="0" smtClean="0">
                <a:solidFill>
                  <a:srgbClr val="000000"/>
                </a:solidFill>
              </a:rPr>
              <a:t>	</a:t>
            </a:r>
            <a:endParaRPr lang="sk-SK" dirty="0">
              <a:solidFill>
                <a:srgbClr val="000000"/>
              </a:solidFill>
            </a:endParaRPr>
          </a:p>
        </p:txBody>
      </p:sp>
      <p:pic>
        <p:nvPicPr>
          <p:cNvPr id="3076" name="Picture 4" descr="http://upload.wikimedia.org/wikipedia/commons/1/1f/LTEadvanced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324" y="192933"/>
            <a:ext cx="1512168" cy="143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Shows the countries where 3GPP Long Term Evolution is avail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54000"/>
            <a:ext cx="6621001" cy="335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755576" y="5308643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chemeClr val="bg2"/>
                </a:solidFill>
              </a:rPr>
              <a:t>Obr.: </a:t>
            </a:r>
            <a:r>
              <a:rPr lang="en-US" dirty="0" smtClean="0">
                <a:solidFill>
                  <a:schemeClr val="bg2"/>
                </a:solidFill>
              </a:rPr>
              <a:t>Adoption </a:t>
            </a:r>
            <a:r>
              <a:rPr lang="en-US" dirty="0">
                <a:solidFill>
                  <a:schemeClr val="bg2"/>
                </a:solidFill>
              </a:rPr>
              <a:t>of LTE technology as of June 26, </a:t>
            </a:r>
            <a:r>
              <a:rPr lang="en-US" dirty="0" smtClean="0">
                <a:solidFill>
                  <a:schemeClr val="bg2"/>
                </a:solidFill>
              </a:rPr>
              <a:t>2013</a:t>
            </a:r>
            <a:r>
              <a:rPr lang="sk-SK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 </a:t>
            </a:r>
            <a:endParaRPr lang="en-US" dirty="0" smtClean="0">
              <a:solidFill>
                <a:schemeClr val="bg2"/>
              </a:solidFill>
            </a:endParaRPr>
          </a:p>
          <a:p>
            <a:r>
              <a:rPr lang="sk-SK" dirty="0" err="1" smtClean="0">
                <a:solidFill>
                  <a:schemeClr val="bg2"/>
                </a:solidFill>
              </a:rPr>
              <a:t>red</a:t>
            </a:r>
            <a:r>
              <a:rPr lang="sk-SK" dirty="0" smtClean="0">
                <a:solidFill>
                  <a:schemeClr val="bg2"/>
                </a:solidFill>
              </a:rPr>
              <a:t>: 	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commercial LTE service</a:t>
            </a:r>
          </a:p>
          <a:p>
            <a:r>
              <a:rPr lang="sk-SK" dirty="0" err="1" smtClean="0">
                <a:solidFill>
                  <a:schemeClr val="bg2"/>
                </a:solidFill>
              </a:rPr>
              <a:t>dark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r>
              <a:rPr lang="sk-SK" dirty="0" err="1" smtClean="0">
                <a:solidFill>
                  <a:schemeClr val="bg2"/>
                </a:solidFill>
              </a:rPr>
              <a:t>blue</a:t>
            </a:r>
            <a:r>
              <a:rPr lang="sk-SK" dirty="0" smtClean="0">
                <a:solidFill>
                  <a:schemeClr val="bg2"/>
                </a:solidFill>
              </a:rPr>
              <a:t>: 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commercial LTE network deployment </a:t>
            </a:r>
            <a:r>
              <a:rPr lang="sk-SK" dirty="0" smtClean="0">
                <a:solidFill>
                  <a:schemeClr val="bg2"/>
                </a:solidFill>
              </a:rPr>
              <a:t>			</a:t>
            </a:r>
            <a:r>
              <a:rPr lang="en-US" dirty="0" smtClean="0">
                <a:solidFill>
                  <a:schemeClr val="bg2"/>
                </a:solidFill>
              </a:rPr>
              <a:t>on-going </a:t>
            </a:r>
            <a:r>
              <a:rPr lang="en-US" dirty="0">
                <a:solidFill>
                  <a:schemeClr val="bg2"/>
                </a:solidFill>
              </a:rPr>
              <a:t>or planned</a:t>
            </a:r>
          </a:p>
          <a:p>
            <a:r>
              <a:rPr lang="sk-SK" dirty="0" err="1" smtClean="0">
                <a:solidFill>
                  <a:schemeClr val="bg2"/>
                </a:solidFill>
              </a:rPr>
              <a:t>sky</a:t>
            </a:r>
            <a:r>
              <a:rPr lang="sk-SK" dirty="0" smtClean="0">
                <a:solidFill>
                  <a:schemeClr val="bg2"/>
                </a:solidFill>
              </a:rPr>
              <a:t> </a:t>
            </a:r>
            <a:r>
              <a:rPr lang="sk-SK" dirty="0" err="1" smtClean="0">
                <a:solidFill>
                  <a:schemeClr val="bg2"/>
                </a:solidFill>
              </a:rPr>
              <a:t>blue</a:t>
            </a:r>
            <a:r>
              <a:rPr lang="sk-SK" dirty="0">
                <a:solidFill>
                  <a:schemeClr val="bg2"/>
                </a:solidFill>
              </a:rPr>
              <a:t>:</a:t>
            </a:r>
            <a:r>
              <a:rPr lang="en-US" dirty="0">
                <a:solidFill>
                  <a:schemeClr val="bg2"/>
                </a:solidFill>
              </a:rPr>
              <a:t> </a:t>
            </a:r>
            <a:r>
              <a:rPr lang="sk-SK" dirty="0" smtClean="0">
                <a:solidFill>
                  <a:schemeClr val="bg2"/>
                </a:solidFill>
              </a:rPr>
              <a:t>	</a:t>
            </a:r>
            <a:r>
              <a:rPr lang="en-US" dirty="0" smtClean="0">
                <a:solidFill>
                  <a:schemeClr val="bg2"/>
                </a:solidFill>
              </a:rPr>
              <a:t>Countries </a:t>
            </a:r>
            <a:r>
              <a:rPr lang="en-US" dirty="0">
                <a:solidFill>
                  <a:schemeClr val="bg2"/>
                </a:solidFill>
              </a:rPr>
              <a:t>with LTE trial systems (pre-commitment)</a:t>
            </a:r>
          </a:p>
          <a:p>
            <a:endParaRPr lang="sk-SK" dirty="0">
              <a:solidFill>
                <a:schemeClr val="bg2"/>
              </a:solidFill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7488324" y="4869160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dirty="0" err="1" smtClean="0">
                <a:solidFill>
                  <a:srgbClr val="000000"/>
                </a:solidFill>
              </a:rPr>
              <a:t>zdroj:Wikipedia</a:t>
            </a:r>
            <a:endParaRPr lang="sk-SK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082DE-D911-41C3-8E98-ED510B9D41E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250825" y="2346325"/>
            <a:ext cx="8532813" cy="2682875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 šírenie signálu voľným priestorom pomocou (neviditeľných) e-m vĺn v takých frekv.pásmach pre ktoré je to efektívne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rádio (DV, SV, KV, VKV), TV pásma, pásma mobil. telef. sietí, družic. spoje, a nakoniec desiatky GHz pre RR spoje a širokopásmové PrS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 výlučne rádiové (príp. s retranslač.stanicami) alebo možná kombinácia s káblovými prostriedkami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000">
                <a:latin typeface="Arial" charset="0"/>
              </a:rPr>
              <a:t>výhody: ....,   nevýhody.....</a:t>
            </a:r>
            <a:endParaRPr lang="en-US" sz="2000">
              <a:latin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88913"/>
            <a:ext cx="6697662" cy="7921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3.4 </a:t>
            </a:r>
            <a:r>
              <a:rPr lang="sk-SK" sz="4000" smtClean="0"/>
              <a:t>Rádiové prístupové siete</a:t>
            </a:r>
            <a:endParaRPr lang="en-US" sz="4000" smtClean="0"/>
          </a:p>
        </p:txBody>
      </p:sp>
      <p:sp>
        <p:nvSpPr>
          <p:cNvPr id="5125" name="Text Box 3"/>
          <p:cNvSpPr txBox="1">
            <a:spLocks noChangeArrowheads="1"/>
          </p:cNvSpPr>
          <p:nvPr/>
        </p:nvSpPr>
        <p:spPr bwMode="auto">
          <a:xfrm>
            <a:off x="250825" y="908050"/>
            <a:ext cx="7705725" cy="1370013"/>
          </a:xfrm>
          <a:prstGeom prst="rect">
            <a:avLst/>
          </a:prstGeom>
          <a:solidFill>
            <a:srgbClr val="8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sk-SK" sz="2400">
                <a:latin typeface="Arial" charset="0"/>
              </a:rPr>
              <a:t>RITL – Radio In The Loop,   aj iné názvy</a:t>
            </a:r>
            <a:r>
              <a:rPr lang="en-US" sz="2400">
                <a:latin typeface="Arial" charset="0"/>
              </a:rPr>
              <a:t> </a:t>
            </a:r>
            <a:r>
              <a:rPr lang="sk-SK" sz="2400">
                <a:latin typeface="Arial" charset="0"/>
              </a:rPr>
              <a:t>(RLL-Radio Local Loop, WLL-Wireless Local Loop)</a:t>
            </a:r>
          </a:p>
          <a:p>
            <a:pPr eaLnBrk="1" hangingPunct="1">
              <a:spcBef>
                <a:spcPct val="50000"/>
              </a:spcBef>
            </a:pPr>
            <a:r>
              <a:rPr lang="sk-SK" sz="2400">
                <a:latin typeface="Arial" charset="0"/>
              </a:rPr>
              <a:t>- všeobecné vlastnosti </a:t>
            </a:r>
            <a:r>
              <a:rPr lang="en-US" sz="2400">
                <a:latin typeface="Arial" charset="0"/>
              </a:rPr>
              <a:t>RLL:</a:t>
            </a:r>
            <a:r>
              <a:rPr lang="sk-SK" sz="2400">
                <a:latin typeface="Arial" charset="0"/>
              </a:rPr>
              <a:t> ETSI ETR 139</a:t>
            </a:r>
            <a:endParaRPr lang="en-US" sz="2400">
              <a:latin typeface="Arial" charset="0"/>
            </a:endParaRPr>
          </a:p>
        </p:txBody>
      </p:sp>
      <p:pic>
        <p:nvPicPr>
          <p:cNvPr id="5126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4" name="BlokTextu 3"/>
          <p:cNvSpPr txBox="1"/>
          <p:nvPr/>
        </p:nvSpPr>
        <p:spPr>
          <a:xfrm>
            <a:off x="591730" y="3275452"/>
            <a:ext cx="8328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dirty="0" err="1" smtClean="0">
                <a:solidFill>
                  <a:srgbClr val="000000"/>
                </a:solidFill>
              </a:rPr>
              <a:t>GERAN-Generic</a:t>
            </a:r>
            <a:r>
              <a:rPr lang="sk-SK" sz="1400" dirty="0" smtClean="0">
                <a:solidFill>
                  <a:srgbClr val="000000"/>
                </a:solidFill>
              </a:rPr>
              <a:t> </a:t>
            </a:r>
            <a:r>
              <a:rPr lang="sk-SK" sz="1400" dirty="0" err="1" smtClean="0">
                <a:solidFill>
                  <a:srgbClr val="000000"/>
                </a:solidFill>
              </a:rPr>
              <a:t>Radio</a:t>
            </a:r>
            <a:r>
              <a:rPr lang="sk-SK" sz="1400" dirty="0" smtClean="0">
                <a:solidFill>
                  <a:srgbClr val="000000"/>
                </a:solidFill>
              </a:rPr>
              <a:t> Access </a:t>
            </a:r>
            <a:r>
              <a:rPr lang="sk-SK" sz="1400" dirty="0" err="1" smtClean="0">
                <a:solidFill>
                  <a:srgbClr val="000000"/>
                </a:solidFill>
              </a:rPr>
              <a:t>Netw</a:t>
            </a:r>
            <a:r>
              <a:rPr lang="sk-SK" sz="1400" dirty="0" smtClean="0">
                <a:solidFill>
                  <a:srgbClr val="000000"/>
                </a:solidFill>
              </a:rPr>
              <a:t>., UTRAN-UMTS </a:t>
            </a:r>
            <a:r>
              <a:rPr lang="sk-SK" sz="1400" dirty="0" err="1" smtClean="0">
                <a:solidFill>
                  <a:srgbClr val="000000"/>
                </a:solidFill>
              </a:rPr>
              <a:t>Terrestrial</a:t>
            </a:r>
            <a:r>
              <a:rPr lang="sk-SK" sz="1400" dirty="0" smtClean="0">
                <a:solidFill>
                  <a:srgbClr val="000000"/>
                </a:solidFill>
              </a:rPr>
              <a:t> RAN</a:t>
            </a:r>
            <a:r>
              <a:rPr lang="sk-SK" sz="1400" smtClean="0">
                <a:solidFill>
                  <a:srgbClr val="000000"/>
                </a:solidFill>
              </a:rPr>
              <a:t>, možnosti komunikácie v LTE-A</a:t>
            </a:r>
            <a:endParaRPr lang="sk-SK" sz="1400" dirty="0">
              <a:solidFill>
                <a:srgbClr val="000000"/>
              </a:solidFill>
            </a:endParaRPr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80" name="Picture 8" descr="http://upload.wikimedia.org/wikipedia/en/thumb/a/af/LTE-CSFB-E-UTRAN-UTRAN-GERAN-Interfaces.svg/1280px-LTE-CSFB-E-UTRAN-UTRAN-GERAN-Interfac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8" y="312737"/>
            <a:ext cx="787287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upload.wikimedia.org/wikipedia/commons/thumb/6/61/EUTRAN_arch.op.svg/500px-EUTRAN_arch.o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47630"/>
            <a:ext cx="3327921" cy="311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4355975" y="3933056"/>
            <a:ext cx="45639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e-UTRA – air interface for LTE (evolved UMTS Terrestrial Radio Access) – nové royhranie nekompatibilné s W-CDMA, používa OFDM pre down a SC-FDMA pre uplink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5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1"/>
          </a:fgClr>
          <a:bgClr>
            <a:schemeClr val="tx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3" name="AutoShape 2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4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7" name="AutoShape 6" descr="http://upload.wikimedia.org/wikipedia/en/a/af/LTE-CSFB-E-UTRAN-UTRAN-GERAN-Interfaces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2" name="Picture 2" descr="http://upload.wikimedia.org/wikipedia/commons/thumb/7/75/Evolved_Packet_Core_Diagram.svg/944px-Evolved_Packet_Core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60338"/>
            <a:ext cx="851595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BlokTextu 7"/>
          <p:cNvSpPr txBox="1"/>
          <p:nvPr/>
        </p:nvSpPr>
        <p:spPr>
          <a:xfrm>
            <a:off x="612775" y="4509120"/>
            <a:ext cx="7631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mtClean="0">
                <a:solidFill>
                  <a:srgbClr val="000000"/>
                </a:solidFill>
              </a:rPr>
              <a:t>architektúra SAE (S</a:t>
            </a:r>
            <a:r>
              <a:rPr lang="en-US" smtClean="0">
                <a:solidFill>
                  <a:srgbClr val="000000"/>
                </a:solidFill>
              </a:rPr>
              <a:t>y</a:t>
            </a:r>
            <a:r>
              <a:rPr lang="sk-SK" smtClean="0">
                <a:solidFill>
                  <a:srgbClr val="000000"/>
                </a:solidFill>
              </a:rPr>
              <a:t>stem Architecture Evolution) – oddelená riadiaca a užívateľská prevádzka, MME- Mobility Management Entity, SGW-Serving Gateway, HSS-Home Susbscriber Server (centrálna databáza), ePDG-evolvet Packet Data Gateway</a:t>
            </a:r>
            <a:endParaRPr lang="sk-S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6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88620"/>
            <a:ext cx="6858000" cy="608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68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659B9-31A9-4AE5-AECB-67F6FF14EBAC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2" name="BlokTextu 1"/>
          <p:cNvSpPr txBox="1"/>
          <p:nvPr/>
        </p:nvSpPr>
        <p:spPr>
          <a:xfrm>
            <a:off x="611560" y="692696"/>
            <a:ext cx="684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definícia 4G – v súčasnosti:</a:t>
            </a:r>
          </a:p>
          <a:p>
            <a:r>
              <a:rPr lang="sk-SK" dirty="0" smtClean="0">
                <a:solidFill>
                  <a:srgbClr val="0070C0"/>
                </a:solidFill>
              </a:rPr>
              <a:t>ITU-R 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IMT-Advanced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špecifikácie: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špič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. rýchlosť 100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Mbps</a:t>
            </a:r>
            <a:r>
              <a:rPr lang="sk-SK" dirty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pre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vysokomobilný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príjem (vo vlaku a automobile) a 1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Gbps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pre pomalo-mobilných užívateľov (pešia chôdza a stacionárny príjem)</a:t>
            </a:r>
          </a:p>
          <a:p>
            <a:endParaRPr lang="sk-SK" dirty="0">
              <a:solidFill>
                <a:srgbClr val="0070C0"/>
              </a:solidFill>
              <a:sym typeface="Wingdings" panose="05000000000000000000" pitchFamily="2" charset="2"/>
            </a:endParaRPr>
          </a:p>
          <a:p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- súčasné technológie LTE a </a:t>
            </a:r>
            <a:r>
              <a:rPr lang="sk-SK" dirty="0" err="1" smtClean="0">
                <a:solidFill>
                  <a:srgbClr val="0070C0"/>
                </a:solidFill>
                <a:sym typeface="Wingdings" panose="05000000000000000000" pitchFamily="2" charset="2"/>
              </a:rPr>
              <a:t>WiMAX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 dosahujú tieto rýchlosti, i keď nie </a:t>
            </a:r>
            <a:r>
              <a:rPr lang="sk-SK" smtClean="0">
                <a:solidFill>
                  <a:srgbClr val="0070C0"/>
                </a:solidFill>
                <a:sym typeface="Wingdings" panose="05000000000000000000" pitchFamily="2" charset="2"/>
              </a:rPr>
              <a:t>všetky požiadavky</a:t>
            </a:r>
            <a:r>
              <a:rPr lang="en-US" smtClean="0">
                <a:solidFill>
                  <a:srgbClr val="0070C0"/>
                </a:solidFill>
                <a:sym typeface="Wingdings" panose="05000000000000000000" pitchFamily="2" charset="2"/>
              </a:rPr>
              <a:t>,</a:t>
            </a:r>
            <a:r>
              <a:rPr lang="sk-SK" smtClean="0">
                <a:solidFill>
                  <a:srgbClr val="0070C0"/>
                </a:solidFill>
                <a:sym typeface="Wingdings" panose="05000000000000000000" pitchFamily="2" charset="2"/>
              </a:rPr>
              <a:t> </a:t>
            </a:r>
            <a:r>
              <a:rPr lang="sk-SK" dirty="0" smtClean="0">
                <a:solidFill>
                  <a:srgbClr val="0070C0"/>
                </a:solidFill>
                <a:sym typeface="Wingdings" panose="05000000000000000000" pitchFamily="2" charset="2"/>
              </a:rPr>
              <a:t>a už používajú označenie 4G, čo bolo v r. 2010 oficiálne uznané aj ITU  </a:t>
            </a:r>
            <a:endParaRPr lang="sk-SK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14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FDEAF3-F209-442F-8348-FEB82A93A36D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323850" y="1103313"/>
            <a:ext cx="8135938" cy="174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mnohobodové usporiadanie označované tiež </a:t>
            </a:r>
            <a:r>
              <a:rPr lang="sk-SK" b="1">
                <a:solidFill>
                  <a:srgbClr val="000000"/>
                </a:solidFill>
              </a:rPr>
              <a:t>LMDS (</a:t>
            </a:r>
            <a:r>
              <a:rPr lang="sk-SK">
                <a:solidFill>
                  <a:srgbClr val="000000"/>
                </a:solidFill>
              </a:rPr>
              <a:t>Local Multipoint Distribution Systems) – pevný rádiový prístup v pásme 28-32 GHz- alternatíva kábelovej PrS-bunky, rozdelené na sektory obsluhované z BS cez rádiové rozhranie; BS sú pripojené k chrbticovej sieti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väčšinou ATM technológia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licencované (s garantovanou QoS) a nelicencované (tzv. generálna licencia, WLAN)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TDMA, FDMA aj CDMA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náchylné na rušenie dažďom, vegetáciou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68313" y="2924175"/>
            <a:ext cx="7921625" cy="147478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MMDS – (</a:t>
            </a:r>
            <a:r>
              <a:rPr lang="sk-SK">
                <a:solidFill>
                  <a:srgbClr val="000000"/>
                </a:solidFill>
              </a:rPr>
              <a:t>Multichannel Multipoint Distribution System) – alebo tzv. „bezdrôtová káblovka“ – využíva sa napr. pre distribúciu dig. TV sig. (DVB-C) v pásmach 2-3 GHz, </a:t>
            </a:r>
            <a:r>
              <a:rPr lang="en-US">
                <a:solidFill>
                  <a:srgbClr val="000000"/>
                </a:solidFill>
              </a:rPr>
              <a:t>ale aj d</a:t>
            </a:r>
            <a:r>
              <a:rPr lang="sk-SK">
                <a:solidFill>
                  <a:srgbClr val="000000"/>
                </a:solidFill>
              </a:rPr>
              <a:t>átové služby a prístup k Intern.;podmienka priamej viditeľnosti pre zabezpečenie kvalitného príjmu (podobný je </a:t>
            </a:r>
            <a:r>
              <a:rPr lang="sk-SK" b="1">
                <a:solidFill>
                  <a:srgbClr val="000000"/>
                </a:solidFill>
              </a:rPr>
              <a:t>MVDS-</a:t>
            </a:r>
            <a:r>
              <a:rPr lang="sk-SK">
                <a:solidFill>
                  <a:srgbClr val="000000"/>
                </a:solidFill>
              </a:rPr>
              <a:t>Multipoint Video Distribution Service)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3" name="Text Box 11"/>
          <p:cNvSpPr txBox="1">
            <a:spLocks noChangeArrowheads="1"/>
          </p:cNvSpPr>
          <p:nvPr/>
        </p:nvSpPr>
        <p:spPr bwMode="auto">
          <a:xfrm>
            <a:off x="250825" y="4437063"/>
            <a:ext cx="8640763" cy="221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WLAN</a:t>
            </a:r>
            <a:r>
              <a:rPr lang="sk-SK">
                <a:solidFill>
                  <a:srgbClr val="000000"/>
                </a:solidFill>
              </a:rPr>
              <a:t> (Wireles</a:t>
            </a:r>
            <a:r>
              <a:rPr lang="en-US">
                <a:solidFill>
                  <a:srgbClr val="000000"/>
                </a:solidFill>
              </a:rPr>
              <a:t>s</a:t>
            </a:r>
            <a:r>
              <a:rPr lang="sk-SK">
                <a:solidFill>
                  <a:srgbClr val="000000"/>
                </a:solidFill>
              </a:rPr>
              <a:t> Local Area Network- bezdrôtové lokálne siete – krátky dosah):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rádiové</a:t>
            </a:r>
          </a:p>
          <a:p>
            <a:pPr lvl="2">
              <a:lnSpc>
                <a:spcPct val="90000"/>
              </a:lnSpc>
            </a:pPr>
            <a:r>
              <a:rPr lang="sk-SK">
                <a:solidFill>
                  <a:srgbClr val="000000"/>
                </a:solidFill>
              </a:rPr>
              <a:t>- IR  (infračervené)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- </a:t>
            </a:r>
            <a:r>
              <a:rPr lang="sk-SK">
                <a:solidFill>
                  <a:srgbClr val="000000"/>
                </a:solidFill>
              </a:rPr>
              <a:t>nepohyblivý </a:t>
            </a:r>
            <a:r>
              <a:rPr lang="sk-SK" b="1">
                <a:solidFill>
                  <a:srgbClr val="000000"/>
                </a:solidFill>
              </a:rPr>
              <a:t>AP</a:t>
            </a:r>
            <a:r>
              <a:rPr lang="sk-SK">
                <a:solidFill>
                  <a:srgbClr val="000000"/>
                </a:solidFill>
              </a:rPr>
              <a:t> (Access Point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>
                <a:solidFill>
                  <a:srgbClr val="000000"/>
                </a:solidFill>
              </a:rPr>
              <a:t> pripojený ku LAN </a:t>
            </a:r>
            <a:r>
              <a:rPr lang="en-US">
                <a:solidFill>
                  <a:srgbClr val="000000"/>
                </a:solidFill>
              </a:rPr>
              <a:t>(</a:t>
            </a:r>
            <a:r>
              <a:rPr lang="sk-SK">
                <a:solidFill>
                  <a:srgbClr val="000000"/>
                </a:solidFill>
              </a:rPr>
              <a:t>napr. Ethernet) + koncová stanica (</a:t>
            </a:r>
            <a:r>
              <a:rPr lang="sk-SK" b="1">
                <a:solidFill>
                  <a:srgbClr val="000000"/>
                </a:solidFill>
              </a:rPr>
              <a:t>klient</a:t>
            </a:r>
            <a:r>
              <a:rPr lang="sk-SK">
                <a:solidFill>
                  <a:srgbClr val="000000"/>
                </a:solidFill>
              </a:rPr>
              <a:t> = sieťový adaptér, vysielač, prijímač, anténa, atď.)</a:t>
            </a:r>
            <a:r>
              <a:rPr lang="en-US">
                <a:solidFill>
                  <a:srgbClr val="000000"/>
                </a:solidFill>
              </a:rPr>
              <a:t>;</a:t>
            </a:r>
            <a:r>
              <a:rPr lang="sk-SK">
                <a:solidFill>
                  <a:srgbClr val="000000"/>
                </a:solidFill>
              </a:rPr>
              <a:t> ale môže byť aj </a:t>
            </a:r>
            <a:r>
              <a:rPr lang="sk-SK" b="1">
                <a:solidFill>
                  <a:srgbClr val="000000"/>
                </a:solidFill>
              </a:rPr>
              <a:t>ad-hoc sieť</a:t>
            </a:r>
            <a:r>
              <a:rPr lang="sk-SK">
                <a:solidFill>
                  <a:srgbClr val="000000"/>
                </a:solidFill>
              </a:rPr>
              <a:t> bez </a:t>
            </a:r>
            <a:r>
              <a:rPr lang="en-US">
                <a:solidFill>
                  <a:srgbClr val="000000"/>
                </a:solidFill>
              </a:rPr>
              <a:t>AP a bez </a:t>
            </a:r>
            <a:r>
              <a:rPr lang="sk-SK">
                <a:solidFill>
                  <a:srgbClr val="000000"/>
                </a:solidFill>
              </a:rPr>
              <a:t>podpornej infraštruktúry (stanice komunikujú priamo)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štandardy </a:t>
            </a:r>
            <a:r>
              <a:rPr lang="sk-SK" b="1">
                <a:solidFill>
                  <a:srgbClr val="000000"/>
                </a:solidFill>
              </a:rPr>
              <a:t>IEEE 802.11, HIPERLAN, HomeRF</a:t>
            </a:r>
            <a:r>
              <a:rPr lang="sk-SK">
                <a:solidFill>
                  <a:srgbClr val="000000"/>
                </a:solidFill>
              </a:rPr>
              <a:t>: ...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2294" name="Text Box 12"/>
          <p:cNvSpPr txBox="1">
            <a:spLocks noChangeArrowheads="1"/>
          </p:cNvSpPr>
          <p:nvPr/>
        </p:nvSpPr>
        <p:spPr bwMode="auto">
          <a:xfrm>
            <a:off x="323850" y="260350"/>
            <a:ext cx="8424863" cy="3968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 sz="2000" b="1"/>
              <a:t>Širokopásmové prístupové systémy FWA  </a:t>
            </a:r>
            <a:r>
              <a:rPr lang="sk-SK" sz="2000"/>
              <a:t>(Fixed Wireless Access)</a:t>
            </a:r>
            <a:endParaRPr lang="cs-CZ" sz="2000"/>
          </a:p>
        </p:txBody>
      </p:sp>
      <p:sp>
        <p:nvSpPr>
          <p:cNvPr id="12295" name="Text Box 13"/>
          <p:cNvSpPr txBox="1">
            <a:spLocks noChangeArrowheads="1"/>
          </p:cNvSpPr>
          <p:nvPr/>
        </p:nvSpPr>
        <p:spPr bwMode="auto">
          <a:xfrm>
            <a:off x="323850" y="676275"/>
            <a:ext cx="8208963" cy="376238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>
                <a:solidFill>
                  <a:srgbClr val="000000"/>
                </a:solidFill>
              </a:rPr>
              <a:t> FWA v pásme 26/28 GHz sú licencované, drahé, pre organizácie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7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786B2B-BDD6-4969-A9B2-9D6A1B5DBC2A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250825" y="404813"/>
            <a:ext cx="8280400" cy="2574925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WiFi</a:t>
            </a:r>
            <a:r>
              <a:rPr lang="sk-SK">
                <a:solidFill>
                  <a:srgbClr val="000000"/>
                </a:solidFill>
              </a:rPr>
              <a:t> – bezdrôtová technológia, značka spoločnosti WiFi Alliance, pre rozšírenie možností prepojenia a pripojenia v rámci LAN (</a:t>
            </a:r>
            <a:r>
              <a:rPr lang="sk-SK" b="1">
                <a:solidFill>
                  <a:srgbClr val="000000"/>
                </a:solidFill>
              </a:rPr>
              <a:t>WLAN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-štandard </a:t>
            </a:r>
            <a:r>
              <a:rPr lang="sk-SK" b="1">
                <a:solidFill>
                  <a:srgbClr val="000000"/>
                </a:solidFill>
              </a:rPr>
              <a:t>IEEE 802.11b</a:t>
            </a:r>
            <a:r>
              <a:rPr lang="sk-SK">
                <a:solidFill>
                  <a:srgbClr val="000000"/>
                </a:solidFill>
              </a:rPr>
              <a:t> (prvý používaný), 2,4 GHz pásmo, rušené MV-rúrami, bezšnúr.telefónmi a Bluetooth; </a:t>
            </a:r>
            <a:r>
              <a:rPr lang="sk-SK" b="1">
                <a:solidFill>
                  <a:srgbClr val="000000"/>
                </a:solidFill>
              </a:rPr>
              <a:t>802.11a – 5GHz</a:t>
            </a:r>
            <a:r>
              <a:rPr lang="sk-SK">
                <a:solidFill>
                  <a:srgbClr val="000000"/>
                </a:solidFill>
              </a:rPr>
              <a:t> - nie je rušený, nie je nutný LOS, využitie odrazov v technológii OFDM</a:t>
            </a:r>
            <a:r>
              <a:rPr lang="en-US">
                <a:solidFill>
                  <a:srgbClr val="000000"/>
                </a:solidFill>
              </a:rPr>
              <a:t>.</a:t>
            </a:r>
            <a:r>
              <a:rPr lang="sk-SK">
                <a:solidFill>
                  <a:srgbClr val="000000"/>
                </a:solidFill>
              </a:rPr>
              <a:t> (Sú aj ďalšie štandardy 802.11</a:t>
            </a:r>
            <a:r>
              <a:rPr lang="en-US">
                <a:solidFill>
                  <a:srgbClr val="000000"/>
                </a:solidFill>
              </a:rPr>
              <a:t>...</a:t>
            </a:r>
            <a:r>
              <a:rPr lang="sk-SK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nelicencované pásma, </a:t>
            </a:r>
            <a:r>
              <a:rPr lang="sk-SK" u="sng">
                <a:solidFill>
                  <a:srgbClr val="000000"/>
                </a:solidFill>
              </a:rPr>
              <a:t>na krátke vzdialenosti</a:t>
            </a:r>
            <a:r>
              <a:rPr lang="sk-SK">
                <a:solidFill>
                  <a:srgbClr val="000000"/>
                </a:solidFill>
              </a:rPr>
              <a:t> (v rámci budovy alebo pozemku, do 11 Mbps), ale bez prekážok aj desiatky km (údajne; až 54 Mbps), čím väčšie vzdial.-tým menšie prenos rýchlosti,   </a:t>
            </a:r>
            <a:r>
              <a:rPr lang="sk-SK" b="1">
                <a:solidFill>
                  <a:srgbClr val="000000"/>
                </a:solidFill>
              </a:rPr>
              <a:t>...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179388" y="3357563"/>
            <a:ext cx="8642350" cy="2987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WiMAX – </a:t>
            </a:r>
            <a:r>
              <a:rPr lang="sk-SK">
                <a:solidFill>
                  <a:srgbClr val="000000"/>
                </a:solidFill>
              </a:rPr>
              <a:t>Worldwide Interoperability for Microwave Access – systém spoločnosti WiMAX Forum; ona zároveň certifikuje všetko, čo má niesť značku WiMAX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bezdrôtový širokopásmový prístup v rámci poslednej míle v rámci veľkých oblastí, alternatíva ku káblom a DSL (možnosť surfovať po Internete bez hubu, routera, switcha;P2P aj úplný bunkový mobilný prístup...)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štandardizovaný	 v </a:t>
            </a:r>
            <a:r>
              <a:rPr lang="sk-SK" b="1">
                <a:solidFill>
                  <a:srgbClr val="000000"/>
                </a:solidFill>
              </a:rPr>
              <a:t>IEEE 802.16</a:t>
            </a:r>
            <a:r>
              <a:rPr lang="sk-SK">
                <a:solidFill>
                  <a:srgbClr val="000000"/>
                </a:solidFill>
              </a:rPr>
              <a:t> (neustále dopĺňaný, naposledy v r.2010; 802.16-2004- Wireless MAN), </a:t>
            </a:r>
            <a:r>
              <a:rPr lang="sk-SK" u="sng">
                <a:solidFill>
                  <a:srgbClr val="000000"/>
                </a:solidFill>
              </a:rPr>
              <a:t>prenos na dlhé vzdial.,</a:t>
            </a:r>
            <a:r>
              <a:rPr lang="sk-SK">
                <a:solidFill>
                  <a:srgbClr val="000000"/>
                </a:solidFill>
              </a:rPr>
              <a:t> technológia podobná mobil. telefónii</a:t>
            </a:r>
            <a:r>
              <a:rPr lang="en-US">
                <a:solidFill>
                  <a:srgbClr val="000000"/>
                </a:solidFill>
              </a:rPr>
              <a:t> ale pre pr</a:t>
            </a:r>
            <a:r>
              <a:rPr lang="sk-SK">
                <a:solidFill>
                  <a:srgbClr val="000000"/>
                </a:solidFill>
              </a:rPr>
              <a:t>ístup k Internetu; licenc. (QoS) aj nelicenc. spektrum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...</a:t>
            </a: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66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66012C-B110-429E-9F47-D23377999598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468313" y="549275"/>
            <a:ext cx="7345362" cy="202565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sk-SK" b="1">
                <a:solidFill>
                  <a:srgbClr val="000000"/>
                </a:solidFill>
              </a:rPr>
              <a:t> WPAN </a:t>
            </a:r>
            <a:r>
              <a:rPr lang="sk-SK">
                <a:solidFill>
                  <a:srgbClr val="000000"/>
                </a:solidFill>
              </a:rPr>
              <a:t>(Wireless Personal Area Network)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kratší dosah </a:t>
            </a:r>
            <a:r>
              <a:rPr lang="en-US">
                <a:solidFill>
                  <a:srgbClr val="000000"/>
                </a:solidFill>
              </a:rPr>
              <a:t>ne</a:t>
            </a:r>
            <a:r>
              <a:rPr lang="sk-SK">
                <a:solidFill>
                  <a:srgbClr val="000000"/>
                </a:solidFill>
              </a:rPr>
              <a:t>ž WLAN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technológie </a:t>
            </a:r>
            <a:r>
              <a:rPr lang="sk-SK" b="1">
                <a:solidFill>
                  <a:srgbClr val="000000"/>
                </a:solidFill>
              </a:rPr>
              <a:t>Bluetooth </a:t>
            </a:r>
            <a:r>
              <a:rPr lang="sk-SK">
                <a:solidFill>
                  <a:srgbClr val="000000"/>
                </a:solidFill>
              </a:rPr>
              <a:t>(max. 10 m – náhrada kábla, 2,4 GHz, 802.15.1)</a:t>
            </a:r>
            <a:r>
              <a:rPr lang="sk-SK" b="1">
                <a:solidFill>
                  <a:srgbClr val="000000"/>
                </a:solidFill>
              </a:rPr>
              <a:t>, ZigBee </a:t>
            </a:r>
            <a:r>
              <a:rPr lang="sk-SK">
                <a:solidFill>
                  <a:srgbClr val="000000"/>
                </a:solidFill>
              </a:rPr>
              <a:t>(max. 75m, 802.15.4)</a:t>
            </a:r>
            <a:r>
              <a:rPr lang="sk-SK" b="1">
                <a:solidFill>
                  <a:srgbClr val="000000"/>
                </a:solidFill>
              </a:rPr>
              <a:t>, HomeRF </a:t>
            </a:r>
            <a:r>
              <a:rPr lang="sk-SK">
                <a:solidFill>
                  <a:srgbClr val="000000"/>
                </a:solidFill>
              </a:rPr>
              <a:t>(nevyvíja sa už, prekonaný WiFi a BlueTooth; bol pre zdieľanie dát domácimi zariadeniami)</a:t>
            </a:r>
            <a:endParaRPr lang="cs-CZ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5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1F57B8-1262-45B0-A63A-8316F0025C3F}" type="slidenum">
              <a:rPr lang="en-US"/>
              <a:pPr>
                <a:defRPr/>
              </a:pPr>
              <a:t>27</a:t>
            </a:fld>
            <a:endParaRPr lang="en-US"/>
          </a:p>
        </p:txBody>
      </p:sp>
      <p:pic>
        <p:nvPicPr>
          <p:cNvPr id="23555" name="Picture 2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412875"/>
            <a:ext cx="8640763" cy="391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23850" y="5373688"/>
            <a:ext cx="62658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3.4.1</a:t>
            </a:r>
            <a:r>
              <a:rPr lang="sk-SK" b="1"/>
              <a:t>2</a:t>
            </a:r>
            <a:r>
              <a:rPr lang="sk-SK"/>
              <a:t> Rozdelenie RRL systémov (Radio Relay Link)</a:t>
            </a:r>
            <a:endParaRPr lang="cs-CZ"/>
          </a:p>
        </p:txBody>
      </p:sp>
      <p:sp>
        <p:nvSpPr>
          <p:cNvPr id="23558" name="Text Box 5"/>
          <p:cNvSpPr txBox="1">
            <a:spLocks noChangeArrowheads="1"/>
          </p:cNvSpPr>
          <p:nvPr/>
        </p:nvSpPr>
        <p:spPr bwMode="auto">
          <a:xfrm>
            <a:off x="539750" y="333375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400" b="1" dirty="0" err="1"/>
              <a:t>Rádio-reléové</a:t>
            </a:r>
            <a:r>
              <a:rPr lang="sk-SK" sz="2400" b="1" dirty="0"/>
              <a:t> </a:t>
            </a:r>
            <a:r>
              <a:rPr lang="en-US" sz="2400" b="1" dirty="0" err="1" smtClean="0"/>
              <a:t>linky</a:t>
            </a:r>
            <a:r>
              <a:rPr lang="sk-SK" sz="2400" b="1" dirty="0" smtClean="0"/>
              <a:t>  </a:t>
            </a:r>
            <a:r>
              <a:rPr lang="sk-SK" sz="2400" b="1" dirty="0"/>
              <a:t>- </a:t>
            </a:r>
            <a:r>
              <a:rPr lang="sk-SK" sz="2400" b="1" dirty="0" smtClean="0"/>
              <a:t>R</a:t>
            </a:r>
            <a:r>
              <a:rPr lang="en-US" sz="2400" b="1" dirty="0" smtClean="0"/>
              <a:t>R</a:t>
            </a:r>
            <a:r>
              <a:rPr lang="sk-SK" sz="2400" b="1" dirty="0" smtClean="0"/>
              <a:t>L</a:t>
            </a:r>
            <a:endParaRPr lang="cs-CZ" sz="2400" b="1" dirty="0"/>
          </a:p>
        </p:txBody>
      </p:sp>
      <p:sp>
        <p:nvSpPr>
          <p:cNvPr id="23559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777557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- pevný prístupový bod + väčšinou pevný úč. terminál</a:t>
            </a:r>
            <a:r>
              <a:rPr lang="cs-CZ"/>
              <a:t> </a:t>
            </a:r>
            <a:r>
              <a:rPr lang="sk-SK"/>
              <a:t>(systém </a:t>
            </a:r>
            <a:r>
              <a:rPr lang="sk-SK" b="1"/>
              <a:t>bod-bod</a:t>
            </a:r>
            <a:r>
              <a:rPr lang="sk-SK"/>
              <a:t>)</a:t>
            </a:r>
            <a:endParaRPr lang="cs-CZ"/>
          </a:p>
        </p:txBody>
      </p:sp>
      <p:sp>
        <p:nvSpPr>
          <p:cNvPr id="23560" name="Text Box 7"/>
          <p:cNvSpPr txBox="1">
            <a:spLocks noChangeArrowheads="1"/>
          </p:cNvSpPr>
          <p:nvPr/>
        </p:nvSpPr>
        <p:spPr bwMode="auto">
          <a:xfrm>
            <a:off x="323850" y="5734050"/>
            <a:ext cx="8280400" cy="915988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-prenos. rýchlosti od E1 (2Mbps) cez E3 až k STM1(155Mbps), 40-60 km (3,6 až 10,86 GHz), kratšie regionálne dosahy (13 až 60 GHz), pásma a kanály a ich oddelenie H/V polarizáciou a QAM moduláciou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775-3D62-47BB-90E9-44D6D331E9CE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28625" y="6000750"/>
            <a:ext cx="8353425" cy="3667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3.4.2</a:t>
            </a:r>
            <a:r>
              <a:rPr lang="sk-SK"/>
              <a:t> Pásma používané pre RR (rádio-reléový) prenos bod-bod</a:t>
            </a:r>
            <a:endParaRPr lang="cs-CZ"/>
          </a:p>
        </p:txBody>
      </p:sp>
      <p:graphicFrame>
        <p:nvGraphicFramePr>
          <p:cNvPr id="24697" name="Group 121"/>
          <p:cNvGraphicFramePr>
            <a:graphicFrameLocks noGrp="1"/>
          </p:cNvGraphicFramePr>
          <p:nvPr/>
        </p:nvGraphicFramePr>
        <p:xfrm>
          <a:off x="714375" y="285750"/>
          <a:ext cx="7312660" cy="5505450"/>
        </p:xfrm>
        <a:graphic>
          <a:graphicData uri="http://schemas.openxmlformats.org/drawingml/2006/table">
            <a:tbl>
              <a:tblPr/>
              <a:tblGrid>
                <a:gridCol w="1524000"/>
                <a:gridCol w="2189163"/>
                <a:gridCol w="162560"/>
                <a:gridCol w="1541462"/>
                <a:gridCol w="1895475"/>
              </a:tblGrid>
              <a:tr h="32385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Chrbtov</a:t>
                      </a:r>
                      <a:r>
                        <a:rPr kumimoji="0" lang="sk-SK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é siete – do 11 GHz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Prístupové siete - nad 11 GHz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Označenie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Rozsah [GHz]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0,79 a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ž 0,96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12,7-13,3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1,43 – 1,53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14,5-15,3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1,7–1,9 a 1,9-2,3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17,7-19,7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2,3-2,5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22-23,6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2,5-2,7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24,5-26,5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3,6-4,2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27,5-29,5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4,4-5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37-39,5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5,6-6,2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54-57,5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6L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5,9-6,4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7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6,4-7,1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7,1-7,4 a 7,4-7,7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7,7-8,2 a 8,2-8,5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8U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7,1-8,4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10,5-10,7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10,7-11,7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9A25C7-D3A7-498A-A332-8E6666A4825A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611188" y="3716338"/>
            <a:ext cx="7489825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</a:t>
            </a:r>
            <a:r>
              <a:rPr lang="en-US" b="1"/>
              <a:t>3.4.3</a:t>
            </a:r>
            <a:r>
              <a:rPr lang="en-US"/>
              <a:t> </a:t>
            </a:r>
            <a:r>
              <a:rPr lang="sk-SK"/>
              <a:t>Šírky kanálov v RRS a možné kombinácie dig. tokov STM</a:t>
            </a:r>
            <a:endParaRPr lang="cs-CZ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292600"/>
            <a:ext cx="540067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6227763" y="4365625"/>
            <a:ext cx="237648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Obr.:</a:t>
            </a:r>
            <a:r>
              <a:rPr lang="sk-SK"/>
              <a:t> Príklad frekvenčnej schémy</a:t>
            </a:r>
            <a:r>
              <a:rPr lang="en-US"/>
              <a:t> RR</a:t>
            </a:r>
            <a:r>
              <a:rPr lang="sk-SK"/>
              <a:t> kanálov v pásme 6U (frekvenčne tesne vedľa seba, líšia sa polarizáciou</a:t>
            </a:r>
            <a:r>
              <a:rPr lang="en-US"/>
              <a:t>: H-</a:t>
            </a:r>
            <a:r>
              <a:rPr lang="sk-SK"/>
              <a:t>Horizontal, </a:t>
            </a:r>
            <a:r>
              <a:rPr lang="en-US"/>
              <a:t>V-</a:t>
            </a:r>
            <a:r>
              <a:rPr lang="sk-SK"/>
              <a:t>Vertical)</a:t>
            </a:r>
            <a:endParaRPr lang="cs-CZ"/>
          </a:p>
        </p:txBody>
      </p:sp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785813" y="285750"/>
          <a:ext cx="7215187" cy="3429000"/>
        </p:xfrm>
        <a:graphic>
          <a:graphicData uri="http://schemas.openxmlformats.org/drawingml/2006/table">
            <a:tbl>
              <a:tblPr/>
              <a:tblGrid>
                <a:gridCol w="1619250"/>
                <a:gridCol w="2798762"/>
                <a:gridCol w="2797175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Šírka pásma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Digitálny tok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Počet stavov - modulácia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 (512)-QAM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(64)-QAM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32(64)-QAM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 MHz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x 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4xSTM-1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42900">
                <a:tc v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STM-4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64-QAM / XPIC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858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XPIC – prídavné obvody pre potlačenie interferencií pri využití rozdielnych polarizácií vlny na 1 frekvencii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019813-9FE3-48CA-8157-CFA3C7C9E6FB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6147" name="Picture 5" descr="radio_vez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650" y="0"/>
            <a:ext cx="1149350" cy="1341438"/>
          </a:xfrm>
          <a:prstGeom prst="rect">
            <a:avLst/>
          </a:prstGeom>
          <a:solidFill>
            <a:srgbClr val="CCFFFF">
              <a:alpha val="3215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89" name="Group 69"/>
          <p:cNvGraphicFramePr>
            <a:graphicFrameLocks noGrp="1"/>
          </p:cNvGraphicFramePr>
          <p:nvPr/>
        </p:nvGraphicFramePr>
        <p:xfrm>
          <a:off x="323850" y="1125538"/>
          <a:ext cx="7993063" cy="3492957"/>
        </p:xfrm>
        <a:graphic>
          <a:graphicData uri="http://schemas.openxmlformats.org/drawingml/2006/table">
            <a:tbl>
              <a:tblPr/>
              <a:tblGrid>
                <a:gridCol w="2665413"/>
                <a:gridCol w="2662237"/>
                <a:gridCol w="2665413"/>
              </a:tblGrid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Typ delenia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Druh rádiových prostriedkov</a:t>
                      </a:r>
                      <a:endParaRPr kumimoji="0" lang="cs-CZ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</a:tr>
              <a:tr h="3961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Šírka pásma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Úzkopásmové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Širokopásmové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Smer prenosu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Distribučné – jednosmerné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S obojsmernou komunikáciou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536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Usporiadanie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bod - bod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Bod – mnoho bodov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Mobilita účastníka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Pevná bezdrôtová prípojka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Mobilný terminál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7618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Využité prostriedky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Pozemné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Družicové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sk-SK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(aj iné...)</a:t>
                      </a:r>
                      <a:endParaRPr kumimoji="0" lang="cs-CZ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</a:tbl>
          </a:graphicData>
        </a:graphic>
      </p:graphicFrame>
      <p:sp>
        <p:nvSpPr>
          <p:cNvPr id="6177" name="Text Box 63"/>
          <p:cNvSpPr txBox="1">
            <a:spLocks noChangeArrowheads="1"/>
          </p:cNvSpPr>
          <p:nvPr/>
        </p:nvSpPr>
        <p:spPr bwMode="auto">
          <a:xfrm>
            <a:off x="323850" y="649128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pozri aj obrázok ďalej</a:t>
            </a:r>
            <a:endParaRPr lang="cs-CZ"/>
          </a:p>
        </p:txBody>
      </p:sp>
      <p:sp>
        <p:nvSpPr>
          <p:cNvPr id="6178" name="Text Box 64"/>
          <p:cNvSpPr txBox="1">
            <a:spLocks noChangeArrowheads="1"/>
          </p:cNvSpPr>
          <p:nvPr/>
        </p:nvSpPr>
        <p:spPr bwMode="auto">
          <a:xfrm>
            <a:off x="323850" y="4868863"/>
            <a:ext cx="80645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sk-SK"/>
              <a:t>Ďalšie delenie:  	podľa poskytovaných služieb (telef., dátové, ...)</a:t>
            </a:r>
          </a:p>
          <a:p>
            <a:r>
              <a:rPr lang="sk-SK"/>
              <a:t>		podľa metódy zdieľania prenosovej kapacity: ...</a:t>
            </a:r>
          </a:p>
          <a:p>
            <a:r>
              <a:rPr lang="sk-SK"/>
              <a:t>		modulačné metódy: ...</a:t>
            </a:r>
          </a:p>
          <a:p>
            <a:r>
              <a:rPr lang="sk-SK"/>
              <a:t>		privátne  a verejné</a:t>
            </a:r>
          </a:p>
          <a:p>
            <a:r>
              <a:rPr lang="sk-SK"/>
              <a:t>		(a ďalšie delenie)</a:t>
            </a:r>
            <a:endParaRPr lang="cs-CZ"/>
          </a:p>
        </p:txBody>
      </p:sp>
      <p:sp>
        <p:nvSpPr>
          <p:cNvPr id="6179" name="Text Box 66"/>
          <p:cNvSpPr txBox="1">
            <a:spLocks noChangeArrowheads="1"/>
          </p:cNvSpPr>
          <p:nvPr/>
        </p:nvSpPr>
        <p:spPr bwMode="auto">
          <a:xfrm>
            <a:off x="87313" y="-84138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endParaRPr lang="cs-CZ"/>
          </a:p>
        </p:txBody>
      </p:sp>
      <p:sp>
        <p:nvSpPr>
          <p:cNvPr id="6180" name="Text Box 70"/>
          <p:cNvSpPr txBox="1">
            <a:spLocks noChangeArrowheads="1"/>
          </p:cNvSpPr>
          <p:nvPr/>
        </p:nvSpPr>
        <p:spPr bwMode="auto">
          <a:xfrm>
            <a:off x="323850" y="333375"/>
            <a:ext cx="68405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i="1"/>
              <a:t>Delenie rádiových prenosových prostriedkov:</a:t>
            </a:r>
            <a:endParaRPr lang="cs-CZ" b="1" i="1"/>
          </a:p>
        </p:txBody>
      </p:sp>
      <p:sp>
        <p:nvSpPr>
          <p:cNvPr id="6181" name="Text Box 71"/>
          <p:cNvSpPr txBox="1">
            <a:spLocks noChangeArrowheads="1"/>
          </p:cNvSpPr>
          <p:nvPr/>
        </p:nvSpPr>
        <p:spPr bwMode="auto">
          <a:xfrm>
            <a:off x="323850" y="692150"/>
            <a:ext cx="18716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Tab. 3.4.1</a:t>
            </a:r>
            <a:endParaRPr lang="cs-CZ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3" name="BlokTextu 2"/>
          <p:cNvSpPr txBox="1"/>
          <p:nvPr/>
        </p:nvSpPr>
        <p:spPr>
          <a:xfrm>
            <a:off x="971600" y="548680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Cognitive radio  - CR</a:t>
            </a:r>
            <a:endParaRPr lang="sk-SK" sz="2400" b="1" dirty="0">
              <a:solidFill>
                <a:srgbClr val="000000"/>
              </a:solidFill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580144" y="1268760"/>
            <a:ext cx="81683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inteligentné rádio, kt. môže byť programované a dynamicky konfigurované</a:t>
            </a:r>
          </a:p>
          <a:p>
            <a:pPr marL="285750" indent="-285750">
              <a:buFontTx/>
              <a:buChar char="-"/>
            </a:pPr>
            <a:endParaRPr lang="en-US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smtClean="0">
                <a:solidFill>
                  <a:srgbClr val="000000"/>
                </a:solidFill>
              </a:rPr>
              <a:t>1998 </a:t>
            </a:r>
            <a:r>
              <a:rPr lang="sk-SK" dirty="0" smtClean="0">
                <a:solidFill>
                  <a:srgbClr val="000000"/>
                </a:solidFill>
              </a:rPr>
              <a:t>/ </a:t>
            </a:r>
            <a:r>
              <a:rPr lang="sk-SK" dirty="0" err="1" smtClean="0">
                <a:solidFill>
                  <a:srgbClr val="000000"/>
                </a:solidFill>
              </a:rPr>
              <a:t>Joseph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Mitola</a:t>
            </a:r>
            <a:endParaRPr lang="sk-SK" dirty="0" smtClean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sk-SK" dirty="0" smtClean="0">
                <a:solidFill>
                  <a:srgbClr val="000000"/>
                </a:solidFill>
              </a:rPr>
              <a:t>využitie toho najlepšieho dostupného </a:t>
            </a:r>
            <a:r>
              <a:rPr lang="sk-SK" dirty="0" err="1" smtClean="0">
                <a:solidFill>
                  <a:srgbClr val="000000"/>
                </a:solidFill>
              </a:rPr>
              <a:t>bezdrôt</a:t>
            </a:r>
            <a:r>
              <a:rPr lang="sk-SK" dirty="0" smtClean="0">
                <a:solidFill>
                  <a:srgbClr val="000000"/>
                </a:solidFill>
              </a:rPr>
              <a:t>. kanála a prispôsobovanie tomu svojich parametrov</a:t>
            </a:r>
          </a:p>
          <a:p>
            <a:pPr marL="285750" indent="-285750">
              <a:buFontTx/>
              <a:buChar char="-"/>
            </a:pPr>
            <a:endParaRPr lang="sk-SK" dirty="0">
              <a:solidFill>
                <a:srgbClr val="00000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mtClean="0">
                <a:solidFill>
                  <a:srgbClr val="000000"/>
                </a:solidFill>
              </a:rPr>
              <a:t>pou</a:t>
            </a:r>
            <a:r>
              <a:rPr lang="sk-SK" smtClean="0">
                <a:solidFill>
                  <a:srgbClr val="000000"/>
                </a:solidFill>
              </a:rPr>
              <a:t>žité technológie</a:t>
            </a:r>
            <a:r>
              <a:rPr lang="sk-SK" dirty="0" smtClean="0">
                <a:solidFill>
                  <a:srgbClr val="000000"/>
                </a:solidFill>
              </a:rPr>
              <a:t>:  softvérovo </a:t>
            </a:r>
            <a:r>
              <a:rPr lang="sk-SK" smtClean="0">
                <a:solidFill>
                  <a:srgbClr val="000000"/>
                </a:solidFill>
              </a:rPr>
              <a:t>definované </a:t>
            </a:r>
            <a:r>
              <a:rPr lang="sk-SK" smtClean="0">
                <a:solidFill>
                  <a:srgbClr val="000000"/>
                </a:solidFill>
              </a:rPr>
              <a:t>rádio</a:t>
            </a:r>
            <a:r>
              <a:rPr lang="en-US" smtClean="0">
                <a:solidFill>
                  <a:srgbClr val="000000"/>
                </a:solidFill>
              </a:rPr>
              <a:t> (SDR)</a:t>
            </a:r>
            <a:r>
              <a:rPr lang="sk-SK" smtClean="0">
                <a:solidFill>
                  <a:srgbClr val="000000"/>
                </a:solidFill>
              </a:rPr>
              <a:t>, </a:t>
            </a:r>
            <a:r>
              <a:rPr lang="sk-SK" dirty="0" smtClean="0">
                <a:solidFill>
                  <a:srgbClr val="000000"/>
                </a:solidFill>
              </a:rPr>
              <a:t>OFDM, </a:t>
            </a:r>
            <a:r>
              <a:rPr lang="sk-SK" dirty="0" err="1" smtClean="0">
                <a:solidFill>
                  <a:srgbClr val="000000"/>
                </a:solidFill>
              </a:rPr>
              <a:t>spectrum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pooling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emergency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network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cognitive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network</a:t>
            </a:r>
            <a:r>
              <a:rPr lang="sk-SK" dirty="0" smtClean="0">
                <a:solidFill>
                  <a:srgbClr val="000000"/>
                </a:solidFill>
              </a:rPr>
              <a:t>, </a:t>
            </a:r>
            <a:r>
              <a:rPr lang="sk-SK" smtClean="0">
                <a:solidFill>
                  <a:srgbClr val="000000"/>
                </a:solidFill>
              </a:rPr>
              <a:t>..., </a:t>
            </a:r>
            <a:r>
              <a:rPr lang="sk-SK" smtClean="0">
                <a:solidFill>
                  <a:srgbClr val="000000"/>
                </a:solidFill>
              </a:rPr>
              <a:t>pokrýva 1.a</a:t>
            </a:r>
            <a:r>
              <a:rPr lang="en-US" smtClean="0">
                <a:solidFill>
                  <a:srgbClr val="000000"/>
                </a:solidFill>
              </a:rPr>
              <a:t> </a:t>
            </a:r>
            <a:r>
              <a:rPr lang="sk-SK" smtClean="0">
                <a:solidFill>
                  <a:srgbClr val="000000"/>
                </a:solidFill>
              </a:rPr>
              <a:t>2</a:t>
            </a:r>
            <a:r>
              <a:rPr lang="sk-SK" dirty="0" smtClean="0">
                <a:solidFill>
                  <a:srgbClr val="000000"/>
                </a:solidFill>
              </a:rPr>
              <a:t>. vrstvu OSI modelu, </a:t>
            </a:r>
            <a:r>
              <a:rPr lang="sk-SK" smtClean="0">
                <a:solidFill>
                  <a:srgbClr val="000000"/>
                </a:solidFill>
              </a:rPr>
              <a:t>inteligentná anténa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3151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588799-F11D-4748-A77D-EF16EF80ED4E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92275" y="5949950"/>
            <a:ext cx="72723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3.4.1</a:t>
            </a:r>
            <a:r>
              <a:rPr lang="sk-SK" b="1">
                <a:solidFill>
                  <a:srgbClr val="000000"/>
                </a:solidFill>
              </a:rPr>
              <a:t>3</a:t>
            </a:r>
            <a:r>
              <a:rPr lang="sk-SK">
                <a:solidFill>
                  <a:srgbClr val="000000"/>
                </a:solidFill>
              </a:rPr>
              <a:t> Príklad tvarov a rozmerov rôznych typov obežných dráh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5318125" cy="491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323850" y="404813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– </a:t>
            </a:r>
            <a:r>
              <a:rPr lang="sk-SK">
                <a:solidFill>
                  <a:srgbClr val="000000"/>
                </a:solidFill>
              </a:rPr>
              <a:t>ďalší typ a trieda rádiových prístupových sietí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468313" y="1052513"/>
            <a:ext cx="259080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výhody, nevýhody...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-technológie </a:t>
            </a:r>
            <a:r>
              <a:rPr lang="sk-SK" b="1" dirty="0">
                <a:solidFill>
                  <a:srgbClr val="000000"/>
                </a:solidFill>
              </a:rPr>
              <a:t>VSAT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Very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Small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Aperture</a:t>
            </a:r>
            <a:r>
              <a:rPr lang="sk-SK" dirty="0">
                <a:solidFill>
                  <a:srgbClr val="000000"/>
                </a:solidFill>
              </a:rPr>
              <a:t> Terminal – pre úzkopásmové aj širokopásmové dáta (Internet, </a:t>
            </a:r>
            <a:r>
              <a:rPr lang="sk-SK" dirty="0" err="1">
                <a:solidFill>
                  <a:srgbClr val="000000"/>
                </a:solidFill>
              </a:rPr>
              <a:t>VoIP</a:t>
            </a:r>
            <a:r>
              <a:rPr lang="sk-SK" dirty="0">
                <a:solidFill>
                  <a:srgbClr val="000000"/>
                </a:solidFill>
              </a:rPr>
              <a:t> a video)</a:t>
            </a: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LEO</a:t>
            </a:r>
            <a:r>
              <a:rPr lang="sk-SK" dirty="0">
                <a:solidFill>
                  <a:srgbClr val="000000"/>
                </a:solidFill>
              </a:rPr>
              <a:t>: Argos, </a:t>
            </a:r>
            <a:r>
              <a:rPr lang="sk-SK" dirty="0" err="1">
                <a:solidFill>
                  <a:srgbClr val="000000"/>
                </a:solidFill>
              </a:rPr>
              <a:t>Orbcomm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Iridium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Teledesic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Globalstar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 smtClean="0">
                <a:solidFill>
                  <a:srgbClr val="000000"/>
                </a:solidFill>
              </a:rPr>
              <a:t>Skybridge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25193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GEO</a:t>
            </a:r>
            <a:r>
              <a:rPr lang="sk-SK">
                <a:solidFill>
                  <a:srgbClr val="000000"/>
                </a:solidFill>
              </a:rPr>
              <a:t>: Thuraya, Inmarsat (námorná komunikácia), cca 36000km nad rovníkom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4BB15-FBBE-4A2E-B443-1E3FD3285D57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20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Satelitné siete </a:t>
            </a:r>
            <a:endParaRPr lang="cs-CZ" b="1">
              <a:solidFill>
                <a:srgbClr val="000000"/>
              </a:solidFill>
            </a:endParaRP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81075"/>
            <a:ext cx="7921625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636962" y="981075"/>
            <a:ext cx="1295400" cy="2159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6300788" y="1125538"/>
            <a:ext cx="1079500" cy="3365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600">
                <a:solidFill>
                  <a:srgbClr val="000000"/>
                </a:solidFill>
              </a:rPr>
              <a:t>dráh</a:t>
            </a:r>
            <a:endParaRPr lang="cs-CZ" sz="160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395536" y="508518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R</a:t>
            </a:r>
            <a:r>
              <a:rPr lang="sk-SK" sz="1400" dirty="0" err="1" smtClean="0">
                <a:solidFill>
                  <a:srgbClr val="000000"/>
                </a:solidFill>
              </a:rPr>
              <a:t>ôzne</a:t>
            </a:r>
            <a:r>
              <a:rPr lang="sk-SK" sz="1400" dirty="0" smtClean="0">
                <a:solidFill>
                  <a:srgbClr val="000000"/>
                </a:solidFill>
              </a:rPr>
              <a:t> LEO </a:t>
            </a:r>
            <a:r>
              <a:rPr lang="sk-SK" sz="1400" dirty="0">
                <a:solidFill>
                  <a:srgbClr val="000000"/>
                </a:solidFill>
              </a:rPr>
              <a:t>systémy – konštelácie: http://personal.ee.surrey.ac.uk/Personal/L.Wood/constellations/teledesic.html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23850" y="692150"/>
            <a:ext cx="88201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Vyv</a:t>
            </a:r>
            <a:r>
              <a:rPr lang="sk-SK"/>
              <a:t>íjajú sa </a:t>
            </a:r>
            <a:r>
              <a:rPr lang="sk-SK" b="1"/>
              <a:t>hybridné satelitno/terestriálne mobilné siete</a:t>
            </a:r>
            <a:r>
              <a:rPr lang="sk-SK"/>
              <a:t>:  ICO </a:t>
            </a:r>
            <a:r>
              <a:rPr lang="fr-FR"/>
              <a:t>+ </a:t>
            </a:r>
            <a:r>
              <a:rPr lang="sk-SK"/>
              <a:t>Alcatel-Lucent </a:t>
            </a:r>
            <a:r>
              <a:rPr lang="en-US">
                <a:sym typeface="Wingdings" pitchFamily="2" charset="2"/>
              </a:rPr>
              <a:t> syst</a:t>
            </a:r>
            <a:r>
              <a:rPr lang="sk-SK">
                <a:sym typeface="Wingdings" pitchFamily="2" charset="2"/>
              </a:rPr>
              <a:t>ém </a:t>
            </a:r>
            <a:r>
              <a:rPr lang="sk-SK" b="1">
                <a:sym typeface="Wingdings" pitchFamily="2" charset="2"/>
              </a:rPr>
              <a:t>ICO mim</a:t>
            </a:r>
            <a:r>
              <a:rPr lang="sk-SK">
                <a:sym typeface="Wingdings" pitchFamily="2" charset="2"/>
              </a:rPr>
              <a:t> (mobil interactive media...dnes však už asi Pendrell...) - pre mobilný aj prenosný príjem TV vysielania-DVB-SH, obojsmernú komunikáciu a interaktívnu navigáciu --- USA družica ICO G1... – využitie geostacionárnej satelitnej siete</a:t>
            </a:r>
            <a:r>
              <a:rPr lang="en-US">
                <a:sym typeface="Wingdings" pitchFamily="2" charset="2"/>
              </a:rPr>
              <a:t> + </a:t>
            </a:r>
            <a:r>
              <a:rPr lang="sk-SK">
                <a:sym typeface="Wingdings" pitchFamily="2" charset="2"/>
              </a:rPr>
              <a:t>pomocnej 3GPP terestr. siete podporujúcej LTE a HSPA 	</a:t>
            </a:r>
            <a:endParaRPr lang="cs-CZ"/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179388" y="188913"/>
            <a:ext cx="8351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2400" b="1"/>
              <a:t>Moderné vývojové trendy</a:t>
            </a:r>
            <a:endParaRPr lang="cs-CZ" sz="2400" b="1"/>
          </a:p>
        </p:txBody>
      </p:sp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349500"/>
            <a:ext cx="6264275" cy="423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6516688" y="3933825"/>
            <a:ext cx="262731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b="1" dirty="0"/>
              <a:t>Obr. </a:t>
            </a:r>
            <a:r>
              <a:rPr lang="sk-SK" dirty="0"/>
              <a:t>Architektúra siete  ICO MSS-ATC (Mobile </a:t>
            </a:r>
            <a:r>
              <a:rPr lang="sk-SK" dirty="0" err="1"/>
              <a:t>Satellite</a:t>
            </a:r>
            <a:r>
              <a:rPr lang="sk-SK" dirty="0"/>
              <a:t> </a:t>
            </a:r>
            <a:r>
              <a:rPr lang="sk-SK" dirty="0" err="1"/>
              <a:t>Service</a:t>
            </a:r>
            <a:r>
              <a:rPr lang="sk-SK" dirty="0"/>
              <a:t> – </a:t>
            </a:r>
            <a:r>
              <a:rPr lang="sk-SK" dirty="0" err="1"/>
              <a:t>Ancillary</a:t>
            </a:r>
            <a:r>
              <a:rPr lang="sk-SK" dirty="0"/>
              <a:t> </a:t>
            </a:r>
            <a:r>
              <a:rPr lang="sk-SK" dirty="0" err="1"/>
              <a:t>Terrestrial</a:t>
            </a:r>
            <a:r>
              <a:rPr lang="sk-SK" dirty="0"/>
              <a:t> </a:t>
            </a:r>
            <a:r>
              <a:rPr lang="sk-SK" dirty="0" err="1"/>
              <a:t>Component</a:t>
            </a:r>
            <a:r>
              <a:rPr lang="sk-SK" dirty="0"/>
              <a:t>) </a:t>
            </a:r>
          </a:p>
          <a:p>
            <a:pPr>
              <a:spcBef>
                <a:spcPct val="50000"/>
              </a:spcBef>
            </a:pPr>
            <a:endParaRPr lang="sk-SK" dirty="0"/>
          </a:p>
          <a:p>
            <a:pPr>
              <a:spcBef>
                <a:spcPct val="50000"/>
              </a:spcBef>
            </a:pPr>
            <a:r>
              <a:rPr lang="sk-SK" dirty="0"/>
              <a:t>pozn.: </a:t>
            </a:r>
            <a:r>
              <a:rPr lang="sk-SK" dirty="0" err="1" smtClean="0"/>
              <a:t>ancillary=pomocný</a:t>
            </a:r>
            <a:endParaRPr lang="cs-CZ" b="1" dirty="0"/>
          </a:p>
        </p:txBody>
      </p:sp>
      <p:sp>
        <p:nvSpPr>
          <p:cNvPr id="54282" name="Text Box 10"/>
          <p:cNvSpPr txBox="1">
            <a:spLocks noChangeArrowheads="1"/>
          </p:cNvSpPr>
          <p:nvPr/>
        </p:nvSpPr>
        <p:spPr bwMode="auto">
          <a:xfrm>
            <a:off x="0" y="6597650"/>
            <a:ext cx="6877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 sz="1400"/>
              <a:t>zdroj: materiál MSV (Mobile Satellite Venture), Official Release v1.1, Nov.2008, ICO</a:t>
            </a:r>
            <a:endParaRPr lang="cs-CZ" sz="1400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6659563" y="2349500"/>
            <a:ext cx="20891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/>
              <a:t>pokusn</a:t>
            </a:r>
            <a:r>
              <a:rPr lang="sk-SK"/>
              <a:t>é vysielanie napr. v LasVegas/2009</a:t>
            </a:r>
            <a:endParaRPr lang="cs-CZ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134273-C616-49BD-8FF3-2918C9617D08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1188" y="3141663"/>
            <a:ext cx="77771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3.5 </a:t>
            </a:r>
            <a:r>
              <a:rPr lang="sk-SK" sz="2800" b="1" i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CATV v úlohe širokopásmových prístupových sietí</a:t>
            </a:r>
            <a:endParaRPr lang="cs-CZ" sz="2800" b="1" i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2987675" y="498475"/>
          <a:ext cx="2663825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9" name="Visio" r:id="rId3" imgW="1225601" imgH="1094537" progId="Visio.Drawing.11">
                  <p:embed/>
                </p:oleObj>
              </mc:Choice>
              <mc:Fallback>
                <p:oleObj name="Visio" r:id="rId3" imgW="1225601" imgH="1094537" progId="Visio.Drawing.11">
                  <p:embed/>
                  <p:pic>
                    <p:nvPicPr>
                      <p:cNvPr id="0" name="Object 6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498475"/>
                        <a:ext cx="2663825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Line 7"/>
          <p:cNvSpPr>
            <a:spLocks noChangeShapeType="1"/>
          </p:cNvSpPr>
          <p:nvPr/>
        </p:nvSpPr>
        <p:spPr bwMode="auto">
          <a:xfrm flipH="1">
            <a:off x="4716463" y="2852738"/>
            <a:ext cx="0" cy="36036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5" name="Line 8"/>
          <p:cNvSpPr>
            <a:spLocks noChangeShapeType="1"/>
          </p:cNvSpPr>
          <p:nvPr/>
        </p:nvSpPr>
        <p:spPr bwMode="auto">
          <a:xfrm>
            <a:off x="2484438" y="4652963"/>
            <a:ext cx="496728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6" name="Line 9"/>
          <p:cNvSpPr>
            <a:spLocks noChangeShapeType="1"/>
          </p:cNvSpPr>
          <p:nvPr/>
        </p:nvSpPr>
        <p:spPr bwMode="auto">
          <a:xfrm>
            <a:off x="2484438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7" name="Line 10"/>
          <p:cNvSpPr>
            <a:spLocks noChangeShapeType="1"/>
          </p:cNvSpPr>
          <p:nvPr/>
        </p:nvSpPr>
        <p:spPr bwMode="auto">
          <a:xfrm>
            <a:off x="7451725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58" name="Oval 11"/>
          <p:cNvSpPr>
            <a:spLocks noChangeArrowheads="1"/>
          </p:cNvSpPr>
          <p:nvPr/>
        </p:nvSpPr>
        <p:spPr bwMode="auto">
          <a:xfrm>
            <a:off x="2411413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59" name="Oval 12"/>
          <p:cNvSpPr>
            <a:spLocks noChangeArrowheads="1"/>
          </p:cNvSpPr>
          <p:nvPr/>
        </p:nvSpPr>
        <p:spPr bwMode="auto">
          <a:xfrm>
            <a:off x="457200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0" name="Oval 13"/>
          <p:cNvSpPr>
            <a:spLocks noChangeArrowheads="1"/>
          </p:cNvSpPr>
          <p:nvPr/>
        </p:nvSpPr>
        <p:spPr bwMode="auto">
          <a:xfrm>
            <a:off x="7308850" y="5157788"/>
            <a:ext cx="215900" cy="2159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sk-SK"/>
          </a:p>
        </p:txBody>
      </p:sp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4716463" y="4652963"/>
            <a:ext cx="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2" name="Line 15"/>
          <p:cNvSpPr>
            <a:spLocks noChangeShapeType="1"/>
          </p:cNvSpPr>
          <p:nvPr/>
        </p:nvSpPr>
        <p:spPr bwMode="auto">
          <a:xfrm flipH="1">
            <a:off x="4716463" y="4292600"/>
            <a:ext cx="0" cy="36036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2063" name="Line 19"/>
          <p:cNvSpPr>
            <a:spLocks noChangeShapeType="1"/>
          </p:cNvSpPr>
          <p:nvPr/>
        </p:nvSpPr>
        <p:spPr bwMode="auto">
          <a:xfrm>
            <a:off x="1835150" y="5229225"/>
            <a:ext cx="12969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825BAC-2EE9-4616-B5E1-C65631234198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28675" name="Text Box 13"/>
          <p:cNvSpPr txBox="1">
            <a:spLocks noChangeArrowheads="1"/>
          </p:cNvSpPr>
          <p:nvPr/>
        </p:nvSpPr>
        <p:spPr bwMode="auto">
          <a:xfrm>
            <a:off x="0" y="195374"/>
            <a:ext cx="9144000" cy="61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signál </a:t>
            </a:r>
            <a:r>
              <a:rPr lang="sk-SK" dirty="0" smtClean="0">
                <a:solidFill>
                  <a:srgbClr val="000000"/>
                </a:solidFill>
              </a:rPr>
              <a:t>DVB-C/C2 </a:t>
            </a:r>
            <a:r>
              <a:rPr lang="sk-SK" dirty="0">
                <a:solidFill>
                  <a:srgbClr val="000000"/>
                </a:solidFill>
              </a:rPr>
              <a:t>kompresné kódovanie MPEG-2, resp. MPEG-4 AVC (H.264)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4 až 5 </a:t>
            </a:r>
            <a:r>
              <a:rPr lang="sk-SK" dirty="0" err="1">
                <a:solidFill>
                  <a:srgbClr val="000000"/>
                </a:solidFill>
              </a:rPr>
              <a:t>dig</a:t>
            </a:r>
            <a:r>
              <a:rPr lang="sk-SK" dirty="0">
                <a:solidFill>
                  <a:srgbClr val="000000"/>
                </a:solidFill>
              </a:rPr>
              <a:t>. kanálov v pôvodnom 1 analógovom </a:t>
            </a:r>
            <a:r>
              <a:rPr lang="sk-SK" dirty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sk-SK" dirty="0">
                <a:solidFill>
                  <a:srgbClr val="000000"/>
                </a:solidFill>
              </a:rPr>
              <a:t> transportný tok sa moduluje </a:t>
            </a:r>
            <a:r>
              <a:rPr lang="sk-SK" dirty="0" smtClean="0">
                <a:solidFill>
                  <a:srgbClr val="000000"/>
                </a:solidFill>
              </a:rPr>
              <a:t>na nosnú pomocou QAM/resp. COFDM-QAM</a:t>
            </a:r>
            <a:endParaRPr lang="en-US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centr</a:t>
            </a:r>
            <a:r>
              <a:rPr lang="sk-SK" dirty="0">
                <a:solidFill>
                  <a:srgbClr val="000000"/>
                </a:solidFill>
              </a:rPr>
              <a:t>á</a:t>
            </a:r>
            <a:r>
              <a:rPr lang="en-US" dirty="0" err="1">
                <a:solidFill>
                  <a:srgbClr val="000000"/>
                </a:solidFill>
              </a:rPr>
              <a:t>lny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uzol</a:t>
            </a:r>
            <a:r>
              <a:rPr lang="sk-SK" dirty="0">
                <a:solidFill>
                  <a:srgbClr val="000000"/>
                </a:solidFill>
              </a:rPr>
              <a:t> – pôvodne len s distribučnou úlohou – prebudováva sa na obojsmerný prenos (interaktívne služby) – </a:t>
            </a:r>
            <a:r>
              <a:rPr lang="sk-SK" dirty="0" err="1">
                <a:solidFill>
                  <a:srgbClr val="000000"/>
                </a:solidFill>
              </a:rPr>
              <a:t>down</a:t>
            </a:r>
            <a:r>
              <a:rPr lang="sk-SK" dirty="0">
                <a:solidFill>
                  <a:srgbClr val="000000"/>
                </a:solidFill>
              </a:rPr>
              <a:t> v pásme 65-850 MHz po 8 MHz na kanál  / </a:t>
            </a:r>
            <a:r>
              <a:rPr lang="sk-SK" dirty="0" err="1">
                <a:solidFill>
                  <a:srgbClr val="000000"/>
                </a:solidFill>
              </a:rPr>
              <a:t>up</a:t>
            </a:r>
            <a:r>
              <a:rPr lang="sk-SK" dirty="0">
                <a:solidFill>
                  <a:srgbClr val="000000"/>
                </a:solidFill>
              </a:rPr>
              <a:t> v pásme 5-65 MHz  (v USA 42-850 MHz / 5-42 MHz a 6 </a:t>
            </a:r>
            <a:r>
              <a:rPr lang="sk-SK" dirty="0" err="1">
                <a:solidFill>
                  <a:srgbClr val="000000"/>
                </a:solidFill>
              </a:rPr>
              <a:t>MHz-kanály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možnosť poskytovania telef. služieb – </a:t>
            </a:r>
            <a:r>
              <a:rPr lang="sk-SK" dirty="0" err="1">
                <a:solidFill>
                  <a:srgbClr val="000000"/>
                </a:solidFill>
              </a:rPr>
              <a:t>hl.stanica</a:t>
            </a:r>
            <a:r>
              <a:rPr lang="sk-SK" dirty="0">
                <a:solidFill>
                  <a:srgbClr val="000000"/>
                </a:solidFill>
              </a:rPr>
              <a:t> musí byť prepojená s PSTN (viď obr. ďalej)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nutná modernizácia aj celej siete (niekoľko </a:t>
            </a:r>
            <a:r>
              <a:rPr lang="sk-SK" dirty="0" err="1">
                <a:solidFill>
                  <a:srgbClr val="000000"/>
                </a:solidFill>
              </a:rPr>
              <a:t>hierarch</a:t>
            </a:r>
            <a:r>
              <a:rPr lang="sk-SK" dirty="0">
                <a:solidFill>
                  <a:srgbClr val="000000"/>
                </a:solidFill>
              </a:rPr>
              <a:t>. úrovní siete, zosilňovače, optické úseky, O/E meniče,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výhybky)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sk-SK" dirty="0">
                <a:solidFill>
                  <a:srgbClr val="FF0000"/>
                </a:solidFill>
              </a:rPr>
              <a:t>v </a:t>
            </a:r>
            <a:r>
              <a:rPr lang="sk-SK" dirty="0" err="1">
                <a:solidFill>
                  <a:srgbClr val="FF0000"/>
                </a:solidFill>
              </a:rPr>
              <a:t>súčas</a:t>
            </a:r>
            <a:r>
              <a:rPr lang="sk-SK" dirty="0">
                <a:solidFill>
                  <a:srgbClr val="FF0000"/>
                </a:solidFill>
              </a:rPr>
              <a:t>. – poskytovanie TV, Internetu aj </a:t>
            </a:r>
            <a:r>
              <a:rPr lang="sk-SK" dirty="0" err="1">
                <a:solidFill>
                  <a:srgbClr val="FF0000"/>
                </a:solidFill>
              </a:rPr>
              <a:t>tf</a:t>
            </a:r>
            <a:r>
              <a:rPr lang="sk-SK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 s </a:t>
            </a:r>
            <a:r>
              <a:rPr lang="en-US" dirty="0" err="1">
                <a:solidFill>
                  <a:srgbClr val="FF0000"/>
                </a:solidFill>
              </a:rPr>
              <a:t>vysok</a:t>
            </a:r>
            <a:r>
              <a:rPr lang="sk-SK" dirty="0">
                <a:solidFill>
                  <a:srgbClr val="FF0000"/>
                </a:solidFill>
              </a:rPr>
              <a:t>ý</a:t>
            </a:r>
            <a:r>
              <a:rPr lang="en-US" dirty="0">
                <a:solidFill>
                  <a:srgbClr val="FF0000"/>
                </a:solidFill>
              </a:rPr>
              <a:t>mi </a:t>
            </a:r>
            <a:r>
              <a:rPr lang="en-US" dirty="0" err="1">
                <a:solidFill>
                  <a:srgbClr val="FF0000"/>
                </a:solidFill>
              </a:rPr>
              <a:t>param</a:t>
            </a:r>
            <a:r>
              <a:rPr lang="el-GR" dirty="0">
                <a:solidFill>
                  <a:srgbClr val="FF0000"/>
                </a:solidFill>
              </a:rPr>
              <a:t>.</a:t>
            </a:r>
            <a:r>
              <a:rPr lang="sk-SK" dirty="0">
                <a:solidFill>
                  <a:srgbClr val="FF0000"/>
                </a:solidFill>
              </a:rPr>
              <a:t>= </a:t>
            </a:r>
            <a:r>
              <a:rPr lang="sk-SK" b="1" dirty="0" err="1">
                <a:solidFill>
                  <a:srgbClr val="FF0000"/>
                </a:solidFill>
              </a:rPr>
              <a:t>Triple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play</a:t>
            </a:r>
            <a:endParaRPr lang="sk-SK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-komunikačné štandardy založené na protokole IP </a:t>
            </a: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Ethernet-rámce</a:t>
            </a:r>
            <a:r>
              <a:rPr lang="sk-SK" dirty="0">
                <a:solidFill>
                  <a:srgbClr val="000000"/>
                </a:solidFill>
              </a:rPr>
              <a:t> s premennou </a:t>
            </a:r>
            <a:r>
              <a:rPr lang="sk-SK" dirty="0" smtClean="0">
                <a:solidFill>
                  <a:srgbClr val="000000"/>
                </a:solidFill>
              </a:rPr>
              <a:t>dĺžkou - DOCSIS, </a:t>
            </a:r>
            <a:r>
              <a:rPr lang="sk-SK" dirty="0">
                <a:solidFill>
                  <a:srgbClr val="000000"/>
                </a:solidFill>
              </a:rPr>
              <a:t>resp. ATM </a:t>
            </a:r>
            <a:r>
              <a:rPr lang="sk-SK" dirty="0" smtClean="0">
                <a:solidFill>
                  <a:srgbClr val="000000"/>
                </a:solidFill>
              </a:rPr>
              <a:t>technológia – IEEE 802.14):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</a:t>
            </a:r>
            <a:r>
              <a:rPr lang="en-US" b="1" dirty="0">
                <a:solidFill>
                  <a:srgbClr val="000000"/>
                </a:solidFill>
              </a:rPr>
              <a:t>DOCSIS</a:t>
            </a:r>
            <a:r>
              <a:rPr lang="en-US" dirty="0">
                <a:solidFill>
                  <a:srgbClr val="000000"/>
                </a:solidFill>
              </a:rPr>
              <a:t> - </a:t>
            </a:r>
            <a:r>
              <a:rPr lang="sk-SK" dirty="0" err="1">
                <a:solidFill>
                  <a:srgbClr val="000000"/>
                </a:solidFill>
              </a:rPr>
              <a:t>Data</a:t>
            </a:r>
            <a:r>
              <a:rPr lang="sk-SK" dirty="0">
                <a:solidFill>
                  <a:srgbClr val="000000"/>
                </a:solidFill>
              </a:rPr>
              <a:t> Over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Service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Interface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Specification</a:t>
            </a:r>
            <a:r>
              <a:rPr lang="sk-SK" dirty="0">
                <a:solidFill>
                  <a:srgbClr val="000000"/>
                </a:solidFill>
              </a:rPr>
              <a:t> (1999) </a:t>
            </a:r>
            <a:r>
              <a:rPr lang="sk-SK">
                <a:solidFill>
                  <a:srgbClr val="000000"/>
                </a:solidFill>
              </a:rPr>
              <a:t>= </a:t>
            </a:r>
            <a:r>
              <a:rPr lang="sk-SK" smtClean="0">
                <a:solidFill>
                  <a:srgbClr val="000000"/>
                </a:solidFill>
              </a:rPr>
              <a:t>USA </a:t>
            </a:r>
            <a:r>
              <a:rPr lang="sk-SK" dirty="0">
                <a:solidFill>
                  <a:srgbClr val="000000"/>
                </a:solidFill>
              </a:rPr>
              <a:t>štandard pre komunikáciu cez systém CATV; neskôr prijatý aj ITU (ITU-T J.112), </a:t>
            </a:r>
            <a:r>
              <a:rPr lang="sk-SK">
                <a:solidFill>
                  <a:srgbClr val="000000"/>
                </a:solidFill>
              </a:rPr>
              <a:t>rýchlosti </a:t>
            </a:r>
            <a:r>
              <a:rPr lang="sk-SK" smtClean="0">
                <a:solidFill>
                  <a:srgbClr val="000000"/>
                </a:solidFill>
              </a:rPr>
              <a:t>up 30,72Mbps/down 42,88Mbps </a:t>
            </a:r>
            <a:r>
              <a:rPr lang="sk-SK" dirty="0">
                <a:solidFill>
                  <a:srgbClr val="000000"/>
                </a:solidFill>
              </a:rPr>
              <a:t>na kanál, 256-QAM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sk-SK" b="1" dirty="0">
                <a:solidFill>
                  <a:srgbClr val="000000"/>
                </a:solidFill>
              </a:rPr>
              <a:t> DVB/DAVIC </a:t>
            </a:r>
            <a:r>
              <a:rPr lang="sk-SK" b="1" dirty="0" err="1">
                <a:solidFill>
                  <a:srgbClr val="000000"/>
                </a:solidFill>
              </a:rPr>
              <a:t>Euromodem</a:t>
            </a:r>
            <a:r>
              <a:rPr lang="sk-SK" dirty="0">
                <a:solidFill>
                  <a:srgbClr val="000000"/>
                </a:solidFill>
              </a:rPr>
              <a:t> – štandard vyvinutý v Európe (</a:t>
            </a:r>
            <a:r>
              <a:rPr lang="sk-SK">
                <a:solidFill>
                  <a:srgbClr val="000000"/>
                </a:solidFill>
              </a:rPr>
              <a:t>ETSI</a:t>
            </a:r>
            <a:r>
              <a:rPr lang="sk-SK" smtClean="0">
                <a:solidFill>
                  <a:srgbClr val="000000"/>
                </a:solidFill>
              </a:rPr>
              <a:t>) (</a:t>
            </a:r>
            <a:r>
              <a:rPr lang="sk-SK" dirty="0" err="1">
                <a:solidFill>
                  <a:srgbClr val="000000"/>
                </a:solidFill>
              </a:rPr>
              <a:t>Dig.Audio</a:t>
            </a:r>
            <a:r>
              <a:rPr lang="sk-SK" dirty="0">
                <a:solidFill>
                  <a:srgbClr val="000000"/>
                </a:solidFill>
              </a:rPr>
              <a:t> Video </a:t>
            </a:r>
            <a:r>
              <a:rPr lang="sk-SK" dirty="0" err="1">
                <a:solidFill>
                  <a:srgbClr val="000000"/>
                </a:solidFill>
              </a:rPr>
              <a:t>Council</a:t>
            </a:r>
            <a:r>
              <a:rPr lang="sk-SK" dirty="0">
                <a:solidFill>
                  <a:srgbClr val="000000"/>
                </a:solidFill>
              </a:rPr>
              <a:t>)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8676" name="Text Box 14"/>
          <p:cNvSpPr txBox="1">
            <a:spLocks noChangeArrowheads="1"/>
          </p:cNvSpPr>
          <p:nvPr/>
        </p:nvSpPr>
        <p:spPr bwMode="auto">
          <a:xfrm>
            <a:off x="19307" y="12018"/>
            <a:ext cx="5184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špecifikácie: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07504" y="6506425"/>
            <a:ext cx="8208912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sk-SK" sz="1400" smtClean="0">
                <a:solidFill>
                  <a:srgbClr val="000000"/>
                </a:solidFill>
              </a:rPr>
              <a:t>IPTV – televízia cez internetový protokol (zabezpečený paketový prenos..., streaming media; QoS)</a:t>
            </a:r>
            <a:endParaRPr lang="sk-SK" sz="1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3350"/>
            <a:ext cx="6480175" cy="672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4932363" y="5876925"/>
            <a:ext cx="33829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3.5.1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Štruktúra CATV s optickou primárnou </a:t>
            </a:r>
            <a:r>
              <a:rPr lang="sk-SK" smtClean="0">
                <a:solidFill>
                  <a:srgbClr val="000000"/>
                </a:solidFill>
                <a:latin typeface="Arial" charset="0"/>
              </a:rPr>
              <a:t>sekciou</a:t>
            </a:r>
          </a:p>
        </p:txBody>
      </p:sp>
      <p:sp>
        <p:nvSpPr>
          <p:cNvPr id="2" name="BlokTextu 1"/>
          <p:cNvSpPr txBox="1"/>
          <p:nvPr/>
        </p:nvSpPr>
        <p:spPr>
          <a:xfrm>
            <a:off x="4932363" y="6597352"/>
            <a:ext cx="3456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200" smtClean="0">
                <a:solidFill>
                  <a:srgbClr val="000000"/>
                </a:solidFill>
              </a:rPr>
              <a:t>zdroj: V.Vít: TV technika, Praha, ISBN...</a:t>
            </a:r>
            <a:endParaRPr lang="sk-SK"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539750" y="5589588"/>
            <a:ext cx="7920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  <a:latin typeface="Arial" charset="0"/>
              </a:rPr>
              <a:t>Obr.</a:t>
            </a:r>
            <a:r>
              <a:rPr lang="en-US" b="1">
                <a:solidFill>
                  <a:srgbClr val="000000"/>
                </a:solidFill>
                <a:latin typeface="Arial" charset="0"/>
              </a:rPr>
              <a:t>3.5.2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Bloková schéma </a:t>
            </a:r>
            <a:r>
              <a:rPr lang="sk-SK" b="1">
                <a:solidFill>
                  <a:srgbClr val="000000"/>
                </a:solidFill>
                <a:latin typeface="Arial" charset="0"/>
              </a:rPr>
              <a:t>kábelového </a:t>
            </a:r>
            <a:r>
              <a:rPr lang="sk-SK" b="1" smtClean="0">
                <a:solidFill>
                  <a:srgbClr val="000000"/>
                </a:solidFill>
                <a:latin typeface="Arial" charset="0"/>
              </a:rPr>
              <a:t>modemu (</a:t>
            </a:r>
            <a:r>
              <a:rPr lang="sk-SK" smtClean="0">
                <a:solidFill>
                  <a:srgbClr val="000000"/>
                </a:solidFill>
                <a:latin typeface="Arial" charset="0"/>
              </a:rPr>
              <a:t>uprostred)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a jeho pripojenie do siete (môže byť integrovaný v Set-Top-Boxe). Telef. modem pre prípad neexistujúceho spätného </a:t>
            </a:r>
            <a:r>
              <a:rPr lang="sk-SK" smtClean="0">
                <a:solidFill>
                  <a:srgbClr val="000000"/>
                </a:solidFill>
                <a:latin typeface="Arial" charset="0"/>
              </a:rPr>
              <a:t>kanála cez kábelovú sieť.</a:t>
            </a:r>
            <a:endParaRPr lang="cs-CZ" b="1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84693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5364163" y="4995863"/>
            <a:ext cx="14398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cs-CZ" sz="1400">
              <a:solidFill>
                <a:srgbClr val="000000"/>
              </a:solidFill>
            </a:endParaRP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3059113" y="4941888"/>
            <a:ext cx="2160587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čísla snímky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21A121-3B2B-4C31-AC4C-D04607DB1C5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3074" name="Picture 2" descr="http://www.cisco.com/web/about/ac123/ac147/images/ipj/ipj_1-3/figure_catv_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4" y="980728"/>
            <a:ext cx="731863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lokTextu 2"/>
          <p:cNvSpPr txBox="1"/>
          <p:nvPr/>
        </p:nvSpPr>
        <p:spPr>
          <a:xfrm>
            <a:off x="754976" y="5037893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000000"/>
                </a:solidFill>
              </a:rPr>
              <a:t>Obr</a:t>
            </a:r>
            <a:r>
              <a:rPr lang="sk-SK" dirty="0" smtClean="0">
                <a:solidFill>
                  <a:srgbClr val="000000"/>
                </a:solidFill>
              </a:rPr>
              <a:t>. : </a:t>
            </a:r>
            <a:r>
              <a:rPr lang="en-US" dirty="0" smtClean="0">
                <a:solidFill>
                  <a:srgbClr val="000000"/>
                </a:solidFill>
              </a:rPr>
              <a:t>Data-Over-Cable </a:t>
            </a:r>
            <a:r>
              <a:rPr lang="en-US" dirty="0">
                <a:solidFill>
                  <a:srgbClr val="000000"/>
                </a:solidFill>
              </a:rPr>
              <a:t>RFI Reference Architecture Cable </a:t>
            </a:r>
            <a:r>
              <a:rPr lang="en-US" dirty="0" smtClean="0">
                <a:solidFill>
                  <a:srgbClr val="000000"/>
                </a:solidFill>
              </a:rPr>
              <a:t>Modem</a:t>
            </a:r>
            <a:r>
              <a:rPr lang="sk-SK" dirty="0" smtClean="0">
                <a:solidFill>
                  <a:srgbClr val="000000"/>
                </a:solidFill>
              </a:rPr>
              <a:t> in MCNS - DOCSIS (</a:t>
            </a:r>
            <a:r>
              <a:rPr lang="en-US" dirty="0" smtClean="0">
                <a:solidFill>
                  <a:srgbClr val="000000"/>
                </a:solidFill>
              </a:rPr>
              <a:t>MCNS=</a:t>
            </a:r>
            <a:r>
              <a:rPr lang="sk-SK" dirty="0" err="1" smtClean="0">
                <a:solidFill>
                  <a:srgbClr val="000000"/>
                </a:solidFill>
              </a:rPr>
              <a:t>Multimedia</a:t>
            </a:r>
            <a:r>
              <a:rPr lang="sk-SK" dirty="0" smtClean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Cable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>
                <a:solidFill>
                  <a:srgbClr val="000000"/>
                </a:solidFill>
              </a:rPr>
              <a:t>Network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err="1" smtClean="0">
                <a:solidFill>
                  <a:srgbClr val="000000"/>
                </a:solidFill>
              </a:rPr>
              <a:t>System</a:t>
            </a:r>
            <a:r>
              <a:rPr lang="en-US">
                <a:solidFill>
                  <a:srgbClr val="000000"/>
                </a:solidFill>
              </a:rPr>
              <a:t>)</a:t>
            </a:r>
            <a:r>
              <a:rPr lang="sk-SK" smtClean="0">
                <a:solidFill>
                  <a:srgbClr val="000000"/>
                </a:solidFill>
              </a:rPr>
              <a:t> </a:t>
            </a:r>
            <a:r>
              <a:rPr lang="sk-SK" smtClean="0">
                <a:solidFill>
                  <a:srgbClr val="000000"/>
                </a:solidFill>
              </a:rPr>
              <a:t>(TX-Transmitter-vysielač, RX-Receiver-prijímač, RF-RadioFrequency) </a:t>
            </a:r>
            <a:r>
              <a:rPr lang="en-US" smtClean="0">
                <a:solidFill>
                  <a:srgbClr val="000000"/>
                </a:solidFill>
              </a:rPr>
              <a:t>[</a:t>
            </a:r>
            <a:r>
              <a:rPr lang="sk-SK" dirty="0" smtClean="0">
                <a:solidFill>
                  <a:srgbClr val="000000"/>
                </a:solidFill>
              </a:rPr>
              <a:t>zdroj</a:t>
            </a:r>
            <a:r>
              <a:rPr lang="sk-SK" smtClean="0">
                <a:solidFill>
                  <a:srgbClr val="000000"/>
                </a:solidFill>
              </a:rPr>
              <a:t>: </a:t>
            </a:r>
            <a:r>
              <a:rPr lang="sk-SK" dirty="0" err="1">
                <a:solidFill>
                  <a:srgbClr val="000000"/>
                </a:solidFill>
              </a:rPr>
              <a:t>C</a:t>
            </a:r>
            <a:r>
              <a:rPr lang="sk-SK" smtClean="0">
                <a:solidFill>
                  <a:srgbClr val="000000"/>
                </a:solidFill>
              </a:rPr>
              <a:t>isco</a:t>
            </a:r>
            <a:r>
              <a:rPr lang="en-US" dirty="0">
                <a:solidFill>
                  <a:srgbClr val="000000"/>
                </a:solidFill>
              </a:rPr>
              <a:t>]</a:t>
            </a:r>
            <a:endParaRPr lang="sk-SK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89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997384-1F07-4BC6-A03C-B2E62D302B99}" type="slidenum">
              <a:rPr lang="en-US"/>
              <a:pPr>
                <a:defRPr/>
              </a:pPr>
              <a:t>39</a:t>
            </a:fld>
            <a:endParaRPr lang="en-US"/>
          </a:p>
        </p:txBody>
      </p:sp>
      <p:pic>
        <p:nvPicPr>
          <p:cNvPr id="31747" name="Picture 5" descr="A tension tower with transposed phases carrying a power line for single phase AC traction current (110 kV, 16.67 hertz) near Bartholomä in Germany">
            <a:hlinkClick r:id="rId2" tooltip="A tension tower with transposed phases carrying a power line for single phase AC traction current (110 kV, 16.67 hertz) near Bartholomä in Germany"/>
          </p:cNvPr>
          <p:cNvPicPr>
            <a:picLocks noChangeAspect="1" noChangeArrowheads="1"/>
          </p:cNvPicPr>
          <p:nvPr/>
        </p:nvPicPr>
        <p:blipFill>
          <a:blip r:embed="rId3">
            <a:lum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0713"/>
            <a:ext cx="45656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827088" y="404813"/>
            <a:ext cx="34559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000000"/>
                </a:solidFill>
              </a:rPr>
              <a:t>3.6 </a:t>
            </a:r>
            <a:r>
              <a:rPr lang="sk-SK" sz="3200" b="1">
                <a:solidFill>
                  <a:srgbClr val="000000"/>
                </a:solidFill>
              </a:rPr>
              <a:t>PLC</a:t>
            </a:r>
          </a:p>
          <a:p>
            <a:pPr>
              <a:spcBef>
                <a:spcPct val="50000"/>
              </a:spcBef>
            </a:pPr>
            <a:r>
              <a:rPr lang="sk-SK" sz="3200" b="1">
                <a:solidFill>
                  <a:srgbClr val="000000"/>
                </a:solidFill>
              </a:rPr>
              <a:t>- Power Line Communication</a:t>
            </a:r>
            <a:endParaRPr lang="cs-CZ" sz="3200" b="1">
              <a:solidFill>
                <a:srgbClr val="000000"/>
              </a:solidFill>
            </a:endParaRPr>
          </a:p>
        </p:txBody>
      </p:sp>
      <p:sp>
        <p:nvSpPr>
          <p:cNvPr id="31749" name="Text Box 7"/>
          <p:cNvSpPr txBox="1">
            <a:spLocks noChangeArrowheads="1"/>
          </p:cNvSpPr>
          <p:nvPr/>
        </p:nvSpPr>
        <p:spPr bwMode="auto">
          <a:xfrm>
            <a:off x="539750" y="4362669"/>
            <a:ext cx="38163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- VYUŽITIE ENERGETICKÝCH VEDENÍ V ÚLOHE PRÍSTUPOVÝCH SIETÍ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468313" y="5589588"/>
            <a:ext cx="37433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výhody: sú všade, netreba kopať, ukladať / ťahať nové káble</a:t>
            </a:r>
          </a:p>
          <a:p>
            <a:pPr>
              <a:spcBef>
                <a:spcPct val="50000"/>
              </a:spcBef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395288" y="3716338"/>
            <a:ext cx="32400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b="1" dirty="0" smtClean="0">
                <a:solidFill>
                  <a:srgbClr val="000000"/>
                </a:solidFill>
              </a:rPr>
              <a:t>PDSL</a:t>
            </a:r>
            <a:r>
              <a:rPr lang="sk-SK" dirty="0" smtClean="0">
                <a:solidFill>
                  <a:srgbClr val="000000"/>
                </a:solidFill>
              </a:rPr>
              <a:t>- </a:t>
            </a:r>
            <a:r>
              <a:rPr lang="sk-SK" dirty="0" err="1">
                <a:solidFill>
                  <a:srgbClr val="000000"/>
                </a:solidFill>
              </a:rPr>
              <a:t>Power</a:t>
            </a: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DSL – prístup k širokopásmovým službám </a:t>
            </a:r>
            <a:r>
              <a:rPr lang="sk-SK" dirty="0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4392613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dirty="0">
                <a:solidFill>
                  <a:srgbClr val="000000"/>
                </a:solidFill>
              </a:rPr>
              <a:t>= prenos dát v energetických </a:t>
            </a:r>
            <a:r>
              <a:rPr lang="sk-SK" sz="2000" dirty="0" smtClean="0">
                <a:solidFill>
                  <a:srgbClr val="000000"/>
                </a:solidFill>
              </a:rPr>
              <a:t>sieťach</a:t>
            </a:r>
          </a:p>
          <a:p>
            <a:pPr>
              <a:spcBef>
                <a:spcPct val="50000"/>
              </a:spcBef>
            </a:pPr>
            <a:r>
              <a:rPr lang="sk-SK" sz="2000" dirty="0" smtClean="0">
                <a:solidFill>
                  <a:srgbClr val="000000"/>
                </a:solidFill>
              </a:rPr>
              <a:t>- rôzne možnosti, širokopásmové aj úzkopásmové (viď ďalej)</a:t>
            </a:r>
            <a:endParaRPr 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8A8ABE-38D8-4251-BD0D-8CB24203F99D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09203" y="116631"/>
            <a:ext cx="8064500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Tahoma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/>
              <a:t>možnosti </a:t>
            </a:r>
            <a:r>
              <a:rPr lang="sk-SK" dirty="0" smtClean="0"/>
              <a:t>včlenenia rádiového úseku </a:t>
            </a:r>
            <a:r>
              <a:rPr lang="sk-SK" dirty="0"/>
              <a:t>do </a:t>
            </a:r>
            <a:r>
              <a:rPr lang="sk-SK" dirty="0" err="1"/>
              <a:t>PrS</a:t>
            </a:r>
            <a:r>
              <a:rPr lang="sk-SK" dirty="0"/>
              <a:t>:  </a:t>
            </a:r>
            <a:endParaRPr lang="sk-SK" dirty="0" smtClean="0"/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err="1" smtClean="0"/>
              <a:t>bezšnúrový</a:t>
            </a:r>
            <a:r>
              <a:rPr lang="sk-SK" dirty="0" smtClean="0"/>
              <a:t> telefón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 smtClean="0"/>
              <a:t> </a:t>
            </a:r>
            <a:r>
              <a:rPr lang="sk-SK" dirty="0"/>
              <a:t>bezdrôtové </a:t>
            </a:r>
            <a:r>
              <a:rPr lang="sk-SK" dirty="0" err="1"/>
              <a:t>PrS</a:t>
            </a:r>
            <a:r>
              <a:rPr lang="sk-SK" dirty="0"/>
              <a:t> (</a:t>
            </a:r>
            <a:r>
              <a:rPr lang="sk-SK" dirty="0" err="1"/>
              <a:t>RLL</a:t>
            </a:r>
            <a:r>
              <a:rPr lang="sk-SK" dirty="0"/>
              <a:t> – </a:t>
            </a:r>
            <a:r>
              <a:rPr lang="sk-SK" dirty="0" err="1"/>
              <a:t>Radio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Local</a:t>
            </a:r>
            <a:r>
              <a:rPr lang="sk-SK" dirty="0"/>
              <a:t> </a:t>
            </a:r>
            <a:r>
              <a:rPr lang="sk-SK" dirty="0" err="1" smtClean="0"/>
              <a:t>Loop</a:t>
            </a:r>
            <a:r>
              <a:rPr lang="sk-SK" dirty="0" smtClean="0"/>
              <a:t>)</a:t>
            </a:r>
          </a:p>
          <a:p>
            <a:pPr lvl="3">
              <a:spcBef>
                <a:spcPct val="50000"/>
              </a:spcBef>
              <a:buFontTx/>
              <a:buChar char="-"/>
            </a:pPr>
            <a:r>
              <a:rPr lang="sk-SK" dirty="0"/>
              <a:t> </a:t>
            </a:r>
            <a:r>
              <a:rPr lang="sk-SK" dirty="0" smtClean="0"/>
              <a:t>mobilná </a:t>
            </a:r>
            <a:r>
              <a:rPr lang="sk-SK" dirty="0"/>
              <a:t>bunková sieť</a:t>
            </a:r>
            <a:endParaRPr lang="cs-CZ" dirty="0"/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66" y="1844824"/>
            <a:ext cx="89408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95288" y="5963835"/>
            <a:ext cx="8424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dirty="0"/>
              <a:t>Obr.</a:t>
            </a:r>
            <a:r>
              <a:rPr lang="en-US" dirty="0"/>
              <a:t>3.4.</a:t>
            </a:r>
            <a:r>
              <a:rPr lang="sk-SK" dirty="0"/>
              <a:t>1 Rádiová </a:t>
            </a:r>
            <a:r>
              <a:rPr lang="sk-SK" dirty="0" err="1"/>
              <a:t>sieťv</a:t>
            </a:r>
            <a:r>
              <a:rPr lang="sk-SK" dirty="0"/>
              <a:t> </a:t>
            </a:r>
            <a:r>
              <a:rPr lang="sk-SK" dirty="0" err="1"/>
              <a:t>PrS</a:t>
            </a:r>
            <a:r>
              <a:rPr lang="sk-SK" dirty="0"/>
              <a:t>: a)</a:t>
            </a:r>
            <a:r>
              <a:rPr lang="sk-SK" dirty="0" err="1"/>
              <a:t>bezšnúrový</a:t>
            </a:r>
            <a:r>
              <a:rPr lang="sk-SK" dirty="0"/>
              <a:t> telefón s individuálnym pripojením, b) </a:t>
            </a:r>
            <a:r>
              <a:rPr lang="sk-SK" dirty="0" err="1"/>
              <a:t>bezšnúrový</a:t>
            </a:r>
            <a:r>
              <a:rPr lang="sk-SK" dirty="0"/>
              <a:t> telefón so spoločným pripojením, c)mobilná bunková sieť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EE7991F8-1AFE-4A84-8C6D-122598D2E341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40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404813"/>
            <a:ext cx="8208962" cy="5832475"/>
            <a:chOff x="2789" y="2478"/>
            <a:chExt cx="2540" cy="1397"/>
          </a:xfrm>
        </p:grpSpPr>
        <p:pic>
          <p:nvPicPr>
            <p:cNvPr id="51211" name="Picture 11" descr="vypady_elektr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478"/>
              <a:ext cx="2540" cy="1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12" name="Text Box 12"/>
            <p:cNvSpPr txBox="1">
              <a:spLocks noChangeArrowheads="1"/>
            </p:cNvSpPr>
            <p:nvPr/>
          </p:nvSpPr>
          <p:spPr bwMode="auto">
            <a:xfrm>
              <a:off x="3560" y="2478"/>
              <a:ext cx="1225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pr</a:t>
              </a:r>
              <a:r>
                <a:rPr lang="sk-SK">
                  <a:solidFill>
                    <a:srgbClr val="000000"/>
                  </a:solidFill>
                </a:rPr>
                <a:t>ík</a:t>
              </a:r>
              <a:r>
                <a:rPr lang="en-US">
                  <a:solidFill>
                    <a:srgbClr val="000000"/>
                  </a:solidFill>
                </a:rPr>
                <a:t>lad ru</a:t>
              </a:r>
              <a:r>
                <a:rPr lang="sk-SK">
                  <a:solidFill>
                    <a:srgbClr val="000000"/>
                  </a:solidFill>
                </a:rPr>
                <a:t>š</a:t>
              </a:r>
              <a:r>
                <a:rPr lang="en-US">
                  <a:solidFill>
                    <a:srgbClr val="000000"/>
                  </a:solidFill>
                </a:rPr>
                <a:t>enia</a:t>
              </a:r>
              <a:r>
                <a:rPr lang="sk-SK">
                  <a:solidFill>
                    <a:srgbClr val="000000"/>
                  </a:solidFill>
                </a:rPr>
                <a:t>   </a:t>
              </a:r>
              <a:r>
                <a:rPr lang="sk-SK" sz="2400">
                  <a:solidFill>
                    <a:srgbClr val="000000"/>
                  </a:solidFill>
                  <a:sym typeface="Wingdings" pitchFamily="2" charset="2"/>
                </a:rPr>
                <a:t></a:t>
              </a:r>
              <a:endParaRPr lang="cs-CZ" sz="2400">
                <a:solidFill>
                  <a:srgbClr val="0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0F5B28-5D66-43C4-9918-995E96DD0DE4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32771" name="AutoShape 13"/>
          <p:cNvSpPr>
            <a:spLocks noChangeArrowheads="1"/>
          </p:cNvSpPr>
          <p:nvPr/>
        </p:nvSpPr>
        <p:spPr bwMode="auto">
          <a:xfrm rot="10800000">
            <a:off x="2268538" y="2060575"/>
            <a:ext cx="3455987" cy="30972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8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sk-SK"/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468313" y="260350"/>
            <a:ext cx="8207375" cy="376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telekomunikačné služby prevádzkované po silnoprúdových vedeniach a sieťach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1258888" y="1341438"/>
            <a:ext cx="1871662" cy="37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úzkopásmové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5741192" y="1348343"/>
            <a:ext cx="2015951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>
                <a:solidFill>
                  <a:srgbClr val="000000"/>
                </a:solidFill>
              </a:rPr>
              <a:t>širokopásmové</a:t>
            </a:r>
            <a:endParaRPr lang="cs-CZ" b="1" dirty="0">
              <a:solidFill>
                <a:srgbClr val="000000"/>
              </a:solidFill>
            </a:endParaRPr>
          </a:p>
        </p:txBody>
      </p:sp>
      <p:sp>
        <p:nvSpPr>
          <p:cNvPr id="32775" name="Text Box 10"/>
          <p:cNvSpPr txBox="1">
            <a:spLocks noChangeArrowheads="1"/>
          </p:cNvSpPr>
          <p:nvPr/>
        </p:nvSpPr>
        <p:spPr bwMode="auto">
          <a:xfrm>
            <a:off x="395288" y="2060575"/>
            <a:ext cx="2376487" cy="161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 dirty="0" smtClean="0">
                <a:solidFill>
                  <a:srgbClr val="000000"/>
                </a:solidFill>
              </a:rPr>
              <a:t>Hovorové</a:t>
            </a:r>
            <a:r>
              <a:rPr lang="en-US" b="1" dirty="0" smtClean="0">
                <a:solidFill>
                  <a:srgbClr val="000000"/>
                </a:solidFill>
              </a:rPr>
              <a:t>:</a:t>
            </a:r>
            <a:endParaRPr lang="sk-SK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(</a:t>
            </a:r>
            <a:r>
              <a:rPr lang="sk-SK" dirty="0" err="1">
                <a:solidFill>
                  <a:srgbClr val="000000"/>
                </a:solidFill>
              </a:rPr>
              <a:t>vn</a:t>
            </a:r>
            <a:r>
              <a:rPr lang="sk-SK" dirty="0">
                <a:solidFill>
                  <a:srgbClr val="000000"/>
                </a:solidFill>
              </a:rPr>
              <a:t>, </a:t>
            </a:r>
            <a:r>
              <a:rPr lang="sk-SK" dirty="0" err="1">
                <a:solidFill>
                  <a:srgbClr val="000000"/>
                </a:solidFill>
              </a:rPr>
              <a:t>vvn</a:t>
            </a:r>
            <a:r>
              <a:rPr lang="sk-SK" dirty="0">
                <a:solidFill>
                  <a:srgbClr val="00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služobná telefónia</a:t>
            </a:r>
          </a:p>
          <a:p>
            <a:pPr>
              <a:spcBef>
                <a:spcPct val="50000"/>
              </a:spcBef>
            </a:pPr>
            <a:r>
              <a:rPr lang="sk-SK" dirty="0">
                <a:solidFill>
                  <a:srgbClr val="000000"/>
                </a:solidFill>
              </a:rPr>
              <a:t>štandardná telefónia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32776" name="Text Box 11"/>
          <p:cNvSpPr txBox="1">
            <a:spLocks noChangeArrowheads="1"/>
          </p:cNvSpPr>
          <p:nvPr/>
        </p:nvSpPr>
        <p:spPr bwMode="auto">
          <a:xfrm>
            <a:off x="2339975" y="2060575"/>
            <a:ext cx="3240088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chemeClr val="tx2"/>
                </a:solidFill>
              </a:rPr>
              <a:t>Nehovorové</a:t>
            </a:r>
            <a:r>
              <a:rPr lang="en-US" sz="1400" b="1" dirty="0" smtClean="0">
                <a:solidFill>
                  <a:schemeClr val="tx2"/>
                </a:solidFill>
              </a:rPr>
              <a:t>:</a:t>
            </a:r>
            <a:endParaRPr lang="sk-SK" sz="1400" b="1" dirty="0">
              <a:solidFill>
                <a:schemeClr val="tx2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(</a:t>
            </a:r>
            <a:r>
              <a:rPr lang="sk-SK" sz="1400" dirty="0" err="1">
                <a:solidFill>
                  <a:schemeClr val="tx2"/>
                </a:solidFill>
              </a:rPr>
              <a:t>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vvn</a:t>
            </a:r>
            <a:r>
              <a:rPr lang="sk-SK" sz="1400" dirty="0">
                <a:solidFill>
                  <a:schemeClr val="tx2"/>
                </a:solidFill>
              </a:rPr>
              <a:t>, </a:t>
            </a:r>
            <a:r>
              <a:rPr lang="sk-SK" sz="1400" dirty="0" err="1">
                <a:solidFill>
                  <a:schemeClr val="tx2"/>
                </a:solidFill>
              </a:rPr>
              <a:t>nn</a:t>
            </a:r>
            <a:r>
              <a:rPr lang="sk-SK" sz="1400" dirty="0">
                <a:solidFill>
                  <a:schemeClr val="tx2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meranie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signalizácia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diaľková synchronizácia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hromadné diaľkové ovládanie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diaľkové odčítanie bytových meračov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chemeClr val="tx2"/>
                </a:solidFill>
              </a:rPr>
              <a:t>prenos od zabezpečovacích </a:t>
            </a:r>
            <a:r>
              <a:rPr lang="sk-SK" sz="1400" dirty="0" err="1">
                <a:solidFill>
                  <a:schemeClr val="tx2"/>
                </a:solidFill>
              </a:rPr>
              <a:t>zar</a:t>
            </a:r>
            <a:r>
              <a:rPr lang="sk-SK" sz="140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4932363" y="2133600"/>
            <a:ext cx="2520950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Transportné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b="1" dirty="0" err="1">
                <a:solidFill>
                  <a:srgbClr val="FF0000"/>
                </a:solidFill>
              </a:rPr>
              <a:t>BPL</a:t>
            </a:r>
            <a:r>
              <a:rPr lang="sk-SK" sz="1400" dirty="0" err="1">
                <a:solidFill>
                  <a:srgbClr val="FF0000"/>
                </a:solidFill>
              </a:rPr>
              <a:t>-Broadband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Power</a:t>
            </a:r>
            <a:r>
              <a:rPr lang="sk-SK" sz="1400" dirty="0">
                <a:solidFill>
                  <a:srgbClr val="FF0000"/>
                </a:solidFill>
              </a:rPr>
              <a:t> </a:t>
            </a:r>
            <a:r>
              <a:rPr lang="sk-SK" sz="1400" dirty="0" err="1">
                <a:solidFill>
                  <a:srgbClr val="FF0000"/>
                </a:solidFill>
              </a:rPr>
              <a:t>Line</a:t>
            </a:r>
            <a:endParaRPr lang="sk-SK" sz="1400" dirty="0" smtClean="0">
              <a:solidFill>
                <a:srgbClr val="FF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 smtClean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vn</a:t>
            </a:r>
            <a:r>
              <a:rPr lang="en-US" sz="1400" dirty="0">
                <a:solidFill>
                  <a:srgbClr val="000000"/>
                </a:solidFill>
              </a:rPr>
              <a:t>+</a:t>
            </a:r>
            <a:r>
              <a:rPr lang="en-US" sz="1400" dirty="0" err="1">
                <a:solidFill>
                  <a:srgbClr val="000000"/>
                </a:solidFill>
              </a:rPr>
              <a:t>opt.k</a:t>
            </a:r>
            <a:r>
              <a:rPr lang="sk-SK" sz="1400" dirty="0">
                <a:solidFill>
                  <a:srgbClr val="000000"/>
                </a:solidFill>
              </a:rPr>
              <a:t>á</a:t>
            </a:r>
            <a:r>
              <a:rPr lang="en-US" sz="1400" dirty="0" err="1">
                <a:solidFill>
                  <a:srgbClr val="000000"/>
                </a:solidFill>
              </a:rPr>
              <a:t>bel</a:t>
            </a:r>
            <a:r>
              <a:rPr lang="sk-SK" sz="1400" dirty="0">
                <a:solidFill>
                  <a:srgbClr val="000000"/>
                </a:solidFill>
              </a:rPr>
              <a:t>)</a:t>
            </a: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</a:t>
            </a:r>
            <a:r>
              <a:rPr lang="sk-SK" sz="1400" dirty="0" err="1">
                <a:solidFill>
                  <a:srgbClr val="000000"/>
                </a:solidFill>
              </a:rPr>
              <a:t>dát.súborov</a:t>
            </a:r>
            <a:endParaRPr lang="sk-SK" sz="1400" dirty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združených kanálov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8" name="Text Box 15"/>
          <p:cNvSpPr txBox="1">
            <a:spLocks noChangeArrowheads="1"/>
          </p:cNvSpPr>
          <p:nvPr/>
        </p:nvSpPr>
        <p:spPr bwMode="auto">
          <a:xfrm>
            <a:off x="7380288" y="2565400"/>
            <a:ext cx="1585912" cy="246221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1400" b="1" dirty="0" smtClean="0">
                <a:solidFill>
                  <a:srgbClr val="000000"/>
                </a:solidFill>
              </a:rPr>
              <a:t>Prístupové (PDSL)</a:t>
            </a:r>
            <a:r>
              <a:rPr lang="en-US" sz="1400" b="1" dirty="0" smtClean="0">
                <a:solidFill>
                  <a:srgbClr val="000000"/>
                </a:solidFill>
              </a:rPr>
              <a:t>:</a:t>
            </a:r>
            <a:endParaRPr lang="sk-SK" sz="1400" b="1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(</a:t>
            </a:r>
            <a:r>
              <a:rPr lang="sk-SK" sz="1400" dirty="0" err="1">
                <a:solidFill>
                  <a:srgbClr val="000000"/>
                </a:solidFill>
              </a:rPr>
              <a:t>nn</a:t>
            </a:r>
            <a:r>
              <a:rPr lang="sk-SK" sz="1400" dirty="0">
                <a:solidFill>
                  <a:srgbClr val="000000"/>
                </a:solidFill>
              </a:rPr>
              <a:t> sieť)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intranet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Internet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budovy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LAN bytu</a:t>
            </a:r>
          </a:p>
          <a:p>
            <a:pPr>
              <a:spcBef>
                <a:spcPct val="50000"/>
              </a:spcBef>
            </a:pPr>
            <a:r>
              <a:rPr lang="sk-SK" sz="1400" dirty="0">
                <a:solidFill>
                  <a:srgbClr val="000000"/>
                </a:solidFill>
              </a:rPr>
              <a:t>prenos video</a:t>
            </a:r>
            <a:endParaRPr lang="cs-CZ" sz="1400" dirty="0">
              <a:solidFill>
                <a:srgbClr val="000000"/>
              </a:solidFill>
            </a:endParaRPr>
          </a:p>
        </p:txBody>
      </p:sp>
      <p:sp>
        <p:nvSpPr>
          <p:cNvPr id="32779" name="Line 17"/>
          <p:cNvSpPr>
            <a:spLocks noChangeShapeType="1"/>
          </p:cNvSpPr>
          <p:nvPr/>
        </p:nvSpPr>
        <p:spPr bwMode="auto">
          <a:xfrm flipH="1">
            <a:off x="2195513" y="620713"/>
            <a:ext cx="1584325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0" name="Line 18"/>
          <p:cNvSpPr>
            <a:spLocks noChangeShapeType="1"/>
          </p:cNvSpPr>
          <p:nvPr/>
        </p:nvSpPr>
        <p:spPr bwMode="auto">
          <a:xfrm>
            <a:off x="4572000" y="620713"/>
            <a:ext cx="1368425" cy="647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1" name="Line 19"/>
          <p:cNvSpPr>
            <a:spLocks noChangeShapeType="1"/>
          </p:cNvSpPr>
          <p:nvPr/>
        </p:nvSpPr>
        <p:spPr bwMode="auto">
          <a:xfrm>
            <a:off x="6948488" y="1700213"/>
            <a:ext cx="1223962" cy="865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2" name="Line 20"/>
          <p:cNvSpPr>
            <a:spLocks noChangeShapeType="1"/>
          </p:cNvSpPr>
          <p:nvPr/>
        </p:nvSpPr>
        <p:spPr bwMode="auto">
          <a:xfrm>
            <a:off x="2268538" y="1700213"/>
            <a:ext cx="1727200" cy="3603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3" name="Line 21"/>
          <p:cNvSpPr>
            <a:spLocks noChangeShapeType="1"/>
          </p:cNvSpPr>
          <p:nvPr/>
        </p:nvSpPr>
        <p:spPr bwMode="auto">
          <a:xfrm flipH="1">
            <a:off x="1116013" y="1700213"/>
            <a:ext cx="863600" cy="361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sp>
        <p:nvSpPr>
          <p:cNvPr id="32784" name="Line 22"/>
          <p:cNvSpPr>
            <a:spLocks noChangeShapeType="1"/>
          </p:cNvSpPr>
          <p:nvPr/>
        </p:nvSpPr>
        <p:spPr bwMode="auto">
          <a:xfrm flipH="1">
            <a:off x="5651500" y="1700213"/>
            <a:ext cx="865188" cy="433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05DC88-1DB8-4AE9-8E9F-893D98C2AE8C}" type="slidenum">
              <a:rPr lang="en-US"/>
              <a:pPr>
                <a:defRPr/>
              </a:pPr>
              <a:t>42</a:t>
            </a:fld>
            <a:endParaRPr lang="en-US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664"/>
            <a:ext cx="7504112" cy="416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79930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3.6.1</a:t>
            </a:r>
            <a:r>
              <a:rPr lang="sk-SK" b="1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Principiálne riešenie prístupovej siete s využitím energ. rozvodov</a:t>
            </a:r>
            <a:r>
              <a:rPr lang="en-US">
                <a:solidFill>
                  <a:srgbClr val="000000"/>
                </a:solidFill>
              </a:rPr>
              <a:t> (</a:t>
            </a:r>
            <a:r>
              <a:rPr lang="sk-SK">
                <a:solidFill>
                  <a:srgbClr val="000000"/>
                </a:solidFill>
              </a:rPr>
              <a:t>HF, LF </a:t>
            </a:r>
            <a:r>
              <a:rPr lang="en-US">
                <a:solidFill>
                  <a:srgbClr val="000000"/>
                </a:solidFill>
              </a:rPr>
              <a:t>= </a:t>
            </a:r>
            <a:r>
              <a:rPr lang="sk-SK">
                <a:solidFill>
                  <a:srgbClr val="000000"/>
                </a:solidFill>
              </a:rPr>
              <a:t>filt</a:t>
            </a:r>
            <a:r>
              <a:rPr lang="en-US">
                <a:solidFill>
                  <a:srgbClr val="000000"/>
                </a:solidFill>
              </a:rPr>
              <a:t>re HP, resp. DP</a:t>
            </a:r>
            <a:r>
              <a:rPr lang="sk-SK">
                <a:solidFill>
                  <a:srgbClr val="000000"/>
                </a:solidFill>
              </a:rPr>
              <a:t>)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468313" y="5516563"/>
            <a:ext cx="7056437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-</a:t>
            </a:r>
            <a:r>
              <a:rPr lang="sk-SK" dirty="0" smtClean="0">
                <a:solidFill>
                  <a:srgbClr val="000000"/>
                </a:solidFill>
              </a:rPr>
              <a:t>fázové </a:t>
            </a:r>
            <a:r>
              <a:rPr lang="sk-SK" dirty="0">
                <a:solidFill>
                  <a:srgbClr val="000000"/>
                </a:solidFill>
              </a:rPr>
              <a:t>vodiče pre prenos BB (</a:t>
            </a:r>
            <a:r>
              <a:rPr lang="sk-SK" dirty="0" err="1">
                <a:solidFill>
                  <a:srgbClr val="000000"/>
                </a:solidFill>
              </a:rPr>
              <a:t>broadband</a:t>
            </a:r>
            <a:r>
              <a:rPr lang="sk-SK" dirty="0">
                <a:solidFill>
                  <a:srgbClr val="000000"/>
                </a:solidFill>
              </a:rPr>
              <a:t>) služieb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filtre LF, HF – požadovaná vysoká bezpečnosť</a:t>
            </a:r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475656" y="299695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22kV</a:t>
            </a:r>
            <a:r>
              <a:rPr lang="en-US" dirty="0" smtClean="0">
                <a:solidFill>
                  <a:srgbClr val="000000"/>
                </a:solidFill>
                <a:sym typeface="Wingdings" pitchFamily="2" charset="2"/>
              </a:rPr>
              <a:t>0,4kV</a:t>
            </a:r>
            <a:endParaRPr lang="sk-SK" dirty="0">
              <a:solidFill>
                <a:srgbClr val="000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059832" y="1556792"/>
            <a:ext cx="2309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d</a:t>
            </a:r>
            <a:r>
              <a:rPr lang="sk-SK" dirty="0" err="1" smtClean="0">
                <a:solidFill>
                  <a:srgbClr val="000000"/>
                </a:solidFill>
              </a:rPr>
              <a:t>ĺžka</a:t>
            </a:r>
            <a:r>
              <a:rPr lang="sk-SK" dirty="0">
                <a:solidFill>
                  <a:srgbClr val="000000"/>
                </a:solidFill>
              </a:rPr>
              <a:t>-</a:t>
            </a:r>
            <a:r>
              <a:rPr lang="en-US" dirty="0" err="1" smtClean="0">
                <a:solidFill>
                  <a:srgbClr val="000000"/>
                </a:solidFill>
              </a:rPr>
              <a:t>stovky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metrov</a:t>
            </a:r>
            <a:endParaRPr lang="sk-SK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E94A2-732A-4761-8D7F-99C79E89B26D}" type="slidenum">
              <a:rPr lang="en-US"/>
              <a:pPr>
                <a:defRPr/>
              </a:pPr>
              <a:t>43</a:t>
            </a:fld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116013" y="2852738"/>
            <a:ext cx="741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Tab.</a:t>
            </a:r>
            <a:r>
              <a:rPr lang="en-US" b="1">
                <a:solidFill>
                  <a:srgbClr val="000000"/>
                </a:solidFill>
              </a:rPr>
              <a:t>3.6.1 </a:t>
            </a:r>
            <a:r>
              <a:rPr lang="sk-SK" b="1">
                <a:solidFill>
                  <a:srgbClr val="000000"/>
                </a:solidFill>
              </a:rPr>
              <a:t>: </a:t>
            </a:r>
            <a:r>
              <a:rPr lang="sk-SK">
                <a:solidFill>
                  <a:srgbClr val="000000"/>
                </a:solidFill>
              </a:rPr>
              <a:t>Pásma povolené eur. normou pre komunikáciu</a:t>
            </a: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do 150 kHz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34821" name="Text Box 6"/>
          <p:cNvSpPr txBox="1">
            <a:spLocks noChangeArrowheads="1"/>
          </p:cNvSpPr>
          <p:nvPr/>
        </p:nvSpPr>
        <p:spPr bwMode="auto">
          <a:xfrm>
            <a:off x="468313" y="3500438"/>
            <a:ext cx="8207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ale: pre PDSL – </a:t>
            </a:r>
            <a:r>
              <a:rPr lang="sk-SK" dirty="0" smtClean="0">
                <a:solidFill>
                  <a:srgbClr val="000000"/>
                </a:solidFill>
              </a:rPr>
              <a:t>až pásma </a:t>
            </a:r>
            <a:r>
              <a:rPr lang="sk-SK" dirty="0">
                <a:solidFill>
                  <a:srgbClr val="000000"/>
                </a:solidFill>
              </a:rPr>
              <a:t>do desiatok MHz (čím</a:t>
            </a:r>
            <a:r>
              <a:rPr lang="en-US" dirty="0">
                <a:solidFill>
                  <a:srgbClr val="000000"/>
                </a:solidFill>
              </a:rPr>
              <a:t> v</a:t>
            </a:r>
            <a:r>
              <a:rPr lang="sk-SK" dirty="0" err="1">
                <a:solidFill>
                  <a:srgbClr val="000000"/>
                </a:solidFill>
              </a:rPr>
              <a:t>äčšia</a:t>
            </a:r>
            <a:r>
              <a:rPr lang="sk-SK" dirty="0">
                <a:solidFill>
                  <a:srgbClr val="000000"/>
                </a:solidFill>
              </a:rPr>
              <a:t> vzdialenosť, tým nižšie </a:t>
            </a:r>
            <a:r>
              <a:rPr lang="sk-SK" dirty="0" err="1">
                <a:solidFill>
                  <a:srgbClr val="000000"/>
                </a:solidFill>
              </a:rPr>
              <a:t>frekv</a:t>
            </a:r>
            <a:r>
              <a:rPr lang="sk-SK" dirty="0">
                <a:solidFill>
                  <a:srgbClr val="000000"/>
                </a:solidFill>
              </a:rPr>
              <a:t>. sa môžu preniesť</a:t>
            </a:r>
            <a:r>
              <a:rPr lang="sk-SK" dirty="0" smtClean="0">
                <a:solidFill>
                  <a:srgbClr val="000000"/>
                </a:solidFill>
              </a:rPr>
              <a:t>): do 30 MHz pre bližších, do 10 MHz pre vzdialenejších účastníkov; desiatky </a:t>
            </a:r>
            <a:r>
              <a:rPr lang="sk-SK" dirty="0" err="1" smtClean="0">
                <a:solidFill>
                  <a:srgbClr val="000000"/>
                </a:solidFill>
              </a:rPr>
              <a:t>Mbps</a:t>
            </a:r>
            <a:r>
              <a:rPr lang="sk-SK" dirty="0" smtClean="0">
                <a:solidFill>
                  <a:srgbClr val="000000"/>
                </a:solidFill>
              </a:rPr>
              <a:t>; OFDM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</a:t>
            </a:r>
            <a:r>
              <a:rPr lang="sk-SK" dirty="0" smtClean="0">
                <a:solidFill>
                  <a:srgbClr val="000000"/>
                </a:solidFill>
              </a:rPr>
              <a:t>možnosť distribúcie Internetu, TV, rozhlasu aj do odľahlých miest</a:t>
            </a:r>
            <a:endParaRPr lang="sk-SK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 dirty="0">
                <a:solidFill>
                  <a:srgbClr val="000000"/>
                </a:solidFill>
              </a:rPr>
              <a:t> vývoj v oblasti </a:t>
            </a:r>
            <a:r>
              <a:rPr lang="sk-SK" dirty="0" err="1">
                <a:solidFill>
                  <a:srgbClr val="000000"/>
                </a:solidFill>
              </a:rPr>
              <a:t>e-m</a:t>
            </a:r>
            <a:r>
              <a:rPr lang="sk-SK" dirty="0">
                <a:solidFill>
                  <a:srgbClr val="000000"/>
                </a:solidFill>
              </a:rPr>
              <a:t> kompatibility a potláčania vzájomného rušenia rôznych </a:t>
            </a:r>
            <a:r>
              <a:rPr lang="sk-SK" dirty="0" err="1">
                <a:solidFill>
                  <a:srgbClr val="000000"/>
                </a:solidFill>
              </a:rPr>
              <a:t>tel-kom</a:t>
            </a:r>
            <a:r>
              <a:rPr lang="sk-SK" dirty="0">
                <a:solidFill>
                  <a:srgbClr val="000000"/>
                </a:solidFill>
              </a:rPr>
              <a:t>. systémov aj rušenia od en. siete (medzné hodnoty)</a:t>
            </a:r>
            <a:endParaRPr lang="cs-CZ" dirty="0">
              <a:solidFill>
                <a:srgbClr val="000000"/>
              </a:solidFill>
            </a:endParaRPr>
          </a:p>
        </p:txBody>
      </p:sp>
      <p:graphicFrame>
        <p:nvGraphicFramePr>
          <p:cNvPr id="34943" name="Group 1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85853"/>
              </p:ext>
            </p:extLst>
          </p:nvPr>
        </p:nvGraphicFramePr>
        <p:xfrm>
          <a:off x="251520" y="260350"/>
          <a:ext cx="8641655" cy="2278063"/>
        </p:xfrm>
        <a:graphic>
          <a:graphicData uri="http://schemas.openxmlformats.org/drawingml/2006/table">
            <a:tbl>
              <a:tblPr/>
              <a:tblGrid>
                <a:gridCol w="804715"/>
                <a:gridCol w="1423854"/>
                <a:gridCol w="6413086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sk-SK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ásmo</a:t>
                      </a:r>
                      <a:endParaRPr kumimoji="0" lang="sk-SK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Pásmo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[kHz]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Poznámka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3 - 95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Len pre dodávateľov el. energie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– 95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dodávateľov el. energie a po ich súhlase i pre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95 -125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 účely odberateľov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 – 140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Pre odberateľov – vyžaduje sa protokol o pristúpení k dohode.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2555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 – 148,5</a:t>
                      </a:r>
                      <a:endParaRPr kumimoji="0" lang="cs-CZ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privátne</a:t>
                      </a:r>
                      <a:r>
                        <a:rPr kumimoji="0" lang="cs-CZ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účely </a:t>
                      </a:r>
                      <a:r>
                        <a:rPr kumimoji="0" lang="cs-CZ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odberateľov</a:t>
                      </a:r>
                      <a:endParaRPr kumimoji="0" lang="cs-CZ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F1E1A9-4BB1-4FFD-8B40-BA990EC20BFB}" type="slidenum">
              <a:rPr lang="en-US"/>
              <a:pPr>
                <a:defRPr/>
              </a:pPr>
              <a:t>44</a:t>
            </a:fld>
            <a:endParaRPr lang="en-US"/>
          </a:p>
        </p:txBody>
      </p:sp>
      <p:pic>
        <p:nvPicPr>
          <p:cNvPr id="35843" name="Picture 6" descr="zavri okn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04813"/>
            <a:ext cx="403225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179388" y="6453188"/>
            <a:ext cx="62642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sz="1400">
                <a:solidFill>
                  <a:srgbClr val="000000"/>
                </a:solidFill>
              </a:rPr>
              <a:t>http://pocitace.sme.sk/clanok.asp?cl=4110031</a:t>
            </a:r>
          </a:p>
        </p:txBody>
      </p:sp>
      <p:sp>
        <p:nvSpPr>
          <p:cNvPr id="35845" name="Text Box 8"/>
          <p:cNvSpPr txBox="1">
            <a:spLocks noChangeArrowheads="1"/>
          </p:cNvSpPr>
          <p:nvPr/>
        </p:nvSpPr>
        <p:spPr bwMode="auto">
          <a:xfrm>
            <a:off x="5003800" y="404813"/>
            <a:ext cx="41402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IPTV aj Internet cez el. zásuvky (v rámci domácej siete)</a:t>
            </a:r>
            <a:r>
              <a:rPr lang="en-US" b="1">
                <a:solidFill>
                  <a:srgbClr val="000000"/>
                </a:solidFill>
              </a:rPr>
              <a:t>- </a:t>
            </a:r>
            <a:r>
              <a:rPr lang="en-US">
                <a:solidFill>
                  <a:srgbClr val="000000"/>
                </a:solidFill>
              </a:rPr>
              <a:t>architekt</a:t>
            </a:r>
            <a:r>
              <a:rPr lang="sk-SK">
                <a:solidFill>
                  <a:srgbClr val="000000"/>
                </a:solidFill>
              </a:rPr>
              <a:t>úra</a:t>
            </a:r>
            <a:r>
              <a:rPr lang="sk-SK" b="1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Internetové pripojenie (môže byť aj  linka DSL)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router (alebo DSL modem) pripojený k Internetu aj k el. sieti   (</a:t>
            </a:r>
            <a:r>
              <a:rPr lang="sk-SK">
                <a:solidFill>
                  <a:srgbClr val="000000"/>
                </a:solidFill>
                <a:sym typeface="Wingdings" pitchFamily="2" charset="2"/>
              </a:rPr>
              <a:t> 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</a:t>
            </a:r>
            <a:r>
              <a:rPr lang="sk-SK" b="1">
                <a:solidFill>
                  <a:srgbClr val="000000"/>
                </a:solidFill>
              </a:rPr>
              <a:t>adaptéry </a:t>
            </a:r>
            <a:r>
              <a:rPr lang="sk-SK">
                <a:solidFill>
                  <a:srgbClr val="000000"/>
                </a:solidFill>
              </a:rPr>
              <a:t>technológie Powerline pripojené k el. zásuvkám v byte (za trafostanicou, v rovnakom fázovom okruhu)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v dosahu 10</a:t>
            </a:r>
            <a:r>
              <a:rPr lang="sk-SK" baseline="30000">
                <a:solidFill>
                  <a:srgbClr val="000000"/>
                </a:solidFill>
              </a:rPr>
              <a:t>1</a:t>
            </a:r>
            <a:r>
              <a:rPr lang="sk-SK">
                <a:solidFill>
                  <a:srgbClr val="000000"/>
                </a:solidFill>
              </a:rPr>
              <a:t> m rýchlosti do 200 Mbps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nevhodné: prepäťové ochrany a filtre (!)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5846" name="Line 9"/>
          <p:cNvSpPr>
            <a:spLocks noChangeShapeType="1"/>
          </p:cNvSpPr>
          <p:nvPr/>
        </p:nvSpPr>
        <p:spPr bwMode="auto">
          <a:xfrm>
            <a:off x="3419475" y="1268413"/>
            <a:ext cx="1728788" cy="1296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35847" name="Picture 11" descr="zavri okno">
            <a:hlinkClick r:id="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81525"/>
            <a:ext cx="39608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Line 12"/>
          <p:cNvSpPr>
            <a:spLocks noChangeShapeType="1"/>
          </p:cNvSpPr>
          <p:nvPr/>
        </p:nvSpPr>
        <p:spPr bwMode="auto">
          <a:xfrm flipH="1">
            <a:off x="4140200" y="2708275"/>
            <a:ext cx="1008063" cy="208915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DD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C50D8023-F2D6-4677-83EC-69E11C34CA7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45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5438775" cy="61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6372225" y="5084763"/>
            <a:ext cx="2520950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</a:rPr>
              <a:t>M</a:t>
            </a:r>
            <a:r>
              <a:rPr lang="en-US">
                <a:solidFill>
                  <a:srgbClr val="000000"/>
                </a:solidFill>
              </a:rPr>
              <a:t>o</a:t>
            </a:r>
            <a:r>
              <a:rPr lang="sk-SK">
                <a:solidFill>
                  <a:srgbClr val="000000"/>
                </a:solidFill>
              </a:rPr>
              <a:t>žnosti domácej širokopásmovej siete s využitím elektrického rozvodu a adaptérov PLD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čísla snímky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/>
            <a:fld id="{4D47EB40-5523-4E42-AA6A-E1F058CD5EC1}" type="slidenum">
              <a:rPr lang="cs-CZ" sz="1400">
                <a:latin typeface="Arial" charset="0"/>
              </a:rPr>
              <a:pPr algn="r" eaLnBrk="1" hangingPunct="1"/>
              <a:t>46</a:t>
            </a:fld>
            <a:endParaRPr lang="cs-CZ" sz="1400">
              <a:latin typeface="Arial" charset="0"/>
            </a:endParaRP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539750" y="404813"/>
            <a:ext cx="78486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k-SK">
                <a:solidFill>
                  <a:srgbClr val="000000"/>
                </a:solidFill>
                <a:latin typeface="Arial" charset="0"/>
              </a:rPr>
              <a:t>Referencie: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1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]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Vaculík: Prístupové siete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 ŽU v Žiline, 2000.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2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]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J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Vodrážka: Přenosové systémy v přístupové síti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.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ČVUT, 2003.</a:t>
            </a:r>
          </a:p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[3] </a:t>
            </a:r>
            <a:r>
              <a:rPr lang="sk-SK">
                <a:solidFill>
                  <a:srgbClr val="000000"/>
                </a:solidFill>
                <a:latin typeface="Arial" charset="0"/>
              </a:rPr>
              <a:t>Internet</a:t>
            </a:r>
            <a:endParaRPr lang="en-US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sk-SK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cs-CZ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AD3B4B-2B6B-4BAA-AF0A-78987670BDEA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76327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395288" y="188913"/>
            <a:ext cx="32400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2000" b="1"/>
              <a:t>RLL</a:t>
            </a:r>
            <a:endParaRPr lang="cs-CZ" sz="2000" b="1"/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5288" y="3644900"/>
            <a:ext cx="79930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2</a:t>
            </a:r>
            <a:r>
              <a:rPr lang="sk-SK"/>
              <a:t> Referenčný model RLL</a:t>
            </a:r>
            <a:r>
              <a:rPr lang="en-US"/>
              <a:t> v</a:t>
            </a:r>
            <a:r>
              <a:rPr lang="sk-SK"/>
              <a:t>š</a:t>
            </a:r>
            <a:r>
              <a:rPr lang="en-US"/>
              <a:t>eobecne</a:t>
            </a:r>
            <a:r>
              <a:rPr lang="sk-SK"/>
              <a:t>. SS – pevná sieť, BSC- Base Station Controller, BS – Base Station, RT- Radio termination, Terminal equipment, IF – rozhrania, OAM-Operation, Admin. and Maintenance (súbor funkcií pre...), NMA-Network Management Agent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D524E9-1453-4D83-A9EF-F7E1A3256755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23850" y="2276475"/>
            <a:ext cx="66246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/>
              <a:t>Obr.</a:t>
            </a:r>
            <a:r>
              <a:rPr lang="en-US" b="1"/>
              <a:t>3.4.</a:t>
            </a:r>
            <a:r>
              <a:rPr lang="sk-SK" b="1"/>
              <a:t>3</a:t>
            </a:r>
            <a:r>
              <a:rPr lang="sk-SK"/>
              <a:t> Rádiový spoj typu bod-bod</a:t>
            </a:r>
            <a:endParaRPr lang="cs-CZ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84137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7308850" y="2924175"/>
            <a:ext cx="1835150" cy="1465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/>
              <a:t>Obr.</a:t>
            </a:r>
            <a:r>
              <a:rPr lang="en-US"/>
              <a:t>3.4.</a:t>
            </a:r>
            <a:r>
              <a:rPr lang="sk-SK"/>
              <a:t>4 </a:t>
            </a:r>
            <a:r>
              <a:rPr lang="en-US"/>
              <a:t>Princ</a:t>
            </a:r>
            <a:r>
              <a:rPr lang="sk-SK"/>
              <a:t>íp RLL v transportnej časti prístupovej siete</a:t>
            </a:r>
            <a:endParaRPr lang="cs-CZ"/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6985000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8A8886-B44B-4F8A-8984-B92A3DB48606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172999" y="116632"/>
            <a:ext cx="87535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 err="1">
                <a:solidFill>
                  <a:srgbClr val="000000"/>
                </a:solidFill>
              </a:rPr>
              <a:t>Bezšnúrový</a:t>
            </a:r>
            <a:r>
              <a:rPr lang="sk-SK" sz="3200" b="1" dirty="0">
                <a:solidFill>
                  <a:srgbClr val="000000"/>
                </a:solidFill>
              </a:rPr>
              <a:t> telefón (CT – </a:t>
            </a:r>
            <a:r>
              <a:rPr lang="sk-SK" sz="3200" dirty="0" err="1">
                <a:solidFill>
                  <a:srgbClr val="000000"/>
                </a:solidFill>
              </a:rPr>
              <a:t>Cordless</a:t>
            </a:r>
            <a:r>
              <a:rPr lang="sk-SK" sz="3200" dirty="0">
                <a:solidFill>
                  <a:srgbClr val="000000"/>
                </a:solidFill>
              </a:rPr>
              <a:t> </a:t>
            </a:r>
            <a:r>
              <a:rPr lang="sk-SK" sz="3200" dirty="0" err="1">
                <a:solidFill>
                  <a:srgbClr val="000000"/>
                </a:solidFill>
              </a:rPr>
              <a:t>telephone</a:t>
            </a:r>
            <a:r>
              <a:rPr lang="sk-SK" sz="3200" dirty="0">
                <a:solidFill>
                  <a:srgbClr val="000000"/>
                </a:solidFill>
              </a:rPr>
              <a:t>)</a:t>
            </a:r>
            <a:r>
              <a:rPr lang="sk-SK" sz="3200" b="1" dirty="0">
                <a:solidFill>
                  <a:srgbClr val="000000"/>
                </a:solidFill>
              </a:rPr>
              <a:t>  a systém </a:t>
            </a:r>
            <a:r>
              <a:rPr lang="sk-SK" sz="3200" b="1" dirty="0" smtClean="0">
                <a:solidFill>
                  <a:srgbClr val="000000"/>
                </a:solidFill>
              </a:rPr>
              <a:t>DECT</a:t>
            </a:r>
            <a:endParaRPr lang="sk-SK" sz="3200" b="1" dirty="0">
              <a:solidFill>
                <a:srgbClr val="000000"/>
              </a:solidFill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3850"/>
            <a:ext cx="8675688" cy="10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79930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5</a:t>
            </a:r>
            <a:r>
              <a:rPr lang="sk-SK">
                <a:solidFill>
                  <a:srgbClr val="000000"/>
                </a:solidFill>
              </a:rPr>
              <a:t> Všeobecný referenčný model systému DECT</a:t>
            </a:r>
            <a:endParaRPr lang="cs-CZ">
              <a:solidFill>
                <a:srgbClr val="000000"/>
              </a:solidFill>
            </a:endParaRPr>
          </a:p>
        </p:txBody>
      </p:sp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5997575" cy="368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372225" y="5661025"/>
            <a:ext cx="23764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Obr.</a:t>
            </a:r>
            <a:r>
              <a:rPr lang="en-US" b="1">
                <a:solidFill>
                  <a:srgbClr val="000000"/>
                </a:solidFill>
              </a:rPr>
              <a:t>3.4.</a:t>
            </a:r>
            <a:r>
              <a:rPr lang="sk-SK" b="1">
                <a:solidFill>
                  <a:srgbClr val="000000"/>
                </a:solidFill>
              </a:rPr>
              <a:t>6</a:t>
            </a:r>
            <a:r>
              <a:rPr lang="sk-SK">
                <a:solidFill>
                  <a:srgbClr val="000000"/>
                </a:solidFill>
              </a:rPr>
              <a:t> : Architektúra DECT v prístupovej sieti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10248" name="Text Box 10"/>
          <p:cNvSpPr txBox="1">
            <a:spLocks noChangeArrowheads="1"/>
          </p:cNvSpPr>
          <p:nvPr/>
        </p:nvSpPr>
        <p:spPr bwMode="auto">
          <a:xfrm>
            <a:off x="6516688" y="2997200"/>
            <a:ext cx="201612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FRT-Fixed Radio Termination</a:t>
            </a:r>
          </a:p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PRT- Portable Radio Termination</a:t>
            </a:r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BC713-68F6-4457-953F-3CDAA99F8A87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7775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b="1">
                <a:solidFill>
                  <a:srgbClr val="000000"/>
                </a:solidFill>
              </a:rPr>
              <a:t>DECT-</a:t>
            </a:r>
            <a:r>
              <a:rPr lang="sk-SK">
                <a:solidFill>
                  <a:srgbClr val="000000"/>
                </a:solidFill>
              </a:rPr>
              <a:t>pokračovanie</a:t>
            </a:r>
            <a:endParaRPr lang="cs-CZ" b="1">
              <a:solidFill>
                <a:srgbClr val="000000"/>
              </a:solidFill>
            </a:endParaRP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611188" y="1268413"/>
            <a:ext cx="7345362" cy="160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úzkopásmový bezdrôtový prístup k verejnej alebo privátnej sieti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aj typ P-MP a zložité aplikácie podobné mobilným sieťam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solidFill>
                  <a:srgbClr val="000000"/>
                </a:solidFill>
              </a:rPr>
              <a:t> </a:t>
            </a:r>
            <a:r>
              <a:rPr lang="sk-SK">
                <a:solidFill>
                  <a:srgbClr val="000000"/>
                </a:solidFill>
              </a:rPr>
              <a:t>3 generácie</a:t>
            </a:r>
            <a:r>
              <a:rPr lang="en-US">
                <a:solidFill>
                  <a:srgbClr val="000000"/>
                </a:solidFill>
              </a:rPr>
              <a:t> (CT1, CT2, CT3 </a:t>
            </a:r>
            <a:r>
              <a:rPr lang="en-US">
                <a:solidFill>
                  <a:srgbClr val="000000"/>
                </a:solidFill>
                <a:sym typeface="Wingdings" pitchFamily="2" charset="2"/>
              </a:rPr>
              <a:t> DECT)</a:t>
            </a:r>
            <a:endParaRPr lang="sk-SK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sk-SK">
                <a:solidFill>
                  <a:srgbClr val="000000"/>
                </a:solidFill>
              </a:rPr>
              <a:t> je základom pre UMTS</a:t>
            </a:r>
            <a:endParaRPr lang="cs-CZ">
              <a:solidFill>
                <a:srgbClr val="000000"/>
              </a:solidFill>
            </a:endParaRPr>
          </a:p>
        </p:txBody>
      </p:sp>
      <p:sp>
        <p:nvSpPr>
          <p:cNvPr id="2" name="Zástupný symbol čísla snímky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eaLnBrk="1" hangingPunct="1">
              <a:defRPr/>
            </a:pPr>
            <a:fld id="{3A19CD90-3129-4482-BE8B-CD78E061B7FC}" type="slidenum"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pPr algn="r" eaLnBrk="1" hangingPunct="1">
                <a:defRPr/>
              </a:pPr>
              <a:t>8</a:t>
            </a:fld>
            <a:endParaRPr lang="en-US" sz="14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1270" name="Picture 6" descr="250px-Cordles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89363"/>
            <a:ext cx="238125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08625" y="5949950"/>
            <a:ext cx="33115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</a:rPr>
              <a:t>The base unit and handset of a British Telecom DECT cordless telephone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508625" y="6453188"/>
            <a:ext cx="25193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zdroj: Wikipedia</a:t>
            </a:r>
          </a:p>
        </p:txBody>
      </p:sp>
      <p:pic>
        <p:nvPicPr>
          <p:cNvPr id="9" name="Picture 2" descr="http://t2.gstatic.com/images?q=tbn:ANd9GcSeIvdGOOA1_iZrkJuPgtEZizWFjWdWyZ2uLCojacU530yb4F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468312" y="5949950"/>
            <a:ext cx="3095576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0000"/>
                </a:solidFill>
              </a:rPr>
              <a:t>Obr</a:t>
            </a:r>
            <a:r>
              <a:rPr lang="en-US" sz="1200" dirty="0" smtClean="0">
                <a:solidFill>
                  <a:srgbClr val="000000"/>
                </a:solidFill>
              </a:rPr>
              <a:t>.- </a:t>
            </a:r>
            <a:r>
              <a:rPr lang="en-US" sz="1200" dirty="0" err="1" smtClean="0">
                <a:solidFill>
                  <a:srgbClr val="000000"/>
                </a:solidFill>
              </a:rPr>
              <a:t>zdroj</a:t>
            </a:r>
            <a:r>
              <a:rPr lang="en-US" sz="1200" dirty="0" smtClean="0">
                <a:solidFill>
                  <a:srgbClr val="000000"/>
                </a:solidFill>
              </a:rPr>
              <a:t>: </a:t>
            </a:r>
            <a:r>
              <a:rPr lang="sk-SK" sz="1200" dirty="0" smtClean="0">
                <a:solidFill>
                  <a:srgbClr val="000000"/>
                </a:solidFill>
              </a:rPr>
              <a:t>PANASONIC‑KX‑TG5673.jpe</a:t>
            </a:r>
            <a:r>
              <a:rPr lang="en-US" sz="1200" dirty="0" smtClean="0">
                <a:solidFill>
                  <a:srgbClr val="000000"/>
                </a:solidFill>
              </a:rPr>
              <a:t>g</a:t>
            </a:r>
            <a:endParaRPr lang="sk-SK" sz="1200" dirty="0">
              <a:solidFill>
                <a:srgbClr val="000000"/>
              </a:solidFill>
            </a:endParaRPr>
          </a:p>
          <a:p>
            <a:endParaRPr lang="sk-SK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804F7F-F9E1-403E-8F9B-E772C568441D}" type="slidenum">
              <a:rPr lang="en-US"/>
              <a:pPr>
                <a:defRPr/>
              </a:pPr>
              <a:t>9</a:t>
            </a:fld>
            <a:endParaRPr lang="en-US"/>
          </a:p>
        </p:txBody>
      </p:sp>
      <p:pic>
        <p:nvPicPr>
          <p:cNvPr id="15363" name="Picture 5" descr="sadhu_mobile"/>
          <p:cNvPicPr>
            <a:picLocks noChangeAspect="1" noChangeArrowheads="1"/>
          </p:cNvPicPr>
          <p:nvPr/>
        </p:nvPicPr>
        <p:blipFill>
          <a:blip r:embed="rId2">
            <a:lum bright="24000" contrast="-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0"/>
            <a:ext cx="48006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2700338" y="6613525"/>
            <a:ext cx="3932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sz="1000"/>
              <a:t>foto: http://trak.in/wp-content/uploads/2007/06/sadhu_mobile.jpg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34551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sk-SK" sz="3200" b="1" dirty="0"/>
              <a:t>Mobilná </a:t>
            </a:r>
            <a:r>
              <a:rPr lang="en-US" sz="3200" b="1" dirty="0" smtClean="0"/>
              <a:t>r</a:t>
            </a:r>
            <a:r>
              <a:rPr lang="sk-SK" sz="3200" b="1" dirty="0" smtClean="0"/>
              <a:t>á</a:t>
            </a:r>
            <a:r>
              <a:rPr lang="en-US" sz="3200" b="1" dirty="0" err="1" smtClean="0"/>
              <a:t>dio</a:t>
            </a:r>
            <a:r>
              <a:rPr lang="sk-SK" sz="3200" b="1" dirty="0" err="1" smtClean="0"/>
              <a:t>vá</a:t>
            </a:r>
            <a:r>
              <a:rPr lang="sk-SK" sz="3200" b="1" dirty="0" smtClean="0"/>
              <a:t> </a:t>
            </a:r>
            <a:r>
              <a:rPr lang="sk-SK" sz="3200" b="1" dirty="0"/>
              <a:t>sieť</a:t>
            </a:r>
            <a:endParaRPr lang="cs-CZ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í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4459</TotalTime>
  <Words>3351</Words>
  <Application>Microsoft Office PowerPoint</Application>
  <PresentationFormat>Prezentácia na obrazovke (4:3)</PresentationFormat>
  <Paragraphs>396</Paragraphs>
  <Slides>46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46</vt:i4>
      </vt:variant>
    </vt:vector>
  </HeadingPairs>
  <TitlesOfParts>
    <vt:vector size="48" baseType="lpstr">
      <vt:lpstr>Ocean</vt:lpstr>
      <vt:lpstr>Visio</vt:lpstr>
      <vt:lpstr>Prístupové siete</vt:lpstr>
      <vt:lpstr>3.4 Rádiové prístupové siete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KEMT FEI TU KE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Prístupové siete</dc:title>
  <dc:creator>L.Macekova</dc:creator>
  <cp:lastModifiedBy>macekova3</cp:lastModifiedBy>
  <cp:revision>263</cp:revision>
  <dcterms:created xsi:type="dcterms:W3CDTF">2007-11-06T08:00:50Z</dcterms:created>
  <dcterms:modified xsi:type="dcterms:W3CDTF">2014-11-05T05:27:15Z</dcterms:modified>
</cp:coreProperties>
</file>