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6"/>
  </p:notesMasterIdLst>
  <p:sldIdLst>
    <p:sldId id="256" r:id="rId2"/>
    <p:sldId id="280" r:id="rId3"/>
    <p:sldId id="281" r:id="rId4"/>
    <p:sldId id="282" r:id="rId5"/>
    <p:sldId id="267" r:id="rId6"/>
    <p:sldId id="260" r:id="rId7"/>
    <p:sldId id="257" r:id="rId8"/>
    <p:sldId id="263" r:id="rId9"/>
    <p:sldId id="262" r:id="rId10"/>
    <p:sldId id="273" r:id="rId11"/>
    <p:sldId id="268" r:id="rId12"/>
    <p:sldId id="278" r:id="rId13"/>
    <p:sldId id="283" r:id="rId14"/>
    <p:sldId id="284" r:id="rId15"/>
    <p:sldId id="285" r:id="rId16"/>
    <p:sldId id="274" r:id="rId17"/>
    <p:sldId id="287" r:id="rId18"/>
    <p:sldId id="288" r:id="rId19"/>
    <p:sldId id="286" r:id="rId20"/>
    <p:sldId id="265" r:id="rId21"/>
    <p:sldId id="270" r:id="rId22"/>
    <p:sldId id="275" r:id="rId23"/>
    <p:sldId id="271" r:id="rId24"/>
    <p:sldId id="261" r:id="rId25"/>
  </p:sldIdLst>
  <p:sldSz cx="9144000" cy="6858000" type="screen4x3"/>
  <p:notesSz cx="6854825" cy="97504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84" d="100"/>
          <a:sy n="84" d="100"/>
        </p:scale>
        <p:origin x="-144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32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2614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ECE817-FDDC-47D8-9D85-50563777E8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940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94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A1FD23-3521-4849-B94D-F4CF87575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7FAA-1ACA-4E86-B17C-3C0154598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4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FCE40-6F52-47BD-A098-8BD4430B2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6A51E-5FFC-45C4-B69D-314AA4FF0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40A55-BD76-4E65-AB47-51A5719B9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DA77-11D9-4337-A003-1B600A7F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45909-6B15-4882-AD85-49DA958B2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5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40DAD-B2F9-4C9A-98CB-EE96CB675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7E85B-F9DA-47EF-9407-DD153D965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57F9-3096-43F0-8DB5-EE8A0C37C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EFE7C-2B23-4683-AABB-90A62A8EA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8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0B5251EB-3C77-4930-A5FF-F507BF508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AAE714-287B-407C-BCEE-55268F856129}" type="slidenum">
              <a:rPr lang="en-US">
                <a:latin typeface="Arial Black" pitchFamily="34" charset="0"/>
              </a:rPr>
              <a:pPr/>
              <a:t>1</a:t>
            </a:fld>
            <a:endParaRPr lang="en-US">
              <a:latin typeface="Arial Black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T</a:t>
            </a:r>
            <a:r>
              <a:rPr lang="en-US" dirty="0" err="1" smtClean="0"/>
              <a:t>echnol</a:t>
            </a:r>
            <a:r>
              <a:rPr lang="sk-SK" dirty="0" err="1" smtClean="0"/>
              <a:t>ógie</a:t>
            </a:r>
            <a:r>
              <a:rPr lang="sk-SK" dirty="0" smtClean="0"/>
              <a:t> </a:t>
            </a:r>
            <a:r>
              <a:rPr lang="sk-SK" smtClean="0"/>
              <a:t>xDSL</a:t>
            </a:r>
            <a:endParaRPr lang="cs-CZ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Prístupové siete</a:t>
            </a:r>
          </a:p>
          <a:p>
            <a:pPr eaLnBrk="1" hangingPunct="1"/>
            <a:r>
              <a:rPr lang="sk-SK" dirty="0" smtClean="0"/>
              <a:t>prednášky   20</a:t>
            </a:r>
            <a:r>
              <a:rPr lang="en-US" dirty="0" smtClean="0"/>
              <a:t>13/14</a:t>
            </a:r>
          </a:p>
          <a:p>
            <a:pPr eaLnBrk="1" hangingPunct="1"/>
            <a:r>
              <a:rPr lang="sk-SK" dirty="0" smtClean="0"/>
              <a:t>Ľ. </a:t>
            </a:r>
            <a:r>
              <a:rPr lang="sk-SK" dirty="0" err="1" smtClean="0"/>
              <a:t>Maceková</a:t>
            </a:r>
            <a:r>
              <a:rPr lang="sk-SK" dirty="0" smtClean="0"/>
              <a:t>, TU v Košiciach</a:t>
            </a:r>
            <a:endParaRPr lang="cs-CZ" dirty="0" smtClean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32138" y="981075"/>
            <a:ext cx="496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1EEA42-6D52-45C9-A9A1-1F4A1B2704A0}" type="slidenum">
              <a:rPr lang="en-US">
                <a:latin typeface="Arial Black" pitchFamily="34" charset="0"/>
              </a:rPr>
              <a:pPr/>
              <a:t>10</a:t>
            </a:fld>
            <a:endParaRPr lang="en-US">
              <a:latin typeface="Arial Black" pitchFamily="34" charset="0"/>
            </a:endParaRP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5391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489743" y="5661248"/>
            <a:ext cx="8207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/>
              <a:t>Obr</a:t>
            </a:r>
            <a:r>
              <a:rPr lang="en-US" b="1" dirty="0"/>
              <a:t>.</a:t>
            </a:r>
            <a:r>
              <a:rPr lang="sk-SK" b="1" dirty="0"/>
              <a:t> 8</a:t>
            </a:r>
            <a:r>
              <a:rPr lang="en-US" b="1" dirty="0" smtClean="0"/>
              <a:t> </a:t>
            </a:r>
            <a:r>
              <a:rPr lang="en-US" b="1" dirty="0" err="1"/>
              <a:t>Referen</a:t>
            </a:r>
            <a:r>
              <a:rPr lang="sk-SK" b="1" dirty="0"/>
              <a:t>č</a:t>
            </a:r>
            <a:r>
              <a:rPr lang="en-US" b="1" dirty="0"/>
              <a:t>n</a:t>
            </a:r>
            <a:r>
              <a:rPr lang="sk-SK" b="1" dirty="0"/>
              <a:t>á</a:t>
            </a:r>
            <a:r>
              <a:rPr lang="en-US" b="1" dirty="0"/>
              <a:t> </a:t>
            </a:r>
            <a:r>
              <a:rPr lang="en-US" b="1" dirty="0" err="1"/>
              <a:t>konfigur</a:t>
            </a:r>
            <a:r>
              <a:rPr lang="sk-SK" b="1" dirty="0"/>
              <a:t>á</a:t>
            </a:r>
            <a:r>
              <a:rPr lang="en-US" b="1" dirty="0" err="1"/>
              <a:t>cia</a:t>
            </a:r>
            <a:r>
              <a:rPr lang="en-US" b="1" dirty="0"/>
              <a:t> </a:t>
            </a:r>
            <a:r>
              <a:rPr lang="sk-SK" b="1" dirty="0"/>
              <a:t>platná všeobecne pre </a:t>
            </a:r>
            <a:r>
              <a:rPr lang="sk-SK" b="1" dirty="0" err="1"/>
              <a:t>xDSL</a:t>
            </a:r>
            <a:r>
              <a:rPr lang="sk-SK" b="1" dirty="0"/>
              <a:t> </a:t>
            </a:r>
            <a:r>
              <a:rPr lang="sk-SK" b="1" dirty="0" smtClean="0"/>
              <a:t>systémy</a:t>
            </a:r>
            <a:r>
              <a:rPr lang="en-US" b="1" dirty="0" smtClean="0"/>
              <a:t> pod</a:t>
            </a:r>
            <a:r>
              <a:rPr lang="sk-SK" b="1" dirty="0" smtClean="0"/>
              <a:t>ľa ITU  </a:t>
            </a:r>
            <a:r>
              <a:rPr lang="en-US" b="1" dirty="0"/>
              <a:t>[</a:t>
            </a:r>
            <a:r>
              <a:rPr lang="sk-SK" b="1" dirty="0"/>
              <a:t>6</a:t>
            </a:r>
            <a:r>
              <a:rPr lang="en-US" b="1" dirty="0"/>
              <a:t>]</a:t>
            </a:r>
            <a:endParaRPr lang="cs-CZ" b="1" dirty="0"/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3498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3FD283-C96A-4B0C-AA04-AFE270C55F45}" type="slidenum">
              <a:rPr lang="en-US">
                <a:latin typeface="Arial Black" pitchFamily="34" charset="0"/>
              </a:rPr>
              <a:pPr/>
              <a:t>11</a:t>
            </a:fld>
            <a:endParaRPr lang="en-US">
              <a:latin typeface="Arial Black" pitchFamily="34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11188" y="620688"/>
            <a:ext cx="7993259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dirty="0"/>
              <a:t>  IDSL </a:t>
            </a:r>
            <a:r>
              <a:rPr lang="sk-SK" sz="2400" dirty="0"/>
              <a:t>(ISDN DSL)</a:t>
            </a:r>
            <a:endParaRPr lang="cs-CZ" sz="2400" b="1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66813"/>
            <a:ext cx="7561262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11188" y="6177390"/>
            <a:ext cx="4103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/>
              <a:t>Obr.</a:t>
            </a:r>
            <a:r>
              <a:rPr lang="sk-SK" dirty="0"/>
              <a:t> </a:t>
            </a:r>
            <a:r>
              <a:rPr lang="en-US" b="1" dirty="0"/>
              <a:t>6</a:t>
            </a:r>
            <a:r>
              <a:rPr lang="en-US" dirty="0"/>
              <a:t> </a:t>
            </a:r>
            <a:r>
              <a:rPr lang="sk-SK" dirty="0"/>
              <a:t>Systém IDSL </a:t>
            </a:r>
            <a:r>
              <a:rPr lang="el-GR" dirty="0" smtClean="0"/>
              <a:t>[5]</a:t>
            </a:r>
            <a:r>
              <a:rPr lang="sk-SK" dirty="0" smtClean="0"/>
              <a:t> </a:t>
            </a:r>
            <a:endParaRPr lang="cs-CZ" dirty="0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5795963" y="5013325"/>
            <a:ext cx="259238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Digital Only</a:t>
            </a:r>
          </a:p>
          <a:p>
            <a:pPr>
              <a:spcBef>
                <a:spcPct val="50000"/>
              </a:spcBef>
            </a:pPr>
            <a:r>
              <a:rPr lang="sk-SK"/>
              <a:t>144 kbps Down</a:t>
            </a:r>
          </a:p>
          <a:p>
            <a:pPr>
              <a:spcBef>
                <a:spcPct val="50000"/>
              </a:spcBef>
            </a:pPr>
            <a:r>
              <a:rPr lang="sk-SK"/>
              <a:t>144kbps Up</a:t>
            </a:r>
            <a:endParaRPr lang="cs-CZ"/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5580063" y="4941888"/>
            <a:ext cx="2305050" cy="1439862"/>
          </a:xfrm>
          <a:prstGeom prst="ellips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 flipH="1" flipV="1">
            <a:off x="4643438" y="3429000"/>
            <a:ext cx="1081087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11188" y="1166813"/>
            <a:ext cx="316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(</a:t>
            </a:r>
            <a:r>
              <a:rPr lang="en-US" dirty="0" smtClean="0"/>
              <a:t>ISDN u</a:t>
            </a:r>
            <a:r>
              <a:rPr lang="sk-SK" dirty="0" smtClean="0"/>
              <a:t>ž bolo vysvetlené)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E7E85B-F9DA-47EF-9407-DD153D9652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620713"/>
            <a:ext cx="8352928" cy="457200"/>
          </a:xfrm>
          <a:prstGeom prst="rect">
            <a:avLst/>
          </a:prstGeom>
          <a:solidFill>
            <a:srgbClr val="FFCC00">
              <a:alpha val="41961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 dirty="0">
                <a:solidFill>
                  <a:schemeClr val="bg1">
                    <a:lumMod val="50000"/>
                  </a:schemeClr>
                </a:solidFill>
              </a:rPr>
              <a:t>  IDSL </a:t>
            </a:r>
            <a:r>
              <a:rPr lang="sk-SK" sz="2400" dirty="0">
                <a:solidFill>
                  <a:schemeClr val="bg1">
                    <a:lumMod val="50000"/>
                  </a:schemeClr>
                </a:solidFill>
              </a:rPr>
              <a:t>(ISDN DSL)</a:t>
            </a:r>
            <a:endParaRPr lang="cs-CZ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1412775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ITU-T I.430, ETSI ETR 80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podporuje</a:t>
            </a:r>
            <a:r>
              <a:rPr lang="en-US" dirty="0" smtClean="0"/>
              <a:t> </a:t>
            </a:r>
            <a:r>
              <a:rPr lang="en-US" dirty="0" err="1" smtClean="0"/>
              <a:t>existuj</a:t>
            </a:r>
            <a:r>
              <a:rPr lang="sk-SK" dirty="0"/>
              <a:t>ú</a:t>
            </a:r>
            <a:r>
              <a:rPr lang="en-US" dirty="0" err="1" smtClean="0"/>
              <a:t>ce</a:t>
            </a:r>
            <a:r>
              <a:rPr lang="en-US" dirty="0" smtClean="0"/>
              <a:t> ISDN</a:t>
            </a:r>
            <a:r>
              <a:rPr lang="sk-SK" dirty="0" smtClean="0"/>
              <a:t> terminálové adaptéry a smerovače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„nultý variant </a:t>
            </a:r>
            <a:r>
              <a:rPr lang="sk-SK" dirty="0" err="1" smtClean="0"/>
              <a:t>xDSL</a:t>
            </a:r>
            <a:r>
              <a:rPr lang="sk-SK" dirty="0" smtClean="0"/>
              <a:t>“ alebo tiež jednoducho DSL</a:t>
            </a:r>
          </a:p>
          <a:p>
            <a:pPr marL="285750" indent="-285750"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a rozdiel od ISDN: 	</a:t>
            </a:r>
            <a:r>
              <a:rPr lang="sk-SK" b="1" dirty="0" smtClean="0"/>
              <a:t>permanentné pripojenie k Internetu</a:t>
            </a:r>
            <a:r>
              <a:rPr lang="en-US" b="1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vyt</a:t>
            </a:r>
            <a:r>
              <a:rPr lang="sk-SK" dirty="0" err="1" smtClean="0"/>
              <a:t>áčaním</a:t>
            </a:r>
            <a:r>
              <a:rPr lang="sk-SK" dirty="0" smtClean="0"/>
              <a:t> 				a nie cez hlasové spojovacie pole</a:t>
            </a:r>
            <a:endParaRPr lang="sk-SK" b="1" dirty="0" smtClean="0"/>
          </a:p>
          <a:p>
            <a:pPr lvl="6"/>
            <a:r>
              <a:rPr lang="sk-SK" dirty="0" smtClean="0"/>
              <a:t>platba fixnej čiastky mesačne</a:t>
            </a:r>
          </a:p>
          <a:p>
            <a:pPr lvl="6"/>
            <a:r>
              <a:rPr lang="sk-SK" dirty="0" smtClean="0"/>
              <a:t>dáta a reč sú v mieste </a:t>
            </a:r>
            <a:r>
              <a:rPr lang="sk-SK" dirty="0" err="1" smtClean="0"/>
              <a:t>lokál.ústredne</a:t>
            </a:r>
            <a:r>
              <a:rPr lang="sk-SK" dirty="0" smtClean="0"/>
              <a:t> oddelené</a:t>
            </a:r>
          </a:p>
          <a:p>
            <a:pPr lvl="6"/>
            <a:r>
              <a:rPr lang="sk-SK" dirty="0" smtClean="0"/>
              <a:t>oba smery po 160 </a:t>
            </a:r>
            <a:r>
              <a:rPr lang="sk-SK" dirty="0" err="1" smtClean="0"/>
              <a:t>kbps</a:t>
            </a:r>
            <a:r>
              <a:rPr lang="sk-SK" dirty="0" smtClean="0"/>
              <a:t> (užitočná 128 </a:t>
            </a:r>
            <a:r>
              <a:rPr lang="sk-SK" dirty="0" err="1" smtClean="0"/>
              <a:t>kbps</a:t>
            </a:r>
            <a:r>
              <a:rPr lang="sk-SK" dirty="0" smtClean="0"/>
              <a:t>), formát </a:t>
            </a:r>
          </a:p>
          <a:p>
            <a:pPr lvl="6"/>
            <a:r>
              <a:rPr lang="sk-SK" dirty="0"/>
              <a:t>	</a:t>
            </a:r>
            <a:r>
              <a:rPr lang="sk-SK" dirty="0" smtClean="0"/>
              <a:t>rámca ako v ISDN-BRA</a:t>
            </a:r>
          </a:p>
          <a:p>
            <a:pPr lvl="6"/>
            <a:r>
              <a:rPr lang="sk-SK" dirty="0" smtClean="0"/>
              <a:t>prenos v základnom pásme (2B1Q); nie je možný</a:t>
            </a:r>
          </a:p>
          <a:p>
            <a:pPr lvl="6"/>
            <a:r>
              <a:rPr lang="sk-SK" dirty="0"/>
              <a:t>	</a:t>
            </a:r>
            <a:r>
              <a:rPr lang="sk-SK" dirty="0" smtClean="0"/>
              <a:t> prenos hlasu analógovo, </a:t>
            </a:r>
            <a:r>
              <a:rPr lang="sk-SK" dirty="0" err="1" smtClean="0"/>
              <a:t>digital</a:t>
            </a:r>
            <a:r>
              <a:rPr lang="sk-SK" dirty="0" smtClean="0"/>
              <a:t> </a:t>
            </a:r>
            <a:r>
              <a:rPr lang="sk-SK" dirty="0" err="1" smtClean="0"/>
              <a:t>only</a:t>
            </a:r>
            <a:r>
              <a:rPr lang="sk-SK" dirty="0" smtClean="0"/>
              <a:t>; </a:t>
            </a:r>
          </a:p>
          <a:p>
            <a:pPr lvl="6"/>
            <a:r>
              <a:rPr lang="sk-SK" dirty="0"/>
              <a:t>	</a:t>
            </a:r>
            <a:r>
              <a:rPr lang="sk-SK" dirty="0" smtClean="0"/>
              <a:t>potlačenie echa a FFE, DFE</a:t>
            </a:r>
          </a:p>
          <a:p>
            <a:pPr lvl="6"/>
            <a:r>
              <a:rPr lang="el-GR" dirty="0" smtClean="0"/>
              <a:t>&gt; 10 </a:t>
            </a:r>
            <a:r>
              <a:rPr lang="en-US" dirty="0" smtClean="0"/>
              <a:t>km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84212" y="5661248"/>
            <a:ext cx="792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- koncentrátor a </a:t>
            </a:r>
            <a:r>
              <a:rPr lang="sk-SK" b="1" dirty="0" smtClean="0"/>
              <a:t>štatistické </a:t>
            </a:r>
            <a:r>
              <a:rPr lang="sk-SK" b="1" dirty="0" err="1" smtClean="0"/>
              <a:t>multiplexovanie</a:t>
            </a:r>
            <a:r>
              <a:rPr lang="sk-SK" b="1" dirty="0" smtClean="0"/>
              <a:t> </a:t>
            </a:r>
            <a:r>
              <a:rPr lang="el-GR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lep</a:t>
            </a:r>
            <a:r>
              <a:rPr lang="sk-SK" dirty="0" err="1" smtClean="0">
                <a:sym typeface="Wingdings" pitchFamily="2" charset="2"/>
              </a:rPr>
              <a:t>šie</a:t>
            </a:r>
            <a:r>
              <a:rPr lang="sk-SK" dirty="0" smtClean="0">
                <a:sym typeface="Wingdings" pitchFamily="2" charset="2"/>
              </a:rPr>
              <a:t> využitie prostriedkov siete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049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E8DE1CC-7945-4C7D-8216-63E2F1450524}" type="slidenum">
              <a:rPr lang="en-US" sz="1200">
                <a:latin typeface="Arial Black" pitchFamily="34" charset="0"/>
              </a:rPr>
              <a:pPr algn="r" eaLnBrk="1" hangingPunct="1"/>
              <a:t>13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187450" y="2492375"/>
            <a:ext cx="6553200" cy="1584325"/>
          </a:xfrm>
          <a:prstGeom prst="rect">
            <a:avLst/>
          </a:prstGeom>
          <a:solidFill>
            <a:srgbClr val="FFFF00">
              <a:alpha val="4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k-SK" sz="2800" b="1"/>
              <a:t>Skupina HDSL</a:t>
            </a:r>
            <a:endParaRPr lang="cs-CZ" sz="2800" b="1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59113" y="3573463"/>
            <a:ext cx="280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sz="2400" dirty="0" err="1"/>
              <a:t>High</a:t>
            </a:r>
            <a:r>
              <a:rPr lang="sk-SK" sz="2400" dirty="0"/>
              <a:t> bit rate DSL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8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9552" y="461223"/>
            <a:ext cx="7992243" cy="60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Špecifikácie HDSL: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vyvinuté v </a:t>
            </a:r>
            <a:r>
              <a:rPr lang="sk-SK" dirty="0" smtClean="0"/>
              <a:t>USA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ETSI ETR 152, ITU-T G.999.1</a:t>
            </a:r>
            <a:endParaRPr lang="sk-SK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náhrada </a:t>
            </a:r>
            <a:r>
              <a:rPr lang="sk-SK" dirty="0" err="1"/>
              <a:t>link</a:t>
            </a:r>
            <a:r>
              <a:rPr lang="sk-SK" dirty="0"/>
              <a:t>. kódu HDB3 kódom 2B1Q </a:t>
            </a:r>
            <a:r>
              <a:rPr lang="sk-SK" dirty="0" smtClean="0"/>
              <a:t>alebo modulácia </a:t>
            </a:r>
            <a:r>
              <a:rPr lang="sk-SK" b="1" dirty="0" smtClean="0"/>
              <a:t>CAP</a:t>
            </a:r>
            <a:r>
              <a:rPr lang="sk-SK" dirty="0" smtClean="0"/>
              <a:t> </a:t>
            </a:r>
            <a:r>
              <a:rPr lang="sk-SK" dirty="0"/>
              <a:t>(výkonnejší systém,  PDH (TDM)  - E1, resp. </a:t>
            </a:r>
            <a:r>
              <a:rPr lang="sk-SK" dirty="0" smtClean="0"/>
              <a:t>T1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max. prenos. r. 2 </a:t>
            </a:r>
            <a:r>
              <a:rPr lang="sk-SK" dirty="0" err="1" smtClean="0"/>
              <a:t>Mbps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 </a:t>
            </a:r>
            <a:r>
              <a:rPr lang="sk-SK" dirty="0"/>
              <a:t>prenos po 1, 2 alebo 3 medených telef. pároch DLL miestnej siete (DLL- </a:t>
            </a:r>
            <a:r>
              <a:rPr lang="sk-SK" dirty="0" err="1"/>
              <a:t>Digital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/>
              <a:t>Loop</a:t>
            </a:r>
            <a:r>
              <a:rPr lang="sk-SK" dirty="0" smtClean="0"/>
              <a:t>) – na každom </a:t>
            </a:r>
            <a:r>
              <a:rPr lang="sk-SK" b="1" dirty="0" smtClean="0"/>
              <a:t>duplexný prenos,</a:t>
            </a:r>
            <a:r>
              <a:rPr lang="sk-SK" dirty="0" smtClean="0"/>
              <a:t> </a:t>
            </a:r>
            <a:r>
              <a:rPr lang="sk-SK" dirty="0"/>
              <a:t>použitie vidlice a metódy potlačenia </a:t>
            </a:r>
            <a:r>
              <a:rPr lang="sk-SK" dirty="0" smtClean="0"/>
              <a:t>echa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/>
              <a:t> men</a:t>
            </a:r>
            <a:r>
              <a:rPr lang="sk-SK" dirty="0" err="1"/>
              <a:t>šia</a:t>
            </a:r>
            <a:r>
              <a:rPr lang="sk-SK" dirty="0"/>
              <a:t> šírka obsadeného </a:t>
            </a:r>
            <a:r>
              <a:rPr lang="sk-SK" dirty="0" err="1"/>
              <a:t>frekv</a:t>
            </a:r>
            <a:r>
              <a:rPr lang="sk-SK" dirty="0"/>
              <a:t>. pásma </a:t>
            </a:r>
            <a:r>
              <a:rPr lang="sk-SK" dirty="0">
                <a:cs typeface="Arial" charset="0"/>
              </a:rPr>
              <a:t>→ prenos na vzdialenosť až do 8 km bez </a:t>
            </a:r>
            <a:r>
              <a:rPr lang="sk-SK" dirty="0" err="1">
                <a:cs typeface="Arial" charset="0"/>
              </a:rPr>
              <a:t>opakovačov</a:t>
            </a:r>
            <a:endParaRPr lang="sk-SK" dirty="0">
              <a:cs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Využitie: - typicky pre prepojenie medzi nosnými </a:t>
            </a:r>
            <a:r>
              <a:rPr lang="sk-SK" dirty="0" err="1" smtClean="0"/>
              <a:t>syst</a:t>
            </a:r>
            <a:r>
              <a:rPr lang="sk-SK" dirty="0" smtClean="0"/>
              <a:t>. lokál. </a:t>
            </a:r>
            <a:r>
              <a:rPr lang="sk-SK" dirty="0" err="1" smtClean="0"/>
              <a:t>ustrední</a:t>
            </a:r>
            <a:r>
              <a:rPr lang="sk-SK" dirty="0" smtClean="0"/>
              <a:t> </a:t>
            </a:r>
            <a:endParaRPr lang="sk-SK" dirty="0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pripojenie pobočkovej ústredne k verejnej sieti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súkromné podnikové siete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vzdialený prístup k sieti LAN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sk-SK" dirty="0"/>
              <a:t>spojenie BS mobilných sietí</a:t>
            </a:r>
            <a:endParaRPr lang="cs-CZ" dirty="0"/>
          </a:p>
        </p:txBody>
      </p:sp>
      <p:sp>
        <p:nvSpPr>
          <p:cNvPr id="2" name="Ovál 1"/>
          <p:cNvSpPr/>
          <p:nvPr/>
        </p:nvSpPr>
        <p:spPr bwMode="auto">
          <a:xfrm>
            <a:off x="683568" y="2757800"/>
            <a:ext cx="2422131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92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0" y="188913"/>
          <a:ext cx="8893175" cy="1803083"/>
        </p:xfrm>
        <a:graphic>
          <a:graphicData uri="http://schemas.openxmlformats.org/drawingml/2006/table">
            <a:tbl>
              <a:tblPr/>
              <a:tblGrid>
                <a:gridCol w="1271588"/>
                <a:gridCol w="1268412"/>
                <a:gridCol w="1271588"/>
                <a:gridCol w="1270000"/>
                <a:gridCol w="1271587"/>
                <a:gridCol w="1268413"/>
                <a:gridCol w="1271587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Počet párov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Celková rýchlosť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Rýchlosť na pár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Služobný kanál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Prenosová rýchlosť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Modulačná rýchlosť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kBd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Preklenuteľný útlm pri 150 kHz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dB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dB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784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dB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6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7BB10C0-B1D6-40A2-B0D7-01F1B4D8A6F7}" type="slidenum">
              <a:rPr lang="en-US" sz="1200">
                <a:latin typeface="Arial Black" pitchFamily="34" charset="0"/>
              </a:rPr>
              <a:pPr algn="r" eaLnBrk="1" hangingPunct="1"/>
              <a:t>15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44077" name="Text Box 3"/>
          <p:cNvSpPr txBox="1">
            <a:spLocks noChangeArrowheads="1"/>
          </p:cNvSpPr>
          <p:nvPr/>
        </p:nvSpPr>
        <p:spPr bwMode="auto">
          <a:xfrm>
            <a:off x="1116013" y="6165850"/>
            <a:ext cx="6911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Obr.9</a:t>
            </a:r>
            <a:r>
              <a:rPr lang="en-US" b="1"/>
              <a:t> </a:t>
            </a:r>
            <a:r>
              <a:rPr lang="sk-SK"/>
              <a:t> Referenčný model HDSL</a:t>
            </a:r>
            <a:endParaRPr lang="cs-CZ"/>
          </a:p>
        </p:txBody>
      </p:sp>
      <p:sp>
        <p:nvSpPr>
          <p:cNvPr id="44078" name="Text Box 6"/>
          <p:cNvSpPr txBox="1">
            <a:spLocks noChangeArrowheads="1"/>
          </p:cNvSpPr>
          <p:nvPr/>
        </p:nvSpPr>
        <p:spPr bwMode="auto">
          <a:xfrm>
            <a:off x="0" y="191611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/>
              <a:t>Tab.2 </a:t>
            </a:r>
            <a:r>
              <a:rPr lang="sk-SK" dirty="0"/>
              <a:t>Porovnanie HDSL na 1, 2 a na 3 pároch</a:t>
            </a:r>
            <a:endParaRPr lang="cs-CZ" b="1" dirty="0"/>
          </a:p>
        </p:txBody>
      </p:sp>
      <p:pic>
        <p:nvPicPr>
          <p:cNvPr id="44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9500"/>
            <a:ext cx="7885112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80" name="Text Box 8"/>
          <p:cNvSpPr txBox="1">
            <a:spLocks noChangeArrowheads="1"/>
          </p:cNvSpPr>
          <p:nvPr/>
        </p:nvSpPr>
        <p:spPr bwMode="auto">
          <a:xfrm>
            <a:off x="5076825" y="1268413"/>
            <a:ext cx="720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2 x</a:t>
            </a:r>
            <a:endParaRPr lang="cs-CZ" sz="1400"/>
          </a:p>
        </p:txBody>
      </p:sp>
      <p:sp>
        <p:nvSpPr>
          <p:cNvPr id="44081" name="Text Box 9"/>
          <p:cNvSpPr txBox="1">
            <a:spLocks noChangeArrowheads="1"/>
          </p:cNvSpPr>
          <p:nvPr/>
        </p:nvSpPr>
        <p:spPr bwMode="auto">
          <a:xfrm>
            <a:off x="5076825" y="1628775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3 x</a:t>
            </a:r>
            <a:endParaRPr lang="cs-CZ" sz="1400"/>
          </a:p>
        </p:txBody>
      </p:sp>
      <p:sp>
        <p:nvSpPr>
          <p:cNvPr id="44082" name="Oval 10"/>
          <p:cNvSpPr>
            <a:spLocks noChangeArrowheads="1"/>
          </p:cNvSpPr>
          <p:nvPr/>
        </p:nvSpPr>
        <p:spPr bwMode="auto">
          <a:xfrm>
            <a:off x="4859338" y="1196975"/>
            <a:ext cx="1582737" cy="865188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4083" name="Text Box 11"/>
          <p:cNvSpPr txBox="1">
            <a:spLocks noChangeArrowheads="1"/>
          </p:cNvSpPr>
          <p:nvPr/>
        </p:nvSpPr>
        <p:spPr bwMode="auto">
          <a:xfrm>
            <a:off x="4643438" y="5734050"/>
            <a:ext cx="3816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DLL = Dig.Local Line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7983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031DA2-271A-4264-A7C6-726FBC2338D7}" type="slidenum">
              <a:rPr lang="en-US">
                <a:latin typeface="Arial Black" pitchFamily="34" charset="0"/>
              </a:rPr>
              <a:pPr/>
              <a:t>16</a:t>
            </a:fld>
            <a:endParaRPr lang="en-US">
              <a:latin typeface="Arial Black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79388" y="6165850"/>
            <a:ext cx="8964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/>
              <a:t>Obr</a:t>
            </a:r>
            <a:r>
              <a:rPr lang="en-US" b="1" dirty="0"/>
              <a:t>.</a:t>
            </a:r>
            <a:r>
              <a:rPr lang="sk-SK" b="1" dirty="0"/>
              <a:t>10 </a:t>
            </a:r>
            <a:r>
              <a:rPr lang="en-US" b="1" dirty="0"/>
              <a:t> </a:t>
            </a:r>
            <a:r>
              <a:rPr lang="en-US" b="1" dirty="0" err="1"/>
              <a:t>Referen</a:t>
            </a:r>
            <a:r>
              <a:rPr lang="sk-SK" b="1" dirty="0" err="1"/>
              <a:t>čný</a:t>
            </a:r>
            <a:r>
              <a:rPr lang="en-US" b="1" dirty="0"/>
              <a:t> model </a:t>
            </a:r>
            <a:r>
              <a:rPr lang="sk-SK" b="1" dirty="0"/>
              <a:t>HDSL vo vzťahu k všeobecnému modelu </a:t>
            </a:r>
            <a:r>
              <a:rPr lang="sk-SK" b="1" dirty="0" err="1"/>
              <a:t>xDSL</a:t>
            </a:r>
            <a:r>
              <a:rPr lang="en-US" b="1" dirty="0"/>
              <a:t> [6]</a:t>
            </a:r>
            <a:endParaRPr lang="cs-CZ" b="1" dirty="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3059113" y="4868863"/>
            <a:ext cx="57610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Pozn.: - HDSL môže pozostávať z 1, 2 alebo 3 ks. H, REG a DLL, v závislosti na intenzite prenosu dát</a:t>
            </a:r>
          </a:p>
          <a:p>
            <a:pPr>
              <a:spcBef>
                <a:spcPct val="50000"/>
              </a:spcBef>
            </a:pPr>
            <a:r>
              <a:rPr lang="sk-SK"/>
              <a:t>           -  REG nie je povinný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oup 2"/>
          <p:cNvGraphicFramePr>
            <a:graphicFrameLocks noGrp="1"/>
          </p:cNvGraphicFramePr>
          <p:nvPr/>
        </p:nvGraphicFramePr>
        <p:xfrm>
          <a:off x="684213" y="1196975"/>
          <a:ext cx="7993062" cy="774192"/>
        </p:xfrm>
        <a:graphic>
          <a:graphicData uri="http://schemas.openxmlformats.org/drawingml/2006/table">
            <a:tbl>
              <a:tblPr/>
              <a:tblGrid>
                <a:gridCol w="1079500"/>
                <a:gridCol w="465137"/>
                <a:gridCol w="1047750"/>
                <a:gridCol w="496888"/>
                <a:gridCol w="1014412"/>
                <a:gridCol w="531813"/>
                <a:gridCol w="1052512"/>
                <a:gridCol w="492125"/>
                <a:gridCol w="1163638"/>
                <a:gridCol w="288925"/>
                <a:gridCol w="36036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Synchro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Skupina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OH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blokov dát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084" name="Group 28"/>
          <p:cNvGraphicFramePr>
            <a:graphicFrameLocks noGrp="1"/>
          </p:cNvGraphicFramePr>
          <p:nvPr/>
        </p:nvGraphicFramePr>
        <p:xfrm>
          <a:off x="1403350" y="2565400"/>
          <a:ext cx="6096000" cy="431800"/>
        </p:xfrm>
        <a:graphic>
          <a:graphicData uri="http://schemas.openxmlformats.org/drawingml/2006/table">
            <a:tbl>
              <a:tblPr/>
              <a:tblGrid>
                <a:gridCol w="576263"/>
                <a:gridCol w="576262"/>
                <a:gridCol w="503238"/>
                <a:gridCol w="3313112"/>
                <a:gridCol w="576263"/>
                <a:gridCol w="550862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B12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00" name="Group 44"/>
          <p:cNvGraphicFramePr>
            <a:graphicFrameLocks noGrp="1"/>
          </p:cNvGraphicFramePr>
          <p:nvPr/>
        </p:nvGraphicFramePr>
        <p:xfrm>
          <a:off x="1116013" y="3573463"/>
          <a:ext cx="6192837" cy="560832"/>
        </p:xfrm>
        <a:graphic>
          <a:graphicData uri="http://schemas.openxmlformats.org/drawingml/2006/table">
            <a:tbl>
              <a:tblPr/>
              <a:tblGrid>
                <a:gridCol w="585787"/>
                <a:gridCol w="585788"/>
                <a:gridCol w="484187"/>
                <a:gridCol w="392113"/>
                <a:gridCol w="3000375"/>
                <a:gridCol w="584200"/>
                <a:gridCol w="5603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18" name="Group 62"/>
          <p:cNvGraphicFramePr>
            <a:graphicFrameLocks noGrp="1"/>
          </p:cNvGraphicFramePr>
          <p:nvPr/>
        </p:nvGraphicFramePr>
        <p:xfrm>
          <a:off x="1116013" y="4508500"/>
          <a:ext cx="6192837" cy="518160"/>
        </p:xfrm>
        <a:graphic>
          <a:graphicData uri="http://schemas.openxmlformats.org/drawingml/2006/table">
            <a:tbl>
              <a:tblPr/>
              <a:tblGrid>
                <a:gridCol w="585787"/>
                <a:gridCol w="585788"/>
                <a:gridCol w="511175"/>
                <a:gridCol w="365125"/>
                <a:gridCol w="3000375"/>
                <a:gridCol w="584200"/>
                <a:gridCol w="5603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36. bajt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36" name="Text Box 80"/>
          <p:cNvSpPr txBox="1">
            <a:spLocks noChangeArrowheads="1"/>
          </p:cNvSpPr>
          <p:nvPr/>
        </p:nvSpPr>
        <p:spPr bwMode="auto">
          <a:xfrm>
            <a:off x="4104209" y="5547119"/>
            <a:ext cx="5039791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B1 až B12 – bloky užívateľských dát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OH – záhlavie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S – vyrovnávacie symboly </a:t>
            </a:r>
            <a:r>
              <a:rPr lang="sk-SK" dirty="0" err="1"/>
              <a:t>stuffingu</a:t>
            </a:r>
            <a:endParaRPr lang="sk-SK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sk-SK" dirty="0"/>
              <a:t>Z – bity pre identifikáciu páru a dátového bloku</a:t>
            </a:r>
            <a:endParaRPr lang="cs-CZ" dirty="0"/>
          </a:p>
        </p:txBody>
      </p:sp>
      <p:sp>
        <p:nvSpPr>
          <p:cNvPr id="45137" name="Line 81"/>
          <p:cNvSpPr>
            <a:spLocks noChangeShapeType="1"/>
          </p:cNvSpPr>
          <p:nvPr/>
        </p:nvSpPr>
        <p:spPr bwMode="auto">
          <a:xfrm flipV="1">
            <a:off x="684213" y="6207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38" name="Line 82"/>
          <p:cNvSpPr>
            <a:spLocks noChangeShapeType="1"/>
          </p:cNvSpPr>
          <p:nvPr/>
        </p:nvSpPr>
        <p:spPr bwMode="auto">
          <a:xfrm flipV="1">
            <a:off x="8675688" y="6207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39" name="Line 83"/>
          <p:cNvSpPr>
            <a:spLocks noChangeShapeType="1"/>
          </p:cNvSpPr>
          <p:nvPr/>
        </p:nvSpPr>
        <p:spPr bwMode="auto">
          <a:xfrm>
            <a:off x="684213" y="765175"/>
            <a:ext cx="799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40" name="Text Box 84"/>
          <p:cNvSpPr txBox="1">
            <a:spLocks noChangeArrowheads="1"/>
          </p:cNvSpPr>
          <p:nvPr/>
        </p:nvSpPr>
        <p:spPr bwMode="auto">
          <a:xfrm>
            <a:off x="3779838" y="476250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6 ms</a:t>
            </a:r>
            <a:endParaRPr lang="cs-CZ" sz="1400"/>
          </a:p>
        </p:txBody>
      </p:sp>
      <p:sp>
        <p:nvSpPr>
          <p:cNvPr id="45141" name="Text Box 85"/>
          <p:cNvSpPr txBox="1">
            <a:spLocks noChangeArrowheads="1"/>
          </p:cNvSpPr>
          <p:nvPr/>
        </p:nvSpPr>
        <p:spPr bwMode="auto">
          <a:xfrm>
            <a:off x="395288" y="2420938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dátové bloky</a:t>
            </a:r>
            <a:endParaRPr lang="cs-CZ" sz="1400"/>
          </a:p>
        </p:txBody>
      </p:sp>
      <p:sp>
        <p:nvSpPr>
          <p:cNvPr id="45142" name="Text Box 86"/>
          <p:cNvSpPr txBox="1">
            <a:spLocks noChangeArrowheads="1"/>
          </p:cNvSpPr>
          <p:nvPr/>
        </p:nvSpPr>
        <p:spPr bwMode="auto">
          <a:xfrm>
            <a:off x="395288" y="3644900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1. pár</a:t>
            </a:r>
            <a:endParaRPr lang="cs-CZ" sz="1400"/>
          </a:p>
        </p:txBody>
      </p:sp>
      <p:sp>
        <p:nvSpPr>
          <p:cNvPr id="45143" name="Text Box 87"/>
          <p:cNvSpPr txBox="1">
            <a:spLocks noChangeArrowheads="1"/>
          </p:cNvSpPr>
          <p:nvPr/>
        </p:nvSpPr>
        <p:spPr bwMode="auto">
          <a:xfrm>
            <a:off x="395288" y="4581525"/>
            <a:ext cx="1008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2. pár</a:t>
            </a:r>
            <a:endParaRPr lang="cs-CZ" sz="1400"/>
          </a:p>
        </p:txBody>
      </p:sp>
      <p:sp>
        <p:nvSpPr>
          <p:cNvPr id="45144" name="Text Box 88"/>
          <p:cNvSpPr txBox="1">
            <a:spLocks noChangeArrowheads="1"/>
          </p:cNvSpPr>
          <p:nvPr/>
        </p:nvSpPr>
        <p:spPr bwMode="auto">
          <a:xfrm>
            <a:off x="467519" y="5301208"/>
            <a:ext cx="3024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 </a:t>
            </a:r>
            <a:r>
              <a:rPr lang="sk-SK" dirty="0"/>
              <a:t> Zloženie rámca HDSL pre 2-párový systém</a:t>
            </a:r>
            <a:endParaRPr lang="cs-CZ" b="1" dirty="0"/>
          </a:p>
        </p:txBody>
      </p:sp>
      <p:sp>
        <p:nvSpPr>
          <p:cNvPr id="45145" name="Line 89"/>
          <p:cNvSpPr>
            <a:spLocks noChangeShapeType="1"/>
          </p:cNvSpPr>
          <p:nvPr/>
        </p:nvSpPr>
        <p:spPr bwMode="auto">
          <a:xfrm>
            <a:off x="2195513" y="19891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46" name="Line 90"/>
          <p:cNvSpPr>
            <a:spLocks noChangeShapeType="1"/>
          </p:cNvSpPr>
          <p:nvPr/>
        </p:nvSpPr>
        <p:spPr bwMode="auto">
          <a:xfrm flipV="1">
            <a:off x="1403350" y="2133600"/>
            <a:ext cx="792163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47" name="Line 91"/>
          <p:cNvSpPr>
            <a:spLocks noChangeShapeType="1"/>
          </p:cNvSpPr>
          <p:nvPr/>
        </p:nvSpPr>
        <p:spPr bwMode="auto">
          <a:xfrm>
            <a:off x="3276600" y="20605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48" name="Line 92"/>
          <p:cNvSpPr>
            <a:spLocks noChangeShapeType="1"/>
          </p:cNvSpPr>
          <p:nvPr/>
        </p:nvSpPr>
        <p:spPr bwMode="auto">
          <a:xfrm flipH="1" flipV="1">
            <a:off x="3276600" y="2205038"/>
            <a:ext cx="4248150" cy="287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49" name="Line 93"/>
          <p:cNvSpPr>
            <a:spLocks noChangeShapeType="1"/>
          </p:cNvSpPr>
          <p:nvPr/>
        </p:nvSpPr>
        <p:spPr bwMode="auto">
          <a:xfrm flipH="1" flipV="1">
            <a:off x="1979613" y="3141663"/>
            <a:ext cx="5256212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50" name="Line 94"/>
          <p:cNvSpPr>
            <a:spLocks noChangeShapeType="1"/>
          </p:cNvSpPr>
          <p:nvPr/>
        </p:nvSpPr>
        <p:spPr bwMode="auto">
          <a:xfrm>
            <a:off x="1979613" y="29972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51" name="Line 95"/>
          <p:cNvSpPr>
            <a:spLocks noChangeShapeType="1"/>
          </p:cNvSpPr>
          <p:nvPr/>
        </p:nvSpPr>
        <p:spPr bwMode="auto">
          <a:xfrm>
            <a:off x="1403350" y="30686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45152" name="Line 96"/>
          <p:cNvSpPr>
            <a:spLocks noChangeShapeType="1"/>
          </p:cNvSpPr>
          <p:nvPr/>
        </p:nvSpPr>
        <p:spPr bwMode="auto">
          <a:xfrm flipV="1">
            <a:off x="1116013" y="3213100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39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BC41470-18BA-43C2-9987-62E9A8DCF047}" type="slidenum">
              <a:rPr lang="en-US" sz="1200">
                <a:latin typeface="Arial Black" pitchFamily="34" charset="0"/>
              </a:rPr>
              <a:pPr algn="r" eaLnBrk="1" hangingPunct="1"/>
              <a:t>18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208962" cy="4572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 HDSL2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468313" y="3429000"/>
            <a:ext cx="8207375" cy="457200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>
                <a:solidFill>
                  <a:schemeClr val="bg1"/>
                </a:solidFill>
              </a:rPr>
              <a:t> SDSL – Single pair (alebo Symetric) DSL</a:t>
            </a: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395288" y="1412776"/>
            <a:ext cx="842518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Col="72000">
            <a:spAutoFit/>
          </a:bodyPr>
          <a:lstStyle>
            <a:defPPr>
              <a:defRPr lang="cs-CZ"/>
            </a:defPPr>
            <a:lvl1pPr>
              <a:lnSpc>
                <a:spcPct val="50000"/>
              </a:lnSpc>
              <a:spcBef>
                <a:spcPct val="50000"/>
              </a:spcBef>
              <a:buFontTx/>
              <a:buChar char="-"/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2. generácia </a:t>
            </a:r>
            <a:r>
              <a:rPr lang="sk-SK" dirty="0"/>
              <a:t>HDSL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1 pár</a:t>
            </a:r>
            <a:endParaRPr lang="sk-SK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 zvýšenie počtu stavov (64-CAP a potom 8- a 16-PAM) a mriežkové kódovanie (TC)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 predchodca SHDSL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k-SK" dirty="0"/>
              <a:t> nebol celosvetovo štandardizovaný</a:t>
            </a:r>
            <a:endParaRPr lang="cs-CZ" dirty="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11188" y="476250"/>
            <a:ext cx="5113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Ďalší vývoj HDSL:</a:t>
            </a:r>
            <a:endParaRPr lang="cs-CZ"/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539750" y="5229225"/>
            <a:ext cx="8135938" cy="4572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>
                <a:solidFill>
                  <a:schemeClr val="bg1"/>
                </a:solidFill>
              </a:rPr>
              <a:t> MSDSL – Multirate Symmetric DSL</a:t>
            </a:r>
            <a:endParaRPr lang="cs-CZ" sz="2400">
              <a:solidFill>
                <a:schemeClr val="bg1"/>
              </a:solidFill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53343" y="3898491"/>
            <a:ext cx="8893175" cy="135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 smtClean="0"/>
              <a:t> neštandardizovaný; predchodc</a:t>
            </a:r>
            <a:r>
              <a:rPr lang="sk-SK" dirty="0" smtClean="0"/>
              <a:t>a SHDSL</a:t>
            </a:r>
            <a:endParaRPr lang="sk-SK" dirty="0" smtClean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 smtClean="0"/>
              <a:t>duplexný </a:t>
            </a:r>
            <a:r>
              <a:rPr lang="sk-SK" dirty="0"/>
              <a:t>symetrický prenos po </a:t>
            </a:r>
            <a:r>
              <a:rPr lang="sk-SK" dirty="0" err="1"/>
              <a:t>symetr</a:t>
            </a:r>
            <a:r>
              <a:rPr lang="sk-SK" dirty="0"/>
              <a:t>. páre s použitím </a:t>
            </a:r>
            <a:r>
              <a:rPr lang="sk-SK" dirty="0" err="1"/>
              <a:t>opakovačov</a:t>
            </a:r>
            <a:endParaRPr lang="sk-SK" dirty="0"/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16-TC-PAM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2,3 </a:t>
            </a:r>
            <a:r>
              <a:rPr lang="sk-SK" dirty="0" err="1"/>
              <a:t>Mbps</a:t>
            </a:r>
            <a:r>
              <a:rPr lang="sk-SK" dirty="0"/>
              <a:t> aj menšie s menšími nárokmi na spektrum a s väčším dosahom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začiatok prispôsobovania prenosovej rýchlosti podmienkam, a zač. používania ATM</a:t>
            </a:r>
            <a:endParaRPr lang="cs-CZ" dirty="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0825" y="5805488"/>
            <a:ext cx="889317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viacrýchlostná, symetrická, 1 </a:t>
            </a:r>
            <a:r>
              <a:rPr lang="sk-SK" dirty="0" err="1"/>
              <a:t>metalický</a:t>
            </a:r>
            <a:r>
              <a:rPr lang="sk-SK" dirty="0"/>
              <a:t> pár,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2,048 </a:t>
            </a:r>
            <a:r>
              <a:rPr lang="sk-SK" dirty="0" err="1"/>
              <a:t>Mbps</a:t>
            </a:r>
            <a:r>
              <a:rPr lang="sk-SK" dirty="0"/>
              <a:t> a menej (N x M x 64 </a:t>
            </a:r>
            <a:r>
              <a:rPr lang="sk-SK" dirty="0" err="1"/>
              <a:t>kbps</a:t>
            </a:r>
            <a:r>
              <a:rPr lang="sk-SK" dirty="0"/>
              <a:t>; N ... počet kanálov, M ... počet účastníkov)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sk-SK" dirty="0"/>
              <a:t>podpora integrovaného hlasu aj dát, videokonferencie s MPEG2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1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0DBEF9B-2EA9-4AE2-8857-67745B0F3D7E}" type="slidenum">
              <a:rPr lang="en-US" sz="1200">
                <a:latin typeface="Arial Black" pitchFamily="34" charset="0"/>
              </a:rPr>
              <a:pPr algn="r" eaLnBrk="1" hangingPunct="1"/>
              <a:t>19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611188" y="620713"/>
            <a:ext cx="5472112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 SHDSL – Single pair HDSL</a:t>
            </a:r>
            <a:endParaRPr lang="cs-CZ" sz="2400" b="1"/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611188" y="1844675"/>
            <a:ext cx="5761037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 smtClean="0"/>
              <a:t> štandardizovaný: ITU </a:t>
            </a:r>
            <a:r>
              <a:rPr lang="sk-SK" dirty="0"/>
              <a:t>T G.991.2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 po metal. páre, možnosť použiť </a:t>
            </a:r>
            <a:r>
              <a:rPr lang="sk-SK" dirty="0" err="1"/>
              <a:t>opakovače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 err="1"/>
              <a:t>symetr.prenos</a:t>
            </a:r>
            <a:r>
              <a:rPr lang="sk-SK" dirty="0"/>
              <a:t> 192 </a:t>
            </a:r>
            <a:r>
              <a:rPr lang="sk-SK" dirty="0" err="1"/>
              <a:t>kbps</a:t>
            </a:r>
            <a:r>
              <a:rPr lang="sk-SK" dirty="0"/>
              <a:t> – 2312 </a:t>
            </a:r>
            <a:r>
              <a:rPr lang="sk-SK" dirty="0" err="1"/>
              <a:t>kbps</a:t>
            </a:r>
            <a:endParaRPr lang="sk-SK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16 PAM s TC kódovaním,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...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31" name="Group 67"/>
          <p:cNvGraphicFramePr>
            <a:graphicFrameLocks noGrp="1"/>
          </p:cNvGraphicFramePr>
          <p:nvPr/>
        </p:nvGraphicFramePr>
        <p:xfrm>
          <a:off x="971550" y="333375"/>
          <a:ext cx="4537075" cy="6370320"/>
        </p:xfrm>
        <a:graphic>
          <a:graphicData uri="http://schemas.openxmlformats.org/drawingml/2006/table">
            <a:tbl>
              <a:tblPr/>
              <a:tblGrid>
                <a:gridCol w="2268538"/>
                <a:gridCol w="2268537"/>
              </a:tblGrid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ADSL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ANSI T1.413 Issue 2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G.992.1 (G.DMT)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G.992.2 (G.Lite)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ADSL 2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G.992.3/4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G.992.3 Annex J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G.992.3 Annex L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ADSL 2+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ITU G.992.5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G.992.5 Annex M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HDSL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G.991.1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HDSL 2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SHDSL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ITU G.991.2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UDSL  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VDSL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G.993.1 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  <a:tab pos="898525" algn="l"/>
                          <a:tab pos="1349375" algn="l"/>
                          <a:tab pos="1590675" algn="l"/>
                        </a:tabLst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VDSL 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ITU G.993.2	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30" name="Text Box 66"/>
          <p:cNvSpPr txBox="1">
            <a:spLocks noChangeArrowheads="1"/>
          </p:cNvSpPr>
          <p:nvPr/>
        </p:nvSpPr>
        <p:spPr bwMode="auto">
          <a:xfrm>
            <a:off x="5724525" y="4581525"/>
            <a:ext cx="3097213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Zoznam technol</a:t>
            </a:r>
            <a:r>
              <a:rPr lang="sk-SK" b="1"/>
              <a:t>ógií xDSL a zodpovedajúce čísla medzinárodných štandardov</a:t>
            </a:r>
            <a:endParaRPr lang="en-US" b="1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pod</a:t>
            </a:r>
            <a:r>
              <a:rPr lang="sk-SK"/>
              <a:t>ľa abecedy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/>
              <a:t>nie o všetkých bude reč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1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919442-027D-4003-A28C-363107C6CC45}" type="slidenum">
              <a:rPr lang="en-US">
                <a:latin typeface="Arial Black" pitchFamily="34" charset="0"/>
              </a:rPr>
              <a:pPr/>
              <a:t>20</a:t>
            </a:fld>
            <a:endParaRPr lang="en-US">
              <a:latin typeface="Arial Black" pitchFamily="34" charset="0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438"/>
            <a:ext cx="8785225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827088" y="6308725"/>
            <a:ext cx="7561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Obr.11</a:t>
            </a:r>
            <a:r>
              <a:rPr lang="en-US" b="1"/>
              <a:t> </a:t>
            </a:r>
            <a:r>
              <a:rPr lang="sk-SK" b="1"/>
              <a:t> </a:t>
            </a:r>
            <a:r>
              <a:rPr lang="sk-SK"/>
              <a:t>Funkčný model prenosového reťazca SHDSL</a:t>
            </a:r>
            <a:endParaRPr lang="cs-CZ" b="1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547211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sk-SK" sz="2400" b="1"/>
              <a:t> SHDSL</a:t>
            </a:r>
            <a:endParaRPr lang="cs-CZ" sz="2400" b="1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95288" y="4149725"/>
            <a:ext cx="576103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STU – SHDSL Termination Unit – Remote/Central</a:t>
            </a:r>
          </a:p>
          <a:p>
            <a:pPr>
              <a:spcBef>
                <a:spcPct val="50000"/>
              </a:spcBef>
            </a:pPr>
            <a:r>
              <a:rPr lang="sk-SK"/>
              <a:t>PMD- Physical Media Dependent</a:t>
            </a:r>
          </a:p>
          <a:p>
            <a:pPr>
              <a:spcBef>
                <a:spcPct val="50000"/>
              </a:spcBef>
            </a:pPr>
            <a:r>
              <a:rPr lang="sk-SK"/>
              <a:t>PMS-TC - Physical Media-Specific TC layer</a:t>
            </a:r>
          </a:p>
          <a:p>
            <a:pPr>
              <a:spcBef>
                <a:spcPct val="50000"/>
              </a:spcBef>
            </a:pPr>
            <a:r>
              <a:rPr lang="sk-SK"/>
              <a:t>TPS-TC – Transmission Protocol-Specific ...</a:t>
            </a:r>
          </a:p>
          <a:p>
            <a:pPr>
              <a:spcBef>
                <a:spcPct val="50000"/>
              </a:spcBef>
            </a:pPr>
            <a:r>
              <a:rPr lang="sk-SK"/>
              <a:t>SRU - SHDSL Regenerator Unit - opakovač</a:t>
            </a:r>
            <a:endParaRPr lang="cs-CZ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795963" y="4221163"/>
            <a:ext cx="29527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i="1"/>
              <a:t>γ</a:t>
            </a:r>
            <a:r>
              <a:rPr lang="sk-SK" baseline="-25000"/>
              <a:t>R  ,  </a:t>
            </a:r>
            <a:r>
              <a:rPr lang="el-GR" i="1"/>
              <a:t>γ</a:t>
            </a:r>
            <a:r>
              <a:rPr lang="sk-SK" baseline="-25000"/>
              <a:t>C</a:t>
            </a:r>
            <a:r>
              <a:rPr lang="sk-SK"/>
              <a:t> -referenčné body transportného protokolu</a:t>
            </a:r>
            <a:endParaRPr lang="el-GR"/>
          </a:p>
          <a:p>
            <a:pPr>
              <a:spcBef>
                <a:spcPct val="50000"/>
              </a:spcBef>
            </a:pPr>
            <a:r>
              <a:rPr lang="el-GR"/>
              <a:t>α, β</a:t>
            </a:r>
            <a:r>
              <a:rPr lang="sk-SK"/>
              <a:t> – ref. body aplikácie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049517-CA40-4044-B533-CCFC78758369}" type="slidenum">
              <a:rPr lang="en-US">
                <a:latin typeface="Arial Black" pitchFamily="34" charset="0"/>
              </a:rPr>
              <a:pPr/>
              <a:t>21</a:t>
            </a:fld>
            <a:endParaRPr lang="en-US">
              <a:latin typeface="Arial Black" pitchFamily="34" charset="0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8916988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71550" y="4868863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</a:t>
            </a:r>
            <a:r>
              <a:rPr lang="sk-SK" b="1"/>
              <a:t>2</a:t>
            </a:r>
            <a:r>
              <a:rPr lang="en-US" b="1"/>
              <a:t>  </a:t>
            </a:r>
            <a:r>
              <a:rPr lang="sk-SK"/>
              <a:t>Vrstvový referenčný model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826745-272B-4DD8-96BC-8785142AA3C7}" type="slidenum">
              <a:rPr lang="en-US">
                <a:latin typeface="Arial Black" pitchFamily="34" charset="0"/>
              </a:rPr>
              <a:pPr/>
              <a:t>22</a:t>
            </a:fld>
            <a:endParaRPr lang="en-US">
              <a:latin typeface="Arial Black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50825" y="6021388"/>
            <a:ext cx="8424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Obr.</a:t>
            </a:r>
            <a:r>
              <a:rPr lang="sk-SK" b="1"/>
              <a:t>13</a:t>
            </a:r>
            <a:r>
              <a:rPr lang="en-US" b="1"/>
              <a:t> Referen</a:t>
            </a:r>
            <a:r>
              <a:rPr lang="sk-SK" b="1"/>
              <a:t>čný</a:t>
            </a:r>
            <a:r>
              <a:rPr lang="en-US" b="1"/>
              <a:t> model S</a:t>
            </a:r>
            <a:r>
              <a:rPr lang="sk-SK" b="1"/>
              <a:t>HDSL vo vzťahu k všeobec</a:t>
            </a:r>
            <a:r>
              <a:rPr lang="en-US" b="1"/>
              <a:t>nej konfi</a:t>
            </a:r>
            <a:r>
              <a:rPr lang="sk-SK" b="1"/>
              <a:t>g</a:t>
            </a:r>
            <a:r>
              <a:rPr lang="en-US" b="1"/>
              <a:t>ur</a:t>
            </a:r>
            <a:r>
              <a:rPr lang="sk-SK" b="1"/>
              <a:t>á</a:t>
            </a:r>
            <a:r>
              <a:rPr lang="en-US" b="1"/>
              <a:t>cii</a:t>
            </a:r>
            <a:r>
              <a:rPr lang="sk-SK" b="1"/>
              <a:t> xDSL</a:t>
            </a:r>
            <a:r>
              <a:rPr lang="en-US" b="1"/>
              <a:t> [6]</a:t>
            </a:r>
            <a:endParaRPr lang="cs-CZ" b="1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87185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1B6105-155D-4BEE-9057-5C164B41AEE2}" type="slidenum">
              <a:rPr lang="en-US">
                <a:latin typeface="Arial Black" pitchFamily="34" charset="0"/>
              </a:rPr>
              <a:pPr/>
              <a:t>23</a:t>
            </a:fld>
            <a:endParaRPr lang="en-US">
              <a:latin typeface="Arial Black" pitchFamily="34" charset="0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034463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84213" y="5589588"/>
            <a:ext cx="7775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</a:t>
            </a:r>
            <a:r>
              <a:rPr lang="sk-SK" b="1"/>
              <a:t>4</a:t>
            </a:r>
            <a:r>
              <a:rPr lang="en-US" b="1"/>
              <a:t> </a:t>
            </a:r>
            <a:r>
              <a:rPr lang="sk-SK"/>
              <a:t>Štruktúra rámca SHDSL</a:t>
            </a:r>
            <a:endParaRPr lang="cs-CZ" b="1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4437063"/>
            <a:ext cx="118745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364163" y="4292600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12 užívateľských subblokov</a:t>
            </a:r>
            <a:endParaRPr lang="cs-CZ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0" y="1557338"/>
            <a:ext cx="75565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15C82A-E0AD-42AE-A7EC-732E194127D7}" type="slidenum">
              <a:rPr lang="en-US">
                <a:latin typeface="Arial Black" pitchFamily="34" charset="0"/>
              </a:rPr>
              <a:pPr/>
              <a:t>24</a:t>
            </a:fld>
            <a:endParaRPr lang="en-US">
              <a:latin typeface="Arial Black" pitchFamily="34" charset="0"/>
            </a:endParaRP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84213" y="549275"/>
            <a:ext cx="748823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Literat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úra</a:t>
            </a:r>
          </a:p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[1]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V.Kapoun: Přístupové a transportní síte. VUT v Brně, 1999.</a:t>
            </a:r>
          </a:p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[2]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 Vaculík: Prístupové siete</a:t>
            </a:r>
            <a:r>
              <a:rPr lang="en-US">
                <a:solidFill>
                  <a:srgbClr val="000000"/>
                </a:solidFill>
                <a:latin typeface="Tahoma" pitchFamily="34" charset="0"/>
              </a:rPr>
              <a:t>.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 ŽU v Žiline, 2000.</a:t>
            </a:r>
          </a:p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[3]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J</a:t>
            </a:r>
            <a:r>
              <a:rPr lang="en-US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  <a:latin typeface="Tahoma" pitchFamily="34" charset="0"/>
              </a:rPr>
              <a:t>.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ČVUT, 2003.</a:t>
            </a:r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[4]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T. Anttalainen: Introduction to Telecom. Network Engineering. Norwood (USA - MA), 2003.</a:t>
            </a:r>
            <a:endParaRPr lang="en-US">
              <a:solidFill>
                <a:srgbClr val="0000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[5] L. Harte: Introduction to Digital Subscriber Line (DSL): Technologies, Operation and Systems. ALTHOS, 2005.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[6] 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Odporúčanie ITU_T G.995.1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[7] ve</a:t>
            </a:r>
            <a:r>
              <a:rPr lang="sk-SK">
                <a:solidFill>
                  <a:srgbClr val="000000"/>
                </a:solidFill>
                <a:latin typeface="Tahoma" pitchFamily="34" charset="0"/>
              </a:rPr>
              <a:t>ľa informácií na adrese: </a:t>
            </a:r>
            <a:r>
              <a:rPr lang="cs-CZ"/>
              <a:t>http://www.cisco.com/en/US/docs/internetworking/technology/handbook/Intro-to-WAN.html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4EA6929-210B-4013-B387-997E784BC896}" type="slidenum">
              <a:rPr lang="en-US" sz="1200">
                <a:latin typeface="Arial Black" pitchFamily="34" charset="0"/>
              </a:rPr>
              <a:pPr algn="r" eaLnBrk="1" hangingPunct="1"/>
              <a:t>3</a:t>
            </a:fld>
            <a:endParaRPr lang="en-US" sz="1200">
              <a:latin typeface="Arial Black" pitchFamily="34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971550" y="692150"/>
            <a:ext cx="68405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2400" b="1"/>
              <a:t>DSL – Digital Subscriber Line – digitálna účastnícka linka</a:t>
            </a:r>
          </a:p>
          <a:p>
            <a:pPr eaLnBrk="1" hangingPunct="1">
              <a:spcBef>
                <a:spcPct val="50000"/>
              </a:spcBef>
            </a:pPr>
            <a:endParaRPr lang="sk-SK" sz="2400" b="1"/>
          </a:p>
          <a:p>
            <a:pPr eaLnBrk="1" hangingPunct="1">
              <a:spcBef>
                <a:spcPct val="50000"/>
              </a:spcBef>
            </a:pPr>
            <a:r>
              <a:rPr lang="sk-SK" sz="2400" b="1"/>
              <a:t>Úvod – </a:t>
            </a:r>
            <a:r>
              <a:rPr lang="sk-SK" sz="2000"/>
              <a:t>základné špecifikácie  a pojmy</a:t>
            </a:r>
            <a:endParaRPr lang="cs-CZ" sz="2000"/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116013" y="2641600"/>
            <a:ext cx="746125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PSTN  a Internet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analog /</a:t>
            </a:r>
            <a:r>
              <a:rPr lang="en-US"/>
              <a:t> </a:t>
            </a:r>
            <a:r>
              <a:rPr lang="sk-SK"/>
              <a:t>digital</a:t>
            </a:r>
            <a:r>
              <a:rPr lang="en-US"/>
              <a:t>  (</a:t>
            </a:r>
            <a:r>
              <a:rPr lang="sk-SK"/>
              <a:t>najprv len hovory, potom aj prenos dát pomocou tf.modemov, okrem telegrafu, digitalizácia a vznik link. systémov s kódom AMI a HDB3 pre 2Mbps, resp. 8Mbps, zavedenie ISDN s viacstavovým kódom 2B1Q </a:t>
            </a:r>
            <a:r>
              <a:rPr lang="sk-SK">
                <a:sym typeface="Wingdings" pitchFamily="2" charset="2"/>
              </a:rPr>
              <a:t>využitie poznatkov v xDSL)</a:t>
            </a:r>
            <a:endParaRPr lang="sk-SK"/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pásma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čas obsadenia okruhu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širokopásmovosť; oneskorenie; čakacia doba, odozva – </a:t>
            </a:r>
            <a:r>
              <a:rPr lang="sk-SK" b="1"/>
              <a:t>latency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</a:t>
            </a:r>
            <a:r>
              <a:rPr lang="sk-SK" u="sng">
                <a:solidFill>
                  <a:srgbClr val="FF0000"/>
                </a:solidFill>
              </a:rPr>
              <a:t>využitie krútených párov</a:t>
            </a:r>
            <a:r>
              <a:rPr lang="sk-SK"/>
              <a:t> (metalických sietí);</a:t>
            </a:r>
            <a:r>
              <a:rPr lang="en-US"/>
              <a:t> </a:t>
            </a:r>
            <a:r>
              <a:rPr lang="en-US" b="1"/>
              <a:t>DSLAM</a:t>
            </a:r>
            <a:r>
              <a:rPr lang="en-US"/>
              <a:t>-DSL Access Multiplexer  - u posky</a:t>
            </a:r>
            <a:r>
              <a:rPr lang="sk-SK"/>
              <a:t>t</a:t>
            </a:r>
            <a:r>
              <a:rPr lang="en-US"/>
              <a:t>ovate</a:t>
            </a:r>
            <a:r>
              <a:rPr lang="sk-SK"/>
              <a:t>ľa, koncentruje prevádzku od viacerých užívateľov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/>
              <a:t> viac foriem DSL </a:t>
            </a:r>
            <a:r>
              <a:rPr lang="sk-SK">
                <a:sym typeface="Wingdings" pitchFamily="2" charset="2"/>
              </a:rPr>
              <a:t></a:t>
            </a:r>
            <a:r>
              <a:rPr lang="en-US">
                <a:sym typeface="Wingdings" pitchFamily="2" charset="2"/>
              </a:rPr>
              <a:t> </a:t>
            </a:r>
            <a:r>
              <a:rPr lang="sk-SK"/>
              <a:t> xDSL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6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čísla snímky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514A8A9-52B2-4F23-A791-9FCC5D1D79D0}" type="slidenum">
              <a:rPr lang="en-US" sz="1200">
                <a:latin typeface="Arial Black" pitchFamily="34" charset="0"/>
              </a:rPr>
              <a:pPr algn="r" eaLnBrk="1" hangingPunct="1"/>
              <a:t>4</a:t>
            </a:fld>
            <a:endParaRPr lang="en-US" sz="1200">
              <a:latin typeface="Arial Black" pitchFamily="34" charset="0"/>
            </a:endParaRP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09613"/>
            <a:ext cx="89439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0" y="5803900"/>
            <a:ext cx="89646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1</a:t>
            </a:r>
            <a:r>
              <a:rPr lang="sk-SK"/>
              <a:t>  </a:t>
            </a:r>
            <a:r>
              <a:rPr lang="en-US"/>
              <a:t>DSL </a:t>
            </a:r>
            <a:r>
              <a:rPr lang="sk-SK"/>
              <a:t>- </a:t>
            </a:r>
            <a:r>
              <a:rPr lang="sk-SK" b="1"/>
              <a:t>zdieľaný</a:t>
            </a:r>
            <a:r>
              <a:rPr lang="sk-SK"/>
              <a:t> prenos hlasu a dát (na poslednom úseku prostredníctvom pôvodných PSTN metalických vedení)</a:t>
            </a:r>
            <a:r>
              <a:rPr lang="en-US"/>
              <a:t> </a:t>
            </a:r>
            <a:r>
              <a:rPr lang="sk-SK"/>
              <a:t>– sú v oddelených pásmach</a:t>
            </a:r>
          </a:p>
          <a:p>
            <a:pPr>
              <a:spcBef>
                <a:spcPct val="50000"/>
              </a:spcBef>
            </a:pPr>
            <a:r>
              <a:rPr lang="sk-SK"/>
              <a:t>(je známy aj prenos</a:t>
            </a:r>
            <a:r>
              <a:rPr lang="en-US"/>
              <a:t> “</a:t>
            </a:r>
            <a:r>
              <a:rPr lang="en-US" b="1"/>
              <a:t>digital only</a:t>
            </a:r>
            <a:r>
              <a:rPr lang="en-US"/>
              <a:t>”</a:t>
            </a:r>
            <a:r>
              <a:rPr lang="sk-SK"/>
              <a:t> - </a:t>
            </a:r>
            <a:r>
              <a:rPr lang="en-US"/>
              <a:t> vi</a:t>
            </a:r>
            <a:r>
              <a:rPr lang="sk-SK"/>
              <a:t>ď ďalej)</a:t>
            </a:r>
            <a:endParaRPr lang="cs-CZ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2555875" y="2565400"/>
            <a:ext cx="863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HP filter</a:t>
            </a:r>
            <a:endParaRPr lang="cs-CZ" sz="1400"/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2555875" y="4868863"/>
            <a:ext cx="863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DP filter</a:t>
            </a:r>
            <a:endParaRPr lang="cs-CZ" sz="1400"/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5867400" y="4868863"/>
            <a:ext cx="863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DP filter</a:t>
            </a:r>
            <a:endParaRPr lang="cs-CZ" sz="1400"/>
          </a:p>
        </p:txBody>
      </p:sp>
      <p:sp>
        <p:nvSpPr>
          <p:cNvPr id="37896" name="Text Box 11"/>
          <p:cNvSpPr txBox="1">
            <a:spLocks noChangeArrowheads="1"/>
          </p:cNvSpPr>
          <p:nvPr/>
        </p:nvSpPr>
        <p:spPr bwMode="auto">
          <a:xfrm>
            <a:off x="5867400" y="2636838"/>
            <a:ext cx="863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HP filter</a:t>
            </a:r>
            <a:endParaRPr lang="cs-CZ" sz="1400"/>
          </a:p>
        </p:txBody>
      </p:sp>
      <p:sp>
        <p:nvSpPr>
          <p:cNvPr id="37897" name="Ovál 8"/>
          <p:cNvSpPr>
            <a:spLocks noChangeArrowheads="1"/>
          </p:cNvSpPr>
          <p:nvPr/>
        </p:nvSpPr>
        <p:spPr bwMode="auto">
          <a:xfrm>
            <a:off x="0" y="1000125"/>
            <a:ext cx="4071938" cy="4429125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cxnSp>
        <p:nvCxnSpPr>
          <p:cNvPr id="37898" name="Rovná spojovacia šípka 10"/>
          <p:cNvCxnSpPr>
            <a:cxnSpLocks noChangeShapeType="1"/>
            <a:stCxn id="37897" idx="4"/>
          </p:cNvCxnSpPr>
          <p:nvPr/>
        </p:nvCxnSpPr>
        <p:spPr bwMode="auto">
          <a:xfrm>
            <a:off x="2036763" y="5429250"/>
            <a:ext cx="425450" cy="673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55650" y="44450"/>
            <a:ext cx="540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>
                <a:solidFill>
                  <a:schemeClr val="bg1"/>
                </a:solidFill>
              </a:rPr>
              <a:t>o čo ide?</a:t>
            </a:r>
            <a:endParaRPr lang="cs-CZ" sz="2400" b="1">
              <a:solidFill>
                <a:schemeClr val="bg1"/>
              </a:solidFill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011863" y="3141663"/>
            <a:ext cx="1728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splitter v úlohe zlučovača</a:t>
            </a:r>
            <a:endParaRPr lang="cs-CZ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971550" y="2997200"/>
            <a:ext cx="23764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/>
              <a:t>ak je filter súča</a:t>
            </a:r>
            <a:r>
              <a:rPr lang="en-US"/>
              <a:t>s</a:t>
            </a:r>
            <a:r>
              <a:rPr lang="sk-SK"/>
              <a:t>ťou zásuvky</a:t>
            </a:r>
            <a:r>
              <a:rPr lang="sk-SK">
                <a:sym typeface="Wingdings" pitchFamily="2" charset="2"/>
              </a:rPr>
              <a:t></a:t>
            </a:r>
            <a:r>
              <a:rPr lang="en-US" b="1">
                <a:sym typeface="Wingdings" pitchFamily="2" charset="2"/>
              </a:rPr>
              <a:t>mikrofilter</a:t>
            </a:r>
            <a:endParaRPr lang="cs-CZ" b="1"/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716463" y="5373688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ym typeface="Wingdings" pitchFamily="2" charset="2"/>
              </a:rPr>
              <a:t></a:t>
            </a:r>
            <a:r>
              <a:rPr lang="en-US"/>
              <a:t>anal</a:t>
            </a:r>
            <a:r>
              <a:rPr lang="sk-SK"/>
              <a:t>ógový tf.signál </a:t>
            </a:r>
            <a:endParaRPr lang="cs-CZ"/>
          </a:p>
        </p:txBody>
      </p:sp>
      <p:sp>
        <p:nvSpPr>
          <p:cNvPr id="37903" name="Oval 15"/>
          <p:cNvSpPr>
            <a:spLocks noChangeArrowheads="1"/>
          </p:cNvSpPr>
          <p:nvPr/>
        </p:nvSpPr>
        <p:spPr bwMode="auto">
          <a:xfrm>
            <a:off x="4211638" y="3284538"/>
            <a:ext cx="914400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500563" y="2636838"/>
            <a:ext cx="576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>
                <a:solidFill>
                  <a:srgbClr val="FF0000"/>
                </a:solidFill>
              </a:rPr>
              <a:t>!!</a:t>
            </a:r>
            <a:endParaRPr lang="cs-CZ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3683349-DC82-49BF-AC4C-DEA5D7D3337B}" type="slidenum">
              <a:rPr lang="en-US">
                <a:latin typeface="Arial Black" pitchFamily="34" charset="0"/>
              </a:rPr>
              <a:pPr/>
              <a:t>5</a:t>
            </a:fld>
            <a:endParaRPr lang="en-US">
              <a:latin typeface="Arial Black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5520" y="5949280"/>
            <a:ext cx="883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/>
              <a:t>Obr.</a:t>
            </a:r>
            <a:r>
              <a:rPr lang="sk-SK" dirty="0"/>
              <a:t> </a:t>
            </a:r>
            <a:r>
              <a:rPr lang="en-US" b="1" dirty="0"/>
              <a:t>2 </a:t>
            </a:r>
            <a:r>
              <a:rPr lang="sk-SK" dirty="0"/>
              <a:t>DSL -  typ „</a:t>
            </a:r>
            <a:r>
              <a:rPr lang="sk-SK" b="1" dirty="0" err="1"/>
              <a:t>digital</a:t>
            </a:r>
            <a:r>
              <a:rPr lang="sk-SK" b="1" dirty="0"/>
              <a:t> – </a:t>
            </a:r>
            <a:r>
              <a:rPr lang="sk-SK" b="1" dirty="0" err="1"/>
              <a:t>only</a:t>
            </a:r>
            <a:r>
              <a:rPr lang="sk-SK" dirty="0"/>
              <a:t>“ (pásma pre hlas a dáta nie sú oddelené</a:t>
            </a:r>
            <a:r>
              <a:rPr lang="sk-SK" dirty="0" smtClean="0"/>
              <a:t>)</a:t>
            </a:r>
            <a:r>
              <a:rPr lang="el-GR" dirty="0" smtClean="0"/>
              <a:t> [5]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277938"/>
            <a:ext cx="8764587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3708400" y="2565400"/>
            <a:ext cx="935038" cy="352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D095F4-3CC0-4A78-A8E5-4F524F2008B4}" type="slidenum">
              <a:rPr lang="en-US">
                <a:latin typeface="Arial Black" pitchFamily="34" charset="0"/>
              </a:rPr>
              <a:pPr/>
              <a:t>6</a:t>
            </a:fld>
            <a:endParaRPr lang="en-US">
              <a:latin typeface="Arial Black" pitchFamily="34" charset="0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684213" y="620713"/>
          <a:ext cx="7775575" cy="523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Chart" r:id="rId3" imgW="7181698" imgH="5019713" progId="Excel.Chart.8">
                  <p:embed/>
                </p:oleObj>
              </mc:Choice>
              <mc:Fallback>
                <p:oleObj name="Chart" r:id="rId3" imgW="7181698" imgH="5019713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620713"/>
                        <a:ext cx="7775575" cy="5233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971550" y="5805488"/>
            <a:ext cx="7345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Obr.3  </a:t>
            </a:r>
            <a:r>
              <a:rPr lang="en-US"/>
              <a:t>V</a:t>
            </a:r>
            <a:r>
              <a:rPr lang="sk-SK"/>
              <a:t>ývoj DSL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6E1869-498C-4CBD-877D-D94AA821E831}" type="slidenum">
              <a:rPr lang="en-US">
                <a:latin typeface="Arial Black" pitchFamily="34" charset="0"/>
              </a:rPr>
              <a:pPr/>
              <a:t>7</a:t>
            </a:fld>
            <a:endParaRPr lang="en-US">
              <a:latin typeface="Arial Black" pitchFamily="34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55650" y="4724400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Obr</a:t>
            </a:r>
            <a:r>
              <a:rPr lang="sk-SK"/>
              <a:t>.</a:t>
            </a:r>
            <a:r>
              <a:rPr lang="en-US" b="1"/>
              <a:t>4 </a:t>
            </a:r>
            <a:r>
              <a:rPr lang="sk-SK"/>
              <a:t> Prehľad technológií xDSL</a:t>
            </a:r>
            <a:endParaRPr lang="cs-CZ"/>
          </a:p>
        </p:txBody>
      </p:sp>
      <p:grpSp>
        <p:nvGrpSpPr>
          <p:cNvPr id="8196" name="Group 53"/>
          <p:cNvGrpSpPr>
            <a:grpSpLocks/>
          </p:cNvGrpSpPr>
          <p:nvPr/>
        </p:nvGrpSpPr>
        <p:grpSpPr bwMode="auto">
          <a:xfrm>
            <a:off x="1020763" y="619125"/>
            <a:ext cx="7512050" cy="4105275"/>
            <a:chOff x="643" y="390"/>
            <a:chExt cx="4732" cy="2586"/>
          </a:xfrm>
        </p:grpSpPr>
        <p:sp>
          <p:nvSpPr>
            <p:cNvPr id="8197" name="Rectangle 9"/>
            <p:cNvSpPr>
              <a:spLocks noChangeArrowheads="1"/>
            </p:cNvSpPr>
            <p:nvPr/>
          </p:nvSpPr>
          <p:spPr bwMode="auto">
            <a:xfrm>
              <a:off x="2670" y="390"/>
              <a:ext cx="542" cy="3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198" name="Rectangle 19"/>
            <p:cNvSpPr>
              <a:spLocks noChangeArrowheads="1"/>
            </p:cNvSpPr>
            <p:nvPr/>
          </p:nvSpPr>
          <p:spPr bwMode="auto">
            <a:xfrm>
              <a:off x="4832" y="1029"/>
              <a:ext cx="543" cy="396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199" name="Rectangle 17"/>
            <p:cNvSpPr>
              <a:spLocks noChangeArrowheads="1"/>
            </p:cNvSpPr>
            <p:nvPr/>
          </p:nvSpPr>
          <p:spPr bwMode="auto">
            <a:xfrm>
              <a:off x="4238" y="1029"/>
              <a:ext cx="542" cy="396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200" name="Rectangle 15"/>
            <p:cNvSpPr>
              <a:spLocks noChangeArrowheads="1"/>
            </p:cNvSpPr>
            <p:nvPr/>
          </p:nvSpPr>
          <p:spPr bwMode="auto">
            <a:xfrm>
              <a:off x="3638" y="1029"/>
              <a:ext cx="542" cy="396"/>
            </a:xfrm>
            <a:prstGeom prst="rect">
              <a:avLst/>
            </a:prstGeom>
            <a:solidFill>
              <a:srgbClr val="CCCC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201" name="Rectangle 13"/>
            <p:cNvSpPr>
              <a:spLocks noChangeArrowheads="1"/>
            </p:cNvSpPr>
            <p:nvPr/>
          </p:nvSpPr>
          <p:spPr bwMode="auto">
            <a:xfrm>
              <a:off x="1868" y="1069"/>
              <a:ext cx="542" cy="55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202" name="Rectangle 11"/>
            <p:cNvSpPr>
              <a:spLocks noChangeArrowheads="1"/>
            </p:cNvSpPr>
            <p:nvPr/>
          </p:nvSpPr>
          <p:spPr bwMode="auto">
            <a:xfrm>
              <a:off x="955" y="1069"/>
              <a:ext cx="576" cy="551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203" name="Text Box 8"/>
            <p:cNvSpPr txBox="1">
              <a:spLocks noChangeArrowheads="1"/>
            </p:cNvSpPr>
            <p:nvPr/>
          </p:nvSpPr>
          <p:spPr bwMode="auto">
            <a:xfrm>
              <a:off x="2720" y="471"/>
              <a:ext cx="43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 b="1">
                  <a:ea typeface="굴림" charset="-127"/>
                </a:rPr>
                <a:t>xDSL</a:t>
              </a:r>
              <a:endParaRPr lang="en-US" sz="1400" b="1"/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1038" y="1150"/>
              <a:ext cx="531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>
                  <a:ea typeface="굴림" charset="-127"/>
                </a:rPr>
                <a:t>skupina HDSL</a:t>
              </a:r>
              <a:endParaRPr lang="en-US" sz="1400"/>
            </a:p>
          </p:txBody>
        </p:sp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>
              <a:off x="1907" y="1150"/>
              <a:ext cx="569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>
                  <a:ea typeface="굴림" charset="-127"/>
                </a:rPr>
                <a:t>skupina ADSL</a:t>
              </a:r>
              <a:endParaRPr lang="en-US" sz="1400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688" y="1110"/>
              <a:ext cx="43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>
                  <a:ea typeface="굴림" charset="-127"/>
                </a:rPr>
                <a:t>VDSL</a:t>
              </a:r>
              <a:endParaRPr lang="en-US" sz="1400"/>
            </a:p>
          </p:txBody>
        </p:sp>
        <p:sp>
          <p:nvSpPr>
            <p:cNvPr id="8207" name="Text Box 16"/>
            <p:cNvSpPr txBox="1">
              <a:spLocks noChangeArrowheads="1"/>
            </p:cNvSpPr>
            <p:nvPr/>
          </p:nvSpPr>
          <p:spPr bwMode="auto">
            <a:xfrm>
              <a:off x="4287" y="1110"/>
              <a:ext cx="43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>
                  <a:ea typeface="굴림" charset="-127"/>
                </a:rPr>
                <a:t>PDSL</a:t>
              </a:r>
              <a:endParaRPr lang="en-US" sz="1400"/>
            </a:p>
          </p:txBody>
        </p:sp>
        <p:sp>
          <p:nvSpPr>
            <p:cNvPr id="8208" name="Text Box 18"/>
            <p:cNvSpPr txBox="1">
              <a:spLocks noChangeArrowheads="1"/>
            </p:cNvSpPr>
            <p:nvPr/>
          </p:nvSpPr>
          <p:spPr bwMode="auto">
            <a:xfrm>
              <a:off x="4882" y="1110"/>
              <a:ext cx="43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ko-KR" sz="1400">
                  <a:ea typeface="굴림" charset="-127"/>
                </a:rPr>
                <a:t>FDSL</a:t>
              </a:r>
              <a:endParaRPr lang="en-US" sz="1400"/>
            </a:p>
          </p:txBody>
        </p:sp>
        <p:sp>
          <p:nvSpPr>
            <p:cNvPr id="8209" name="Text Box 20"/>
            <p:cNvSpPr txBox="1">
              <a:spLocks noChangeArrowheads="1"/>
            </p:cNvSpPr>
            <p:nvPr/>
          </p:nvSpPr>
          <p:spPr bwMode="auto">
            <a:xfrm>
              <a:off x="643" y="1797"/>
              <a:ext cx="639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štandardy</a:t>
              </a:r>
            </a:p>
            <a:p>
              <a:r>
                <a:rPr lang="sk-SK" altLang="ko-KR" sz="1400"/>
                <a:t>HDSL</a:t>
              </a:r>
            </a:p>
            <a:p>
              <a:r>
                <a:rPr lang="sk-SK" altLang="ko-KR" sz="1400"/>
                <a:t>HDSL2</a:t>
              </a:r>
              <a:endParaRPr lang="en-US" sz="1400"/>
            </a:p>
          </p:txBody>
        </p:sp>
        <p:sp>
          <p:nvSpPr>
            <p:cNvPr id="8210" name="Rectangle 21"/>
            <p:cNvSpPr>
              <a:spLocks noChangeArrowheads="1"/>
            </p:cNvSpPr>
            <p:nvPr/>
          </p:nvSpPr>
          <p:spPr bwMode="auto">
            <a:xfrm>
              <a:off x="660" y="1806"/>
              <a:ext cx="542" cy="5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11" name="Text Box 22"/>
            <p:cNvSpPr txBox="1">
              <a:spLocks noChangeArrowheads="1"/>
            </p:cNvSpPr>
            <p:nvPr/>
          </p:nvSpPr>
          <p:spPr bwMode="auto">
            <a:xfrm>
              <a:off x="1221" y="1797"/>
              <a:ext cx="639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variácie:</a:t>
              </a:r>
            </a:p>
            <a:p>
              <a:r>
                <a:rPr lang="sk-SK" altLang="ko-KR" sz="1400"/>
                <a:t>MVL</a:t>
              </a:r>
            </a:p>
            <a:p>
              <a:r>
                <a:rPr lang="sk-SK" altLang="ko-KR" sz="1400"/>
                <a:t>SDSL</a:t>
              </a:r>
            </a:p>
            <a:p>
              <a:r>
                <a:rPr lang="sk-SK" altLang="ko-KR" sz="1400"/>
                <a:t>MDSL</a:t>
              </a:r>
            </a:p>
            <a:p>
              <a:r>
                <a:rPr lang="sk-SK" altLang="ko-KR" sz="1400"/>
                <a:t>IDSL</a:t>
              </a:r>
              <a:endParaRPr lang="en-US" sz="1400"/>
            </a:p>
          </p:txBody>
        </p:sp>
        <p:sp>
          <p:nvSpPr>
            <p:cNvPr id="8212" name="Rectangle 23"/>
            <p:cNvSpPr>
              <a:spLocks noChangeArrowheads="1"/>
            </p:cNvSpPr>
            <p:nvPr/>
          </p:nvSpPr>
          <p:spPr bwMode="auto">
            <a:xfrm>
              <a:off x="1238" y="1806"/>
              <a:ext cx="542" cy="7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13" name="Text Box 24"/>
            <p:cNvSpPr txBox="1">
              <a:spLocks noChangeArrowheads="1"/>
            </p:cNvSpPr>
            <p:nvPr/>
          </p:nvSpPr>
          <p:spPr bwMode="auto">
            <a:xfrm>
              <a:off x="1796" y="1812"/>
              <a:ext cx="714" cy="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štandardy</a:t>
              </a:r>
            </a:p>
            <a:p>
              <a:r>
                <a:rPr lang="sk-SK" altLang="ko-KR" sz="1400"/>
                <a:t>ADSL</a:t>
              </a:r>
            </a:p>
            <a:p>
              <a:r>
                <a:rPr lang="sk-SK" altLang="ko-KR" sz="1400"/>
                <a:t>RADSL</a:t>
              </a:r>
            </a:p>
            <a:p>
              <a:r>
                <a:rPr lang="sk-SK" altLang="ko-KR" sz="1400"/>
                <a:t>G.lite</a:t>
              </a:r>
            </a:p>
            <a:p>
              <a:r>
                <a:rPr lang="sk-SK" altLang="ko-KR" sz="1400"/>
                <a:t>ADSL2</a:t>
              </a:r>
            </a:p>
            <a:p>
              <a:r>
                <a:rPr lang="sk-SK" altLang="ko-KR" sz="1400"/>
                <a:t>ADSL2+</a:t>
              </a:r>
            </a:p>
            <a:p>
              <a:r>
                <a:rPr lang="sk-SK" altLang="ko-KR" sz="1400"/>
                <a:t>RE-ADSL2</a:t>
              </a:r>
              <a:endParaRPr lang="en-US" sz="1400"/>
            </a:p>
          </p:txBody>
        </p:sp>
        <p:sp>
          <p:nvSpPr>
            <p:cNvPr id="8214" name="Rectangle 25"/>
            <p:cNvSpPr>
              <a:spLocks noChangeArrowheads="1"/>
            </p:cNvSpPr>
            <p:nvPr/>
          </p:nvSpPr>
          <p:spPr bwMode="auto">
            <a:xfrm>
              <a:off x="1830" y="1821"/>
              <a:ext cx="541" cy="101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15" name="Text Box 26"/>
            <p:cNvSpPr txBox="1">
              <a:spLocks noChangeArrowheads="1"/>
            </p:cNvSpPr>
            <p:nvPr/>
          </p:nvSpPr>
          <p:spPr bwMode="auto">
            <a:xfrm>
              <a:off x="2410" y="1797"/>
              <a:ext cx="1020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793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variácie</a:t>
              </a:r>
            </a:p>
            <a:p>
              <a:r>
                <a:rPr lang="sk-SK" altLang="ko-KR" sz="1400"/>
                <a:t>1-MPEG modem</a:t>
              </a:r>
            </a:p>
            <a:p>
              <a:pPr lvl="1"/>
              <a:r>
                <a:rPr lang="sk-SK" altLang="ko-KR" sz="1400"/>
                <a:t>CDSL</a:t>
              </a:r>
            </a:p>
            <a:p>
              <a:pPr lvl="1"/>
              <a:r>
                <a:rPr lang="sk-SK" altLang="ko-KR" sz="1400"/>
                <a:t>EZ-DSL</a:t>
              </a:r>
            </a:p>
            <a:p>
              <a:pPr lvl="1"/>
              <a:r>
                <a:rPr lang="sk-SK" altLang="ko-KR" sz="1400"/>
                <a:t>eXtremeDSLMAX</a:t>
              </a:r>
            </a:p>
            <a:p>
              <a:pPr lvl="1"/>
              <a:r>
                <a:rPr lang="sk-SK" altLang="ko-KR" sz="1400"/>
                <a:t>FasADSL</a:t>
              </a:r>
              <a:endParaRPr lang="en-US" sz="1400"/>
            </a:p>
          </p:txBody>
        </p:sp>
        <p:sp>
          <p:nvSpPr>
            <p:cNvPr id="8216" name="Rectangle 27"/>
            <p:cNvSpPr>
              <a:spLocks noChangeArrowheads="1"/>
            </p:cNvSpPr>
            <p:nvPr/>
          </p:nvSpPr>
          <p:spPr bwMode="auto">
            <a:xfrm>
              <a:off x="2426" y="1797"/>
              <a:ext cx="951" cy="104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17" name="Text Box 28"/>
            <p:cNvSpPr txBox="1">
              <a:spLocks noChangeArrowheads="1"/>
            </p:cNvSpPr>
            <p:nvPr/>
          </p:nvSpPr>
          <p:spPr bwMode="auto">
            <a:xfrm>
              <a:off x="3430" y="1789"/>
              <a:ext cx="640" cy="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štandardy:</a:t>
              </a:r>
            </a:p>
            <a:p>
              <a:endParaRPr lang="sk-SK" altLang="ko-KR" sz="1400"/>
            </a:p>
            <a:p>
              <a:r>
                <a:rPr lang="sk-SK" altLang="ko-KR" sz="1400"/>
                <a:t>VDSL</a:t>
              </a:r>
              <a:endParaRPr lang="en-US" sz="1400"/>
            </a:p>
          </p:txBody>
        </p:sp>
        <p:sp>
          <p:nvSpPr>
            <p:cNvPr id="8218" name="Rectangle 29"/>
            <p:cNvSpPr>
              <a:spLocks noChangeArrowheads="1"/>
            </p:cNvSpPr>
            <p:nvPr/>
          </p:nvSpPr>
          <p:spPr bwMode="auto">
            <a:xfrm>
              <a:off x="3447" y="1797"/>
              <a:ext cx="542" cy="10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19" name="Text Box 30"/>
            <p:cNvSpPr txBox="1">
              <a:spLocks noChangeArrowheads="1"/>
            </p:cNvSpPr>
            <p:nvPr/>
          </p:nvSpPr>
          <p:spPr bwMode="auto">
            <a:xfrm>
              <a:off x="4020" y="1789"/>
              <a:ext cx="699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sk-SK" altLang="ko-KR" sz="1400"/>
                <a:t>variácie:</a:t>
              </a:r>
            </a:p>
            <a:p>
              <a:r>
                <a:rPr lang="sk-SK" altLang="ko-KR" sz="1400"/>
                <a:t>VDSL2</a:t>
              </a:r>
            </a:p>
            <a:p>
              <a:r>
                <a:rPr lang="sk-SK" altLang="ko-KR" sz="1400"/>
                <a:t>VDSLPlus</a:t>
              </a:r>
            </a:p>
            <a:p>
              <a:r>
                <a:rPr lang="sk-SK" altLang="ko-KR" sz="1400"/>
                <a:t>TotalVDSL</a:t>
              </a:r>
              <a:endParaRPr lang="en-US" sz="1400"/>
            </a:p>
          </p:txBody>
        </p:sp>
        <p:sp>
          <p:nvSpPr>
            <p:cNvPr id="8220" name="Rectangle 31"/>
            <p:cNvSpPr>
              <a:spLocks noChangeArrowheads="1"/>
            </p:cNvSpPr>
            <p:nvPr/>
          </p:nvSpPr>
          <p:spPr bwMode="auto">
            <a:xfrm>
              <a:off x="4036" y="1797"/>
              <a:ext cx="581" cy="101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1" name="Line 32"/>
            <p:cNvSpPr>
              <a:spLocks noChangeShapeType="1"/>
            </p:cNvSpPr>
            <p:nvPr/>
          </p:nvSpPr>
          <p:spPr bwMode="auto">
            <a:xfrm>
              <a:off x="2938" y="786"/>
              <a:ext cx="1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2" name="Line 33"/>
            <p:cNvSpPr>
              <a:spLocks noChangeShapeType="1"/>
            </p:cNvSpPr>
            <p:nvPr/>
          </p:nvSpPr>
          <p:spPr bwMode="auto">
            <a:xfrm>
              <a:off x="1281" y="936"/>
              <a:ext cx="38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3" name="Line 34"/>
            <p:cNvSpPr>
              <a:spLocks noChangeShapeType="1"/>
            </p:cNvSpPr>
            <p:nvPr/>
          </p:nvSpPr>
          <p:spPr bwMode="auto">
            <a:xfrm>
              <a:off x="1281" y="936"/>
              <a:ext cx="1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4" name="Line 35"/>
            <p:cNvSpPr>
              <a:spLocks noChangeShapeType="1"/>
            </p:cNvSpPr>
            <p:nvPr/>
          </p:nvSpPr>
          <p:spPr bwMode="auto">
            <a:xfrm>
              <a:off x="2147" y="936"/>
              <a:ext cx="0" cy="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5" name="Line 36"/>
            <p:cNvSpPr>
              <a:spLocks noChangeShapeType="1"/>
            </p:cNvSpPr>
            <p:nvPr/>
          </p:nvSpPr>
          <p:spPr bwMode="auto">
            <a:xfrm>
              <a:off x="3916" y="936"/>
              <a:ext cx="0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6" name="Line 37"/>
            <p:cNvSpPr>
              <a:spLocks noChangeShapeType="1"/>
            </p:cNvSpPr>
            <p:nvPr/>
          </p:nvSpPr>
          <p:spPr bwMode="auto">
            <a:xfrm>
              <a:off x="4520" y="936"/>
              <a:ext cx="5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7" name="Line 38"/>
            <p:cNvSpPr>
              <a:spLocks noChangeShapeType="1"/>
            </p:cNvSpPr>
            <p:nvPr/>
          </p:nvSpPr>
          <p:spPr bwMode="auto">
            <a:xfrm>
              <a:off x="5096" y="936"/>
              <a:ext cx="0" cy="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8" name="Line 39"/>
            <p:cNvSpPr>
              <a:spLocks noChangeShapeType="1"/>
            </p:cNvSpPr>
            <p:nvPr/>
          </p:nvSpPr>
          <p:spPr bwMode="auto">
            <a:xfrm>
              <a:off x="902" y="1698"/>
              <a:ext cx="5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29" name="Line 40"/>
            <p:cNvSpPr>
              <a:spLocks noChangeShapeType="1"/>
            </p:cNvSpPr>
            <p:nvPr/>
          </p:nvSpPr>
          <p:spPr bwMode="auto">
            <a:xfrm>
              <a:off x="1221" y="1620"/>
              <a:ext cx="0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0" name="Line 41"/>
            <p:cNvSpPr>
              <a:spLocks noChangeShapeType="1"/>
            </p:cNvSpPr>
            <p:nvPr/>
          </p:nvSpPr>
          <p:spPr bwMode="auto">
            <a:xfrm>
              <a:off x="902" y="1698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1" name="Line 42"/>
            <p:cNvSpPr>
              <a:spLocks noChangeShapeType="1"/>
            </p:cNvSpPr>
            <p:nvPr/>
          </p:nvSpPr>
          <p:spPr bwMode="auto">
            <a:xfrm>
              <a:off x="1497" y="1698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2" name="Line 43"/>
            <p:cNvSpPr>
              <a:spLocks noChangeShapeType="1"/>
            </p:cNvSpPr>
            <p:nvPr/>
          </p:nvSpPr>
          <p:spPr bwMode="auto">
            <a:xfrm>
              <a:off x="2064" y="1731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3" name="Line 44"/>
            <p:cNvSpPr>
              <a:spLocks noChangeShapeType="1"/>
            </p:cNvSpPr>
            <p:nvPr/>
          </p:nvSpPr>
          <p:spPr bwMode="auto">
            <a:xfrm>
              <a:off x="2875" y="1731"/>
              <a:ext cx="0" cy="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4" name="Line 45"/>
            <p:cNvSpPr>
              <a:spLocks noChangeShapeType="1"/>
            </p:cNvSpPr>
            <p:nvPr/>
          </p:nvSpPr>
          <p:spPr bwMode="auto">
            <a:xfrm>
              <a:off x="2064" y="1731"/>
              <a:ext cx="8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5" name="Line 46"/>
            <p:cNvSpPr>
              <a:spLocks noChangeShapeType="1"/>
            </p:cNvSpPr>
            <p:nvPr/>
          </p:nvSpPr>
          <p:spPr bwMode="auto">
            <a:xfrm>
              <a:off x="3638" y="1620"/>
              <a:ext cx="64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6" name="Line 47"/>
            <p:cNvSpPr>
              <a:spLocks noChangeShapeType="1"/>
            </p:cNvSpPr>
            <p:nvPr/>
          </p:nvSpPr>
          <p:spPr bwMode="auto">
            <a:xfrm flipH="1">
              <a:off x="2119" y="1620"/>
              <a:ext cx="5" cy="1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7" name="Line 48"/>
            <p:cNvSpPr>
              <a:spLocks noChangeShapeType="1"/>
            </p:cNvSpPr>
            <p:nvPr/>
          </p:nvSpPr>
          <p:spPr bwMode="auto">
            <a:xfrm>
              <a:off x="3916" y="1425"/>
              <a:ext cx="0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8" name="Line 49"/>
            <p:cNvSpPr>
              <a:spLocks noChangeShapeType="1"/>
            </p:cNvSpPr>
            <p:nvPr/>
          </p:nvSpPr>
          <p:spPr bwMode="auto">
            <a:xfrm>
              <a:off x="3638" y="1620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239" name="Line 50"/>
            <p:cNvSpPr>
              <a:spLocks noChangeShapeType="1"/>
            </p:cNvSpPr>
            <p:nvPr/>
          </p:nvSpPr>
          <p:spPr bwMode="auto">
            <a:xfrm>
              <a:off x="4287" y="162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8A8011-8152-4638-80E9-5D2740A3EF03}" type="slidenum">
              <a:rPr lang="en-US">
                <a:latin typeface="Arial Black" pitchFamily="34" charset="0"/>
              </a:rPr>
              <a:pPr/>
              <a:t>8</a:t>
            </a:fld>
            <a:endParaRPr lang="en-US">
              <a:latin typeface="Arial Black" pitchFamily="34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900113" y="5589588"/>
            <a:ext cx="720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b="1"/>
              <a:t>Tab</a:t>
            </a:r>
            <a:r>
              <a:rPr lang="sk-SK"/>
              <a:t>.</a:t>
            </a:r>
            <a:r>
              <a:rPr lang="en-US" b="1"/>
              <a:t>1 </a:t>
            </a:r>
            <a:r>
              <a:rPr lang="sk-SK"/>
              <a:t> Prehľad technológií xDSL a ich špecifikácií </a:t>
            </a:r>
            <a:r>
              <a:rPr lang="en-US"/>
              <a:t>[3]</a:t>
            </a:r>
            <a:endParaRPr lang="cs-CZ"/>
          </a:p>
        </p:txBody>
      </p:sp>
      <p:graphicFrame>
        <p:nvGraphicFramePr>
          <p:cNvPr id="9294" name="Group 78"/>
          <p:cNvGraphicFramePr>
            <a:graphicFrameLocks noGrp="1"/>
          </p:cNvGraphicFramePr>
          <p:nvPr/>
        </p:nvGraphicFramePr>
        <p:xfrm>
          <a:off x="323850" y="765175"/>
          <a:ext cx="8424863" cy="4286759"/>
        </p:xfrm>
        <a:graphic>
          <a:graphicData uri="http://schemas.openxmlformats.org/drawingml/2006/table">
            <a:tbl>
              <a:tblPr/>
              <a:tblGrid>
                <a:gridCol w="1084263"/>
                <a:gridCol w="1082675"/>
                <a:gridCol w="1085850"/>
                <a:gridCol w="1082675"/>
                <a:gridCol w="1084262"/>
                <a:gridCol w="1301750"/>
                <a:gridCol w="1703388"/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označenie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Štandard ITU-T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Rýchlosť down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ý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chlos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ť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up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[Mbps]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Linkový kód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Dosah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[km]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Použitie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DSL (IDSL)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ITU-T I.430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0,128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0,128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2B1Q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Videokonf.,pr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í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stup k Internetu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.991.1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2B1Q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2-3... 1 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pár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.......2 páry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</a:t>
                      </a: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.....3 páry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Prenos E1, prepojenie LAN, Frame Relay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2B1Q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až 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G.991.2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2,3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 PAM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až 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ADSL Lite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G.992.1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1,5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0,5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až 7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Prístup k Internetu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ADSL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R-ADSL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G.992.2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 až 8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až 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Prístup k Internetu,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Video na požiad.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VDSL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G.993.1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 až 52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alebo 26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 až 6,4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al. 26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DMT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0,3 až 1,5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Multimed.prístup k Internetu, HDTV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čísla snímky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19A301-CE6E-4765-A3E1-5A413EFE252C}" type="slidenum">
              <a:rPr lang="en-US">
                <a:latin typeface="Arial Black" pitchFamily="34" charset="0"/>
              </a:rPr>
              <a:pPr/>
              <a:t>9</a:t>
            </a:fld>
            <a:endParaRPr lang="en-US">
              <a:latin typeface="Arial Black" pitchFamily="34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871855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50825" y="5589588"/>
            <a:ext cx="8497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Obr.5 </a:t>
            </a:r>
            <a:r>
              <a:rPr lang="en-US" dirty="0"/>
              <a:t> </a:t>
            </a:r>
            <a:r>
              <a:rPr lang="sk-SK" dirty="0" smtClean="0"/>
              <a:t>Ešte raz: DSL </a:t>
            </a:r>
            <a:r>
              <a:rPr lang="sk-SK" dirty="0"/>
              <a:t>v lokálnej slučke (</a:t>
            </a:r>
            <a:r>
              <a:rPr lang="sk-SK" dirty="0" err="1"/>
              <a:t>splitter</a:t>
            </a:r>
            <a:r>
              <a:rPr lang="sk-SK" dirty="0"/>
              <a:t> = DP filter oddeľuje hlasový kanál a smeruje ho do verejnej </a:t>
            </a:r>
            <a:r>
              <a:rPr lang="sk-SK" dirty="0" err="1"/>
              <a:t>telef.siete</a:t>
            </a:r>
            <a:r>
              <a:rPr lang="sk-SK" dirty="0"/>
              <a:t> PSTN)</a:t>
            </a:r>
            <a:endParaRPr lang="cs-CZ" dirty="0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50825" y="620713"/>
            <a:ext cx="187325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PC s interným ADSL modemom</a:t>
            </a:r>
            <a:endParaRPr lang="cs-CZ" sz="1400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763713" y="1196975"/>
            <a:ext cx="14398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lokálne slučky</a:t>
            </a:r>
            <a:endParaRPr lang="cs-CZ" sz="1400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3563938" y="2924175"/>
            <a:ext cx="1296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ústredňa</a:t>
            </a:r>
            <a:endParaRPr lang="cs-CZ" sz="1400"/>
          </a:p>
        </p:txBody>
      </p:sp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3492500" y="3213100"/>
            <a:ext cx="10080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6084888" y="2349500"/>
            <a:ext cx="1800225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/>
              <a:t>Sieť, IP, ATM, frame relay, alebo dátové kanály</a:t>
            </a:r>
            <a:endParaRPr lang="cs-CZ" sz="14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63713" y="5013325"/>
            <a:ext cx="295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latin typeface="Times New Roman" pitchFamily="18" charset="0"/>
              </a:rPr>
              <a:t>= </a:t>
            </a:r>
            <a:r>
              <a:rPr lang="en-US" sz="1600">
                <a:latin typeface="Times New Roman" pitchFamily="18" charset="0"/>
              </a:rPr>
              <a:t>Vere</a:t>
            </a:r>
            <a:r>
              <a:rPr lang="sk-SK" sz="1600">
                <a:latin typeface="Times New Roman" pitchFamily="18" charset="0"/>
              </a:rPr>
              <a:t>jná telef.sieť</a:t>
            </a:r>
            <a:endParaRPr lang="cs-CZ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1921</TotalTime>
  <Words>1390</Words>
  <Application>Microsoft Office PowerPoint</Application>
  <PresentationFormat>Prezentácia na obrazovke (4:3)</PresentationFormat>
  <Paragraphs>334</Paragraphs>
  <Slides>24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6" baseType="lpstr">
      <vt:lpstr>Pixel</vt:lpstr>
      <vt:lpstr>Chart</vt:lpstr>
      <vt:lpstr>Technológie xDSL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LM</dc:creator>
  <cp:lastModifiedBy>macekova3</cp:lastModifiedBy>
  <cp:revision>131</cp:revision>
  <dcterms:created xsi:type="dcterms:W3CDTF">2007-11-13T22:28:36Z</dcterms:created>
  <dcterms:modified xsi:type="dcterms:W3CDTF">2013-11-13T05:09:51Z</dcterms:modified>
</cp:coreProperties>
</file>