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73" r:id="rId4"/>
    <p:sldId id="267" r:id="rId5"/>
    <p:sldId id="271" r:id="rId6"/>
    <p:sldId id="272" r:id="rId7"/>
    <p:sldId id="258" r:id="rId8"/>
    <p:sldId id="259" r:id="rId9"/>
    <p:sldId id="268" r:id="rId10"/>
    <p:sldId id="261" r:id="rId11"/>
    <p:sldId id="262" r:id="rId12"/>
    <p:sldId id="264" r:id="rId13"/>
    <p:sldId id="269" r:id="rId14"/>
    <p:sldId id="265" r:id="rId15"/>
    <p:sldId id="266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kumimoji="1" lang="en-US" altLang="sk-SK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kumimoji="1" lang="en-US" altLang="sk-SK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k-SK" altLang="sk-SK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sk-SK" altLang="sk-SK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Click to edit Master subtitle style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A812F37-708F-4A39-84E4-52F4AA7ADA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7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416C8-C54C-49DB-883C-309B367E87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7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AC503-5AFC-420E-AAF4-4D3E1CBCB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85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9B739-79C2-4BA1-942E-F9CED9D8E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8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732A8-CBD2-4D55-A4C3-39DE8A53FC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01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A3C0C-A8EB-4A1D-85F6-516B5BD9F1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11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1DBD2-6B75-4083-B3D9-7EBF067C06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59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023C-59C0-4901-BFCA-78717BBD3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2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59B3E-B10C-423E-A7A5-FC321D42A6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1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6BFA-982F-4FA6-AA81-247205376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0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A2014-CE9D-420C-A75D-BAB767177F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68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918E7-8F01-4DFF-BAF6-E648251BD7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97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k-SK" altLang="sk-SK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sk-SK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k-SK" altLang="sk-SK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sk-SK" altLang="sk-SK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Click to edit Master text styles</a:t>
            </a:r>
          </a:p>
          <a:p>
            <a:pPr lvl="1"/>
            <a:r>
              <a:rPr lang="cs-CZ" altLang="sk-SK" smtClean="0"/>
              <a:t>Second level</a:t>
            </a:r>
          </a:p>
          <a:p>
            <a:pPr lvl="2"/>
            <a:r>
              <a:rPr lang="cs-CZ" altLang="sk-SK" smtClean="0"/>
              <a:t>Third level</a:t>
            </a:r>
          </a:p>
          <a:p>
            <a:pPr lvl="3"/>
            <a:r>
              <a:rPr lang="cs-CZ" altLang="sk-SK" smtClean="0"/>
              <a:t>Fourth level</a:t>
            </a:r>
          </a:p>
          <a:p>
            <a:pPr lvl="4"/>
            <a:r>
              <a:rPr lang="cs-CZ" altLang="sk-SK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0462BB3-1A4C-4936-B02C-0A646CF6C7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Prístupové siete</a:t>
            </a:r>
            <a:endParaRPr lang="cs-CZ" altLang="sk-SK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52738"/>
            <a:ext cx="4013200" cy="1104900"/>
          </a:xfrm>
        </p:spPr>
        <p:txBody>
          <a:bodyPr/>
          <a:lstStyle/>
          <a:p>
            <a:pPr eaLnBrk="1" hangingPunct="1"/>
            <a:r>
              <a:rPr lang="sk-SK" altLang="sk-SK" dirty="0" smtClean="0"/>
              <a:t>20</a:t>
            </a:r>
            <a:r>
              <a:rPr lang="en-US" altLang="sk-SK" dirty="0" smtClean="0"/>
              <a:t>16/17</a:t>
            </a:r>
            <a:endParaRPr lang="sk-SK" altLang="sk-SK" dirty="0" smtClean="0"/>
          </a:p>
          <a:p>
            <a:pPr eaLnBrk="1" hangingPunct="1"/>
            <a:endParaRPr lang="cs-CZ" altLang="sk-SK" dirty="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755650" y="5445125"/>
            <a:ext cx="7704138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 sz="2400" dirty="0" err="1"/>
              <a:t>Pr</a:t>
            </a:r>
            <a:r>
              <a:rPr lang="sk-SK" altLang="sk-SK" sz="2400" dirty="0"/>
              <a:t>í</a:t>
            </a:r>
            <a:r>
              <a:rPr lang="en-US" altLang="sk-SK" sz="2400" dirty="0" err="1"/>
              <a:t>klady</a:t>
            </a:r>
            <a:r>
              <a:rPr lang="sk-SK" altLang="sk-SK" sz="2400" dirty="0"/>
              <a:t>: výpočet hodnôt parametrov </a:t>
            </a:r>
            <a:r>
              <a:rPr lang="sk-SK" altLang="sk-SK" sz="2400" dirty="0" err="1"/>
              <a:t>metalických</a:t>
            </a:r>
            <a:r>
              <a:rPr lang="sk-SK" altLang="sk-SK" sz="2400" dirty="0"/>
              <a:t> </a:t>
            </a:r>
            <a:r>
              <a:rPr lang="sk-SK" altLang="sk-SK" sz="2400" dirty="0" smtClean="0"/>
              <a:t>párov</a:t>
            </a:r>
            <a:endParaRPr lang="cs-CZ" alt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 9: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Vložný</a:t>
            </a:r>
            <a:r>
              <a:rPr lang="sk-SK" altLang="sk-SK" dirty="0" smtClean="0"/>
              <a:t> útlm</a:t>
            </a:r>
            <a:endParaRPr lang="en-US" altLang="sk-SK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2938463"/>
          </a:xfrm>
        </p:spPr>
        <p:txBody>
          <a:bodyPr/>
          <a:lstStyle/>
          <a:p>
            <a:pPr eaLnBrk="1" hangingPunct="1"/>
            <a:r>
              <a:rPr lang="en-US" altLang="sk-SK" sz="2400" dirty="0" smtClean="0"/>
              <a:t>M</a:t>
            </a:r>
            <a:r>
              <a:rPr lang="sk-SK" altLang="sk-SK" sz="2400" dirty="0" smtClean="0"/>
              <a:t>á</a:t>
            </a:r>
            <a:r>
              <a:rPr lang="en-US" altLang="sk-SK" sz="2400" dirty="0" smtClean="0"/>
              <a:t>me (</a:t>
            </a:r>
            <a:r>
              <a:rPr lang="en-US" altLang="sk-SK" sz="2400" dirty="0" err="1" smtClean="0"/>
              <a:t>koax</a:t>
            </a:r>
            <a:r>
              <a:rPr lang="en-US" altLang="sk-SK" sz="2400" dirty="0" smtClean="0"/>
              <a:t>.) </a:t>
            </a:r>
            <a:r>
              <a:rPr lang="en-US" altLang="sk-SK" sz="2400" dirty="0" err="1" smtClean="0"/>
              <a:t>vedenie</a:t>
            </a:r>
            <a:r>
              <a:rPr lang="en-US" altLang="sk-SK" sz="2400" dirty="0" smtClean="0"/>
              <a:t>, do </a:t>
            </a:r>
            <a:r>
              <a:rPr lang="en-US" altLang="sk-SK" sz="2400" dirty="0" err="1" smtClean="0"/>
              <a:t>ktor</a:t>
            </a:r>
            <a:r>
              <a:rPr lang="sk-SK" altLang="sk-SK" sz="2400" dirty="0" smtClean="0"/>
              <a:t>é</a:t>
            </a:r>
            <a:r>
              <a:rPr lang="en-US" altLang="sk-SK" sz="2400" dirty="0" smtClean="0"/>
              <a:t>ho </a:t>
            </a:r>
            <a:r>
              <a:rPr lang="en-US" altLang="sk-SK" sz="2400" dirty="0" err="1" smtClean="0"/>
              <a:t>vstupuje</a:t>
            </a:r>
            <a:r>
              <a:rPr lang="en-US" altLang="sk-SK" sz="2400" dirty="0" smtClean="0"/>
              <a:t> sign</a:t>
            </a:r>
            <a:r>
              <a:rPr lang="sk-SK" altLang="sk-SK" sz="2400" dirty="0" smtClean="0"/>
              <a:t>á</a:t>
            </a:r>
            <a:r>
              <a:rPr lang="en-US" altLang="sk-SK" sz="2400" dirty="0" smtClean="0"/>
              <a:t>l s v</a:t>
            </a:r>
            <a:r>
              <a:rPr lang="sk-SK" altLang="sk-SK" sz="2400" dirty="0" smtClean="0"/>
              <a:t>ý</a:t>
            </a:r>
            <a:r>
              <a:rPr lang="en-US" altLang="sk-SK" sz="2400" dirty="0" err="1" smtClean="0"/>
              <a:t>konom</a:t>
            </a:r>
            <a:r>
              <a:rPr lang="en-US" altLang="sk-SK" sz="2400" dirty="0" smtClean="0"/>
              <a:t> </a:t>
            </a:r>
            <a:r>
              <a:rPr lang="sk-SK" altLang="sk-SK" sz="2400" dirty="0" err="1" smtClean="0"/>
              <a:t>1dBm</a:t>
            </a:r>
            <a:r>
              <a:rPr lang="sk-SK" altLang="sk-SK" sz="2400" dirty="0" smtClean="0"/>
              <a:t> a z ktorého je napájané zariadenie so vstupným nesymetrickým odporom 75</a:t>
            </a:r>
            <a:r>
              <a:rPr lang="el-GR" altLang="sk-SK" sz="2400" dirty="0" smtClean="0"/>
              <a:t>Ω</a:t>
            </a:r>
            <a:r>
              <a:rPr lang="sk-SK" altLang="sk-SK" sz="2400" dirty="0" smtClean="0"/>
              <a:t>. Požadované min. napätie na vstupe zariadenia je 696 </a:t>
            </a:r>
            <a:r>
              <a:rPr lang="el-GR" altLang="sk-SK" sz="2400" dirty="0" smtClean="0"/>
              <a:t>μ</a:t>
            </a:r>
            <a:r>
              <a:rPr lang="sk-SK" altLang="sk-SK" sz="2400" dirty="0" smtClean="0"/>
              <a:t>V v danom frekvenčnom pásme. Určte, aký max. útlm môže mať vedenie, aby zariadenie (analógový TVP) pracovalo správne.</a:t>
            </a:r>
            <a:endParaRPr lang="en-US" altLang="sk-SK" sz="2400" dirty="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27088" y="4978400"/>
            <a:ext cx="78486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Riešenie: </a:t>
            </a:r>
          </a:p>
          <a:p>
            <a:pPr eaLnBrk="1" hangingPunct="1">
              <a:spcBef>
                <a:spcPct val="50000"/>
              </a:spcBef>
            </a:pPr>
            <a:r>
              <a:rPr lang="sk-SK" altLang="sk-SK"/>
              <a:t>Výkon na vstupe televízora musí byť P</a:t>
            </a:r>
            <a:r>
              <a:rPr lang="sk-SK" altLang="sk-SK" baseline="-25000"/>
              <a:t>2 </a:t>
            </a:r>
            <a:r>
              <a:rPr lang="sk-SK" altLang="sk-SK"/>
              <a:t>= U.I=U</a:t>
            </a:r>
            <a:r>
              <a:rPr lang="sk-SK" altLang="sk-SK" baseline="30000"/>
              <a:t>2</a:t>
            </a:r>
            <a:r>
              <a:rPr lang="sk-SK" altLang="sk-SK"/>
              <a:t>/R=6,46 .10</a:t>
            </a:r>
            <a:r>
              <a:rPr lang="sk-SK" altLang="sk-SK" baseline="30000"/>
              <a:t>-9</a:t>
            </a:r>
            <a:r>
              <a:rPr lang="sk-SK" altLang="sk-SK"/>
              <a:t>W, po prepočítaní to je  -51,9 dBm.</a:t>
            </a:r>
          </a:p>
          <a:p>
            <a:pPr eaLnBrk="1" hangingPunct="1">
              <a:spcBef>
                <a:spcPct val="50000"/>
              </a:spcBef>
            </a:pPr>
            <a:r>
              <a:rPr lang="sk-SK" altLang="sk-SK"/>
              <a:t>Výkon na vstupe vedenia P</a:t>
            </a:r>
            <a:r>
              <a:rPr lang="sk-SK" altLang="sk-SK" baseline="-25000"/>
              <a:t>1</a:t>
            </a:r>
            <a:r>
              <a:rPr lang="sk-SK" altLang="sk-SK"/>
              <a:t>=P</a:t>
            </a:r>
            <a:r>
              <a:rPr lang="sk-SK" altLang="sk-SK" baseline="-25000"/>
              <a:t>2</a:t>
            </a:r>
            <a:r>
              <a:rPr lang="sk-SK" altLang="sk-SK"/>
              <a:t>+A;  z toho útlm A=P</a:t>
            </a:r>
            <a:r>
              <a:rPr lang="sk-SK" altLang="sk-SK" baseline="-25000"/>
              <a:t>1</a:t>
            </a:r>
            <a:r>
              <a:rPr lang="sk-SK" altLang="sk-SK"/>
              <a:t>-P</a:t>
            </a:r>
            <a:r>
              <a:rPr lang="sk-SK" altLang="sk-SK" baseline="-25000"/>
              <a:t>2</a:t>
            </a:r>
            <a:r>
              <a:rPr lang="sk-SK" altLang="sk-SK"/>
              <a:t>=1+51,9= 52,9 dB</a:t>
            </a:r>
          </a:p>
          <a:p>
            <a:pPr eaLnBrk="1" hangingPunct="1">
              <a:spcBef>
                <a:spcPct val="50000"/>
              </a:spcBef>
            </a:pP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10</a:t>
            </a:r>
            <a:r>
              <a:rPr lang="sk-SK" altLang="sk-SK" dirty="0" smtClean="0"/>
              <a:t>: Koeficient odrazu</a:t>
            </a:r>
            <a:r>
              <a:rPr lang="sk-SK" altLang="sk-SK" dirty="0" smtClean="0"/>
              <a:t>	</a:t>
            </a:r>
            <a:endParaRPr lang="en-US" altLang="sk-SK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Pri použití kábla s krútenými pármi s deklarovanou </a:t>
            </a:r>
            <a:r>
              <a:rPr lang="sk-SK" altLang="sk-SK" dirty="0" err="1" smtClean="0"/>
              <a:t>char</a:t>
            </a:r>
            <a:r>
              <a:rPr lang="sk-SK" altLang="sk-SK" dirty="0" smtClean="0"/>
              <a:t>. impedanciou 190 </a:t>
            </a:r>
            <a:r>
              <a:rPr lang="el-GR" altLang="sk-SK" dirty="0" smtClean="0"/>
              <a:t>Ω</a:t>
            </a:r>
            <a:r>
              <a:rPr lang="sk-SK" altLang="sk-SK" dirty="0" smtClean="0"/>
              <a:t> pri </a:t>
            </a:r>
            <a:r>
              <a:rPr lang="sk-SK" altLang="sk-SK" dirty="0" err="1" smtClean="0"/>
              <a:t>1kHz</a:t>
            </a:r>
            <a:r>
              <a:rPr lang="sk-SK" altLang="sk-SK" dirty="0" smtClean="0"/>
              <a:t> bol pár zakončený obvodom so vstupnou impedanciou 300 </a:t>
            </a:r>
            <a:r>
              <a:rPr lang="el-GR" altLang="sk-SK" dirty="0" smtClean="0"/>
              <a:t>Ω.</a:t>
            </a:r>
            <a:r>
              <a:rPr lang="sk-SK" altLang="sk-SK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sk-SK" altLang="sk-SK" dirty="0" smtClean="0"/>
              <a:t>    Určte koeficient odrazu a útlm </a:t>
            </a:r>
            <a:r>
              <a:rPr lang="en-US" altLang="sk-SK" dirty="0" err="1" smtClean="0"/>
              <a:t>odrazu</a:t>
            </a:r>
            <a:r>
              <a:rPr lang="sk-SK" altLang="sk-SK" dirty="0" smtClean="0"/>
              <a:t> pri takomto postupe.</a:t>
            </a:r>
            <a:endParaRPr lang="en-US" altLang="sk-SK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00113" y="5373688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Výsledky: koef.odrazu r=0,224, útlm </a:t>
            </a:r>
            <a:r>
              <a:rPr lang="en-US" altLang="sk-SK"/>
              <a:t>odrazu</a:t>
            </a:r>
            <a:r>
              <a:rPr lang="sk-SK" altLang="sk-SK"/>
              <a:t> RL=12,986 dB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11: </a:t>
            </a:r>
            <a:r>
              <a:rPr lang="sk-SK" altLang="sk-SK" dirty="0" err="1" smtClean="0"/>
              <a:t>Presluchy</a:t>
            </a:r>
            <a:r>
              <a:rPr lang="sk-SK" altLang="sk-SK" dirty="0" smtClean="0"/>
              <a:t>	</a:t>
            </a:r>
            <a:endParaRPr lang="en-US" altLang="sk-SK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2722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dirty="0" smtClean="0"/>
              <a:t>	Meraním pomocou zdroja signálu s úrovňou </a:t>
            </a:r>
            <a:r>
              <a:rPr lang="sk-SK" altLang="sk-SK" dirty="0" err="1" smtClean="0"/>
              <a:t>1dBm</a:t>
            </a:r>
            <a:r>
              <a:rPr lang="sk-SK" altLang="sk-SK" dirty="0" smtClean="0"/>
              <a:t> bol zistený </a:t>
            </a:r>
            <a:r>
              <a:rPr lang="sk-SK" altLang="sk-SK" dirty="0" err="1" smtClean="0"/>
              <a:t>presluch</a:t>
            </a:r>
            <a:r>
              <a:rPr lang="sk-SK" altLang="sk-SK" dirty="0" smtClean="0"/>
              <a:t> na blízkom konci susedného páru v kábli  -</a:t>
            </a:r>
            <a:r>
              <a:rPr lang="sk-SK" altLang="sk-SK" dirty="0" err="1" smtClean="0"/>
              <a:t>50dBm</a:t>
            </a:r>
            <a:r>
              <a:rPr lang="sk-SK" altLang="sk-SK" dirty="0" smtClean="0"/>
              <a:t> pri frekvencii 600 Hz. Určte parameter A</a:t>
            </a:r>
            <a:r>
              <a:rPr lang="sk-SK" altLang="sk-SK" baseline="-25000" dirty="0" smtClean="0"/>
              <a:t>NEXT</a:t>
            </a:r>
            <a:r>
              <a:rPr lang="sk-SK" altLang="sk-SK" dirty="0" smtClean="0"/>
              <a:t> </a:t>
            </a:r>
            <a:r>
              <a:rPr lang="en-US" altLang="sk-SK" dirty="0" smtClean="0"/>
              <a:t>[dB]  </a:t>
            </a:r>
            <a:r>
              <a:rPr lang="sk-SK" altLang="sk-SK" dirty="0" smtClean="0"/>
              <a:t>(útlm </a:t>
            </a:r>
            <a:r>
              <a:rPr lang="sk-SK" altLang="sk-SK" dirty="0" err="1" smtClean="0"/>
              <a:t>presluchu</a:t>
            </a:r>
            <a:r>
              <a:rPr lang="sk-SK" altLang="sk-SK" dirty="0" smtClean="0"/>
              <a:t>)</a:t>
            </a:r>
            <a:r>
              <a:rPr lang="en-US" altLang="sk-SK" dirty="0" smtClean="0"/>
              <a:t> a</a:t>
            </a:r>
            <a:r>
              <a:rPr lang="sk-SK" altLang="sk-SK" dirty="0" smtClean="0"/>
              <a:t> úroveň </a:t>
            </a:r>
            <a:r>
              <a:rPr lang="sk-SK" altLang="sk-SK" dirty="0" err="1" smtClean="0"/>
              <a:t>presluchu</a:t>
            </a:r>
            <a:r>
              <a:rPr lang="sk-SK" altLang="sk-SK" dirty="0" smtClean="0"/>
              <a:t> NEXT v </a:t>
            </a:r>
            <a:r>
              <a:rPr lang="en-US" altLang="sk-SK" dirty="0" smtClean="0"/>
              <a:t>[</a:t>
            </a:r>
            <a:r>
              <a:rPr lang="en-US" altLang="sk-SK" dirty="0" err="1" smtClean="0"/>
              <a:t>mW</a:t>
            </a:r>
            <a:r>
              <a:rPr lang="en-US" altLang="sk-SK" dirty="0" smtClean="0"/>
              <a:t>]</a:t>
            </a:r>
            <a:endParaRPr lang="en-US" altLang="sk-SK" baseline="-25000" dirty="0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00113" y="5157788"/>
            <a:ext cx="79565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V</a:t>
            </a:r>
            <a:r>
              <a:rPr lang="sk-SK" altLang="sk-SK"/>
              <a:t>ýsledky: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sk-SK" altLang="sk-SK"/>
              <a:t> A</a:t>
            </a:r>
            <a:r>
              <a:rPr lang="sk-SK" altLang="sk-SK" baseline="-25000"/>
              <a:t>NEXT</a:t>
            </a:r>
            <a:r>
              <a:rPr lang="sk-SK" altLang="sk-SK"/>
              <a:t>=10log(P</a:t>
            </a:r>
            <a:r>
              <a:rPr lang="sk-SK" altLang="sk-SK" baseline="-25000"/>
              <a:t>1N</a:t>
            </a:r>
            <a:r>
              <a:rPr lang="sk-SK" altLang="sk-SK"/>
              <a:t>/P</a:t>
            </a:r>
            <a:r>
              <a:rPr lang="sk-SK" altLang="sk-SK" baseline="-25000"/>
              <a:t>2N</a:t>
            </a:r>
            <a:r>
              <a:rPr lang="sk-SK" altLang="sk-SK"/>
              <a:t>)=P</a:t>
            </a:r>
            <a:r>
              <a:rPr lang="sk-SK" altLang="sk-SK" baseline="-25000"/>
              <a:t>1N</a:t>
            </a:r>
            <a:r>
              <a:rPr lang="en-US" altLang="sk-SK" baseline="-25000"/>
              <a:t>[dBm]</a:t>
            </a:r>
            <a:r>
              <a:rPr lang="en-US" altLang="sk-SK"/>
              <a:t>-P</a:t>
            </a:r>
            <a:r>
              <a:rPr lang="en-US" altLang="sk-SK" baseline="-25000"/>
              <a:t>2N[dBm]</a:t>
            </a:r>
            <a:r>
              <a:rPr lang="en-US" altLang="sk-SK"/>
              <a:t>=1+50=</a:t>
            </a:r>
            <a:r>
              <a:rPr lang="en-US" altLang="sk-SK" b="1"/>
              <a:t>51dB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sk-SK" altLang="sk-SK"/>
              <a:t> úroveň presluchu P</a:t>
            </a:r>
            <a:r>
              <a:rPr lang="sk-SK" altLang="sk-SK" baseline="-25000"/>
              <a:t>NEXT</a:t>
            </a:r>
            <a:r>
              <a:rPr lang="sk-SK" altLang="sk-SK"/>
              <a:t>= P</a:t>
            </a:r>
            <a:r>
              <a:rPr lang="sk-SK" altLang="sk-SK" baseline="-25000"/>
              <a:t>2N</a:t>
            </a:r>
            <a:r>
              <a:rPr lang="sk-SK" altLang="sk-SK"/>
              <a:t> = odlogaritmovanie (-50dBm) </a:t>
            </a:r>
            <a:r>
              <a:rPr lang="sk-SK" altLang="sk-SK">
                <a:sym typeface="Wingdings" pitchFamily="2" charset="2"/>
              </a:rPr>
              <a:t> </a:t>
            </a:r>
            <a:r>
              <a:rPr lang="sk-SK" altLang="sk-SK"/>
              <a:t>=</a:t>
            </a:r>
            <a:r>
              <a:rPr lang="en-US" altLang="sk-SK" b="1"/>
              <a:t> 1.10</a:t>
            </a:r>
            <a:r>
              <a:rPr lang="en-US" altLang="sk-SK" b="1" baseline="30000"/>
              <a:t>-5</a:t>
            </a:r>
            <a:r>
              <a:rPr lang="sk-SK" altLang="sk-SK" b="1"/>
              <a:t> mW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74496" cy="1143000"/>
          </a:xfrm>
        </p:spPr>
        <p:txBody>
          <a:bodyPr/>
          <a:lstStyle/>
          <a:p>
            <a:pPr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12: Odstup signál/šum SNR</a:t>
            </a:r>
            <a:endParaRPr lang="cs-CZ" altLang="sk-SK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420938"/>
            <a:ext cx="7632700" cy="1944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z="2000" dirty="0" smtClean="0"/>
              <a:t>Vypočítajte </a:t>
            </a:r>
            <a:r>
              <a:rPr lang="sk-SK" altLang="sk-SK" sz="2000" dirty="0" err="1" smtClean="0"/>
              <a:t>ef</a:t>
            </a:r>
            <a:r>
              <a:rPr lang="sk-SK" altLang="sk-SK" sz="2000" dirty="0" smtClean="0"/>
              <a:t>. hodnotu šumového napätia na vstupe prijímača</a:t>
            </a:r>
            <a:r>
              <a:rPr lang="el-GR" altLang="sk-SK" sz="2000" dirty="0" smtClean="0"/>
              <a:t> </a:t>
            </a:r>
            <a:r>
              <a:rPr lang="sk-SK" altLang="sk-SK" sz="2000" dirty="0" smtClean="0"/>
              <a:t>v rámci pásma </a:t>
            </a:r>
            <a:r>
              <a:rPr lang="sk-SK" altLang="sk-SK" sz="2000" dirty="0" err="1" smtClean="0"/>
              <a:t>8MHz</a:t>
            </a:r>
            <a:r>
              <a:rPr lang="sk-SK" altLang="sk-SK" sz="2000" dirty="0" smtClean="0"/>
              <a:t>, pri okolitej teplote </a:t>
            </a:r>
            <a:r>
              <a:rPr lang="sk-SK" altLang="sk-SK" sz="2000" dirty="0" err="1" smtClean="0"/>
              <a:t>40</a:t>
            </a:r>
            <a:r>
              <a:rPr lang="sk-SK" altLang="sk-SK" sz="2000" baseline="30000" dirty="0" err="1" smtClean="0"/>
              <a:t>o</a:t>
            </a:r>
            <a:r>
              <a:rPr lang="sk-SK" altLang="sk-SK" sz="2000" dirty="0" err="1" smtClean="0"/>
              <a:t>C</a:t>
            </a:r>
            <a:r>
              <a:rPr lang="sk-SK" altLang="sk-SK" sz="2000" dirty="0" smtClean="0"/>
              <a:t>, ak jeho </a:t>
            </a:r>
            <a:r>
              <a:rPr lang="sk-SK" altLang="sk-SK" sz="2000" dirty="0" err="1" smtClean="0"/>
              <a:t>R</a:t>
            </a:r>
            <a:r>
              <a:rPr lang="sk-SK" altLang="sk-SK" sz="2000" baseline="-25000" dirty="0" err="1" smtClean="0"/>
              <a:t>vst</a:t>
            </a:r>
            <a:r>
              <a:rPr lang="sk-SK" altLang="sk-SK" sz="2000" dirty="0" smtClean="0"/>
              <a:t> je 75 </a:t>
            </a:r>
            <a:r>
              <a:rPr lang="el-GR" altLang="sk-SK" sz="2000" dirty="0" smtClean="0"/>
              <a:t>Ω</a:t>
            </a:r>
            <a:r>
              <a:rPr lang="sk-SK" altLang="sk-SK" sz="2000" dirty="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z="2000" dirty="0" smtClean="0"/>
              <a:t>Akú min. úroveň musí mať signál na vstupe tohto prijímača, ak sa požaduje odstup s/š min. 43 dB. </a:t>
            </a:r>
            <a:endParaRPr lang="en-US" altLang="sk-SK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sz="2000" dirty="0" smtClean="0"/>
              <a:t>Parameter „pomer signál/šum“ v </a:t>
            </a:r>
            <a:r>
              <a:rPr lang="en-US" altLang="sk-SK" sz="2000" dirty="0" smtClean="0"/>
              <a:t>[dB] </a:t>
            </a:r>
            <a:r>
              <a:rPr lang="sk-SK" altLang="sk-SK" sz="2000" dirty="0" smtClean="0"/>
              <a:t>je definovaný nasledovne:</a:t>
            </a:r>
            <a:endParaRPr lang="cs-CZ" altLang="sk-SK" sz="2000" dirty="0" smtClean="0"/>
          </a:p>
        </p:txBody>
      </p:sp>
      <p:graphicFrame>
        <p:nvGraphicFramePr>
          <p:cNvPr id="143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187450" y="4437063"/>
          <a:ext cx="56451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3" imgW="2451100" imgH="215900" progId="Equation.3">
                  <p:embed/>
                </p:oleObj>
              </mc:Choice>
              <mc:Fallback>
                <p:oleObj name="Equation" r:id="rId3" imgW="24511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437063"/>
                        <a:ext cx="56451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71550" y="5805488"/>
            <a:ext cx="7345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Výsledky:  U</a:t>
            </a:r>
            <a:r>
              <a:rPr lang="sk-SK" altLang="sk-SK" baseline="-25000"/>
              <a:t>š</a:t>
            </a:r>
            <a:r>
              <a:rPr lang="sk-SK" altLang="sk-SK"/>
              <a:t> = </a:t>
            </a:r>
            <a:r>
              <a:rPr lang="en-US" altLang="sk-SK"/>
              <a:t>3,22 . 10</a:t>
            </a:r>
            <a:r>
              <a:rPr lang="en-US" altLang="sk-SK" baseline="30000"/>
              <a:t>-6</a:t>
            </a:r>
            <a:r>
              <a:rPr lang="en-US" altLang="sk-SK"/>
              <a:t>V</a:t>
            </a:r>
            <a:r>
              <a:rPr lang="sk-SK" altLang="sk-SK"/>
              <a:t>,    U</a:t>
            </a:r>
            <a:r>
              <a:rPr lang="sk-SK" altLang="sk-SK" baseline="-25000"/>
              <a:t>sig min</a:t>
            </a:r>
            <a:r>
              <a:rPr lang="sk-SK" altLang="sk-SK"/>
              <a:t> = </a:t>
            </a:r>
            <a:r>
              <a:rPr lang="en-US" altLang="sk-SK"/>
              <a:t>0,455 mV</a:t>
            </a:r>
            <a:endParaRPr lang="cs-CZ" altLang="sk-SK"/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7235825" y="4508500"/>
            <a:ext cx="1655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[dB,W,W,V,V]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13:   Metóda TDR: vzdialenosť</a:t>
            </a:r>
            <a:r>
              <a:rPr lang="sk-SK" altLang="sk-SK" dirty="0" smtClean="0"/>
              <a:t>	</a:t>
            </a:r>
            <a:endParaRPr lang="en-US" altLang="sk-SK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dirty="0" smtClean="0"/>
              <a:t>	Aký bol čas odozvy od miesta s poruchou, keď prístroj vyhodnotil jeho vzdialenosť 113 </a:t>
            </a:r>
            <a:r>
              <a:rPr lang="sk-SK" altLang="sk-SK" dirty="0" err="1" smtClean="0"/>
              <a:t>feet</a:t>
            </a:r>
            <a:r>
              <a:rPr lang="sk-SK" altLang="sk-SK" dirty="0" smtClean="0"/>
              <a:t>? (1 f = 0,30</a:t>
            </a:r>
            <a:r>
              <a:rPr lang="en-US" altLang="sk-SK" dirty="0" smtClean="0"/>
              <a:t>48</a:t>
            </a:r>
            <a:r>
              <a:rPr lang="sk-SK" altLang="sk-SK" dirty="0" smtClean="0"/>
              <a:t> m, rýchlosť šírenia signálu v médiu je v = 0,65 c).</a:t>
            </a:r>
            <a:endParaRPr lang="en-US" altLang="sk-SK" baseline="-25000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31913" y="4508500"/>
            <a:ext cx="7056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V</a:t>
            </a:r>
            <a:r>
              <a:rPr lang="sk-SK" altLang="sk-SK"/>
              <a:t>ýsledok:  0,353 </a:t>
            </a:r>
            <a:r>
              <a:rPr lang="el-GR" altLang="sk-SK"/>
              <a:t>μ</a:t>
            </a:r>
            <a:r>
              <a:rPr lang="sk-SK" altLang="sk-SK"/>
              <a:t>s   (nezabudnúť, že vzdialenosť sa berie 2x!)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14: Metóda TDR: pozdĺžna kapacita</a:t>
            </a:r>
            <a:r>
              <a:rPr lang="sk-SK" altLang="sk-SK" dirty="0" smtClean="0"/>
              <a:t>	</a:t>
            </a:r>
            <a:endParaRPr lang="en-US" altLang="sk-SK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dirty="0" smtClean="0"/>
              <a:t>	</a:t>
            </a:r>
            <a:r>
              <a:rPr lang="en-US" altLang="sk-SK" dirty="0" smtClean="0"/>
              <a:t>a) </a:t>
            </a:r>
            <a:r>
              <a:rPr lang="sk-SK" altLang="sk-SK" dirty="0" smtClean="0"/>
              <a:t>Meraním bola zistená kapacita linky 52,1 </a:t>
            </a:r>
            <a:r>
              <a:rPr lang="sk-SK" altLang="sk-SK" dirty="0" err="1" smtClean="0"/>
              <a:t>nF</a:t>
            </a:r>
            <a:r>
              <a:rPr lang="sk-SK" altLang="sk-SK" dirty="0" smtClean="0"/>
              <a:t>. Keď je známa pozdĺžna kapacita vedenia, </a:t>
            </a:r>
            <a:r>
              <a:rPr lang="sk-SK" altLang="sk-SK" dirty="0" err="1" smtClean="0"/>
              <a:t>t.j</a:t>
            </a:r>
            <a:r>
              <a:rPr lang="sk-SK" altLang="sk-SK" dirty="0" smtClean="0"/>
              <a:t>. </a:t>
            </a:r>
            <a:r>
              <a:rPr lang="sk-SK" altLang="sk-SK" dirty="0" err="1" smtClean="0"/>
              <a:t>52pF</a:t>
            </a:r>
            <a:r>
              <a:rPr lang="sk-SK" altLang="sk-SK" dirty="0" smtClean="0"/>
              <a:t>/m, určte dĺžku vedenia.</a:t>
            </a:r>
            <a:endParaRPr lang="en-US" altLang="sk-SK" baseline="-25000" dirty="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58888" y="3789363"/>
            <a:ext cx="7056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/>
              <a:t>V</a:t>
            </a:r>
            <a:r>
              <a:rPr lang="sk-SK" altLang="sk-SK"/>
              <a:t>ýsledok: </a:t>
            </a:r>
            <a:r>
              <a:rPr lang="en-US" altLang="sk-SK"/>
              <a:t>1001,92 m                       </a:t>
            </a:r>
            <a:endParaRPr lang="cs-CZ" altLang="sk-SK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16013" y="4365625"/>
            <a:ext cx="75596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 sz="2800"/>
              <a:t>b)</a:t>
            </a:r>
            <a:r>
              <a:rPr lang="sk-SK" altLang="sk-SK" sz="2800"/>
              <a:t> Podobný môže byť príklad so slučkovým odporom linky a jej dĺžkou.</a:t>
            </a:r>
            <a:r>
              <a:rPr lang="en-US" altLang="sk-SK" sz="2800"/>
              <a:t> </a:t>
            </a:r>
            <a:endParaRPr lang="cs-CZ" altLang="sk-SK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čísla snímky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6024BC-3E7D-4891-AA58-29E3DA271390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539750" y="476250"/>
            <a:ext cx="32400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sz="2400" b="1" dirty="0" smtClean="0"/>
              <a:t>Príklad</a:t>
            </a:r>
            <a:r>
              <a:rPr lang="en-US" sz="2400" b="1" dirty="0" smtClean="0"/>
              <a:t> 1 -</a:t>
            </a:r>
            <a:r>
              <a:rPr lang="sk-SK" sz="2400" b="1" dirty="0" smtClean="0"/>
              <a:t> </a:t>
            </a:r>
            <a:r>
              <a:rPr lang="en-US" sz="2400" b="1" dirty="0" smtClean="0"/>
              <a:t>”dB”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971600" y="2420888"/>
            <a:ext cx="3671887" cy="366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dirty="0"/>
              <a:t>1 W </a:t>
            </a:r>
            <a:r>
              <a:rPr lang="en-US" dirty="0">
                <a:sym typeface="Wingdings" pitchFamily="2" charset="2"/>
              </a:rPr>
              <a:t>   ? </a:t>
            </a:r>
            <a:r>
              <a:rPr lang="en-US" dirty="0" err="1">
                <a:sym typeface="Wingdings" pitchFamily="2" charset="2"/>
              </a:rPr>
              <a:t>dBW</a:t>
            </a:r>
            <a:endParaRPr lang="en-US" dirty="0"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 err="1">
                <a:sym typeface="Wingdings" pitchFamily="2" charset="2"/>
              </a:rPr>
              <a:t>1mW</a:t>
            </a:r>
            <a:r>
              <a:rPr lang="en-US" dirty="0">
                <a:sym typeface="Wingdings" pitchFamily="2" charset="2"/>
              </a:rPr>
              <a:t>   ? </a:t>
            </a:r>
            <a:r>
              <a:rPr lang="en-US" dirty="0" err="1">
                <a:sym typeface="Wingdings" pitchFamily="2" charset="2"/>
              </a:rPr>
              <a:t>dBW</a:t>
            </a:r>
            <a:endParaRPr lang="en-US" dirty="0"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 err="1">
                <a:sym typeface="Wingdings" pitchFamily="2" charset="2"/>
              </a:rPr>
              <a:t>1mW</a:t>
            </a:r>
            <a:r>
              <a:rPr lang="en-US" dirty="0">
                <a:sym typeface="Wingdings" pitchFamily="2" charset="2"/>
              </a:rPr>
              <a:t>   ? </a:t>
            </a:r>
            <a:r>
              <a:rPr lang="en-US" dirty="0" err="1">
                <a:sym typeface="Wingdings" pitchFamily="2" charset="2"/>
              </a:rPr>
              <a:t>dBm</a:t>
            </a:r>
            <a:endParaRPr lang="en-US" dirty="0"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ym typeface="Wingdings" pitchFamily="2" charset="2"/>
              </a:rPr>
              <a:t>10 </a:t>
            </a:r>
            <a:r>
              <a:rPr lang="en-US" dirty="0" err="1">
                <a:sym typeface="Wingdings" pitchFamily="2" charset="2"/>
              </a:rPr>
              <a:t>mW</a:t>
            </a:r>
            <a:r>
              <a:rPr lang="en-US" dirty="0">
                <a:sym typeface="Wingdings" pitchFamily="2" charset="2"/>
              </a:rPr>
              <a:t>  ? </a:t>
            </a:r>
            <a:r>
              <a:rPr lang="en-US" dirty="0" err="1">
                <a:sym typeface="Wingdings" pitchFamily="2" charset="2"/>
              </a:rPr>
              <a:t>dBm</a:t>
            </a:r>
            <a:endParaRPr lang="en-US" dirty="0"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ym typeface="Wingdings" pitchFamily="2" charset="2"/>
              </a:rPr>
              <a:t>35 </a:t>
            </a:r>
            <a:r>
              <a:rPr lang="en-US" dirty="0" err="1">
                <a:sym typeface="Wingdings" pitchFamily="2" charset="2"/>
              </a:rPr>
              <a:t>mW</a:t>
            </a:r>
            <a:r>
              <a:rPr lang="en-US" dirty="0">
                <a:sym typeface="Wingdings" pitchFamily="2" charset="2"/>
              </a:rPr>
              <a:t>  ? </a:t>
            </a:r>
            <a:r>
              <a:rPr lang="en-US" dirty="0" err="1">
                <a:sym typeface="Wingdings" pitchFamily="2" charset="2"/>
              </a:rPr>
              <a:t>dBm</a:t>
            </a:r>
            <a:endParaRPr lang="en-US" dirty="0"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 err="1">
                <a:sym typeface="Wingdings" pitchFamily="2" charset="2"/>
              </a:rPr>
              <a:t>P</a:t>
            </a:r>
            <a:r>
              <a:rPr lang="en-US" baseline="-25000" dirty="0" err="1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 = </a:t>
            </a:r>
            <a:r>
              <a:rPr lang="en-US" dirty="0" err="1">
                <a:sym typeface="Wingdings" pitchFamily="2" charset="2"/>
              </a:rPr>
              <a:t>1mW</a:t>
            </a:r>
            <a:r>
              <a:rPr lang="en-US" dirty="0">
                <a:sym typeface="Wingdings" pitchFamily="2" charset="2"/>
              </a:rPr>
              <a:t>,  </a:t>
            </a:r>
            <a:r>
              <a:rPr lang="en-US" dirty="0" err="1">
                <a:sym typeface="Wingdings" pitchFamily="2" charset="2"/>
              </a:rPr>
              <a:t>P</a:t>
            </a:r>
            <a:r>
              <a:rPr lang="en-US" baseline="-25000" dirty="0" err="1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= 10 </a:t>
            </a:r>
            <a:r>
              <a:rPr lang="el-GR" dirty="0">
                <a:sym typeface="Symbol" pitchFamily="18" charset="2"/>
              </a:rPr>
              <a:t></a:t>
            </a:r>
            <a:r>
              <a:rPr lang="sk-SK" dirty="0">
                <a:sym typeface="Symbol" pitchFamily="18" charset="2"/>
              </a:rPr>
              <a:t>W,  A</a:t>
            </a:r>
            <a:r>
              <a:rPr lang="en-US" dirty="0">
                <a:sym typeface="Symbol" pitchFamily="18" charset="2"/>
              </a:rPr>
              <a:t> = ?</a:t>
            </a:r>
          </a:p>
          <a:p>
            <a:pPr eaLnBrk="1" hangingPunct="1">
              <a:spcBef>
                <a:spcPct val="50000"/>
              </a:spcBef>
            </a:pPr>
            <a:endParaRPr lang="en-US" dirty="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P = 35 </a:t>
            </a:r>
            <a:r>
              <a:rPr lang="en-US" dirty="0" err="1">
                <a:sym typeface="Symbol" pitchFamily="18" charset="2"/>
              </a:rPr>
              <a:t>dBm</a:t>
            </a:r>
            <a:r>
              <a:rPr lang="en-US" dirty="0">
                <a:sym typeface="Symbol" pitchFamily="18" charset="2"/>
              </a:rPr>
              <a:t>  </a:t>
            </a:r>
            <a:r>
              <a:rPr lang="en-US" dirty="0">
                <a:sym typeface="Wingdings" pitchFamily="2" charset="2"/>
              </a:rPr>
              <a:t> ? </a:t>
            </a:r>
            <a:r>
              <a:rPr lang="en-US" dirty="0" err="1">
                <a:sym typeface="Wingdings" pitchFamily="2" charset="2"/>
              </a:rPr>
              <a:t>mW</a:t>
            </a:r>
            <a:endParaRPr lang="en-US" dirty="0"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sym typeface="Wingdings" pitchFamily="2" charset="2"/>
              </a:rPr>
              <a:t>P = - 15 </a:t>
            </a:r>
            <a:r>
              <a:rPr lang="en-US" dirty="0" err="1">
                <a:sym typeface="Wingdings" pitchFamily="2" charset="2"/>
              </a:rPr>
              <a:t>dBW</a:t>
            </a:r>
            <a:r>
              <a:rPr lang="en-US" dirty="0">
                <a:sym typeface="Wingdings" pitchFamily="2" charset="2"/>
              </a:rPr>
              <a:t>  ? W</a:t>
            </a:r>
            <a:r>
              <a:rPr lang="en-US" dirty="0">
                <a:sym typeface="Symbol" pitchFamily="18" charset="2"/>
              </a:rPr>
              <a:t> </a:t>
            </a:r>
            <a:r>
              <a:rPr lang="sk-SK" dirty="0">
                <a:sym typeface="Symbol" pitchFamily="18" charset="2"/>
              </a:rPr>
              <a:t> </a:t>
            </a:r>
            <a:endParaRPr lang="el-GR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445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sk-SK" dirty="0" err="1" smtClean="0"/>
              <a:t>íklad</a:t>
            </a:r>
            <a:r>
              <a:rPr lang="sk-SK" dirty="0" smtClean="0"/>
              <a:t> 2: Merný </a:t>
            </a:r>
            <a:r>
              <a:rPr lang="sk-SK" dirty="0" err="1" smtClean="0"/>
              <a:t>vložný</a:t>
            </a:r>
            <a:r>
              <a:rPr lang="sk-SK" dirty="0" smtClean="0"/>
              <a:t> útlm</a:t>
            </a:r>
            <a:endParaRPr lang="en-US" dirty="0"/>
          </a:p>
        </p:txBody>
      </p:sp>
      <p:sp>
        <p:nvSpPr>
          <p:cNvPr id="3" name="BlokTextu 2"/>
          <p:cNvSpPr txBox="1"/>
          <p:nvPr/>
        </p:nvSpPr>
        <p:spPr>
          <a:xfrm>
            <a:off x="1043608" y="2708920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</a:t>
            </a:r>
            <a:r>
              <a:rPr lang="en-US" dirty="0" err="1"/>
              <a:t>vedenia</a:t>
            </a:r>
            <a:r>
              <a:rPr lang="en-US" dirty="0"/>
              <a:t> </a:t>
            </a:r>
            <a:r>
              <a:rPr lang="en-US" dirty="0" err="1"/>
              <a:t>vstupuje</a:t>
            </a:r>
            <a:r>
              <a:rPr lang="en-US" dirty="0"/>
              <a:t> </a:t>
            </a:r>
            <a:r>
              <a:rPr lang="en-US" dirty="0" err="1"/>
              <a:t>signál</a:t>
            </a:r>
            <a:r>
              <a:rPr lang="en-US" dirty="0"/>
              <a:t> s </a:t>
            </a:r>
            <a:r>
              <a:rPr lang="en-US" dirty="0" err="1"/>
              <a:t>úrovňou</a:t>
            </a:r>
            <a:r>
              <a:rPr lang="en-US" dirty="0"/>
              <a:t> (</a:t>
            </a:r>
            <a:r>
              <a:rPr lang="en-US" dirty="0" err="1"/>
              <a:t>výkonu</a:t>
            </a:r>
            <a:r>
              <a:rPr lang="en-US" dirty="0"/>
              <a:t>) 0,5 W, 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výstupe</a:t>
            </a:r>
            <a:r>
              <a:rPr lang="en-US" dirty="0"/>
              <a:t>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odmerali</a:t>
            </a:r>
            <a:r>
              <a:rPr lang="en-US" dirty="0"/>
              <a:t> </a:t>
            </a:r>
            <a:r>
              <a:rPr lang="en-US" dirty="0" err="1"/>
              <a:t>výkon</a:t>
            </a:r>
            <a:r>
              <a:rPr lang="en-US" dirty="0"/>
              <a:t> </a:t>
            </a:r>
            <a:r>
              <a:rPr lang="en-US" dirty="0" err="1"/>
              <a:t>signálu</a:t>
            </a:r>
            <a:r>
              <a:rPr lang="en-US" dirty="0"/>
              <a:t> </a:t>
            </a:r>
            <a:r>
              <a:rPr lang="en-US" dirty="0" err="1"/>
              <a:t>30mW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1 </a:t>
            </a:r>
            <a:r>
              <a:rPr lang="en-US" dirty="0" err="1"/>
              <a:t>MHz.</a:t>
            </a:r>
            <a:r>
              <a:rPr lang="en-US" dirty="0"/>
              <a:t> </a:t>
            </a:r>
            <a:r>
              <a:rPr lang="en-US" dirty="0" err="1"/>
              <a:t>Určte</a:t>
            </a:r>
            <a:r>
              <a:rPr lang="en-US" dirty="0"/>
              <a:t> </a:t>
            </a:r>
            <a:r>
              <a:rPr lang="en-US" dirty="0" err="1"/>
              <a:t>merný</a:t>
            </a:r>
            <a:r>
              <a:rPr lang="en-US" dirty="0"/>
              <a:t> </a:t>
            </a:r>
            <a:r>
              <a:rPr lang="en-US" dirty="0" err="1"/>
              <a:t>vložný</a:t>
            </a:r>
            <a:r>
              <a:rPr lang="en-US" dirty="0"/>
              <a:t> </a:t>
            </a:r>
            <a:r>
              <a:rPr lang="en-US" dirty="0" err="1"/>
              <a:t>útlm</a:t>
            </a:r>
            <a:r>
              <a:rPr lang="en-US" dirty="0"/>
              <a:t> </a:t>
            </a:r>
            <a:r>
              <a:rPr lang="en-US" dirty="0" err="1"/>
              <a:t>vedenia</a:t>
            </a:r>
            <a:r>
              <a:rPr lang="en-US" dirty="0"/>
              <a:t> (</a:t>
            </a:r>
            <a:r>
              <a:rPr lang="en-US" dirty="0" err="1"/>
              <a:t>útlm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100m</a:t>
            </a:r>
            <a:r>
              <a:rPr lang="en-US" dirty="0"/>
              <a:t>) v [dB / </a:t>
            </a:r>
            <a:r>
              <a:rPr lang="en-US" dirty="0" err="1"/>
              <a:t>100m</a:t>
            </a:r>
            <a:r>
              <a:rPr lang="en-US" dirty="0"/>
              <a:t>],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vieme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je </a:t>
            </a:r>
            <a:r>
              <a:rPr lang="en-US" dirty="0" err="1"/>
              <a:t>dlhé</a:t>
            </a:r>
            <a:r>
              <a:rPr lang="en-US" dirty="0"/>
              <a:t> 1,5 km.</a:t>
            </a:r>
          </a:p>
          <a:p>
            <a:r>
              <a:rPr lang="en-US" dirty="0"/>
              <a:t>Oba </a:t>
            </a:r>
            <a:r>
              <a:rPr lang="en-US" dirty="0" err="1"/>
              <a:t>výkony</a:t>
            </a:r>
            <a:r>
              <a:rPr lang="en-US" dirty="0"/>
              <a:t> </a:t>
            </a:r>
            <a:r>
              <a:rPr lang="en-US" dirty="0" err="1"/>
              <a:t>prepočítajte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v </a:t>
            </a:r>
            <a:r>
              <a:rPr lang="en-US" dirty="0" err="1"/>
              <a:t>dBm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2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3: </a:t>
            </a:r>
            <a:r>
              <a:rPr lang="sk-SK" dirty="0"/>
              <a:t>Merný </a:t>
            </a:r>
            <a:r>
              <a:rPr lang="sk-SK" dirty="0" err="1"/>
              <a:t>vložný</a:t>
            </a:r>
            <a:r>
              <a:rPr lang="sk-SK" dirty="0"/>
              <a:t> útlm</a:t>
            </a:r>
            <a:r>
              <a:rPr lang="sk-SK" altLang="sk-SK" dirty="0" smtClean="0"/>
              <a:t> </a:t>
            </a:r>
            <a:endParaRPr lang="cs-CZ" altLang="sk-SK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1930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altLang="sk-SK" smtClean="0"/>
              <a:t>Vedenie má dĺžku 1km, na vstupe je výkon 0,35 W a na výstupe musí byť minimálne 0,1 mW. Určte, aký max. merný útlm </a:t>
            </a:r>
            <a:r>
              <a:rPr lang="en-US" altLang="sk-SK" smtClean="0"/>
              <a:t>[dB/100m] </a:t>
            </a:r>
            <a:r>
              <a:rPr lang="sk-SK" altLang="sk-SK" smtClean="0"/>
              <a:t>musí mať použité prenosové vedenie.</a:t>
            </a:r>
            <a:endParaRPr lang="cs-CZ" altLang="sk-SK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042988" y="5300663"/>
            <a:ext cx="741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 3,5 dB /100 m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4: </a:t>
            </a:r>
            <a:r>
              <a:rPr lang="en-US" dirty="0" smtClean="0"/>
              <a:t>V</a:t>
            </a:r>
            <a:r>
              <a:rPr lang="sk-SK" dirty="0" err="1" smtClean="0"/>
              <a:t>ýpočet</a:t>
            </a:r>
            <a:r>
              <a:rPr lang="sk-SK" dirty="0" smtClean="0"/>
              <a:t> </a:t>
            </a:r>
            <a:r>
              <a:rPr lang="sk-SK" dirty="0" err="1" smtClean="0"/>
              <a:t>Z</a:t>
            </a:r>
            <a:r>
              <a:rPr lang="sk-SK" baseline="-25000" dirty="0" err="1" smtClean="0"/>
              <a:t>0</a:t>
            </a:r>
            <a:endParaRPr lang="en-US" dirty="0"/>
          </a:p>
        </p:txBody>
      </p:sp>
      <p:sp>
        <p:nvSpPr>
          <p:cNvPr id="3" name="BlokTextu 2"/>
          <p:cNvSpPr txBox="1"/>
          <p:nvPr/>
        </p:nvSpPr>
        <p:spPr>
          <a:xfrm>
            <a:off x="971600" y="249289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a)Určte výpočtom charakteristickú impedanciu vedenia, ktoré pri meraní nakr</a:t>
            </a:r>
            <a:r>
              <a:rPr lang="sk-SK" dirty="0"/>
              <a:t>á</a:t>
            </a:r>
            <a:r>
              <a:rPr lang="sk-SK" dirty="0" smtClean="0"/>
              <a:t>tko vykazovalo absolútnu hodnotu impedancie 39,75 ohm a pri meraní naprázdno 40 </a:t>
            </a:r>
            <a:r>
              <a:rPr lang="sk-SK" dirty="0" err="1" smtClean="0"/>
              <a:t>kiloohm</a:t>
            </a:r>
            <a:r>
              <a:rPr lang="sk-SK" dirty="0" smtClean="0"/>
              <a:t>.</a:t>
            </a:r>
            <a:endParaRPr lang="en-US" dirty="0"/>
          </a:p>
        </p:txBody>
      </p:sp>
      <p:sp>
        <p:nvSpPr>
          <p:cNvPr id="4" name="BlokTextu 3"/>
          <p:cNvSpPr txBox="1"/>
          <p:nvPr/>
        </p:nvSpPr>
        <p:spPr>
          <a:xfrm>
            <a:off x="971600" y="465313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.</a:t>
            </a:r>
            <a:endParaRPr lang="en-US" dirty="0"/>
          </a:p>
        </p:txBody>
      </p:sp>
      <p:sp>
        <p:nvSpPr>
          <p:cNvPr id="5" name="BlokTextu 4"/>
          <p:cNvSpPr txBox="1"/>
          <p:nvPr/>
        </p:nvSpPr>
        <p:spPr>
          <a:xfrm>
            <a:off x="1115616" y="4797152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b) Vieme, že dané symetrické vedenie (</a:t>
            </a:r>
            <a:r>
              <a:rPr lang="el-GR" dirty="0"/>
              <a:t>Φ 0,4 </a:t>
            </a:r>
            <a:r>
              <a:rPr lang="sk-SK" dirty="0"/>
              <a:t>mm) by malo mať pri 1 kHz charakteristickú impedanciu približne 1100</a:t>
            </a:r>
            <a:r>
              <a:rPr lang="el-GR" dirty="0"/>
              <a:t>Ω. </a:t>
            </a:r>
            <a:r>
              <a:rPr lang="sk-SK" dirty="0"/>
              <a:t>Pri meraní vedenia zakončeného naprázdno (teda nezakončeného) bola zistená impedancia 24,8 k</a:t>
            </a:r>
            <a:r>
              <a:rPr lang="el-GR" dirty="0"/>
              <a:t>Ω. </a:t>
            </a:r>
            <a:r>
              <a:rPr lang="sk-SK" dirty="0"/>
              <a:t>Určte odpor vedenia nakrátko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87624" y="6156650"/>
            <a:ext cx="424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 dirty="0" smtClean="0"/>
              <a:t>Výsledok b:  </a:t>
            </a:r>
            <a:r>
              <a:rPr lang="sk-SK" altLang="sk-SK" dirty="0"/>
              <a:t>približne  49 </a:t>
            </a:r>
            <a:r>
              <a:rPr lang="el-GR" altLang="sk-SK" dirty="0"/>
              <a:t>Ω</a:t>
            </a:r>
            <a:endParaRPr lang="cs-CZ" altLang="sk-SK" dirty="0"/>
          </a:p>
        </p:txBody>
      </p:sp>
    </p:spTree>
    <p:extLst>
      <p:ext uri="{BB962C8B-B14F-4D97-AF65-F5344CB8AC3E}">
        <p14:creationId xmlns:p14="http://schemas.microsoft.com/office/powerpoint/2010/main" val="51686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Príklad </a:t>
            </a:r>
            <a:r>
              <a:rPr lang="sk-SK" dirty="0" smtClean="0"/>
              <a:t>5: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Impedančné (</a:t>
            </a:r>
            <a:r>
              <a:rPr lang="sk-SK" dirty="0" err="1" smtClean="0"/>
              <a:t>ne</a:t>
            </a:r>
            <a:r>
              <a:rPr lang="sk-SK" dirty="0" smtClean="0"/>
              <a:t>-)prispôsobenie</a:t>
            </a:r>
            <a:endParaRPr lang="en-US" dirty="0"/>
          </a:p>
        </p:txBody>
      </p:sp>
      <p:sp>
        <p:nvSpPr>
          <p:cNvPr id="4" name="BlokTextu 3"/>
          <p:cNvSpPr txBox="1"/>
          <p:nvPr/>
        </p:nvSpPr>
        <p:spPr>
          <a:xfrm>
            <a:off x="971600" y="249289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a) </a:t>
            </a:r>
            <a:r>
              <a:rPr lang="en-US" dirty="0" err="1" smtClean="0"/>
              <a:t>Máme</a:t>
            </a:r>
            <a:r>
              <a:rPr lang="en-US" dirty="0" smtClean="0"/>
              <a:t> </a:t>
            </a:r>
            <a:r>
              <a:rPr lang="en-US" dirty="0" err="1"/>
              <a:t>krútený</a:t>
            </a:r>
            <a:r>
              <a:rPr lang="en-US" dirty="0"/>
              <a:t> </a:t>
            </a:r>
            <a:r>
              <a:rPr lang="en-US" dirty="0" err="1"/>
              <a:t>pár</a:t>
            </a:r>
            <a:r>
              <a:rPr lang="en-US" dirty="0"/>
              <a:t>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4 MHz </a:t>
            </a:r>
            <a:r>
              <a:rPr lang="en-US" dirty="0" err="1"/>
              <a:t>charakteristickú</a:t>
            </a:r>
            <a:r>
              <a:rPr lang="en-US" dirty="0"/>
              <a:t> </a:t>
            </a:r>
            <a:r>
              <a:rPr lang="en-US" dirty="0" err="1"/>
              <a:t>impedanciu</a:t>
            </a:r>
            <a:r>
              <a:rPr lang="en-US" dirty="0"/>
              <a:t> 105 </a:t>
            </a:r>
            <a:r>
              <a:rPr lang="el-GR" dirty="0"/>
              <a:t>Ω. </a:t>
            </a:r>
            <a:r>
              <a:rPr lang="en-US" dirty="0"/>
              <a:t>Je </a:t>
            </a:r>
            <a:r>
              <a:rPr lang="en-US" dirty="0" err="1"/>
              <a:t>pripojený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zariadenie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k-SK" dirty="0" smtClean="0"/>
              <a:t>á</a:t>
            </a:r>
            <a:r>
              <a:rPr lang="en-US" dirty="0" smtClean="0"/>
              <a:t> </a:t>
            </a:r>
            <a:r>
              <a:rPr lang="en-US" dirty="0" err="1"/>
              <a:t>vstupnú</a:t>
            </a:r>
            <a:r>
              <a:rPr lang="en-US" dirty="0"/>
              <a:t> </a:t>
            </a:r>
            <a:r>
              <a:rPr lang="en-US" dirty="0" err="1"/>
              <a:t>impedanciu</a:t>
            </a:r>
            <a:r>
              <a:rPr lang="en-US" dirty="0"/>
              <a:t> 300 </a:t>
            </a:r>
            <a:r>
              <a:rPr lang="el-GR" dirty="0"/>
              <a:t>Ω.. </a:t>
            </a:r>
            <a:r>
              <a:rPr lang="en-US" dirty="0" err="1"/>
              <a:t>Určte</a:t>
            </a:r>
            <a:r>
              <a:rPr lang="en-US" dirty="0"/>
              <a:t> </a:t>
            </a:r>
            <a:r>
              <a:rPr lang="en-US" dirty="0" err="1"/>
              <a:t>parametre</a:t>
            </a:r>
            <a:r>
              <a:rPr lang="en-US" dirty="0"/>
              <a:t>: </a:t>
            </a:r>
            <a:r>
              <a:rPr lang="en-US" dirty="0" err="1"/>
              <a:t>koeficient</a:t>
            </a:r>
            <a:r>
              <a:rPr lang="en-US" dirty="0"/>
              <a:t> </a:t>
            </a:r>
            <a:r>
              <a:rPr lang="en-US" dirty="0" err="1"/>
              <a:t>odrazu</a:t>
            </a:r>
            <a:r>
              <a:rPr lang="en-US" dirty="0"/>
              <a:t>  a </a:t>
            </a:r>
            <a:r>
              <a:rPr lang="en-US" dirty="0" err="1"/>
              <a:t>útlm</a:t>
            </a:r>
            <a:r>
              <a:rPr lang="en-US" dirty="0"/>
              <a:t> </a:t>
            </a:r>
            <a:r>
              <a:rPr lang="en-US" dirty="0" err="1"/>
              <a:t>neprispôsobenia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takomto</a:t>
            </a:r>
            <a:r>
              <a:rPr lang="en-US" dirty="0"/>
              <a:t> </a:t>
            </a:r>
            <a:r>
              <a:rPr lang="en-US" dirty="0" err="1"/>
              <a:t>zapojení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643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sk-SK" dirty="0" err="1" smtClean="0"/>
              <a:t>Pr</a:t>
            </a:r>
            <a:r>
              <a:rPr lang="sk-SK" altLang="sk-SK" dirty="0" err="1" smtClean="0"/>
              <a:t>íklad</a:t>
            </a:r>
            <a:r>
              <a:rPr lang="sk-SK" altLang="sk-SK" dirty="0"/>
              <a:t> </a:t>
            </a:r>
            <a:r>
              <a:rPr lang="sk-SK" altLang="sk-SK" dirty="0" smtClean="0"/>
              <a:t>6: </a:t>
            </a:r>
            <a:r>
              <a:rPr lang="sk-SK" altLang="sk-SK" dirty="0" smtClean="0"/>
              <a:t> Dĺžková </a:t>
            </a:r>
            <a:r>
              <a:rPr lang="sk-SK" altLang="sk-SK" dirty="0" err="1" smtClean="0"/>
              <a:t>nesymetria</a:t>
            </a:r>
            <a:endParaRPr lang="en-US" altLang="sk-SK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2722563"/>
          </a:xfrm>
        </p:spPr>
        <p:txBody>
          <a:bodyPr/>
          <a:lstStyle/>
          <a:p>
            <a:pPr eaLnBrk="1" hangingPunct="1"/>
            <a:r>
              <a:rPr lang="sk-SK" altLang="sk-SK" smtClean="0"/>
              <a:t>Na linke bola meraním zistená min. hodnota parametra LB (útlm nesymetrie) 40,92 dB. Keďže tento parameter bol meraný pomocou zdroja signálu 1 kHz / 1 V</a:t>
            </a:r>
            <a:r>
              <a:rPr lang="sk-SK" altLang="sk-SK" baseline="-25000" smtClean="0"/>
              <a:t>ef</a:t>
            </a:r>
            <a:r>
              <a:rPr lang="sk-SK" altLang="sk-SK" smtClean="0"/>
              <a:t>, vypočítajte, aké bolo odmerané diferenčné napätie (ef.) medzi dvojicou vodičov v danom páre.</a:t>
            </a:r>
            <a:endParaRPr lang="en-US" altLang="sk-SK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71550" y="5373688"/>
            <a:ext cx="424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9 mV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7: Dĺžková </a:t>
            </a:r>
            <a:r>
              <a:rPr lang="sk-SK" altLang="sk-SK" dirty="0" err="1" smtClean="0"/>
              <a:t>nesymetria</a:t>
            </a:r>
            <a:r>
              <a:rPr lang="sk-SK" altLang="sk-SK" dirty="0" smtClean="0"/>
              <a:t>	</a:t>
            </a:r>
            <a:endParaRPr lang="en-US" altLang="sk-SK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082925"/>
          </a:xfrm>
        </p:spPr>
        <p:txBody>
          <a:bodyPr/>
          <a:lstStyle/>
          <a:p>
            <a:pPr eaLnBrk="1" hangingPunct="1"/>
            <a:r>
              <a:rPr lang="sk-SK" altLang="sk-SK" smtClean="0"/>
              <a:t>Meraním linky na blízkom konci boli zistené moduly impedancií vodičov voči zemi s hodnotami 90,48 M</a:t>
            </a:r>
            <a:r>
              <a:rPr lang="el-GR" altLang="sk-SK" smtClean="0"/>
              <a:t>Ω</a:t>
            </a:r>
            <a:r>
              <a:rPr lang="sk-SK" altLang="sk-SK" smtClean="0"/>
              <a:t> a 84,63 M</a:t>
            </a:r>
            <a:r>
              <a:rPr lang="el-GR" altLang="sk-SK" smtClean="0"/>
              <a:t>Ω</a:t>
            </a:r>
            <a:r>
              <a:rPr lang="sk-SK" altLang="sk-SK" smtClean="0"/>
              <a:t>. Vypočítajte útlm nesymetrie páru (LB) a posúďte, či tento parameter vyhovuje pre nasadenie širokopásmových služieb (podmienka je LB </a:t>
            </a:r>
            <a:r>
              <a:rPr lang="en-US" altLang="sk-SK" smtClean="0"/>
              <a:t>&gt; 40 dB).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71550" y="5876925"/>
            <a:ext cx="424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Výsledok: 29,52 dB  </a:t>
            </a:r>
            <a:r>
              <a:rPr lang="sk-SK" altLang="sk-SK">
                <a:sym typeface="Wingdings" pitchFamily="2" charset="2"/>
              </a:rPr>
              <a:t></a:t>
            </a:r>
            <a:r>
              <a:rPr lang="en-US" altLang="sk-SK">
                <a:sym typeface="Wingdings" pitchFamily="2" charset="2"/>
              </a:rPr>
              <a:t> </a:t>
            </a:r>
            <a:r>
              <a:rPr lang="sk-SK" altLang="sk-SK"/>
              <a:t>nevyhovuje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 smtClean="0"/>
              <a:t>Príklad </a:t>
            </a:r>
            <a:r>
              <a:rPr lang="sk-SK" altLang="sk-SK" dirty="0" smtClean="0"/>
              <a:t>8: Dĺžková </a:t>
            </a:r>
            <a:r>
              <a:rPr lang="sk-SK" altLang="sk-SK" dirty="0" err="1" smtClean="0"/>
              <a:t>nesymetria</a:t>
            </a:r>
            <a:endParaRPr lang="cs-CZ" altLang="sk-SK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10513" cy="2651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altLang="sk-SK" dirty="0" smtClean="0"/>
              <a:t>Pri zisťovaní dĺžkovej </a:t>
            </a:r>
            <a:r>
              <a:rPr lang="sk-SK" altLang="sk-SK" dirty="0" err="1" smtClean="0"/>
              <a:t>nesymetrie</a:t>
            </a:r>
            <a:r>
              <a:rPr lang="sk-SK" altLang="sk-SK" dirty="0" smtClean="0"/>
              <a:t> krúteného páru pomocou napäťovej metódy bolo na vstupe vedenia pripojené spoločné napätie s úrovňou </a:t>
            </a:r>
            <a:r>
              <a:rPr lang="sk-SK" altLang="sk-SK" dirty="0" err="1" smtClean="0"/>
              <a:t>1V</a:t>
            </a:r>
            <a:r>
              <a:rPr lang="sk-SK" altLang="sk-SK" dirty="0" smtClean="0"/>
              <a:t>. Medzi vodičmi páru bolo odmerané rozdielové napätie s úrovňou 0,0025 V. </a:t>
            </a:r>
            <a:r>
              <a:rPr lang="sk-SK" altLang="sk-SK" dirty="0" err="1" smtClean="0"/>
              <a:t>Výpočítajte</a:t>
            </a:r>
            <a:r>
              <a:rPr lang="sk-SK" altLang="sk-SK" dirty="0" smtClean="0"/>
              <a:t> parameter LB.</a:t>
            </a:r>
            <a:endParaRPr lang="cs-CZ" altLang="sk-SK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42988" y="5445125"/>
            <a:ext cx="2592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Výsledok :   52 dB</a:t>
            </a:r>
            <a:endParaRPr lang="cs-CZ" alt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826</TotalTime>
  <Words>792</Words>
  <Application>Microsoft Office PowerPoint</Application>
  <PresentationFormat>Prezentácia na obrazovke (4:3)</PresentationFormat>
  <Paragraphs>63</Paragraphs>
  <Slides>15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Capsules</vt:lpstr>
      <vt:lpstr>Equation</vt:lpstr>
      <vt:lpstr>Prístupové siete</vt:lpstr>
      <vt:lpstr>Prezentácia programu PowerPoint</vt:lpstr>
      <vt:lpstr>Príklad 2: Merný vložný útlm</vt:lpstr>
      <vt:lpstr>Príklad 3: Merný vložný útlm </vt:lpstr>
      <vt:lpstr>Príklad 4: Výpočet Z0</vt:lpstr>
      <vt:lpstr>   Príklad 5: Impedančné (ne-)prispôsobenie</vt:lpstr>
      <vt:lpstr>Príklad 6:  Dĺžková nesymetria</vt:lpstr>
      <vt:lpstr>Príklad 7: Dĺžková nesymetria </vt:lpstr>
      <vt:lpstr>Príklad 8: Dĺžková nesymetria</vt:lpstr>
      <vt:lpstr>Príklad  9: Vložný útlm</vt:lpstr>
      <vt:lpstr>Príklad 10: Koeficient odrazu </vt:lpstr>
      <vt:lpstr>Príklad 11: Presluchy </vt:lpstr>
      <vt:lpstr>Príklad 12: Odstup signál/šum SNR</vt:lpstr>
      <vt:lpstr>Príklad 13:   Metóda TDR: vzdialenosť </vt:lpstr>
      <vt:lpstr>Príklad 14: Metóda TDR: pozdĺžna kapacita </vt:lpstr>
    </vt:vector>
  </TitlesOfParts>
  <Company>KEMT FEI TU 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Prístupové siete</dc:title>
  <dc:creator>LM</dc:creator>
  <cp:lastModifiedBy>Ludmila Macekova</cp:lastModifiedBy>
  <cp:revision>76</cp:revision>
  <dcterms:created xsi:type="dcterms:W3CDTF">2007-10-24T22:30:33Z</dcterms:created>
  <dcterms:modified xsi:type="dcterms:W3CDTF">2017-02-28T09:15:16Z</dcterms:modified>
</cp:coreProperties>
</file>