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256" r:id="rId2"/>
    <p:sldId id="258" r:id="rId3"/>
    <p:sldId id="261" r:id="rId4"/>
    <p:sldId id="263" r:id="rId5"/>
    <p:sldId id="259" r:id="rId6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Svetlý štýl 1 - zvýrazneni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3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40BB33-6AED-4901-BD9E-A6751C286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9857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cs-CZ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cs-CZ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A99F2-729A-4EA3-87F5-EBE877C583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99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81E48-1D95-4B33-A58A-C2F194EB9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669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C6521-A676-4E00-A354-34DC89236F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591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083ABA-B7CA-489A-AEA3-C78F6C62C3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7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83F3A-FC1B-465B-B04B-19291DD6C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279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0F01B-08BB-4008-9F4E-4AEC758668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67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519E0-4954-4B56-B063-D02DB99DD3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2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8E20A-5193-4C67-8735-9F33328C91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689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393FF-D8C1-4B30-AFE8-CAB20A130A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464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9A16D-3C6D-4648-9442-CA9E5AD8D5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38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21BA2-EB41-4389-BB72-E8FBE8F70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FC4E4-CD5F-4474-A55E-2A0563D163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36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CFFAB-7BCF-4476-B292-820A336155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95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99E1592-FFED-4235-AE80-6542E0F49A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192062-CF5B-4374-90F6-3FB4F33D7CFB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Komunika</a:t>
            </a:r>
            <a:r>
              <a:rPr lang="sk-SK" dirty="0" err="1" smtClean="0"/>
              <a:t>čná</a:t>
            </a:r>
            <a:r>
              <a:rPr lang="en-US" dirty="0" smtClean="0"/>
              <a:t> </a:t>
            </a:r>
            <a:r>
              <a:rPr lang="en-US" dirty="0" err="1" smtClean="0"/>
              <a:t>technika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- </a:t>
            </a:r>
            <a:r>
              <a:rPr lang="sk-SK" dirty="0" err="1" smtClean="0"/>
              <a:t>cvičeni</a:t>
            </a:r>
            <a:r>
              <a:rPr lang="en-US" dirty="0" smtClean="0"/>
              <a:t>e </a:t>
            </a:r>
            <a:r>
              <a:rPr lang="sk-SK" dirty="0" smtClean="0"/>
              <a:t>7</a:t>
            </a:r>
            <a:endParaRPr lang="cs-CZ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k-SK" dirty="0" smtClean="0"/>
              <a:t>20</a:t>
            </a:r>
            <a:r>
              <a:rPr lang="en-US" dirty="0" smtClean="0"/>
              <a:t>1</a:t>
            </a:r>
            <a:r>
              <a:rPr lang="sk-SK" dirty="0" smtClean="0"/>
              <a:t>7/18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cs-CZ" dirty="0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763713" y="4437063"/>
            <a:ext cx="66960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sk-SK" sz="2400" dirty="0" smtClean="0"/>
              <a:t>Optický </a:t>
            </a:r>
            <a:r>
              <a:rPr lang="sk-SK" sz="2400" dirty="0" smtClean="0"/>
              <a:t>prístup</a:t>
            </a:r>
            <a:endParaRPr lang="sk-SK" sz="2400" dirty="0" smtClean="0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1835150" y="6092825"/>
            <a:ext cx="4968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 smtClean="0"/>
              <a:t>KEMT </a:t>
            </a:r>
            <a:r>
              <a:rPr lang="en-US" dirty="0"/>
              <a:t>– FEI – TU – </a:t>
            </a:r>
            <a:r>
              <a:rPr lang="sk-SK" dirty="0"/>
              <a:t>Košice - SR</a:t>
            </a:r>
            <a:endParaRPr lang="en-US" dirty="0"/>
          </a:p>
        </p:txBody>
      </p:sp>
      <p:sp>
        <p:nvSpPr>
          <p:cNvPr id="7" name="BlokTextu 7"/>
          <p:cNvSpPr txBox="1"/>
          <p:nvPr/>
        </p:nvSpPr>
        <p:spPr>
          <a:xfrm>
            <a:off x="3255714" y="5148978"/>
            <a:ext cx="2632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3200" i="1" dirty="0">
                <a:latin typeface="Brush Script MT" panose="03060802040406070304" pitchFamily="66" charset="0"/>
                <a:cs typeface="Adobe Arabic" pitchFamily="18" charset="-78"/>
              </a:rPr>
              <a:t>Lˇ. </a:t>
            </a:r>
            <a:r>
              <a:rPr lang="sk-SK" sz="3200" i="1" dirty="0" err="1" smtClean="0">
                <a:latin typeface="Brush Script MT" panose="03060802040406070304" pitchFamily="66" charset="0"/>
                <a:cs typeface="Adobe Arabic" pitchFamily="18" charset="-78"/>
              </a:rPr>
              <a:t>Maceková</a:t>
            </a:r>
            <a:endParaRPr lang="en-US" sz="3200" i="1" dirty="0">
              <a:latin typeface="Brush Script MT" panose="03060802040406070304" pitchFamily="66" charset="0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467544" y="40466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dirty="0" smtClean="0"/>
              <a:t>Optické siete</a:t>
            </a:r>
            <a:endParaRPr lang="en-US" dirty="0"/>
          </a:p>
        </p:txBody>
      </p:sp>
      <p:sp>
        <p:nvSpPr>
          <p:cNvPr id="4" name="BlokTextu 3"/>
          <p:cNvSpPr txBox="1"/>
          <p:nvPr/>
        </p:nvSpPr>
        <p:spPr>
          <a:xfrm>
            <a:off x="611560" y="1124744"/>
            <a:ext cx="4824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Tx/>
              <a:buChar char="-"/>
            </a:pPr>
            <a:r>
              <a:rPr lang="sk-SK" dirty="0" smtClean="0"/>
              <a:t>aká je </a:t>
            </a:r>
            <a:r>
              <a:rPr lang="el-GR" dirty="0" smtClean="0"/>
              <a:t>λ </a:t>
            </a:r>
            <a:r>
              <a:rPr lang="en-US" dirty="0" err="1" smtClean="0"/>
              <a:t>vlnenia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vidite</a:t>
            </a:r>
            <a:r>
              <a:rPr lang="sk-SK" dirty="0" smtClean="0"/>
              <a:t>ľ</a:t>
            </a:r>
            <a:r>
              <a:rPr lang="en-US" dirty="0" err="1" smtClean="0"/>
              <a:t>nej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?</a:t>
            </a:r>
            <a:endParaRPr lang="sk-SK" dirty="0" smtClean="0"/>
          </a:p>
          <a:p>
            <a:pPr marL="285750" indent="-285750" algn="l">
              <a:buFontTx/>
              <a:buChar char="-"/>
            </a:pPr>
            <a:r>
              <a:rPr lang="sk-SK" dirty="0" smtClean="0"/>
              <a:t>čo je IR- žiarenie/svetlo?</a:t>
            </a:r>
          </a:p>
          <a:p>
            <a:pPr marL="285750" indent="-285750" algn="l">
              <a:buFontTx/>
              <a:buChar char="-"/>
            </a:pPr>
            <a:r>
              <a:rPr lang="sk-SK" dirty="0" smtClean="0"/>
              <a:t>čo sú to optické okná (telekomunikačné..)?</a:t>
            </a:r>
            <a:endParaRPr lang="en-US" dirty="0"/>
          </a:p>
        </p:txBody>
      </p:sp>
      <p:sp>
        <p:nvSpPr>
          <p:cNvPr id="5" name="BlokTextu 4"/>
          <p:cNvSpPr txBox="1"/>
          <p:nvPr/>
        </p:nvSpPr>
        <p:spPr>
          <a:xfrm>
            <a:off x="5004048" y="11247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400-700 nm</a:t>
            </a:r>
            <a:endParaRPr lang="en-US" dirty="0"/>
          </a:p>
        </p:txBody>
      </p:sp>
      <p:sp>
        <p:nvSpPr>
          <p:cNvPr id="7" name="BlokTextu 6"/>
          <p:cNvSpPr txBox="1"/>
          <p:nvPr/>
        </p:nvSpPr>
        <p:spPr>
          <a:xfrm>
            <a:off x="5148064" y="147549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700- 1700 nm</a:t>
            </a:r>
            <a:endParaRPr lang="en-US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308181"/>
              </p:ext>
            </p:extLst>
          </p:nvPr>
        </p:nvGraphicFramePr>
        <p:xfrm>
          <a:off x="3563888" y="2592780"/>
          <a:ext cx="4320481" cy="1999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3224243586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3524921314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080016548"/>
                    </a:ext>
                  </a:extLst>
                </a:gridCol>
              </a:tblGrid>
              <a:tr h="536513">
                <a:tc>
                  <a:txBody>
                    <a:bodyPr/>
                    <a:lstStyle/>
                    <a:p>
                      <a:r>
                        <a:rPr lang="sk-SK" dirty="0" smtClean="0"/>
                        <a:t>okno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λ</a:t>
                      </a:r>
                      <a:r>
                        <a:rPr lang="sk-SK" dirty="0" smtClean="0"/>
                        <a:t> </a:t>
                      </a:r>
                      <a:r>
                        <a:rPr lang="en-US" dirty="0" smtClean="0"/>
                        <a:t>[nm]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straty (napr.)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123881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sk-SK" dirty="0" smtClean="0"/>
                        <a:t>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850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3 dB/km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178450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sk-SK" dirty="0" smtClean="0"/>
                        <a:t>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1310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0,4 dB/km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030840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sk-SK" dirty="0" smtClean="0"/>
                        <a:t>III.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1550 (C-pásmo)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0,2 dB/km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66360"/>
                  </a:ext>
                </a:extLst>
              </a:tr>
              <a:tr h="310837">
                <a:tc>
                  <a:txBody>
                    <a:bodyPr/>
                    <a:lstStyle/>
                    <a:p>
                      <a:r>
                        <a:rPr lang="sk-SK" dirty="0" smtClean="0"/>
                        <a:t>IV.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1625 (L-pásmo)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 smtClean="0"/>
                        <a:t>0,2 dB/km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34094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2051720" y="2223448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Tab. Optické okná pre prenos svetla cez </a:t>
            </a:r>
            <a:r>
              <a:rPr lang="sk-SK" dirty="0" err="1" smtClean="0"/>
              <a:t>opt</a:t>
            </a:r>
            <a:r>
              <a:rPr lang="sk-SK" dirty="0" smtClean="0"/>
              <a:t>. </a:t>
            </a:r>
            <a:r>
              <a:rPr lang="sk-SK" dirty="0" err="1" smtClean="0"/>
              <a:t>vlákn</a:t>
            </a:r>
            <a:r>
              <a:rPr lang="sk-SK" dirty="0" smtClean="0"/>
              <a:t> a útlmy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19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36172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611032-6556-48D2-B149-BA87D80D1EB1}" type="slidenum">
              <a:rPr lang="cs-CZ" altLang="sk-SK" smtClean="0"/>
              <a:pPr eaLnBrk="1" hangingPunct="1"/>
              <a:t>3</a:t>
            </a:fld>
            <a:endParaRPr lang="cs-CZ" altLang="sk-SK" smtClean="0"/>
          </a:p>
        </p:txBody>
      </p:sp>
      <p:sp>
        <p:nvSpPr>
          <p:cNvPr id="38915" name="Zástupný symbol čísla snímky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6A8444A-331B-441D-A92C-4859372E9C10}" type="slidenum">
              <a:rPr lang="cs-CZ" altLang="sk-SK" sz="1400"/>
              <a:pPr algn="r" eaLnBrk="1" hangingPunct="1"/>
              <a:t>3</a:t>
            </a:fld>
            <a:endParaRPr lang="cs-CZ" altLang="sk-SK" sz="140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7291"/>
            <a:ext cx="8683625" cy="643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51613"/>
            <a:ext cx="211772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BlokTextu 4"/>
          <p:cNvSpPr txBox="1">
            <a:spLocks noChangeArrowheads="1"/>
          </p:cNvSpPr>
          <p:nvPr/>
        </p:nvSpPr>
        <p:spPr bwMode="auto">
          <a:xfrm>
            <a:off x="1828800" y="3895725"/>
            <a:ext cx="12525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k-SK" altLang="sk-SK" sz="1200"/>
              <a:t>odbočka</a:t>
            </a:r>
          </a:p>
        </p:txBody>
      </p:sp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193675" y="787400"/>
            <a:ext cx="500062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 dirty="0">
                <a:solidFill>
                  <a:srgbClr val="006699"/>
                </a:solidFill>
              </a:rPr>
              <a:t>Ukážka technológie (</a:t>
            </a:r>
            <a:r>
              <a:rPr lang="sk-SK" altLang="sk-SK" dirty="0" err="1">
                <a:solidFill>
                  <a:srgbClr val="006699"/>
                </a:solidFill>
              </a:rPr>
              <a:t>Emtelle</a:t>
            </a:r>
            <a:r>
              <a:rPr lang="sk-SK" altLang="sk-SK" dirty="0">
                <a:solidFill>
                  <a:srgbClr val="006699"/>
                </a:solidFill>
              </a:rPr>
              <a:t>) – káblov a ďalších komponentov – umožňujúcej vytvoriť pružnú infraštruktúru od poskytovateľa k podnikom, individuálnym bytovým jednotkám alebo „k obrubníku“.</a:t>
            </a:r>
            <a:endParaRPr lang="cs-CZ" altLang="sk-SK" dirty="0">
              <a:solidFill>
                <a:srgbClr val="006699"/>
              </a:solidFill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2187087" y="6160184"/>
            <a:ext cx="1606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prázdne rúrky v </a:t>
            </a:r>
            <a:r>
              <a:rPr lang="en-US" dirty="0" err="1" smtClean="0"/>
              <a:t>multir</a:t>
            </a:r>
            <a:r>
              <a:rPr lang="sk-SK" dirty="0" err="1" smtClean="0"/>
              <a:t>úre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457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4FA65F-E139-4B8D-8C37-6F0BC8F21884}" type="slidenum">
              <a:rPr lang="cs-CZ" altLang="sk-SK" smtClean="0"/>
              <a:pPr eaLnBrk="1" hangingPunct="1"/>
              <a:t>4</a:t>
            </a:fld>
            <a:endParaRPr lang="cs-CZ" altLang="sk-SK" smtClean="0"/>
          </a:p>
        </p:txBody>
      </p:sp>
      <p:sp>
        <p:nvSpPr>
          <p:cNvPr id="35843" name="Zástupný symbol čísla snímky 4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F53BBD0-4174-49A0-A808-980675AB8EF1}" type="slidenum">
              <a:rPr lang="cs-CZ" altLang="sk-SK" sz="1400"/>
              <a:pPr algn="r" eaLnBrk="1" hangingPunct="1"/>
              <a:t>4</a:t>
            </a:fld>
            <a:endParaRPr lang="cs-CZ" altLang="sk-SK" sz="1400"/>
          </a:p>
        </p:txBody>
      </p:sp>
      <p:graphicFrame>
        <p:nvGraphicFramePr>
          <p:cNvPr id="23653" name="Group 101"/>
          <p:cNvGraphicFramePr>
            <a:graphicFrameLocks noGrp="1"/>
          </p:cNvGraphicFramePr>
          <p:nvPr>
            <p:ph/>
          </p:nvPr>
        </p:nvGraphicFramePr>
        <p:xfrm>
          <a:off x="395288" y="333375"/>
          <a:ext cx="8497887" cy="5470532"/>
        </p:xfrm>
        <a:graphic>
          <a:graphicData uri="http://schemas.openxmlformats.org/drawingml/2006/table">
            <a:tbl>
              <a:tblPr/>
              <a:tblGrid>
                <a:gridCol w="21256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2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5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Komponent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Typick</a:t>
                      </a: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é hodnoty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[dB]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</a:t>
                      </a:r>
                      <a:r>
                        <a:rPr kumimoji="0" lang="sk-S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čet / dĺžka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Opt.vlákno 1550nm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,27 dB/km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 = 0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km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Opt.vlákno 1310nm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,7 dB/km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 = 0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km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Spojka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,1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=0,05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m=1,2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÷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2/km;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m≥2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Konektor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,4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 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≥2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Distrib.bod 1:2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3,8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6,7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9,8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13,1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17,0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6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WDM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,5 dB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</a:t>
                      </a:r>
                      <a:r>
                        <a:rPr kumimoji="0" lang="el-GR" sz="1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σ</a:t>
                      </a:r>
                      <a:r>
                        <a:rPr kumimoji="0" lang="el-G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=0,</a:t>
                      </a:r>
                      <a:r>
                        <a:rPr kumimoji="0" lang="sk-SK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5900" name="Text Box 98"/>
          <p:cNvSpPr txBox="1">
            <a:spLocks noChangeArrowheads="1"/>
          </p:cNvSpPr>
          <p:nvPr/>
        </p:nvSpPr>
        <p:spPr bwMode="auto">
          <a:xfrm>
            <a:off x="7864475" y="784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sk-SK"/>
          </a:p>
        </p:txBody>
      </p:sp>
      <p:sp>
        <p:nvSpPr>
          <p:cNvPr id="35901" name="Text Box 100"/>
          <p:cNvSpPr txBox="1">
            <a:spLocks noChangeArrowheads="1"/>
          </p:cNvSpPr>
          <p:nvPr/>
        </p:nvSpPr>
        <p:spPr bwMode="auto">
          <a:xfrm>
            <a:off x="395288" y="6092825"/>
            <a:ext cx="7848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k-SK" altLang="sk-SK" b="1" dirty="0"/>
              <a:t>Tab</a:t>
            </a:r>
            <a:r>
              <a:rPr lang="sk-SK" altLang="sk-SK" b="1" dirty="0" smtClean="0"/>
              <a:t>.</a:t>
            </a:r>
            <a:r>
              <a:rPr lang="sk-SK" altLang="sk-SK" dirty="0" smtClean="0"/>
              <a:t> </a:t>
            </a:r>
            <a:r>
              <a:rPr lang="sk-SK" altLang="sk-SK" dirty="0"/>
              <a:t>Typické hodnoty útlmu optických komponentov v OAN (</a:t>
            </a:r>
            <a:r>
              <a:rPr lang="el-GR" altLang="sk-SK" dirty="0"/>
              <a:t>μ –</a:t>
            </a:r>
            <a:r>
              <a:rPr lang="sk-SK" altLang="sk-SK" dirty="0"/>
              <a:t>stredná hodnota, </a:t>
            </a:r>
            <a:r>
              <a:rPr lang="el-GR" altLang="sk-SK" dirty="0"/>
              <a:t>σ-</a:t>
            </a:r>
            <a:r>
              <a:rPr lang="sk-SK" altLang="sk-SK" dirty="0" err="1"/>
              <a:t>štand.odchýlka</a:t>
            </a:r>
            <a:r>
              <a:rPr lang="sk-SK" altLang="sk-SK" dirty="0"/>
              <a:t>) </a:t>
            </a:r>
            <a:r>
              <a:rPr lang="en-US" altLang="sk-SK" dirty="0"/>
              <a:t>[3]</a:t>
            </a:r>
            <a:endParaRPr lang="en-US" altLang="sk-SK" b="1" dirty="0"/>
          </a:p>
        </p:txBody>
      </p:sp>
    </p:spTree>
    <p:extLst>
      <p:ext uri="{BB962C8B-B14F-4D97-AF65-F5344CB8AC3E}">
        <p14:creationId xmlns:p14="http://schemas.microsoft.com/office/powerpoint/2010/main" val="178170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400" dirty="0" smtClean="0"/>
              <a:t>Príklad </a:t>
            </a:r>
            <a:r>
              <a:rPr lang="sk-SK" sz="2400" dirty="0"/>
              <a:t>1 </a:t>
            </a:r>
            <a:r>
              <a:rPr lang="sk-SK" sz="2400" dirty="0" smtClean="0"/>
              <a:t> - Výpočet </a:t>
            </a:r>
            <a:r>
              <a:rPr lang="sk-SK" sz="2400" dirty="0"/>
              <a:t>energetickej bilancie (</a:t>
            </a:r>
            <a:r>
              <a:rPr lang="sk-SK" sz="2400" dirty="0" err="1"/>
              <a:t>power</a:t>
            </a:r>
            <a:r>
              <a:rPr lang="sk-SK" sz="2400" dirty="0"/>
              <a:t> </a:t>
            </a:r>
            <a:r>
              <a:rPr lang="sk-SK" sz="2400" dirty="0" err="1"/>
              <a:t>budget</a:t>
            </a:r>
            <a:r>
              <a:rPr lang="sk-SK" sz="2400" dirty="0"/>
              <a:t>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49A16D-3C6D-4648-9442-CA9E5AD8D5A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80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3576</TotalTime>
  <Words>284</Words>
  <Application>Microsoft Office PowerPoint</Application>
  <PresentationFormat>Prezentácia na obrazovke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1" baseType="lpstr">
      <vt:lpstr>Adobe Arabic</vt:lpstr>
      <vt:lpstr>Arial</vt:lpstr>
      <vt:lpstr>Brush Script MT</vt:lpstr>
      <vt:lpstr>Times New Roman</vt:lpstr>
      <vt:lpstr>Wingdings</vt:lpstr>
      <vt:lpstr>Watermark</vt:lpstr>
      <vt:lpstr>Komunikačná technika - cvičenie 7</vt:lpstr>
      <vt:lpstr>Prezentácia programu PowerPoint</vt:lpstr>
      <vt:lpstr>Prezentácia programu PowerPoint</vt:lpstr>
      <vt:lpstr>Prezentácia programu PowerPoint</vt:lpstr>
      <vt:lpstr>Príklad 1  - Výpočet energetickej bilancie (power budget) </vt:lpstr>
    </vt:vector>
  </TitlesOfParts>
  <Company>KEMT FEI TU 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Prístupové siete - cvičenie 1</dc:title>
  <dc:creator>LM</dc:creator>
  <cp:lastModifiedBy>Ludmila Macekova</cp:lastModifiedBy>
  <cp:revision>252</cp:revision>
  <dcterms:created xsi:type="dcterms:W3CDTF">2007-09-26T19:37:53Z</dcterms:created>
  <dcterms:modified xsi:type="dcterms:W3CDTF">2018-04-06T08:26:50Z</dcterms:modified>
</cp:coreProperties>
</file>