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74" r:id="rId2"/>
  </p:sldMasterIdLst>
  <p:notesMasterIdLst>
    <p:notesMasterId r:id="rId30"/>
  </p:notesMasterIdLst>
  <p:handoutMasterIdLst>
    <p:handoutMasterId r:id="rId31"/>
  </p:handoutMasterIdLst>
  <p:sldIdLst>
    <p:sldId id="256" r:id="rId3"/>
    <p:sldId id="264" r:id="rId4"/>
    <p:sldId id="281" r:id="rId5"/>
    <p:sldId id="282" r:id="rId6"/>
    <p:sldId id="262" r:id="rId7"/>
    <p:sldId id="265" r:id="rId8"/>
    <p:sldId id="263" r:id="rId9"/>
    <p:sldId id="266" r:id="rId10"/>
    <p:sldId id="267" r:id="rId11"/>
    <p:sldId id="268" r:id="rId12"/>
    <p:sldId id="269" r:id="rId13"/>
    <p:sldId id="270" r:id="rId14"/>
    <p:sldId id="271" r:id="rId15"/>
    <p:sldId id="272" r:id="rId16"/>
    <p:sldId id="273" r:id="rId17"/>
    <p:sldId id="274" r:id="rId18"/>
    <p:sldId id="285" r:id="rId19"/>
    <p:sldId id="286" r:id="rId20"/>
    <p:sldId id="287" r:id="rId21"/>
    <p:sldId id="275" r:id="rId22"/>
    <p:sldId id="277" r:id="rId23"/>
    <p:sldId id="283" r:id="rId24"/>
    <p:sldId id="284" r:id="rId25"/>
    <p:sldId id="279" r:id="rId26"/>
    <p:sldId id="278" r:id="rId27"/>
    <p:sldId id="288" r:id="rId28"/>
    <p:sldId id="27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2" y="2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972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972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972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A8F6409-6240-4251-92C2-C27524F49ECA}" type="slidenum">
              <a:rPr lang="cs-CZ"/>
              <a:pPr>
                <a:defRPr/>
              </a:pPr>
              <a:t>‹#›</a:t>
            </a:fld>
            <a:endParaRPr lang="cs-CZ"/>
          </a:p>
        </p:txBody>
      </p:sp>
    </p:spTree>
    <p:extLst>
      <p:ext uri="{BB962C8B-B14F-4D97-AF65-F5344CB8AC3E}">
        <p14:creationId xmlns:p14="http://schemas.microsoft.com/office/powerpoint/2010/main" val="2121094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62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Click to edit Master text styles</a:t>
            </a:r>
          </a:p>
          <a:p>
            <a:pPr lvl="1"/>
            <a:r>
              <a:rPr lang="cs-CZ" noProof="0" smtClean="0"/>
              <a:t>Second level</a:t>
            </a:r>
          </a:p>
          <a:p>
            <a:pPr lvl="2"/>
            <a:r>
              <a:rPr lang="cs-CZ" noProof="0" smtClean="0"/>
              <a:t>Third level</a:t>
            </a:r>
          </a:p>
          <a:p>
            <a:pPr lvl="3"/>
            <a:r>
              <a:rPr lang="cs-CZ" noProof="0" smtClean="0"/>
              <a:t>Fourth level</a:t>
            </a:r>
          </a:p>
          <a:p>
            <a:pPr lvl="4"/>
            <a:r>
              <a:rPr lang="cs-CZ"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9536508-2DC6-42E2-8F97-9965DD298F15}" type="slidenum">
              <a:rPr lang="cs-CZ"/>
              <a:pPr>
                <a:defRPr/>
              </a:pPr>
              <a:t>‹#›</a:t>
            </a:fld>
            <a:endParaRPr lang="cs-CZ"/>
          </a:p>
        </p:txBody>
      </p:sp>
    </p:spTree>
    <p:extLst>
      <p:ext uri="{BB962C8B-B14F-4D97-AF65-F5344CB8AC3E}">
        <p14:creationId xmlns:p14="http://schemas.microsoft.com/office/powerpoint/2010/main" val="2855922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7A97E9-CE0B-4D92-A64F-3CCBC048B3C5}" type="slidenum">
              <a:rPr lang="cs-CZ" altLang="sk-SK" smtClean="0"/>
              <a:pPr eaLnBrk="1" hangingPunct="1">
                <a:spcBef>
                  <a:spcPct val="0"/>
                </a:spcBef>
              </a:pPr>
              <a:t>11</a:t>
            </a:fld>
            <a:endParaRPr lang="cs-CZ" altLang="sk-SK"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cs-CZ" altLang="sk-S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2FB961-694A-4F58-8CB9-59067662672E}" type="slidenum">
              <a:rPr lang="cs-CZ" altLang="sk-SK" smtClean="0"/>
              <a:pPr eaLnBrk="1" hangingPunct="1">
                <a:spcBef>
                  <a:spcPct val="0"/>
                </a:spcBef>
              </a:pPr>
              <a:t>12</a:t>
            </a:fld>
            <a:endParaRPr lang="cs-CZ" altLang="sk-SK"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cs-CZ" altLang="sk-S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DDC8A7-D914-4043-8FBF-BAECE0A1DA1E}" type="slidenum">
              <a:rPr lang="cs-CZ" altLang="sk-SK" smtClean="0"/>
              <a:pPr eaLnBrk="1" hangingPunct="1">
                <a:spcBef>
                  <a:spcPct val="0"/>
                </a:spcBef>
              </a:pPr>
              <a:t>14</a:t>
            </a:fld>
            <a:endParaRPr lang="cs-CZ" altLang="sk-SK"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cs-CZ" altLang="sk-S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314299689 h 1000"/>
              <a:gd name="T6" fmla="*/ 0 w 1000"/>
              <a:gd name="T7" fmla="*/ 1314299689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sk-SK"/>
          </a:p>
        </p:txBody>
      </p:sp>
      <p:sp>
        <p:nvSpPr>
          <p:cNvPr id="55298" name="Rectangle 2"/>
          <p:cNvSpPr>
            <a:spLocks noGrp="1" noChangeArrowheads="1"/>
          </p:cNvSpPr>
          <p:nvPr>
            <p:ph type="ctrTitle"/>
          </p:nvPr>
        </p:nvSpPr>
        <p:spPr>
          <a:xfrm>
            <a:off x="685800" y="990600"/>
            <a:ext cx="7772400" cy="1371600"/>
          </a:xfrm>
        </p:spPr>
        <p:txBody>
          <a:bodyPr/>
          <a:lstStyle>
            <a:lvl1pPr>
              <a:defRPr sz="4000"/>
            </a:lvl1pPr>
          </a:lstStyle>
          <a:p>
            <a:pPr lvl="0"/>
            <a:r>
              <a:rPr lang="cs-CZ" noProof="0" smtClean="0"/>
              <a:t>Click to edit Master title style</a:t>
            </a:r>
          </a:p>
        </p:txBody>
      </p:sp>
      <p:sp>
        <p:nvSpPr>
          <p:cNvPr id="5529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cs-CZ"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91D3FB4-A1F9-448C-AC15-D9F6AFACB78C}" type="slidenum">
              <a:rPr lang="cs-CZ"/>
              <a:pPr>
                <a:defRPr/>
              </a:pPr>
              <a:t>‹#›</a:t>
            </a:fld>
            <a:endParaRPr lang="cs-CZ"/>
          </a:p>
        </p:txBody>
      </p:sp>
    </p:spTree>
    <p:extLst>
      <p:ext uri="{BB962C8B-B14F-4D97-AF65-F5344CB8AC3E}">
        <p14:creationId xmlns:p14="http://schemas.microsoft.com/office/powerpoint/2010/main" val="67764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72CD236D-7907-4CC2-B59C-B8DAE095CBAD}" type="slidenum">
              <a:rPr lang="cs-CZ"/>
              <a:pPr>
                <a:defRPr/>
              </a:pPr>
              <a:t>‹#›</a:t>
            </a:fld>
            <a:endParaRPr lang="cs-CZ"/>
          </a:p>
        </p:txBody>
      </p:sp>
    </p:spTree>
    <p:extLst>
      <p:ext uri="{BB962C8B-B14F-4D97-AF65-F5344CB8AC3E}">
        <p14:creationId xmlns:p14="http://schemas.microsoft.com/office/powerpoint/2010/main" val="210753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73838" y="304800"/>
            <a:ext cx="2001837" cy="5715000"/>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566738" y="304800"/>
            <a:ext cx="5854700" cy="57150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FB2DB733-9EFB-48A8-90FC-2C53BA213347}" type="slidenum">
              <a:rPr lang="cs-CZ"/>
              <a:pPr>
                <a:defRPr/>
              </a:pPr>
              <a:t>‹#›</a:t>
            </a:fld>
            <a:endParaRPr lang="cs-CZ"/>
          </a:p>
        </p:txBody>
      </p:sp>
    </p:spTree>
    <p:extLst>
      <p:ext uri="{BB962C8B-B14F-4D97-AF65-F5344CB8AC3E}">
        <p14:creationId xmlns:p14="http://schemas.microsoft.com/office/powerpoint/2010/main" val="256405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sk-SK" smtClean="0"/>
              <a:t>Upravte štýly predlohy textu</a:t>
            </a:r>
            <a:endParaRPr lang="sk-SK"/>
          </a:p>
        </p:txBody>
      </p:sp>
      <p:sp>
        <p:nvSpPr>
          <p:cNvPr id="3" name="Zástupný symbol textu 2"/>
          <p:cNvSpPr>
            <a:spLocks noGrp="1"/>
          </p:cNvSpPr>
          <p:nvPr>
            <p:ph type="body" sz="half" idx="1"/>
          </p:nvPr>
        </p:nvSpPr>
        <p:spPr>
          <a:xfrm>
            <a:off x="566738" y="1752600"/>
            <a:ext cx="3924300" cy="4267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3438" y="1752600"/>
            <a:ext cx="3924300" cy="4267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5B3EB3CE-860F-4D1F-92D7-828FC4A4F2C1}" type="slidenum">
              <a:rPr lang="cs-CZ"/>
              <a:pPr>
                <a:defRPr/>
              </a:pPr>
              <a:t>‹#›</a:t>
            </a:fld>
            <a:endParaRPr lang="cs-CZ"/>
          </a:p>
        </p:txBody>
      </p:sp>
    </p:spTree>
    <p:extLst>
      <p:ext uri="{BB962C8B-B14F-4D97-AF65-F5344CB8AC3E}">
        <p14:creationId xmlns:p14="http://schemas.microsoft.com/office/powerpoint/2010/main" val="237424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Nadpis a dva obsahy nad textom">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sk-SK" smtClean="0"/>
              <a:t>Upravte štýly predlohy textu</a:t>
            </a:r>
            <a:endParaRPr lang="sk-SK"/>
          </a:p>
        </p:txBody>
      </p:sp>
      <p:sp>
        <p:nvSpPr>
          <p:cNvPr id="3" name="Zástupný symbol obsahu 2"/>
          <p:cNvSpPr>
            <a:spLocks noGrp="1"/>
          </p:cNvSpPr>
          <p:nvPr>
            <p:ph sz="quarter" idx="1"/>
          </p:nvPr>
        </p:nvSpPr>
        <p:spPr>
          <a:xfrm>
            <a:off x="566738" y="1752600"/>
            <a:ext cx="3924300" cy="20574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quarter" idx="2"/>
          </p:nvPr>
        </p:nvSpPr>
        <p:spPr>
          <a:xfrm>
            <a:off x="4643438" y="1752600"/>
            <a:ext cx="3924300" cy="20574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half" idx="3"/>
          </p:nvPr>
        </p:nvSpPr>
        <p:spPr>
          <a:xfrm>
            <a:off x="566738" y="3962400"/>
            <a:ext cx="8001000" cy="20574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Rectangle 6"/>
          <p:cNvSpPr>
            <a:spLocks noGrp="1" noChangeArrowheads="1"/>
          </p:cNvSpPr>
          <p:nvPr>
            <p:ph type="dt" sz="half" idx="10"/>
          </p:nvPr>
        </p:nvSpPr>
        <p:spPr>
          <a:ln/>
        </p:spPr>
        <p:txBody>
          <a:bodyPr/>
          <a:lstStyle>
            <a:lvl1pPr>
              <a:defRPr/>
            </a:lvl1pPr>
          </a:lstStyle>
          <a:p>
            <a:pPr>
              <a:defRPr/>
            </a:pPr>
            <a:endParaRPr lang="cs-CZ"/>
          </a:p>
        </p:txBody>
      </p:sp>
      <p:sp>
        <p:nvSpPr>
          <p:cNvPr id="7" name="Rectangle 7"/>
          <p:cNvSpPr>
            <a:spLocks noGrp="1" noChangeArrowheads="1"/>
          </p:cNvSpPr>
          <p:nvPr>
            <p:ph type="ftr" sz="quarter" idx="11"/>
          </p:nvPr>
        </p:nvSpPr>
        <p:spPr>
          <a:ln/>
        </p:spPr>
        <p:txBody>
          <a:bodyPr/>
          <a:lstStyle>
            <a:lvl1pPr>
              <a:defRPr/>
            </a:lvl1pPr>
          </a:lstStyle>
          <a:p>
            <a:pPr>
              <a:defRPr/>
            </a:pPr>
            <a:endParaRPr lang="cs-CZ"/>
          </a:p>
        </p:txBody>
      </p:sp>
      <p:sp>
        <p:nvSpPr>
          <p:cNvPr id="8" name="Rectangle 8"/>
          <p:cNvSpPr>
            <a:spLocks noGrp="1" noChangeArrowheads="1"/>
          </p:cNvSpPr>
          <p:nvPr>
            <p:ph type="sldNum" sz="quarter" idx="12"/>
          </p:nvPr>
        </p:nvSpPr>
        <p:spPr>
          <a:ln/>
        </p:spPr>
        <p:txBody>
          <a:bodyPr/>
          <a:lstStyle>
            <a:lvl1pPr>
              <a:defRPr/>
            </a:lvl1pPr>
          </a:lstStyle>
          <a:p>
            <a:pPr>
              <a:defRPr/>
            </a:pPr>
            <a:fld id="{EE25D91B-0644-4AD3-8238-62D3C1D27C55}" type="slidenum">
              <a:rPr lang="cs-CZ"/>
              <a:pPr>
                <a:defRPr/>
              </a:pPr>
              <a:t>‹#›</a:t>
            </a:fld>
            <a:endParaRPr lang="cs-CZ"/>
          </a:p>
        </p:txBody>
      </p:sp>
    </p:spTree>
    <p:extLst>
      <p:ext uri="{BB962C8B-B14F-4D97-AF65-F5344CB8AC3E}">
        <p14:creationId xmlns:p14="http://schemas.microsoft.com/office/powerpoint/2010/main" val="342584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sk-SK" smtClean="0"/>
              <a:t>Upravte štýly predlohy textu</a:t>
            </a:r>
            <a:endParaRPr lang="sk-SK"/>
          </a:p>
        </p:txBody>
      </p:sp>
      <p:sp>
        <p:nvSpPr>
          <p:cNvPr id="3" name="Zástupný symbol tabuľky 2"/>
          <p:cNvSpPr>
            <a:spLocks noGrp="1"/>
          </p:cNvSpPr>
          <p:nvPr>
            <p:ph type="tbl" idx="1"/>
          </p:nvPr>
        </p:nvSpPr>
        <p:spPr>
          <a:xfrm>
            <a:off x="566738" y="1752600"/>
            <a:ext cx="8001000" cy="4267200"/>
          </a:xfrm>
        </p:spPr>
        <p:txBody>
          <a:bodyPr/>
          <a:lstStyle/>
          <a:p>
            <a:pPr lvl="0"/>
            <a:endParaRPr lang="sk-SK"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908D9374-8238-49D7-9C90-FB81780DD0DA}" type="slidenum">
              <a:rPr lang="cs-CZ"/>
              <a:pPr>
                <a:defRPr/>
              </a:pPr>
              <a:t>‹#›</a:t>
            </a:fld>
            <a:endParaRPr lang="cs-CZ"/>
          </a:p>
        </p:txBody>
      </p:sp>
    </p:spTree>
    <p:extLst>
      <p:ext uri="{BB962C8B-B14F-4D97-AF65-F5344CB8AC3E}">
        <p14:creationId xmlns:p14="http://schemas.microsoft.com/office/powerpoint/2010/main" val="946290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cs-CZ" altLang="sk-SK"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grpSp>
      </p:grpSp>
      <p:sp>
        <p:nvSpPr>
          <p:cNvPr id="880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cs-CZ" noProof="0" smtClean="0"/>
              <a:t>Click to edit Master title style</a:t>
            </a:r>
          </a:p>
        </p:txBody>
      </p:sp>
      <p:sp>
        <p:nvSpPr>
          <p:cNvPr id="880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cs-CZ"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cs-CZ"/>
          </a:p>
        </p:txBody>
      </p:sp>
      <p:sp>
        <p:nvSpPr>
          <p:cNvPr id="19" name="Rectangle 17"/>
          <p:cNvSpPr>
            <a:spLocks noGrp="1" noChangeArrowheads="1"/>
          </p:cNvSpPr>
          <p:nvPr>
            <p:ph type="ftr" sz="quarter" idx="11"/>
          </p:nvPr>
        </p:nvSpPr>
        <p:spPr/>
        <p:txBody>
          <a:bodyPr/>
          <a:lstStyle>
            <a:lvl1pPr>
              <a:defRPr/>
            </a:lvl1pPr>
          </a:lstStyle>
          <a:p>
            <a:pPr>
              <a:defRPr/>
            </a:pPr>
            <a:endParaRPr lang="cs-CZ"/>
          </a:p>
        </p:txBody>
      </p:sp>
      <p:sp>
        <p:nvSpPr>
          <p:cNvPr id="20" name="Rectangle 18"/>
          <p:cNvSpPr>
            <a:spLocks noGrp="1" noChangeArrowheads="1"/>
          </p:cNvSpPr>
          <p:nvPr>
            <p:ph type="sldNum" sz="quarter" idx="12"/>
          </p:nvPr>
        </p:nvSpPr>
        <p:spPr/>
        <p:txBody>
          <a:bodyPr/>
          <a:lstStyle>
            <a:lvl1pPr>
              <a:defRPr/>
            </a:lvl1pPr>
          </a:lstStyle>
          <a:p>
            <a:pPr>
              <a:defRPr/>
            </a:pPr>
            <a:fld id="{1CA4542A-482D-4D81-A9DB-531473D39BCE}" type="slidenum">
              <a:rPr lang="cs-CZ"/>
              <a:pPr>
                <a:defRPr/>
              </a:pPr>
              <a:t>‹#›</a:t>
            </a:fld>
            <a:endParaRPr lang="cs-CZ"/>
          </a:p>
        </p:txBody>
      </p:sp>
    </p:spTree>
    <p:extLst>
      <p:ext uri="{BB962C8B-B14F-4D97-AF65-F5344CB8AC3E}">
        <p14:creationId xmlns:p14="http://schemas.microsoft.com/office/powerpoint/2010/main" val="16555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179F916D-6F40-49C2-B365-142D339ABB61}"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384523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9AB1BD0D-E43A-487F-9E2F-438F8DC92491}"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11885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13682767-D3DC-4B4C-A7C9-7C16FCBE1871}"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545539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2"/>
          <p:cNvSpPr>
            <a:spLocks noGrp="1" noChangeArrowheads="1"/>
          </p:cNvSpPr>
          <p:nvPr>
            <p:ph type="ftr" sz="quarter" idx="10"/>
          </p:nvPr>
        </p:nvSpPr>
        <p:spPr>
          <a:ln/>
        </p:spPr>
        <p:txBody>
          <a:bodyPr/>
          <a:lstStyle>
            <a:lvl1pPr>
              <a:defRPr/>
            </a:lvl1pPr>
          </a:lstStyle>
          <a:p>
            <a:pPr>
              <a:defRPr/>
            </a:pPr>
            <a:endParaRPr lang="cs-CZ"/>
          </a:p>
        </p:txBody>
      </p:sp>
      <p:sp>
        <p:nvSpPr>
          <p:cNvPr id="8" name="Rectangle 3"/>
          <p:cNvSpPr>
            <a:spLocks noGrp="1" noChangeArrowheads="1"/>
          </p:cNvSpPr>
          <p:nvPr>
            <p:ph type="sldNum" sz="quarter" idx="11"/>
          </p:nvPr>
        </p:nvSpPr>
        <p:spPr>
          <a:ln/>
        </p:spPr>
        <p:txBody>
          <a:bodyPr/>
          <a:lstStyle>
            <a:lvl1pPr>
              <a:defRPr/>
            </a:lvl1pPr>
          </a:lstStyle>
          <a:p>
            <a:pPr>
              <a:defRPr/>
            </a:pPr>
            <a:fld id="{4510D5A5-E7D4-4B66-96C3-2FB853E87543}" type="slidenum">
              <a:rPr lang="cs-CZ"/>
              <a:pPr>
                <a:defRPr/>
              </a:pPr>
              <a:t>‹#›</a:t>
            </a:fld>
            <a:endParaRPr lang="cs-CZ"/>
          </a:p>
        </p:txBody>
      </p:sp>
      <p:sp>
        <p:nvSpPr>
          <p:cNvPr id="9"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9222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7D40E0A6-B3BF-45E8-BB8F-9E1C2A64E644}" type="slidenum">
              <a:rPr lang="cs-CZ"/>
              <a:pPr>
                <a:defRPr/>
              </a:pPr>
              <a:t>‹#›</a:t>
            </a:fld>
            <a:endParaRPr lang="cs-CZ"/>
          </a:p>
        </p:txBody>
      </p:sp>
    </p:spTree>
    <p:extLst>
      <p:ext uri="{BB962C8B-B14F-4D97-AF65-F5344CB8AC3E}">
        <p14:creationId xmlns:p14="http://schemas.microsoft.com/office/powerpoint/2010/main" val="1705184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Rectangle 2"/>
          <p:cNvSpPr>
            <a:spLocks noGrp="1" noChangeArrowheads="1"/>
          </p:cNvSpPr>
          <p:nvPr>
            <p:ph type="ftr" sz="quarter" idx="10"/>
          </p:nvPr>
        </p:nvSpPr>
        <p:spPr>
          <a:ln/>
        </p:spPr>
        <p:txBody>
          <a:bodyPr/>
          <a:lstStyle>
            <a:lvl1pPr>
              <a:defRPr/>
            </a:lvl1pPr>
          </a:lstStyle>
          <a:p>
            <a:pPr>
              <a:defRPr/>
            </a:pPr>
            <a:endParaRPr lang="cs-CZ"/>
          </a:p>
        </p:txBody>
      </p:sp>
      <p:sp>
        <p:nvSpPr>
          <p:cNvPr id="4" name="Rectangle 3"/>
          <p:cNvSpPr>
            <a:spLocks noGrp="1" noChangeArrowheads="1"/>
          </p:cNvSpPr>
          <p:nvPr>
            <p:ph type="sldNum" sz="quarter" idx="11"/>
          </p:nvPr>
        </p:nvSpPr>
        <p:spPr>
          <a:ln/>
        </p:spPr>
        <p:txBody>
          <a:bodyPr/>
          <a:lstStyle>
            <a:lvl1pPr>
              <a:defRPr/>
            </a:lvl1pPr>
          </a:lstStyle>
          <a:p>
            <a:pPr>
              <a:defRPr/>
            </a:pPr>
            <a:fld id="{22A2D039-FA4E-402B-91A9-9D6734C35462}" type="slidenum">
              <a:rPr lang="cs-CZ"/>
              <a:pPr>
                <a:defRPr/>
              </a:pPr>
              <a:t>‹#›</a:t>
            </a:fld>
            <a:endParaRPr lang="cs-CZ"/>
          </a:p>
        </p:txBody>
      </p:sp>
      <p:sp>
        <p:nvSpPr>
          <p:cNvPr id="5"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245628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cs-CZ"/>
          </a:p>
        </p:txBody>
      </p:sp>
      <p:sp>
        <p:nvSpPr>
          <p:cNvPr id="3" name="Rectangle 3"/>
          <p:cNvSpPr>
            <a:spLocks noGrp="1" noChangeArrowheads="1"/>
          </p:cNvSpPr>
          <p:nvPr>
            <p:ph type="sldNum" sz="quarter" idx="11"/>
          </p:nvPr>
        </p:nvSpPr>
        <p:spPr>
          <a:ln/>
        </p:spPr>
        <p:txBody>
          <a:bodyPr/>
          <a:lstStyle>
            <a:lvl1pPr>
              <a:defRPr/>
            </a:lvl1pPr>
          </a:lstStyle>
          <a:p>
            <a:pPr>
              <a:defRPr/>
            </a:pPr>
            <a:fld id="{CCD95427-7484-4A29-8EAD-4444850EB4E6}" type="slidenum">
              <a:rPr lang="cs-CZ"/>
              <a:pPr>
                <a:defRPr/>
              </a:pPr>
              <a:t>‹#›</a:t>
            </a:fld>
            <a:endParaRPr lang="cs-CZ"/>
          </a:p>
        </p:txBody>
      </p:sp>
      <p:sp>
        <p:nvSpPr>
          <p:cNvPr id="4"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21502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14203117-C221-4837-B5E8-0516C25E9572}"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4189409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370E9C3F-8306-4BD9-AFD7-5A95B23D485C}"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275041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12AD7AA7-7897-43E7-9A35-52A8C56E70D0}"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573570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457200"/>
            <a:ext cx="2057400" cy="5410200"/>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457200"/>
            <a:ext cx="6019800" cy="54102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AFE2DF76-BEF3-4BF3-9F2A-C36DB64AC3F9}"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4190796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Obsah">
    <p:spTree>
      <p:nvGrpSpPr>
        <p:cNvPr id="1" name=""/>
        <p:cNvGrpSpPr/>
        <p:nvPr/>
      </p:nvGrpSpPr>
      <p:grpSpPr>
        <a:xfrm>
          <a:off x="0" y="0"/>
          <a:ext cx="0" cy="0"/>
          <a:chOff x="0" y="0"/>
          <a:chExt cx="0" cy="0"/>
        </a:xfrm>
      </p:grpSpPr>
      <p:sp>
        <p:nvSpPr>
          <p:cNvPr id="2" name="Zástupný symbol obsahu 1"/>
          <p:cNvSpPr>
            <a:spLocks noGrp="1"/>
          </p:cNvSpPr>
          <p:nvPr>
            <p:ph/>
          </p:nvPr>
        </p:nvSpPr>
        <p:spPr>
          <a:xfrm>
            <a:off x="457200" y="457200"/>
            <a:ext cx="8229600" cy="5410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3" name="Rectangle 2"/>
          <p:cNvSpPr>
            <a:spLocks noGrp="1" noChangeArrowheads="1"/>
          </p:cNvSpPr>
          <p:nvPr>
            <p:ph type="ftr" sz="quarter" idx="10"/>
          </p:nvPr>
        </p:nvSpPr>
        <p:spPr>
          <a:ln/>
        </p:spPr>
        <p:txBody>
          <a:bodyPr/>
          <a:lstStyle>
            <a:lvl1pPr>
              <a:defRPr/>
            </a:lvl1pPr>
          </a:lstStyle>
          <a:p>
            <a:pPr>
              <a:defRPr/>
            </a:pPr>
            <a:endParaRPr lang="cs-CZ"/>
          </a:p>
        </p:txBody>
      </p:sp>
      <p:sp>
        <p:nvSpPr>
          <p:cNvPr id="4" name="Rectangle 3"/>
          <p:cNvSpPr>
            <a:spLocks noGrp="1" noChangeArrowheads="1"/>
          </p:cNvSpPr>
          <p:nvPr>
            <p:ph type="sldNum" sz="quarter" idx="11"/>
          </p:nvPr>
        </p:nvSpPr>
        <p:spPr>
          <a:ln/>
        </p:spPr>
        <p:txBody>
          <a:bodyPr/>
          <a:lstStyle>
            <a:lvl1pPr>
              <a:defRPr/>
            </a:lvl1pPr>
          </a:lstStyle>
          <a:p>
            <a:pPr>
              <a:defRPr/>
            </a:pPr>
            <a:fld id="{2460B931-CA64-4828-95A3-8FC7CD94E5F2}" type="slidenum">
              <a:rPr lang="cs-CZ"/>
              <a:pPr>
                <a:defRPr/>
              </a:pPr>
              <a:t>‹#›</a:t>
            </a:fld>
            <a:endParaRPr lang="cs-CZ"/>
          </a:p>
        </p:txBody>
      </p:sp>
      <p:sp>
        <p:nvSpPr>
          <p:cNvPr id="5" name="Rectangle 16"/>
          <p:cNvSpPr>
            <a:spLocks noGrp="1" noChangeArrowheads="1"/>
          </p:cNvSpPr>
          <p:nvPr>
            <p:ph type="dt" sz="half"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75175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CC9DA8BB-6C6C-4DE2-94B2-A5AA50427DF9}" type="slidenum">
              <a:rPr lang="cs-CZ"/>
              <a:pPr>
                <a:defRPr/>
              </a:pPr>
              <a:t>‹#›</a:t>
            </a:fld>
            <a:endParaRPr lang="cs-CZ"/>
          </a:p>
        </p:txBody>
      </p:sp>
    </p:spTree>
    <p:extLst>
      <p:ext uri="{BB962C8B-B14F-4D97-AF65-F5344CB8AC3E}">
        <p14:creationId xmlns:p14="http://schemas.microsoft.com/office/powerpoint/2010/main" val="40754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B7985172-4D58-4595-BCAB-BD4554B5EBFD}" type="slidenum">
              <a:rPr lang="cs-CZ"/>
              <a:pPr>
                <a:defRPr/>
              </a:pPr>
              <a:t>‹#›</a:t>
            </a:fld>
            <a:endParaRPr lang="cs-CZ"/>
          </a:p>
        </p:txBody>
      </p:sp>
    </p:spTree>
    <p:extLst>
      <p:ext uri="{BB962C8B-B14F-4D97-AF65-F5344CB8AC3E}">
        <p14:creationId xmlns:p14="http://schemas.microsoft.com/office/powerpoint/2010/main" val="308730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76511096-AFC3-410C-8D58-A4B5E746D46D}" type="slidenum">
              <a:rPr lang="cs-CZ"/>
              <a:pPr>
                <a:defRPr/>
              </a:pPr>
              <a:t>‹#›</a:t>
            </a:fld>
            <a:endParaRPr lang="cs-CZ"/>
          </a:p>
        </p:txBody>
      </p:sp>
    </p:spTree>
    <p:extLst>
      <p:ext uri="{BB962C8B-B14F-4D97-AF65-F5344CB8AC3E}">
        <p14:creationId xmlns:p14="http://schemas.microsoft.com/office/powerpoint/2010/main" val="427453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915930EB-53A4-4DE4-918B-0FA7EEC79D50}" type="slidenum">
              <a:rPr lang="cs-CZ"/>
              <a:pPr>
                <a:defRPr/>
              </a:pPr>
              <a:t>‹#›</a:t>
            </a:fld>
            <a:endParaRPr lang="cs-CZ"/>
          </a:p>
        </p:txBody>
      </p:sp>
    </p:spTree>
    <p:extLst>
      <p:ext uri="{BB962C8B-B14F-4D97-AF65-F5344CB8AC3E}">
        <p14:creationId xmlns:p14="http://schemas.microsoft.com/office/powerpoint/2010/main" val="202387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645051F0-2DDC-46BD-BE7D-191FBC8E741A}" type="slidenum">
              <a:rPr lang="cs-CZ"/>
              <a:pPr>
                <a:defRPr/>
              </a:pPr>
              <a:t>‹#›</a:t>
            </a:fld>
            <a:endParaRPr lang="cs-CZ"/>
          </a:p>
        </p:txBody>
      </p:sp>
    </p:spTree>
    <p:extLst>
      <p:ext uri="{BB962C8B-B14F-4D97-AF65-F5344CB8AC3E}">
        <p14:creationId xmlns:p14="http://schemas.microsoft.com/office/powerpoint/2010/main" val="40196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695CE531-3CA4-4D33-B2A4-832C691E3A53}" type="slidenum">
              <a:rPr lang="cs-CZ"/>
              <a:pPr>
                <a:defRPr/>
              </a:pPr>
              <a:t>‹#›</a:t>
            </a:fld>
            <a:endParaRPr lang="cs-CZ"/>
          </a:p>
        </p:txBody>
      </p:sp>
    </p:spTree>
    <p:extLst>
      <p:ext uri="{BB962C8B-B14F-4D97-AF65-F5344CB8AC3E}">
        <p14:creationId xmlns:p14="http://schemas.microsoft.com/office/powerpoint/2010/main" val="19366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C36E80E7-9328-4A88-AF57-F4FF45FB57CD}" type="slidenum">
              <a:rPr lang="cs-CZ"/>
              <a:pPr>
                <a:defRPr/>
              </a:pPr>
              <a:t>‹#›</a:t>
            </a:fld>
            <a:endParaRPr lang="cs-CZ"/>
          </a:p>
        </p:txBody>
      </p:sp>
    </p:spTree>
    <p:extLst>
      <p:ext uri="{BB962C8B-B14F-4D97-AF65-F5344CB8AC3E}">
        <p14:creationId xmlns:p14="http://schemas.microsoft.com/office/powerpoint/2010/main" val="197821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altLang="sk-SK"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sk-SK" smtClean="0"/>
              <a:t>Click to edit Master text styles</a:t>
            </a:r>
          </a:p>
          <a:p>
            <a:pPr lvl="1"/>
            <a:r>
              <a:rPr lang="cs-CZ" altLang="sk-SK" smtClean="0"/>
              <a:t>Second level</a:t>
            </a:r>
          </a:p>
          <a:p>
            <a:pPr lvl="2"/>
            <a:r>
              <a:rPr lang="cs-CZ" altLang="sk-SK" smtClean="0"/>
              <a:t>Third level</a:t>
            </a:r>
          </a:p>
          <a:p>
            <a:pPr lvl="3"/>
            <a:r>
              <a:rPr lang="cs-CZ" altLang="sk-SK" smtClean="0"/>
              <a:t>Fourth level</a:t>
            </a:r>
          </a:p>
          <a:p>
            <a:pPr lvl="4"/>
            <a:r>
              <a:rPr lang="cs-CZ" altLang="sk-SK"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314263702 h 1000"/>
              <a:gd name="T6" fmla="*/ 0 w 1000"/>
              <a:gd name="T7" fmla="*/ 1314263702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sk-SK"/>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5427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5427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5428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0BE8BE39-0FD6-49A7-95CA-54D8E7E4362D}"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82"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cs-CZ"/>
          </a:p>
        </p:txBody>
      </p:sp>
      <p:sp>
        <p:nvSpPr>
          <p:cNvPr id="8704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107024D6-181D-4430-B069-8BC59C7450FA}" type="slidenum">
              <a:rPr lang="cs-CZ"/>
              <a:pPr>
                <a:defRPr/>
              </a:pPr>
              <a:t>‹#›</a:t>
            </a:fld>
            <a:endParaRPr lang="cs-CZ"/>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cs-CZ" altLang="sk-SK" sz="2400" smtClean="0">
                <a:latin typeface="Times New Roman"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mtClean="0">
                <a:solidFill>
                  <a:schemeClr val="hlink"/>
                </a:solidFill>
                <a:latin typeface="Arial" charset="0"/>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mtClean="0">
                <a:solidFill>
                  <a:schemeClr val="hlink"/>
                </a:solidFill>
                <a:latin typeface="Arial" charset="0"/>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mtClean="0">
                <a:solidFill>
                  <a:schemeClr val="accent2"/>
                </a:solidFill>
                <a:latin typeface="Arial" charset="0"/>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mtClean="0">
                <a:solidFill>
                  <a:schemeClr val="hlink"/>
                </a:solidFill>
                <a:latin typeface="Arial" charset="0"/>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z="2400" smtClean="0">
                <a:latin typeface="Times New Roman"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mtClean="0">
                <a:solidFill>
                  <a:schemeClr val="accent2"/>
                </a:solidFill>
                <a:latin typeface="Arial" charset="0"/>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cs-CZ" altLang="sk-SK" smtClean="0">
                <a:solidFill>
                  <a:schemeClr val="accent2"/>
                </a:solidFill>
                <a:latin typeface="Arial"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sk-SK"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sk-SK" smtClean="0"/>
              <a:t>Click to edit Master text styles</a:t>
            </a:r>
          </a:p>
          <a:p>
            <a:pPr lvl="1"/>
            <a:r>
              <a:rPr lang="cs-CZ" altLang="sk-SK" smtClean="0"/>
              <a:t>Second level</a:t>
            </a:r>
          </a:p>
          <a:p>
            <a:pPr lvl="2"/>
            <a:r>
              <a:rPr lang="cs-CZ" altLang="sk-SK" smtClean="0"/>
              <a:t>Third level</a:t>
            </a:r>
          </a:p>
          <a:p>
            <a:pPr lvl="3"/>
            <a:r>
              <a:rPr lang="cs-CZ" altLang="sk-SK" smtClean="0"/>
              <a:t>Fourth level</a:t>
            </a:r>
          </a:p>
          <a:p>
            <a:pPr lvl="4"/>
            <a:r>
              <a:rPr lang="cs-CZ" altLang="sk-SK" smtClean="0"/>
              <a:t>Fifth level</a:t>
            </a:r>
          </a:p>
        </p:txBody>
      </p:sp>
      <p:sp>
        <p:nvSpPr>
          <p:cNvPr id="8705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cs-CZ"/>
          </a:p>
        </p:txBody>
      </p:sp>
    </p:spTree>
  </p:cSld>
  <p:clrMap bg1="lt1" tx1="dk1" bg2="lt2" tx2="dk2" accent1="accent1" accent2="accent2" accent3="accent3" accent4="accent4" accent5="accent5" accent6="accent6" hlink="hlink" folHlink="folHlink"/>
  <p:sldLayoutIdLst>
    <p:sldLayoutId id="2147483783"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mailto:ludmila.macekova@tuke.s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KT2_okruhyTemPredmetu_1516.doc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telekomSiete_pojmy.doc"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TS_historia.d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7000"/>
                    </a14:imgEffect>
                    <a14:imgEffect>
                      <a14:brightnessContrast bright="3000" contrast="-46000"/>
                    </a14:imgEffect>
                  </a14:imgLayer>
                </a14:imgProps>
              </a:ext>
              <a:ext uri="{28A0092B-C50C-407E-A947-70E740481C1C}">
                <a14:useLocalDpi xmlns:a14="http://schemas.microsoft.com/office/drawing/2010/main" val="0"/>
              </a:ext>
            </a:extLst>
          </a:blip>
          <a:srcRect/>
          <a:stretch>
            <a:fillRect/>
          </a:stretch>
        </p:blipFill>
        <p:spPr bwMode="auto">
          <a:xfrm>
            <a:off x="1043608" y="1556792"/>
            <a:ext cx="7343973" cy="4114130"/>
          </a:xfrm>
          <a:prstGeom prst="rect">
            <a:avLst/>
          </a:prstGeom>
          <a:gradFill>
            <a:gsLst>
              <a:gs pos="0">
                <a:schemeClr val="accent1">
                  <a:tint val="66000"/>
                  <a:satMod val="160000"/>
                </a:schemeClr>
              </a:gs>
              <a:gs pos="79000">
                <a:schemeClr val="accent1">
                  <a:tint val="44500"/>
                  <a:satMod val="160000"/>
                </a:schemeClr>
              </a:gs>
              <a:gs pos="100000">
                <a:schemeClr val="accent1">
                  <a:tint val="23500"/>
                  <a:satMod val="160000"/>
                </a:schemeClr>
              </a:gs>
            </a:gsLst>
            <a:lin ang="5400000" scaled="0"/>
          </a:gradFill>
          <a:ln>
            <a:noFill/>
          </a:ln>
        </p:spPr>
      </p:pic>
      <p:sp>
        <p:nvSpPr>
          <p:cNvPr id="5123" name="Rectangle 2"/>
          <p:cNvSpPr>
            <a:spLocks noGrp="1" noChangeArrowheads="1"/>
          </p:cNvSpPr>
          <p:nvPr>
            <p:ph type="ctrTitle"/>
          </p:nvPr>
        </p:nvSpPr>
        <p:spPr>
          <a:xfrm>
            <a:off x="827584" y="259879"/>
            <a:ext cx="7772400" cy="1009650"/>
          </a:xfrm>
          <a:extLst>
            <a:ext uri="{909E8E84-426E-40DD-AFC4-6F175D3DCCD1}">
              <a14:hiddenFill xmlns:a14="http://schemas.microsoft.com/office/drawing/2010/main">
                <a:solidFill>
                  <a:schemeClr val="bg1"/>
                </a:solidFill>
              </a14:hiddenFill>
            </a:ext>
          </a:extLst>
        </p:spPr>
        <p:txBody>
          <a:bodyPr/>
          <a:lstStyle/>
          <a:p>
            <a:pPr algn="ctr" eaLnBrk="1" hangingPunct="1"/>
            <a:r>
              <a:rPr lang="en-US" altLang="sk-SK" sz="3600" b="1" smtClean="0">
                <a:solidFill>
                  <a:srgbClr val="7030A0"/>
                </a:solidFill>
              </a:rPr>
              <a:t>Komunika</a:t>
            </a:r>
            <a:r>
              <a:rPr lang="sk-SK" altLang="sk-SK" sz="3600" b="1" smtClean="0">
                <a:solidFill>
                  <a:srgbClr val="7030A0"/>
                </a:solidFill>
              </a:rPr>
              <a:t>čná technika 2 </a:t>
            </a:r>
            <a:endParaRPr lang="en-US" altLang="sk-SK" sz="3600" dirty="0" smtClean="0">
              <a:solidFill>
                <a:srgbClr val="7030A0"/>
              </a:solidFill>
            </a:endParaRPr>
          </a:p>
        </p:txBody>
      </p:sp>
      <p:sp>
        <p:nvSpPr>
          <p:cNvPr id="5124" name="Rectangle 3"/>
          <p:cNvSpPr>
            <a:spLocks noGrp="1" noChangeArrowheads="1"/>
          </p:cNvSpPr>
          <p:nvPr>
            <p:ph type="subTitle" idx="1"/>
          </p:nvPr>
        </p:nvSpPr>
        <p:spPr>
          <a:xfrm>
            <a:off x="1043608" y="5805264"/>
            <a:ext cx="7018337" cy="648072"/>
          </a:xfrm>
        </p:spPr>
        <p:txBody>
          <a:bodyPr/>
          <a:lstStyle/>
          <a:p>
            <a:pPr marL="514350" indent="-514350" algn="ctr" eaLnBrk="1" hangingPunct="1">
              <a:buAutoNum type="arabicPeriod"/>
            </a:pPr>
            <a:r>
              <a:rPr lang="sk-SK" altLang="sk-SK" dirty="0" smtClean="0"/>
              <a:t>prednáška 20</a:t>
            </a:r>
            <a:r>
              <a:rPr lang="en-US" altLang="sk-SK" dirty="0" smtClean="0"/>
              <a:t>16/17</a:t>
            </a:r>
            <a:endParaRPr lang="en-US" altLang="sk-SK"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Zástupný symbol čísla snímky 5"/>
          <p:cNvSpPr>
            <a:spLocks noGrp="1"/>
          </p:cNvSpPr>
          <p:nvPr>
            <p:ph type="sldNum" sz="quarter" idx="12"/>
          </p:nvPr>
        </p:nvSpPr>
        <p:spPr>
          <a:noFill/>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fld id="{2980ED9A-E077-4C52-8679-B53EE10D24E9}" type="slidenum">
              <a:rPr lang="cs-CZ" altLang="sk-SK" sz="1200" smtClean="0"/>
              <a:pPr eaLnBrk="1" hangingPunct="1">
                <a:spcBef>
                  <a:spcPct val="0"/>
                </a:spcBef>
                <a:buClrTx/>
                <a:buFontTx/>
                <a:buNone/>
              </a:pPr>
              <a:t>10</a:t>
            </a:fld>
            <a:endParaRPr lang="cs-CZ" altLang="sk-SK" sz="1200" smtClean="0"/>
          </a:p>
        </p:txBody>
      </p:sp>
      <p:sp>
        <p:nvSpPr>
          <p:cNvPr id="15363" name="Rectangle 2"/>
          <p:cNvSpPr>
            <a:spLocks noGrp="1" noChangeArrowheads="1"/>
          </p:cNvSpPr>
          <p:nvPr>
            <p:ph type="title"/>
          </p:nvPr>
        </p:nvSpPr>
        <p:spPr>
          <a:xfrm>
            <a:off x="574675" y="304800"/>
            <a:ext cx="8318500" cy="1216025"/>
          </a:xfrm>
        </p:spPr>
        <p:txBody>
          <a:bodyPr/>
          <a:lstStyle/>
          <a:p>
            <a:pPr eaLnBrk="1" hangingPunct="1"/>
            <a:r>
              <a:rPr lang="sk-SK" altLang="sk-SK" sz="3400" smtClean="0"/>
              <a:t>a)...</a:t>
            </a:r>
            <a:r>
              <a:rPr lang="sk-SK" altLang="sk-SK" sz="3400" b="1" smtClean="0"/>
              <a:t>Štruktúra (architektúra</a:t>
            </a:r>
            <a:r>
              <a:rPr lang="sk-SK" altLang="sk-SK" sz="3400" smtClean="0"/>
              <a:t>) telekom.siete – </a:t>
            </a:r>
            <a:r>
              <a:rPr lang="sk-SK" altLang="sk-SK" sz="3400" b="1" smtClean="0"/>
              <a:t>vrstvový model</a:t>
            </a:r>
            <a:r>
              <a:rPr lang="en-US" altLang="sk-SK" sz="3400" b="1" smtClean="0"/>
              <a:t> TS</a:t>
            </a:r>
            <a:endParaRPr lang="cs-CZ" altLang="sk-SK" sz="3400" b="1" smtClean="0"/>
          </a:p>
        </p:txBody>
      </p:sp>
      <p:grpSp>
        <p:nvGrpSpPr>
          <p:cNvPr id="2" name="Skupina 1"/>
          <p:cNvGrpSpPr/>
          <p:nvPr/>
        </p:nvGrpSpPr>
        <p:grpSpPr>
          <a:xfrm>
            <a:off x="827088" y="1989138"/>
            <a:ext cx="5689600" cy="3743325"/>
            <a:chOff x="827088" y="1989138"/>
            <a:chExt cx="5689600" cy="3743325"/>
          </a:xfrm>
        </p:grpSpPr>
        <p:sp>
          <p:nvSpPr>
            <p:cNvPr id="15364" name="Oval 4"/>
            <p:cNvSpPr>
              <a:spLocks noChangeArrowheads="1"/>
            </p:cNvSpPr>
            <p:nvPr/>
          </p:nvSpPr>
          <p:spPr bwMode="auto">
            <a:xfrm>
              <a:off x="827088" y="2420938"/>
              <a:ext cx="914400" cy="33115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5365" name="Text Box 6"/>
            <p:cNvSpPr txBox="1">
              <a:spLocks noChangeArrowheads="1"/>
            </p:cNvSpPr>
            <p:nvPr/>
          </p:nvSpPr>
          <p:spPr bwMode="auto">
            <a:xfrm>
              <a:off x="1042988" y="2997200"/>
              <a:ext cx="4318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3200"/>
                <a:t>T</a:t>
              </a:r>
            </a:p>
            <a:p>
              <a:pPr eaLnBrk="1" hangingPunct="1">
                <a:spcBef>
                  <a:spcPct val="50000"/>
                </a:spcBef>
                <a:buClrTx/>
                <a:buFontTx/>
                <a:buNone/>
              </a:pPr>
              <a:r>
                <a:rPr lang="sk-SK" altLang="sk-SK" sz="3200"/>
                <a:t>M</a:t>
              </a:r>
            </a:p>
            <a:p>
              <a:pPr eaLnBrk="1" hangingPunct="1">
                <a:spcBef>
                  <a:spcPct val="50000"/>
                </a:spcBef>
                <a:buClrTx/>
                <a:buFontTx/>
                <a:buNone/>
              </a:pPr>
              <a:r>
                <a:rPr lang="sk-SK" altLang="sk-SK" sz="3200"/>
                <a:t>N</a:t>
              </a:r>
              <a:endParaRPr lang="cs-CZ" altLang="sk-SK" sz="3200"/>
            </a:p>
          </p:txBody>
        </p:sp>
        <p:sp>
          <p:nvSpPr>
            <p:cNvPr id="15366" name="Oval 19"/>
            <p:cNvSpPr>
              <a:spLocks noChangeArrowheads="1"/>
            </p:cNvSpPr>
            <p:nvPr/>
          </p:nvSpPr>
          <p:spPr bwMode="auto">
            <a:xfrm>
              <a:off x="1908175" y="4518025"/>
              <a:ext cx="3457575" cy="647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5367" name="Text Box 20"/>
            <p:cNvSpPr txBox="1">
              <a:spLocks noChangeArrowheads="1"/>
            </p:cNvSpPr>
            <p:nvPr/>
          </p:nvSpPr>
          <p:spPr bwMode="auto">
            <a:xfrm>
              <a:off x="2555875" y="4652963"/>
              <a:ext cx="2952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a:t>Prístupová sieť</a:t>
              </a:r>
              <a:endParaRPr lang="cs-CZ" altLang="sk-SK" sz="1800"/>
            </a:p>
          </p:txBody>
        </p:sp>
        <p:sp>
          <p:nvSpPr>
            <p:cNvPr id="15368" name="Text Box 22"/>
            <p:cNvSpPr txBox="1">
              <a:spLocks noChangeArrowheads="1"/>
            </p:cNvSpPr>
            <p:nvPr/>
          </p:nvSpPr>
          <p:spPr bwMode="auto">
            <a:xfrm>
              <a:off x="1835150" y="5300663"/>
              <a:ext cx="36734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lgn="ctr" eaLnBrk="1" hangingPunct="1">
                <a:spcBef>
                  <a:spcPct val="50000"/>
                </a:spcBef>
                <a:buClrTx/>
                <a:buFontTx/>
                <a:buNone/>
              </a:pPr>
              <a:r>
                <a:rPr lang="sk-SK" altLang="sk-SK" sz="1800"/>
                <a:t>Sieť koncových zariadení</a:t>
              </a:r>
              <a:endParaRPr lang="cs-CZ" altLang="sk-SK" sz="1800"/>
            </a:p>
          </p:txBody>
        </p:sp>
        <p:sp>
          <p:nvSpPr>
            <p:cNvPr id="15369" name="Text Box 23"/>
            <p:cNvSpPr txBox="1">
              <a:spLocks noChangeArrowheads="1"/>
            </p:cNvSpPr>
            <p:nvPr/>
          </p:nvSpPr>
          <p:spPr bwMode="auto">
            <a:xfrm>
              <a:off x="5940425" y="2492375"/>
              <a:ext cx="576263"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100000"/>
                </a:spcBef>
                <a:buClrTx/>
                <a:buFontTx/>
                <a:buNone/>
              </a:pPr>
              <a:r>
                <a:rPr lang="sk-SK" altLang="sk-SK" sz="1800"/>
                <a:t>6.</a:t>
              </a:r>
            </a:p>
            <a:p>
              <a:pPr eaLnBrk="1" hangingPunct="1">
                <a:spcBef>
                  <a:spcPct val="100000"/>
                </a:spcBef>
                <a:buClrTx/>
                <a:buFontTx/>
                <a:buNone/>
              </a:pPr>
              <a:r>
                <a:rPr lang="sk-SK" altLang="sk-SK" sz="1800"/>
                <a:t>5.</a:t>
              </a:r>
            </a:p>
            <a:p>
              <a:pPr eaLnBrk="1" hangingPunct="1">
                <a:spcBef>
                  <a:spcPct val="100000"/>
                </a:spcBef>
                <a:buClrTx/>
                <a:buFontTx/>
                <a:buNone/>
              </a:pPr>
              <a:r>
                <a:rPr lang="sk-SK" altLang="sk-SK" sz="1800"/>
                <a:t>4.</a:t>
              </a:r>
            </a:p>
            <a:p>
              <a:pPr eaLnBrk="1" hangingPunct="1">
                <a:spcBef>
                  <a:spcPct val="100000"/>
                </a:spcBef>
                <a:buClrTx/>
                <a:buFontTx/>
                <a:buNone/>
              </a:pPr>
              <a:r>
                <a:rPr lang="sk-SK" altLang="sk-SK" sz="1800"/>
                <a:t>3.</a:t>
              </a:r>
            </a:p>
            <a:p>
              <a:pPr eaLnBrk="1" hangingPunct="1">
                <a:spcBef>
                  <a:spcPct val="100000"/>
                </a:spcBef>
                <a:buClrTx/>
                <a:buFontTx/>
                <a:buNone/>
              </a:pPr>
              <a:r>
                <a:rPr lang="sk-SK" altLang="sk-SK" sz="1800"/>
                <a:t>2.</a:t>
              </a:r>
            </a:p>
            <a:p>
              <a:pPr eaLnBrk="1" hangingPunct="1">
                <a:spcBef>
                  <a:spcPct val="100000"/>
                </a:spcBef>
                <a:buClrTx/>
                <a:buFontTx/>
                <a:buNone/>
              </a:pPr>
              <a:r>
                <a:rPr lang="sk-SK" altLang="sk-SK" sz="1800"/>
                <a:t>1.</a:t>
              </a:r>
              <a:endParaRPr lang="cs-CZ" altLang="sk-SK" sz="1800"/>
            </a:p>
          </p:txBody>
        </p:sp>
        <p:sp>
          <p:nvSpPr>
            <p:cNvPr id="15370" name="Text Box 24"/>
            <p:cNvSpPr txBox="1">
              <a:spLocks noChangeArrowheads="1"/>
            </p:cNvSpPr>
            <p:nvPr/>
          </p:nvSpPr>
          <p:spPr bwMode="auto">
            <a:xfrm>
              <a:off x="1042988" y="1989138"/>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a:t>7.</a:t>
              </a:r>
              <a:endParaRPr lang="cs-CZ" altLang="sk-SK" sz="1800"/>
            </a:p>
          </p:txBody>
        </p:sp>
        <p:sp>
          <p:nvSpPr>
            <p:cNvPr id="15371" name="Oval 17"/>
            <p:cNvSpPr>
              <a:spLocks noChangeArrowheads="1"/>
            </p:cNvSpPr>
            <p:nvPr/>
          </p:nvSpPr>
          <p:spPr bwMode="auto">
            <a:xfrm>
              <a:off x="1908175" y="4014788"/>
              <a:ext cx="3457575" cy="647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5372" name="Text Box 18"/>
            <p:cNvSpPr txBox="1">
              <a:spLocks noChangeArrowheads="1"/>
            </p:cNvSpPr>
            <p:nvPr/>
          </p:nvSpPr>
          <p:spPr bwMode="auto">
            <a:xfrm>
              <a:off x="2555875" y="4149725"/>
              <a:ext cx="2952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a:t>Spojovacia sieť</a:t>
              </a:r>
              <a:endParaRPr lang="cs-CZ" altLang="sk-SK" sz="1800"/>
            </a:p>
          </p:txBody>
        </p:sp>
        <p:sp>
          <p:nvSpPr>
            <p:cNvPr id="15373" name="Oval 15"/>
            <p:cNvSpPr>
              <a:spLocks noChangeArrowheads="1"/>
            </p:cNvSpPr>
            <p:nvPr/>
          </p:nvSpPr>
          <p:spPr bwMode="auto">
            <a:xfrm>
              <a:off x="1906588" y="3500438"/>
              <a:ext cx="3457575" cy="647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5374" name="Text Box 16"/>
            <p:cNvSpPr txBox="1">
              <a:spLocks noChangeArrowheads="1"/>
            </p:cNvSpPr>
            <p:nvPr/>
          </p:nvSpPr>
          <p:spPr bwMode="auto">
            <a:xfrm>
              <a:off x="2482850" y="3644900"/>
              <a:ext cx="2952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a:t>Transportná sieť</a:t>
              </a:r>
              <a:endParaRPr lang="cs-CZ" altLang="sk-SK" sz="1800"/>
            </a:p>
          </p:txBody>
        </p:sp>
        <p:sp>
          <p:nvSpPr>
            <p:cNvPr id="15375" name="Oval 13"/>
            <p:cNvSpPr>
              <a:spLocks noChangeArrowheads="1"/>
            </p:cNvSpPr>
            <p:nvPr/>
          </p:nvSpPr>
          <p:spPr bwMode="auto">
            <a:xfrm>
              <a:off x="1906588" y="3006725"/>
              <a:ext cx="3457575" cy="647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5376" name="Text Box 14"/>
            <p:cNvSpPr txBox="1">
              <a:spLocks noChangeArrowheads="1"/>
            </p:cNvSpPr>
            <p:nvPr/>
          </p:nvSpPr>
          <p:spPr bwMode="auto">
            <a:xfrm>
              <a:off x="2482850" y="3141663"/>
              <a:ext cx="2952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dirty="0"/>
                <a:t>Signalizačná sieť</a:t>
              </a:r>
              <a:endParaRPr lang="cs-CZ" altLang="sk-SK" sz="1800" dirty="0"/>
            </a:p>
          </p:txBody>
        </p:sp>
        <p:sp>
          <p:nvSpPr>
            <p:cNvPr id="15377" name="Oval 7"/>
            <p:cNvSpPr>
              <a:spLocks noChangeArrowheads="1"/>
            </p:cNvSpPr>
            <p:nvPr/>
          </p:nvSpPr>
          <p:spPr bwMode="auto">
            <a:xfrm>
              <a:off x="1906588" y="2420938"/>
              <a:ext cx="3457575" cy="647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5378" name="Text Box 8"/>
            <p:cNvSpPr txBox="1">
              <a:spLocks noChangeArrowheads="1"/>
            </p:cNvSpPr>
            <p:nvPr/>
          </p:nvSpPr>
          <p:spPr bwMode="auto">
            <a:xfrm>
              <a:off x="2482850" y="2565400"/>
              <a:ext cx="29527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a:t>Inteligentná sieť</a:t>
              </a:r>
              <a:endParaRPr lang="cs-CZ" altLang="sk-SK" sz="1800"/>
            </a:p>
          </p:txBody>
        </p:sp>
      </p:grpSp>
      <p:sp>
        <p:nvSpPr>
          <p:cNvPr id="15379" name="Text Box 25"/>
          <p:cNvSpPr txBox="1">
            <a:spLocks noChangeArrowheads="1"/>
          </p:cNvSpPr>
          <p:nvPr/>
        </p:nvSpPr>
        <p:spPr bwMode="auto">
          <a:xfrm>
            <a:off x="6623050" y="5589588"/>
            <a:ext cx="169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en-US" altLang="sk-SK" sz="2400" b="1"/>
              <a:t>Obr. 1</a:t>
            </a:r>
            <a:r>
              <a:rPr lang="sk-SK" altLang="sk-SK" sz="2400" b="1"/>
              <a:t>.1</a:t>
            </a:r>
            <a:endParaRPr lang="cs-CZ" altLang="sk-SK" sz="2400" b="1"/>
          </a:p>
        </p:txBody>
      </p:sp>
      <p:sp>
        <p:nvSpPr>
          <p:cNvPr id="15380" name="Rectangle 26"/>
          <p:cNvSpPr>
            <a:spLocks noChangeArrowheads="1"/>
          </p:cNvSpPr>
          <p:nvPr/>
        </p:nvSpPr>
        <p:spPr bwMode="auto">
          <a:xfrm>
            <a:off x="0" y="0"/>
            <a:ext cx="3924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sk-SK" altLang="sk-SK" sz="2400" b="1">
                <a:solidFill>
                  <a:schemeClr val="accent1"/>
                </a:solidFill>
              </a:rPr>
              <a:t>Druhy TS</a:t>
            </a:r>
            <a:r>
              <a:rPr lang="sk-SK" altLang="sk-SK" sz="2400">
                <a:solidFill>
                  <a:schemeClr val="accent1"/>
                </a:solidFill>
              </a:rPr>
              <a:t> podrobnejšie</a:t>
            </a:r>
            <a:endParaRPr lang="cs-CZ" altLang="sk-SK" sz="240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79388" y="404813"/>
            <a:ext cx="8964612" cy="1216025"/>
          </a:xfrm>
          <a:solidFill>
            <a:schemeClr val="bg1"/>
          </a:solidFill>
        </p:spPr>
        <p:txBody>
          <a:bodyPr/>
          <a:lstStyle/>
          <a:p>
            <a:pPr eaLnBrk="1" hangingPunct="1"/>
            <a:r>
              <a:rPr lang="en-US" altLang="sk-SK" sz="2400" dirty="0" smtClean="0"/>
              <a:t>1.</a:t>
            </a:r>
            <a:r>
              <a:rPr lang="sk-SK" altLang="sk-SK" sz="2400" dirty="0" smtClean="0"/>
              <a:t> =  </a:t>
            </a:r>
            <a:r>
              <a:rPr lang="en-US" altLang="sk-SK" sz="2400" dirty="0" err="1" smtClean="0"/>
              <a:t>konco</a:t>
            </a:r>
            <a:r>
              <a:rPr lang="sk-SK" altLang="sk-SK" sz="2400" dirty="0" err="1" smtClean="0"/>
              <a:t>vé</a:t>
            </a:r>
            <a:r>
              <a:rPr lang="sk-SK" altLang="sk-SK" sz="2400" dirty="0" smtClean="0"/>
              <a:t> zariadenia (terminály)+pripájajúca prenosová sieť k </a:t>
            </a:r>
            <a:r>
              <a:rPr lang="sk-SK" altLang="sk-SK" sz="2400" i="1" dirty="0" smtClean="0"/>
              <a:t>rozhraniu (koncovému bodu prístupovej siete, obr.</a:t>
            </a:r>
            <a:r>
              <a:rPr lang="en-US" altLang="sk-SK" sz="2400" i="1" dirty="0" smtClean="0"/>
              <a:t>1.</a:t>
            </a:r>
            <a:r>
              <a:rPr lang="sk-SK" altLang="sk-SK" sz="2400" i="1" dirty="0" smtClean="0"/>
              <a:t>2)- </a:t>
            </a:r>
            <a:r>
              <a:rPr lang="sk-SK" altLang="sk-SK" sz="2400" dirty="0" smtClean="0"/>
              <a:t>v </a:t>
            </a:r>
            <a:r>
              <a:rPr lang="sk-SK" altLang="sk-SK" sz="2400" dirty="0" err="1" smtClean="0"/>
              <a:t>telef.sieťach</a:t>
            </a:r>
            <a:r>
              <a:rPr lang="sk-SK" altLang="sk-SK" sz="2400" dirty="0" smtClean="0"/>
              <a:t> sú to</a:t>
            </a:r>
            <a:r>
              <a:rPr lang="sk-SK" altLang="sk-SK" sz="2400" i="1" dirty="0" smtClean="0"/>
              <a:t> </a:t>
            </a:r>
            <a:r>
              <a:rPr lang="sk-SK" altLang="sk-SK" sz="2400" i="1" u="sng" dirty="0" smtClean="0"/>
              <a:t>účastníci</a:t>
            </a:r>
            <a:endParaRPr lang="cs-CZ" altLang="sk-SK" sz="2400" u="sng" dirty="0" smtClean="0"/>
          </a:p>
        </p:txBody>
      </p:sp>
      <p:sp>
        <p:nvSpPr>
          <p:cNvPr id="16387" name="Text Box 19"/>
          <p:cNvSpPr txBox="1">
            <a:spLocks noChangeArrowheads="1"/>
          </p:cNvSpPr>
          <p:nvPr/>
        </p:nvSpPr>
        <p:spPr bwMode="auto">
          <a:xfrm>
            <a:off x="179388" y="3729038"/>
            <a:ext cx="8820150" cy="2677656"/>
          </a:xfrm>
          <a:prstGeom prst="rect">
            <a:avLst/>
          </a:prstGeom>
          <a:solidFill>
            <a:schemeClr val="bg1">
              <a:lumMod val="85000"/>
            </a:schemeClr>
          </a:solidFill>
          <a:ln>
            <a:noFill/>
          </a:ln>
          <a:effectLst/>
          <a:extLst/>
        </p:spPr>
        <p:txBody>
          <a:bodyPr>
            <a:spAutoFit/>
          </a:bodyPr>
          <a:lstStyle>
            <a:defPPr>
              <a:defRPr lang="en-US"/>
            </a:defPPr>
            <a:lvl1pPr eaLnBrk="1" hangingPunct="1">
              <a:spcBef>
                <a:spcPct val="50000"/>
              </a:spcBef>
              <a:buClrTx/>
              <a:buFontTx/>
              <a:buNone/>
              <a:defRPr sz="2400" i="1">
                <a:solidFill>
                  <a:schemeClr val="tx2"/>
                </a:solidFill>
              </a:defRPr>
            </a:lvl1pPr>
            <a:lvl2pPr marL="742950" indent="-285750" eaLnBrk="0" hangingPunct="0">
              <a:spcBef>
                <a:spcPct val="20000"/>
              </a:spcBef>
              <a:buClr>
                <a:schemeClr val="accent2"/>
              </a:buClr>
              <a:buFont typeface="Wingdings" pitchFamily="2" charset="2"/>
              <a:buChar char="n"/>
              <a:defRPr sz="2600"/>
            </a:lvl2pPr>
            <a:lvl3pPr marL="1143000" indent="-228600" eaLnBrk="0" hangingPunct="0">
              <a:spcBef>
                <a:spcPct val="20000"/>
              </a:spcBef>
              <a:buClr>
                <a:schemeClr val="accent2"/>
              </a:buClr>
              <a:buFont typeface="Wingdings" pitchFamily="2" charset="2"/>
              <a:buChar char="o"/>
              <a:defRPr sz="2300"/>
            </a:lvl3pPr>
            <a:lvl4pPr marL="1600200" indent="-228600" eaLnBrk="0" hangingPunct="0">
              <a:spcBef>
                <a:spcPct val="20000"/>
              </a:spcBef>
              <a:buClr>
                <a:schemeClr val="accent2"/>
              </a:buClr>
              <a:buFont typeface="Wingdings" pitchFamily="2" charset="2"/>
              <a:buChar char="n"/>
              <a:defRPr sz="2000"/>
            </a:lvl4pPr>
            <a:lvl5pPr marL="2057400" indent="-228600" eaLnBrk="0" hangingPunct="0">
              <a:spcBef>
                <a:spcPct val="25000"/>
              </a:spcBef>
              <a:buClr>
                <a:schemeClr val="accent2"/>
              </a:buClr>
              <a:buFont typeface="Wingdings" pitchFamily="2" charset="2"/>
              <a:buChar char="§"/>
              <a:defRPr sz="2000"/>
            </a:lvl5pPr>
            <a:lvl6pPr marL="2514600" indent="-228600" eaLnBrk="0" fontAlgn="base" hangingPunct="0">
              <a:spcBef>
                <a:spcPct val="25000"/>
              </a:spcBef>
              <a:spcAft>
                <a:spcPct val="0"/>
              </a:spcAft>
              <a:buClr>
                <a:schemeClr val="accent2"/>
              </a:buClr>
              <a:buFont typeface="Wingdings" pitchFamily="2" charset="2"/>
              <a:buChar char="§"/>
              <a:defRPr sz="2000"/>
            </a:lvl6pPr>
            <a:lvl7pPr marL="2971800" indent="-228600" eaLnBrk="0" fontAlgn="base" hangingPunct="0">
              <a:spcBef>
                <a:spcPct val="25000"/>
              </a:spcBef>
              <a:spcAft>
                <a:spcPct val="0"/>
              </a:spcAft>
              <a:buClr>
                <a:schemeClr val="accent2"/>
              </a:buClr>
              <a:buFont typeface="Wingdings" pitchFamily="2" charset="2"/>
              <a:buChar char="§"/>
              <a:defRPr sz="2000"/>
            </a:lvl7pPr>
            <a:lvl8pPr marL="3429000" indent="-228600" eaLnBrk="0" fontAlgn="base" hangingPunct="0">
              <a:spcBef>
                <a:spcPct val="25000"/>
              </a:spcBef>
              <a:spcAft>
                <a:spcPct val="0"/>
              </a:spcAft>
              <a:buClr>
                <a:schemeClr val="accent2"/>
              </a:buClr>
              <a:buFont typeface="Wingdings" pitchFamily="2" charset="2"/>
              <a:buChar char="§"/>
              <a:defRPr sz="2000"/>
            </a:lvl8pPr>
            <a:lvl9pPr marL="3886200" indent="-228600" eaLnBrk="0" fontAlgn="base" hangingPunct="0">
              <a:spcBef>
                <a:spcPct val="25000"/>
              </a:spcBef>
              <a:spcAft>
                <a:spcPct val="0"/>
              </a:spcAft>
              <a:buClr>
                <a:schemeClr val="accent2"/>
              </a:buClr>
              <a:buFont typeface="Wingdings" pitchFamily="2" charset="2"/>
              <a:buChar char="§"/>
              <a:defRPr sz="2000"/>
            </a:lvl9pPr>
          </a:lstStyle>
          <a:p>
            <a:r>
              <a:rPr lang="sk-SK" altLang="sk-SK" i="0" dirty="0"/>
              <a:t>4....(</a:t>
            </a:r>
            <a:r>
              <a:rPr lang="sk-SK" altLang="sk-SK" i="0" dirty="0" err="1"/>
              <a:t>Tr.s</a:t>
            </a:r>
            <a:r>
              <a:rPr lang="sk-SK" altLang="sk-SK" i="0" dirty="0"/>
              <a:t>.)(prepravná) </a:t>
            </a:r>
            <a:r>
              <a:rPr lang="cs-CZ" altLang="sk-SK" dirty="0"/>
              <a:t>... – </a:t>
            </a:r>
            <a:r>
              <a:rPr lang="cs-CZ" altLang="sk-SK" i="0" dirty="0" err="1"/>
              <a:t>využitie</a:t>
            </a:r>
            <a:r>
              <a:rPr lang="cs-CZ" altLang="sk-SK" i="0" dirty="0"/>
              <a:t> </a:t>
            </a:r>
            <a:r>
              <a:rPr lang="cs-CZ" altLang="sk-SK" b="1" dirty="0" err="1"/>
              <a:t>prenosových</a:t>
            </a:r>
            <a:r>
              <a:rPr lang="cs-CZ" altLang="sk-SK" b="1" dirty="0"/>
              <a:t> </a:t>
            </a:r>
            <a:r>
              <a:rPr lang="cs-CZ" altLang="sk-SK" b="1" dirty="0" err="1"/>
              <a:t>systémov</a:t>
            </a:r>
            <a:r>
              <a:rPr lang="cs-CZ" altLang="sk-SK" b="1" dirty="0"/>
              <a:t> (SDH!) a </a:t>
            </a:r>
            <a:r>
              <a:rPr lang="cs-CZ" altLang="sk-SK" b="1" dirty="0" err="1"/>
              <a:t>prenos.médií</a:t>
            </a:r>
            <a:r>
              <a:rPr lang="cs-CZ" altLang="sk-SK" b="1" dirty="0"/>
              <a:t> </a:t>
            </a:r>
            <a:r>
              <a:rPr lang="cs-CZ" altLang="sk-SK" dirty="0"/>
              <a:t>(optické! a i</a:t>
            </a:r>
            <a:r>
              <a:rPr lang="cs-CZ" altLang="sk-SK" dirty="0" smtClean="0"/>
              <a:t>.), </a:t>
            </a:r>
            <a:r>
              <a:rPr lang="sk-SK" altLang="sk-SK" dirty="0" smtClean="0"/>
              <a:t>viac </a:t>
            </a:r>
            <a:r>
              <a:rPr lang="sk-SK" altLang="sk-SK" dirty="0"/>
              <a:t>úrovní (národná transportná s., regionálna </a:t>
            </a:r>
            <a:r>
              <a:rPr lang="sk-SK" altLang="sk-SK" dirty="0" err="1"/>
              <a:t>tr.s</a:t>
            </a:r>
            <a:r>
              <a:rPr lang="sk-SK" altLang="sk-SK" dirty="0"/>
              <a:t>....)</a:t>
            </a:r>
          </a:p>
          <a:p>
            <a:r>
              <a:rPr lang="sk-SK" altLang="sk-SK" dirty="0"/>
              <a:t>základná sieť (jadrová, </a:t>
            </a:r>
            <a:r>
              <a:rPr lang="sk-SK" altLang="sk-SK" dirty="0" err="1"/>
              <a:t>chrbticová,Core</a:t>
            </a:r>
            <a:r>
              <a:rPr lang="sk-SK" altLang="sk-SK" dirty="0"/>
              <a:t> </a:t>
            </a:r>
            <a:r>
              <a:rPr lang="sk-SK" altLang="sk-SK" dirty="0" err="1"/>
              <a:t>Network</a:t>
            </a:r>
            <a:r>
              <a:rPr lang="sk-SK" altLang="sk-SK" dirty="0"/>
              <a:t>) = </a:t>
            </a:r>
            <a:r>
              <a:rPr lang="sk-SK" altLang="sk-SK" dirty="0" err="1"/>
              <a:t>tr.s</a:t>
            </a:r>
            <a:r>
              <a:rPr lang="sk-SK" altLang="sk-SK" dirty="0"/>
              <a:t>. + </a:t>
            </a:r>
            <a:r>
              <a:rPr lang="sk-SK" altLang="sk-SK" dirty="0" err="1"/>
              <a:t>spoj.sieť</a:t>
            </a:r>
            <a:endParaRPr lang="sk-SK" altLang="sk-SK" dirty="0"/>
          </a:p>
          <a:p>
            <a:r>
              <a:rPr lang="sk-SK" altLang="sk-SK" dirty="0"/>
              <a:t>prenosová sieť = prístupová s.+</a:t>
            </a:r>
            <a:r>
              <a:rPr lang="sk-SK" altLang="sk-SK" dirty="0" err="1"/>
              <a:t>tr.s</a:t>
            </a:r>
            <a:r>
              <a:rPr lang="sk-SK" altLang="sk-SK" dirty="0"/>
              <a:t>. (viď </a:t>
            </a:r>
            <a:r>
              <a:rPr lang="sk-SK" altLang="sk-SK" dirty="0" err="1"/>
              <a:t>obr.1.2</a:t>
            </a:r>
            <a:r>
              <a:rPr lang="sk-SK" altLang="sk-SK" dirty="0"/>
              <a:t> ďalej)</a:t>
            </a:r>
            <a:endParaRPr lang="cs-CZ" altLang="sk-SK" dirty="0"/>
          </a:p>
        </p:txBody>
      </p:sp>
      <p:sp>
        <p:nvSpPr>
          <p:cNvPr id="16388" name="Text Box 20"/>
          <p:cNvSpPr txBox="1">
            <a:spLocks noChangeArrowheads="1"/>
          </p:cNvSpPr>
          <p:nvPr/>
        </p:nvSpPr>
        <p:spPr bwMode="auto">
          <a:xfrm>
            <a:off x="0" y="0"/>
            <a:ext cx="8893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dirty="0">
                <a:solidFill>
                  <a:schemeClr val="tx1">
                    <a:lumMod val="50000"/>
                    <a:lumOff val="50000"/>
                  </a:schemeClr>
                </a:solidFill>
              </a:rPr>
              <a:t>Architektúra TS – </a:t>
            </a:r>
            <a:r>
              <a:rPr lang="sk-SK" altLang="sk-SK" sz="1800" dirty="0" smtClean="0">
                <a:solidFill>
                  <a:schemeClr val="tx1">
                    <a:lumMod val="50000"/>
                    <a:lumOff val="50000"/>
                  </a:schemeClr>
                </a:solidFill>
              </a:rPr>
              <a:t>pokračovanie – vysvetlenie jednotlivých vrstiev</a:t>
            </a:r>
            <a:endParaRPr lang="cs-CZ" altLang="sk-SK" sz="1800" dirty="0">
              <a:solidFill>
                <a:schemeClr val="tx1">
                  <a:lumMod val="50000"/>
                  <a:lumOff val="50000"/>
                </a:schemeClr>
              </a:solidFill>
            </a:endParaRPr>
          </a:p>
        </p:txBody>
      </p:sp>
      <p:sp>
        <p:nvSpPr>
          <p:cNvPr id="16389" name="Text Box 22"/>
          <p:cNvSpPr txBox="1">
            <a:spLocks noChangeArrowheads="1"/>
          </p:cNvSpPr>
          <p:nvPr/>
        </p:nvSpPr>
        <p:spPr bwMode="auto">
          <a:xfrm>
            <a:off x="179388" y="1747838"/>
            <a:ext cx="8964612" cy="457200"/>
          </a:xfrm>
          <a:prstGeom prst="rect">
            <a:avLst/>
          </a:prstGeom>
          <a:solidFill>
            <a:schemeClr val="bg1">
              <a:lumMod val="85000"/>
            </a:schemeClr>
          </a:solidFill>
          <a:ln>
            <a:noFill/>
          </a:ln>
          <a:effectLs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2400" i="1" dirty="0">
                <a:solidFill>
                  <a:schemeClr val="tx2"/>
                </a:solidFill>
              </a:rPr>
              <a:t>2. ....; </a:t>
            </a:r>
            <a:r>
              <a:rPr lang="sk-SK" altLang="sk-SK" sz="2400" dirty="0">
                <a:solidFill>
                  <a:schemeClr val="tx2"/>
                </a:solidFill>
              </a:rPr>
              <a:t>v starších – </a:t>
            </a:r>
            <a:r>
              <a:rPr lang="sk-SK" altLang="sk-SK" sz="2400" dirty="0" err="1">
                <a:solidFill>
                  <a:schemeClr val="tx2"/>
                </a:solidFill>
              </a:rPr>
              <a:t>tf</a:t>
            </a:r>
            <a:r>
              <a:rPr lang="sk-SK" altLang="sk-SK" sz="2400" dirty="0">
                <a:solidFill>
                  <a:schemeClr val="tx2"/>
                </a:solidFill>
              </a:rPr>
              <a:t>. sieťach</a:t>
            </a:r>
            <a:r>
              <a:rPr lang="sk-SK" altLang="sk-SK" sz="2400" i="1" dirty="0">
                <a:solidFill>
                  <a:schemeClr val="tx2"/>
                </a:solidFill>
              </a:rPr>
              <a:t>: </a:t>
            </a:r>
            <a:r>
              <a:rPr lang="sk-SK" altLang="sk-SK" sz="2400" b="1" i="1" dirty="0">
                <a:solidFill>
                  <a:schemeClr val="tx2"/>
                </a:solidFill>
              </a:rPr>
              <a:t>účastnícka</a:t>
            </a:r>
            <a:r>
              <a:rPr lang="sk-SK" altLang="sk-SK" sz="2400" i="1" dirty="0">
                <a:solidFill>
                  <a:schemeClr val="tx2"/>
                </a:solidFill>
              </a:rPr>
              <a:t> (prípojná)sieť</a:t>
            </a:r>
            <a:endParaRPr lang="cs-CZ" altLang="sk-SK" sz="2400" i="1" dirty="0">
              <a:solidFill>
                <a:schemeClr val="tx2"/>
              </a:solidFill>
            </a:endParaRPr>
          </a:p>
        </p:txBody>
      </p:sp>
      <p:sp>
        <p:nvSpPr>
          <p:cNvPr id="16390" name="Text Box 24"/>
          <p:cNvSpPr txBox="1">
            <a:spLocks noChangeArrowheads="1"/>
          </p:cNvSpPr>
          <p:nvPr/>
        </p:nvSpPr>
        <p:spPr bwMode="auto">
          <a:xfrm>
            <a:off x="179388" y="2205038"/>
            <a:ext cx="8785225" cy="15696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2400">
                <a:solidFill>
                  <a:schemeClr val="tx2"/>
                </a:solidFill>
                <a:latin typeface="+mj-lt"/>
                <a:ea typeface="+mj-ea"/>
                <a:cs typeface="+mj-cs"/>
              </a:defRPr>
            </a:lvl1pPr>
            <a:lvl2pPr eaLnBrk="0" hangingPunct="0">
              <a:defRPr sz="3800">
                <a:solidFill>
                  <a:schemeClr val="tx2"/>
                </a:solidFill>
              </a:defRPr>
            </a:lvl2pPr>
            <a:lvl3pPr eaLnBrk="0" hangingPunct="0">
              <a:defRPr sz="3800">
                <a:solidFill>
                  <a:schemeClr val="tx2"/>
                </a:solidFill>
              </a:defRPr>
            </a:lvl3pPr>
            <a:lvl4pPr eaLnBrk="0" hangingPunct="0">
              <a:defRPr sz="3800">
                <a:solidFill>
                  <a:schemeClr val="tx2"/>
                </a:solidFill>
              </a:defRPr>
            </a:lvl4pPr>
            <a:lvl5pPr eaLnBrk="0" hangingPunct="0">
              <a:defRPr sz="3800">
                <a:solidFill>
                  <a:schemeClr val="tx2"/>
                </a:solidFill>
              </a:defRPr>
            </a:lvl5pPr>
            <a:lvl6pPr marL="457200" fontAlgn="base">
              <a:spcBef>
                <a:spcPct val="0"/>
              </a:spcBef>
              <a:spcAft>
                <a:spcPct val="0"/>
              </a:spcAft>
              <a:defRPr sz="3800">
                <a:solidFill>
                  <a:schemeClr val="tx2"/>
                </a:solidFill>
              </a:defRPr>
            </a:lvl6pPr>
            <a:lvl7pPr marL="914400" fontAlgn="base">
              <a:spcBef>
                <a:spcPct val="0"/>
              </a:spcBef>
              <a:spcAft>
                <a:spcPct val="0"/>
              </a:spcAft>
              <a:defRPr sz="3800">
                <a:solidFill>
                  <a:schemeClr val="tx2"/>
                </a:solidFill>
              </a:defRPr>
            </a:lvl7pPr>
            <a:lvl8pPr marL="1371600" fontAlgn="base">
              <a:spcBef>
                <a:spcPct val="0"/>
              </a:spcBef>
              <a:spcAft>
                <a:spcPct val="0"/>
              </a:spcAft>
              <a:defRPr sz="3800">
                <a:solidFill>
                  <a:schemeClr val="tx2"/>
                </a:solidFill>
              </a:defRPr>
            </a:lvl8pPr>
            <a:lvl9pPr marL="1828800" fontAlgn="base">
              <a:spcBef>
                <a:spcPct val="0"/>
              </a:spcBef>
              <a:spcAft>
                <a:spcPct val="0"/>
              </a:spcAft>
              <a:defRPr sz="3800">
                <a:solidFill>
                  <a:schemeClr val="tx2"/>
                </a:solidFill>
              </a:defRPr>
            </a:lvl9pPr>
          </a:lstStyle>
          <a:p>
            <a:r>
              <a:rPr lang="sk-SK" altLang="sk-SK" dirty="0"/>
              <a:t>3....                         - v </a:t>
            </a:r>
            <a:r>
              <a:rPr lang="sk-SK" altLang="sk-SK" dirty="0" err="1"/>
              <a:t>tf</a:t>
            </a:r>
            <a:r>
              <a:rPr lang="sk-SK" altLang="sk-SK" dirty="0"/>
              <a:t>. sieťach: </a:t>
            </a:r>
            <a:r>
              <a:rPr lang="sk-SK" altLang="sk-SK" b="1" i="1" dirty="0"/>
              <a:t>ústredňa</a:t>
            </a:r>
            <a:r>
              <a:rPr lang="sk-SK" altLang="sk-SK" dirty="0"/>
              <a:t> a </a:t>
            </a:r>
            <a:r>
              <a:rPr lang="sk-SK" altLang="sk-SK" i="1" dirty="0"/>
              <a:t>prepojenie ústrední</a:t>
            </a:r>
            <a:r>
              <a:rPr lang="sk-SK" altLang="sk-SK" dirty="0"/>
              <a:t>, rôzne typy ústrední</a:t>
            </a:r>
          </a:p>
          <a:p>
            <a:r>
              <a:rPr lang="sk-SK" altLang="sk-SK" dirty="0"/>
              <a:t>   pojmy: </a:t>
            </a:r>
            <a:r>
              <a:rPr lang="sk-SK" altLang="sk-SK" b="1" i="1" dirty="0" err="1"/>
              <a:t>switched</a:t>
            </a:r>
            <a:r>
              <a:rPr lang="sk-SK" altLang="sk-SK" b="1" i="1" dirty="0"/>
              <a:t> </a:t>
            </a:r>
            <a:r>
              <a:rPr lang="sk-SK" altLang="sk-SK" b="1" i="1" dirty="0" err="1"/>
              <a:t>network</a:t>
            </a:r>
            <a:r>
              <a:rPr lang="sk-SK" altLang="sk-SK" b="1" i="1" dirty="0"/>
              <a:t>, </a:t>
            </a:r>
            <a:r>
              <a:rPr lang="sk-SK" altLang="sk-SK" b="1" i="1" dirty="0" err="1"/>
              <a:t>switching</a:t>
            </a:r>
            <a:r>
              <a:rPr lang="sk-SK" altLang="sk-SK" b="1" i="1" dirty="0"/>
              <a:t>, PSTN </a:t>
            </a:r>
            <a:r>
              <a:rPr lang="sk-SK" altLang="sk-SK" dirty="0"/>
              <a:t>= </a:t>
            </a:r>
            <a:r>
              <a:rPr lang="sk-SK" altLang="sk-SK" dirty="0" err="1"/>
              <a:t>Public</a:t>
            </a:r>
            <a:r>
              <a:rPr lang="sk-SK" altLang="sk-SK" dirty="0"/>
              <a:t> </a:t>
            </a:r>
            <a:r>
              <a:rPr lang="sk-SK" altLang="sk-SK" dirty="0" err="1"/>
              <a:t>Switched</a:t>
            </a:r>
            <a:r>
              <a:rPr lang="sk-SK" altLang="sk-SK" dirty="0"/>
              <a:t> Telephone </a:t>
            </a:r>
            <a:r>
              <a:rPr lang="sk-SK" altLang="sk-SK" dirty="0" err="1"/>
              <a:t>Network</a:t>
            </a:r>
            <a:endParaRPr lang="cs-CZ" alt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435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a:t>Architektúra TS – pokračovanie 2:</a:t>
            </a:r>
            <a:endParaRPr lang="cs-CZ" altLang="sk-SK" sz="1800"/>
          </a:p>
        </p:txBody>
      </p:sp>
      <p:grpSp>
        <p:nvGrpSpPr>
          <p:cNvPr id="17411" name="Group 129"/>
          <p:cNvGrpSpPr>
            <a:grpSpLocks/>
          </p:cNvGrpSpPr>
          <p:nvPr/>
        </p:nvGrpSpPr>
        <p:grpSpPr bwMode="auto">
          <a:xfrm>
            <a:off x="684213" y="620713"/>
            <a:ext cx="6985000" cy="4429125"/>
            <a:chOff x="650" y="669"/>
            <a:chExt cx="4135" cy="2421"/>
          </a:xfrm>
        </p:grpSpPr>
        <p:sp>
          <p:nvSpPr>
            <p:cNvPr id="17414" name="Freeform 70"/>
            <p:cNvSpPr>
              <a:spLocks/>
            </p:cNvSpPr>
            <p:nvPr/>
          </p:nvSpPr>
          <p:spPr bwMode="auto">
            <a:xfrm>
              <a:off x="941" y="1239"/>
              <a:ext cx="3500" cy="1129"/>
            </a:xfrm>
            <a:custGeom>
              <a:avLst/>
              <a:gdLst>
                <a:gd name="T0" fmla="*/ 2 w 6904"/>
                <a:gd name="T1" fmla="*/ 57 h 2256"/>
                <a:gd name="T2" fmla="*/ 12 w 6904"/>
                <a:gd name="T3" fmla="*/ 51 h 2256"/>
                <a:gd name="T4" fmla="*/ 28 w 6904"/>
                <a:gd name="T5" fmla="*/ 41 h 2256"/>
                <a:gd name="T6" fmla="*/ 47 w 6904"/>
                <a:gd name="T7" fmla="*/ 37 h 2256"/>
                <a:gd name="T8" fmla="*/ 67 w 6904"/>
                <a:gd name="T9" fmla="*/ 41 h 2256"/>
                <a:gd name="T10" fmla="*/ 77 w 6904"/>
                <a:gd name="T11" fmla="*/ 45 h 2256"/>
                <a:gd name="T12" fmla="*/ 108 w 6904"/>
                <a:gd name="T13" fmla="*/ 43 h 2256"/>
                <a:gd name="T14" fmla="*/ 114 w 6904"/>
                <a:gd name="T15" fmla="*/ 40 h 2256"/>
                <a:gd name="T16" fmla="*/ 151 w 6904"/>
                <a:gd name="T17" fmla="*/ 25 h 2256"/>
                <a:gd name="T18" fmla="*/ 181 w 6904"/>
                <a:gd name="T19" fmla="*/ 20 h 2256"/>
                <a:gd name="T20" fmla="*/ 342 w 6904"/>
                <a:gd name="T21" fmla="*/ 22 h 2256"/>
                <a:gd name="T22" fmla="*/ 469 w 6904"/>
                <a:gd name="T23" fmla="*/ 25 h 2256"/>
                <a:gd name="T24" fmla="*/ 474 w 6904"/>
                <a:gd name="T25" fmla="*/ 24 h 2256"/>
                <a:gd name="T26" fmla="*/ 492 w 6904"/>
                <a:gd name="T27" fmla="*/ 28 h 2256"/>
                <a:gd name="T28" fmla="*/ 546 w 6904"/>
                <a:gd name="T29" fmla="*/ 24 h 2256"/>
                <a:gd name="T30" fmla="*/ 790 w 6904"/>
                <a:gd name="T31" fmla="*/ 11 h 2256"/>
                <a:gd name="T32" fmla="*/ 821 w 6904"/>
                <a:gd name="T33" fmla="*/ 3 h 2256"/>
                <a:gd name="T34" fmla="*/ 881 w 6904"/>
                <a:gd name="T35" fmla="*/ 9 h 2256"/>
                <a:gd name="T36" fmla="*/ 893 w 6904"/>
                <a:gd name="T37" fmla="*/ 33 h 2256"/>
                <a:gd name="T38" fmla="*/ 899 w 6904"/>
                <a:gd name="T39" fmla="*/ 85 h 2256"/>
                <a:gd name="T40" fmla="*/ 898 w 6904"/>
                <a:gd name="T41" fmla="*/ 123 h 2256"/>
                <a:gd name="T42" fmla="*/ 893 w 6904"/>
                <a:gd name="T43" fmla="*/ 133 h 2256"/>
                <a:gd name="T44" fmla="*/ 864 w 6904"/>
                <a:gd name="T45" fmla="*/ 173 h 2256"/>
                <a:gd name="T46" fmla="*/ 832 w 6904"/>
                <a:gd name="T47" fmla="*/ 220 h 2256"/>
                <a:gd name="T48" fmla="*/ 826 w 6904"/>
                <a:gd name="T49" fmla="*/ 229 h 2256"/>
                <a:gd name="T50" fmla="*/ 814 w 6904"/>
                <a:gd name="T51" fmla="*/ 244 h 2256"/>
                <a:gd name="T52" fmla="*/ 794 w 6904"/>
                <a:gd name="T53" fmla="*/ 262 h 2256"/>
                <a:gd name="T54" fmla="*/ 764 w 6904"/>
                <a:gd name="T55" fmla="*/ 270 h 2256"/>
                <a:gd name="T56" fmla="*/ 725 w 6904"/>
                <a:gd name="T57" fmla="*/ 276 h 2256"/>
                <a:gd name="T58" fmla="*/ 680 w 6904"/>
                <a:gd name="T59" fmla="*/ 276 h 2256"/>
                <a:gd name="T60" fmla="*/ 643 w 6904"/>
                <a:gd name="T61" fmla="*/ 268 h 2256"/>
                <a:gd name="T62" fmla="*/ 591 w 6904"/>
                <a:gd name="T63" fmla="*/ 260 h 2256"/>
                <a:gd name="T64" fmla="*/ 502 w 6904"/>
                <a:gd name="T65" fmla="*/ 255 h 2256"/>
                <a:gd name="T66" fmla="*/ 476 w 6904"/>
                <a:gd name="T67" fmla="*/ 249 h 2256"/>
                <a:gd name="T68" fmla="*/ 469 w 6904"/>
                <a:gd name="T69" fmla="*/ 247 h 2256"/>
                <a:gd name="T70" fmla="*/ 462 w 6904"/>
                <a:gd name="T71" fmla="*/ 246 h 2256"/>
                <a:gd name="T72" fmla="*/ 405 w 6904"/>
                <a:gd name="T73" fmla="*/ 249 h 2256"/>
                <a:gd name="T74" fmla="*/ 379 w 6904"/>
                <a:gd name="T75" fmla="*/ 255 h 2256"/>
                <a:gd name="T76" fmla="*/ 303 w 6904"/>
                <a:gd name="T77" fmla="*/ 258 h 2256"/>
                <a:gd name="T78" fmla="*/ 261 w 6904"/>
                <a:gd name="T79" fmla="*/ 266 h 2256"/>
                <a:gd name="T80" fmla="*/ 191 w 6904"/>
                <a:gd name="T81" fmla="*/ 268 h 2256"/>
                <a:gd name="T82" fmla="*/ 166 w 6904"/>
                <a:gd name="T83" fmla="*/ 273 h 2256"/>
                <a:gd name="T84" fmla="*/ 151 w 6904"/>
                <a:gd name="T85" fmla="*/ 283 h 2256"/>
                <a:gd name="T86" fmla="*/ 76 w 6904"/>
                <a:gd name="T87" fmla="*/ 268 h 2256"/>
                <a:gd name="T88" fmla="*/ 44 w 6904"/>
                <a:gd name="T89" fmla="*/ 250 h 2256"/>
                <a:gd name="T90" fmla="*/ 20 w 6904"/>
                <a:gd name="T91" fmla="*/ 221 h 2256"/>
                <a:gd name="T92" fmla="*/ 15 w 6904"/>
                <a:gd name="T93" fmla="*/ 217 h 2256"/>
                <a:gd name="T94" fmla="*/ 0 w 6904"/>
                <a:gd name="T95" fmla="*/ 193 h 2256"/>
                <a:gd name="T96" fmla="*/ 2 w 6904"/>
                <a:gd name="T97" fmla="*/ 62 h 2256"/>
                <a:gd name="T98" fmla="*/ 2 w 6904"/>
                <a:gd name="T99" fmla="*/ 57 h 22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04" h="2256">
                  <a:moveTo>
                    <a:pt x="13" y="456"/>
                  </a:moveTo>
                  <a:cubicBezTo>
                    <a:pt x="61" y="381"/>
                    <a:pt x="8" y="445"/>
                    <a:pt x="90" y="404"/>
                  </a:cubicBezTo>
                  <a:cubicBezTo>
                    <a:pt x="143" y="378"/>
                    <a:pt x="164" y="345"/>
                    <a:pt x="218" y="327"/>
                  </a:cubicBezTo>
                  <a:cubicBezTo>
                    <a:pt x="264" y="311"/>
                    <a:pt x="313" y="303"/>
                    <a:pt x="360" y="289"/>
                  </a:cubicBezTo>
                  <a:cubicBezTo>
                    <a:pt x="480" y="318"/>
                    <a:pt x="429" y="305"/>
                    <a:pt x="514" y="327"/>
                  </a:cubicBezTo>
                  <a:cubicBezTo>
                    <a:pt x="540" y="334"/>
                    <a:pt x="591" y="353"/>
                    <a:pt x="591" y="353"/>
                  </a:cubicBezTo>
                  <a:cubicBezTo>
                    <a:pt x="672" y="349"/>
                    <a:pt x="754" y="351"/>
                    <a:pt x="835" y="340"/>
                  </a:cubicBezTo>
                  <a:cubicBezTo>
                    <a:pt x="850" y="338"/>
                    <a:pt x="860" y="320"/>
                    <a:pt x="874" y="314"/>
                  </a:cubicBezTo>
                  <a:cubicBezTo>
                    <a:pt x="968" y="273"/>
                    <a:pt x="1065" y="244"/>
                    <a:pt x="1157" y="199"/>
                  </a:cubicBezTo>
                  <a:cubicBezTo>
                    <a:pt x="1225" y="166"/>
                    <a:pt x="1314" y="173"/>
                    <a:pt x="1388" y="160"/>
                  </a:cubicBezTo>
                  <a:cubicBezTo>
                    <a:pt x="1800" y="164"/>
                    <a:pt x="2211" y="168"/>
                    <a:pt x="2623" y="173"/>
                  </a:cubicBezTo>
                  <a:cubicBezTo>
                    <a:pt x="2949" y="177"/>
                    <a:pt x="3926" y="199"/>
                    <a:pt x="3600" y="199"/>
                  </a:cubicBezTo>
                  <a:cubicBezTo>
                    <a:pt x="3587" y="199"/>
                    <a:pt x="3625" y="190"/>
                    <a:pt x="3638" y="186"/>
                  </a:cubicBezTo>
                  <a:cubicBezTo>
                    <a:pt x="3684" y="201"/>
                    <a:pt x="3780" y="224"/>
                    <a:pt x="3780" y="224"/>
                  </a:cubicBezTo>
                  <a:cubicBezTo>
                    <a:pt x="3920" y="216"/>
                    <a:pt x="4053" y="206"/>
                    <a:pt x="4191" y="186"/>
                  </a:cubicBezTo>
                  <a:cubicBezTo>
                    <a:pt x="4680" y="23"/>
                    <a:pt x="5855" y="85"/>
                    <a:pt x="6068" y="83"/>
                  </a:cubicBezTo>
                  <a:cubicBezTo>
                    <a:pt x="6146" y="64"/>
                    <a:pt x="6222" y="37"/>
                    <a:pt x="6300" y="19"/>
                  </a:cubicBezTo>
                  <a:cubicBezTo>
                    <a:pt x="6391" y="23"/>
                    <a:pt x="6658" y="0"/>
                    <a:pt x="6763" y="70"/>
                  </a:cubicBezTo>
                  <a:cubicBezTo>
                    <a:pt x="6803" y="132"/>
                    <a:pt x="6812" y="202"/>
                    <a:pt x="6853" y="263"/>
                  </a:cubicBezTo>
                  <a:cubicBezTo>
                    <a:pt x="6862" y="448"/>
                    <a:pt x="6872" y="517"/>
                    <a:pt x="6904" y="674"/>
                  </a:cubicBezTo>
                  <a:cubicBezTo>
                    <a:pt x="6900" y="777"/>
                    <a:pt x="6899" y="880"/>
                    <a:pt x="6891" y="983"/>
                  </a:cubicBezTo>
                  <a:cubicBezTo>
                    <a:pt x="6888" y="1018"/>
                    <a:pt x="6867" y="1030"/>
                    <a:pt x="6853" y="1060"/>
                  </a:cubicBezTo>
                  <a:cubicBezTo>
                    <a:pt x="6801" y="1167"/>
                    <a:pt x="6738" y="1314"/>
                    <a:pt x="6634" y="1381"/>
                  </a:cubicBezTo>
                  <a:cubicBezTo>
                    <a:pt x="6570" y="1510"/>
                    <a:pt x="6493" y="1651"/>
                    <a:pt x="6390" y="1754"/>
                  </a:cubicBezTo>
                  <a:cubicBezTo>
                    <a:pt x="6364" y="1831"/>
                    <a:pt x="6396" y="1757"/>
                    <a:pt x="6338" y="1831"/>
                  </a:cubicBezTo>
                  <a:cubicBezTo>
                    <a:pt x="6230" y="1970"/>
                    <a:pt x="6336" y="1861"/>
                    <a:pt x="6248" y="1947"/>
                  </a:cubicBezTo>
                  <a:cubicBezTo>
                    <a:pt x="6220" y="2030"/>
                    <a:pt x="6167" y="2054"/>
                    <a:pt x="6094" y="2089"/>
                  </a:cubicBezTo>
                  <a:cubicBezTo>
                    <a:pt x="5982" y="2144"/>
                    <a:pt x="5990" y="2139"/>
                    <a:pt x="5863" y="2153"/>
                  </a:cubicBezTo>
                  <a:cubicBezTo>
                    <a:pt x="5764" y="2178"/>
                    <a:pt x="5670" y="2192"/>
                    <a:pt x="5567" y="2204"/>
                  </a:cubicBezTo>
                  <a:cubicBezTo>
                    <a:pt x="5433" y="2249"/>
                    <a:pt x="5521" y="2224"/>
                    <a:pt x="5220" y="2204"/>
                  </a:cubicBezTo>
                  <a:cubicBezTo>
                    <a:pt x="5127" y="2198"/>
                    <a:pt x="5025" y="2170"/>
                    <a:pt x="4937" y="2140"/>
                  </a:cubicBezTo>
                  <a:cubicBezTo>
                    <a:pt x="4815" y="2099"/>
                    <a:pt x="4664" y="2090"/>
                    <a:pt x="4538" y="2076"/>
                  </a:cubicBezTo>
                  <a:cubicBezTo>
                    <a:pt x="4313" y="1999"/>
                    <a:pt x="4145" y="2043"/>
                    <a:pt x="3857" y="2037"/>
                  </a:cubicBezTo>
                  <a:cubicBezTo>
                    <a:pt x="3788" y="2020"/>
                    <a:pt x="3720" y="2003"/>
                    <a:pt x="3651" y="1986"/>
                  </a:cubicBezTo>
                  <a:cubicBezTo>
                    <a:pt x="3634" y="1982"/>
                    <a:pt x="3617" y="1977"/>
                    <a:pt x="3600" y="1973"/>
                  </a:cubicBezTo>
                  <a:cubicBezTo>
                    <a:pt x="3583" y="1969"/>
                    <a:pt x="3548" y="1960"/>
                    <a:pt x="3548" y="1960"/>
                  </a:cubicBezTo>
                  <a:cubicBezTo>
                    <a:pt x="3402" y="1969"/>
                    <a:pt x="3256" y="1973"/>
                    <a:pt x="3111" y="1986"/>
                  </a:cubicBezTo>
                  <a:cubicBezTo>
                    <a:pt x="3043" y="1992"/>
                    <a:pt x="2973" y="2026"/>
                    <a:pt x="2905" y="2037"/>
                  </a:cubicBezTo>
                  <a:cubicBezTo>
                    <a:pt x="2694" y="2109"/>
                    <a:pt x="2917" y="2037"/>
                    <a:pt x="2327" y="2063"/>
                  </a:cubicBezTo>
                  <a:cubicBezTo>
                    <a:pt x="2221" y="2068"/>
                    <a:pt x="2114" y="2123"/>
                    <a:pt x="2005" y="2127"/>
                  </a:cubicBezTo>
                  <a:cubicBezTo>
                    <a:pt x="1825" y="2134"/>
                    <a:pt x="1645" y="2136"/>
                    <a:pt x="1465" y="2140"/>
                  </a:cubicBezTo>
                  <a:cubicBezTo>
                    <a:pt x="1334" y="2173"/>
                    <a:pt x="1398" y="2161"/>
                    <a:pt x="1273" y="2179"/>
                  </a:cubicBezTo>
                  <a:cubicBezTo>
                    <a:pt x="1224" y="2194"/>
                    <a:pt x="1199" y="2227"/>
                    <a:pt x="1157" y="2256"/>
                  </a:cubicBezTo>
                  <a:cubicBezTo>
                    <a:pt x="961" y="2231"/>
                    <a:pt x="766" y="2203"/>
                    <a:pt x="578" y="2140"/>
                  </a:cubicBezTo>
                  <a:cubicBezTo>
                    <a:pt x="487" y="2109"/>
                    <a:pt x="425" y="2027"/>
                    <a:pt x="334" y="1999"/>
                  </a:cubicBezTo>
                  <a:cubicBezTo>
                    <a:pt x="262" y="1926"/>
                    <a:pt x="211" y="1852"/>
                    <a:pt x="154" y="1767"/>
                  </a:cubicBezTo>
                  <a:cubicBezTo>
                    <a:pt x="144" y="1752"/>
                    <a:pt x="126" y="1743"/>
                    <a:pt x="115" y="1729"/>
                  </a:cubicBezTo>
                  <a:cubicBezTo>
                    <a:pt x="71" y="1673"/>
                    <a:pt x="23" y="1605"/>
                    <a:pt x="0" y="1536"/>
                  </a:cubicBezTo>
                  <a:cubicBezTo>
                    <a:pt x="4" y="1189"/>
                    <a:pt x="1" y="841"/>
                    <a:pt x="13" y="494"/>
                  </a:cubicBezTo>
                  <a:cubicBezTo>
                    <a:pt x="15" y="449"/>
                    <a:pt x="69" y="456"/>
                    <a:pt x="13" y="456"/>
                  </a:cubicBezTo>
                  <a:close/>
                </a:path>
              </a:pathLst>
            </a:custGeom>
            <a:solidFill>
              <a:srgbClr val="FFFFFF"/>
            </a:solidFill>
            <a:ln w="9525">
              <a:solidFill>
                <a:srgbClr val="000000"/>
              </a:solidFill>
              <a:round/>
              <a:headEnd/>
              <a:tailEnd/>
            </a:ln>
          </p:spPr>
          <p:txBody>
            <a:bodyPr/>
            <a:lstStyle/>
            <a:p>
              <a:endParaRPr lang="sk-SK"/>
            </a:p>
          </p:txBody>
        </p:sp>
        <p:sp>
          <p:nvSpPr>
            <p:cNvPr id="17415" name="Oval 71"/>
            <p:cNvSpPr>
              <a:spLocks noChangeArrowheads="1"/>
            </p:cNvSpPr>
            <p:nvPr/>
          </p:nvSpPr>
          <p:spPr bwMode="auto">
            <a:xfrm>
              <a:off x="650" y="669"/>
              <a:ext cx="3895" cy="483"/>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16" name="Text Box 72"/>
            <p:cNvSpPr txBox="1">
              <a:spLocks noChangeArrowheads="1"/>
            </p:cNvSpPr>
            <p:nvPr/>
          </p:nvSpPr>
          <p:spPr bwMode="auto">
            <a:xfrm>
              <a:off x="2237" y="773"/>
              <a:ext cx="4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TMN</a:t>
              </a:r>
              <a:endParaRPr lang="cs-CZ" altLang="sk-SK" sz="1800"/>
            </a:p>
          </p:txBody>
        </p:sp>
        <p:sp>
          <p:nvSpPr>
            <p:cNvPr id="17417" name="Line 73"/>
            <p:cNvSpPr>
              <a:spLocks noChangeShapeType="1"/>
            </p:cNvSpPr>
            <p:nvPr/>
          </p:nvSpPr>
          <p:spPr bwMode="auto">
            <a:xfrm>
              <a:off x="1429" y="1114"/>
              <a:ext cx="0" cy="1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18" name="Line 74"/>
            <p:cNvSpPr>
              <a:spLocks noChangeShapeType="1"/>
            </p:cNvSpPr>
            <p:nvPr/>
          </p:nvSpPr>
          <p:spPr bwMode="auto">
            <a:xfrm>
              <a:off x="2335" y="1153"/>
              <a:ext cx="0" cy="1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19" name="Line 75"/>
            <p:cNvSpPr>
              <a:spLocks noChangeShapeType="1"/>
            </p:cNvSpPr>
            <p:nvPr/>
          </p:nvSpPr>
          <p:spPr bwMode="auto">
            <a:xfrm>
              <a:off x="3959" y="1082"/>
              <a:ext cx="6" cy="1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20" name="Line 76"/>
            <p:cNvSpPr>
              <a:spLocks noChangeShapeType="1"/>
            </p:cNvSpPr>
            <p:nvPr/>
          </p:nvSpPr>
          <p:spPr bwMode="auto">
            <a:xfrm flipH="1">
              <a:off x="686" y="1030"/>
              <a:ext cx="7" cy="1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grpSp>
          <p:nvGrpSpPr>
            <p:cNvPr id="17421" name="Group 77"/>
            <p:cNvGrpSpPr>
              <a:grpSpLocks/>
            </p:cNvGrpSpPr>
            <p:nvPr/>
          </p:nvGrpSpPr>
          <p:grpSpPr bwMode="auto">
            <a:xfrm>
              <a:off x="1758" y="1746"/>
              <a:ext cx="365" cy="251"/>
              <a:chOff x="3002" y="5405"/>
              <a:chExt cx="720" cy="501"/>
            </a:xfrm>
          </p:grpSpPr>
          <p:sp>
            <p:nvSpPr>
              <p:cNvPr id="17471" name="Oval 78"/>
              <p:cNvSpPr>
                <a:spLocks noChangeArrowheads="1"/>
              </p:cNvSpPr>
              <p:nvPr/>
            </p:nvSpPr>
            <p:spPr bwMode="auto">
              <a:xfrm>
                <a:off x="3104" y="5405"/>
                <a:ext cx="424" cy="424"/>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72" name="Text Box 79"/>
              <p:cNvSpPr txBox="1">
                <a:spLocks noChangeArrowheads="1"/>
              </p:cNvSpPr>
              <p:nvPr/>
            </p:nvSpPr>
            <p:spPr bwMode="auto">
              <a:xfrm>
                <a:off x="3002" y="5419"/>
                <a:ext cx="720"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TU</a:t>
                </a:r>
                <a:endParaRPr lang="cs-CZ" altLang="sk-SK" sz="1800"/>
              </a:p>
            </p:txBody>
          </p:sp>
        </p:grpSp>
        <p:grpSp>
          <p:nvGrpSpPr>
            <p:cNvPr id="17422" name="Group 80"/>
            <p:cNvGrpSpPr>
              <a:grpSpLocks/>
            </p:cNvGrpSpPr>
            <p:nvPr/>
          </p:nvGrpSpPr>
          <p:grpSpPr bwMode="auto">
            <a:xfrm>
              <a:off x="1235" y="1507"/>
              <a:ext cx="365" cy="250"/>
              <a:chOff x="3002" y="5405"/>
              <a:chExt cx="720" cy="501"/>
            </a:xfrm>
          </p:grpSpPr>
          <p:sp>
            <p:nvSpPr>
              <p:cNvPr id="17469" name="Oval 81"/>
              <p:cNvSpPr>
                <a:spLocks noChangeArrowheads="1"/>
              </p:cNvSpPr>
              <p:nvPr/>
            </p:nvSpPr>
            <p:spPr bwMode="auto">
              <a:xfrm>
                <a:off x="3104" y="5405"/>
                <a:ext cx="424" cy="424"/>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70" name="Text Box 82"/>
              <p:cNvSpPr txBox="1">
                <a:spLocks noChangeArrowheads="1"/>
              </p:cNvSpPr>
              <p:nvPr/>
            </p:nvSpPr>
            <p:spPr bwMode="auto">
              <a:xfrm>
                <a:off x="3002" y="5419"/>
                <a:ext cx="720"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TU</a:t>
                </a:r>
                <a:endParaRPr lang="cs-CZ" altLang="sk-SK" sz="1800"/>
              </a:p>
            </p:txBody>
          </p:sp>
        </p:grpSp>
        <p:grpSp>
          <p:nvGrpSpPr>
            <p:cNvPr id="17423" name="Group 83"/>
            <p:cNvGrpSpPr>
              <a:grpSpLocks/>
            </p:cNvGrpSpPr>
            <p:nvPr/>
          </p:nvGrpSpPr>
          <p:grpSpPr bwMode="auto">
            <a:xfrm>
              <a:off x="3762" y="1414"/>
              <a:ext cx="365" cy="251"/>
              <a:chOff x="3002" y="5405"/>
              <a:chExt cx="720" cy="501"/>
            </a:xfrm>
          </p:grpSpPr>
          <p:sp>
            <p:nvSpPr>
              <p:cNvPr id="17467" name="Oval 84"/>
              <p:cNvSpPr>
                <a:spLocks noChangeArrowheads="1"/>
              </p:cNvSpPr>
              <p:nvPr/>
            </p:nvSpPr>
            <p:spPr bwMode="auto">
              <a:xfrm>
                <a:off x="3104" y="5405"/>
                <a:ext cx="424" cy="424"/>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68" name="Text Box 85"/>
              <p:cNvSpPr txBox="1">
                <a:spLocks noChangeArrowheads="1"/>
              </p:cNvSpPr>
              <p:nvPr/>
            </p:nvSpPr>
            <p:spPr bwMode="auto">
              <a:xfrm>
                <a:off x="3002" y="5419"/>
                <a:ext cx="720"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TU</a:t>
                </a:r>
                <a:endParaRPr lang="cs-CZ" altLang="sk-SK" sz="1800"/>
              </a:p>
            </p:txBody>
          </p:sp>
        </p:grpSp>
        <p:sp>
          <p:nvSpPr>
            <p:cNvPr id="17424" name="Oval 86"/>
            <p:cNvSpPr>
              <a:spLocks noChangeArrowheads="1"/>
            </p:cNvSpPr>
            <p:nvPr/>
          </p:nvSpPr>
          <p:spPr bwMode="auto">
            <a:xfrm>
              <a:off x="1406" y="2306"/>
              <a:ext cx="137" cy="12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25" name="Oval 87"/>
            <p:cNvSpPr>
              <a:spLocks noChangeArrowheads="1"/>
            </p:cNvSpPr>
            <p:nvPr/>
          </p:nvSpPr>
          <p:spPr bwMode="auto">
            <a:xfrm>
              <a:off x="3914" y="2272"/>
              <a:ext cx="136" cy="12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26" name="Text Box 88"/>
            <p:cNvSpPr txBox="1">
              <a:spLocks noChangeArrowheads="1"/>
            </p:cNvSpPr>
            <p:nvPr/>
          </p:nvSpPr>
          <p:spPr bwMode="auto">
            <a:xfrm>
              <a:off x="1149" y="2052"/>
              <a:ext cx="36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KU</a:t>
              </a:r>
              <a:endParaRPr lang="cs-CZ" altLang="sk-SK" sz="1800"/>
            </a:p>
          </p:txBody>
        </p:sp>
        <p:sp>
          <p:nvSpPr>
            <p:cNvPr id="17427" name="Text Box 89"/>
            <p:cNvSpPr txBox="1">
              <a:spLocks noChangeArrowheads="1"/>
            </p:cNvSpPr>
            <p:nvPr/>
          </p:nvSpPr>
          <p:spPr bwMode="auto">
            <a:xfrm>
              <a:off x="4191" y="2217"/>
              <a:ext cx="36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KU</a:t>
              </a:r>
              <a:endParaRPr lang="cs-CZ" altLang="sk-SK" sz="1800"/>
            </a:p>
          </p:txBody>
        </p:sp>
        <p:sp>
          <p:nvSpPr>
            <p:cNvPr id="17428" name="Line 90"/>
            <p:cNvSpPr>
              <a:spLocks noChangeShapeType="1"/>
            </p:cNvSpPr>
            <p:nvPr/>
          </p:nvSpPr>
          <p:spPr bwMode="auto">
            <a:xfrm>
              <a:off x="1491" y="1657"/>
              <a:ext cx="339" cy="14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29" name="Line 91"/>
            <p:cNvSpPr>
              <a:spLocks noChangeShapeType="1"/>
            </p:cNvSpPr>
            <p:nvPr/>
          </p:nvSpPr>
          <p:spPr bwMode="auto">
            <a:xfrm flipV="1">
              <a:off x="2017" y="1558"/>
              <a:ext cx="1792" cy="3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30" name="Line 92"/>
            <p:cNvSpPr>
              <a:spLocks noChangeShapeType="1"/>
            </p:cNvSpPr>
            <p:nvPr/>
          </p:nvSpPr>
          <p:spPr bwMode="auto">
            <a:xfrm>
              <a:off x="3930" y="1632"/>
              <a:ext cx="32" cy="6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31" name="Line 93"/>
            <p:cNvSpPr>
              <a:spLocks noChangeShapeType="1"/>
            </p:cNvSpPr>
            <p:nvPr/>
          </p:nvSpPr>
          <p:spPr bwMode="auto">
            <a:xfrm flipV="1">
              <a:off x="1518" y="1953"/>
              <a:ext cx="306" cy="36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32" name="Line 94"/>
            <p:cNvSpPr>
              <a:spLocks noChangeShapeType="1"/>
            </p:cNvSpPr>
            <p:nvPr/>
          </p:nvSpPr>
          <p:spPr bwMode="auto">
            <a:xfrm flipV="1">
              <a:off x="1508" y="1513"/>
              <a:ext cx="293" cy="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33" name="Line 95"/>
            <p:cNvSpPr>
              <a:spLocks noChangeShapeType="1"/>
            </p:cNvSpPr>
            <p:nvPr/>
          </p:nvSpPr>
          <p:spPr bwMode="auto">
            <a:xfrm flipH="1" flipV="1">
              <a:off x="3515" y="1416"/>
              <a:ext cx="313" cy="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34" name="Line 96"/>
            <p:cNvSpPr>
              <a:spLocks noChangeShapeType="1"/>
            </p:cNvSpPr>
            <p:nvPr/>
          </p:nvSpPr>
          <p:spPr bwMode="auto">
            <a:xfrm flipV="1">
              <a:off x="4030" y="1352"/>
              <a:ext cx="248" cy="1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35" name="Text Box 97"/>
            <p:cNvSpPr txBox="1">
              <a:spLocks noChangeArrowheads="1"/>
            </p:cNvSpPr>
            <p:nvPr/>
          </p:nvSpPr>
          <p:spPr bwMode="auto">
            <a:xfrm>
              <a:off x="1905" y="1429"/>
              <a:ext cx="1180"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SDH, PDH, ATM</a:t>
              </a:r>
              <a:endParaRPr lang="cs-CZ" altLang="sk-SK" sz="1800"/>
            </a:p>
          </p:txBody>
        </p:sp>
        <p:sp>
          <p:nvSpPr>
            <p:cNvPr id="17436" name="Text Box 98"/>
            <p:cNvSpPr txBox="1">
              <a:spLocks noChangeArrowheads="1"/>
            </p:cNvSpPr>
            <p:nvPr/>
          </p:nvSpPr>
          <p:spPr bwMode="auto">
            <a:xfrm>
              <a:off x="2932" y="1825"/>
              <a:ext cx="470"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WAN</a:t>
              </a:r>
              <a:endParaRPr lang="cs-CZ" altLang="sk-SK" sz="1800"/>
            </a:p>
          </p:txBody>
        </p:sp>
        <p:sp>
          <p:nvSpPr>
            <p:cNvPr id="17437" name="Line 99"/>
            <p:cNvSpPr>
              <a:spLocks noChangeShapeType="1"/>
            </p:cNvSpPr>
            <p:nvPr/>
          </p:nvSpPr>
          <p:spPr bwMode="auto">
            <a:xfrm flipV="1">
              <a:off x="891" y="2371"/>
              <a:ext cx="3559" cy="25"/>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sk-SK"/>
            </a:p>
          </p:txBody>
        </p:sp>
        <p:sp>
          <p:nvSpPr>
            <p:cNvPr id="17438" name="Line 100"/>
            <p:cNvSpPr>
              <a:spLocks noChangeShapeType="1"/>
            </p:cNvSpPr>
            <p:nvPr/>
          </p:nvSpPr>
          <p:spPr bwMode="auto">
            <a:xfrm>
              <a:off x="4637" y="1101"/>
              <a:ext cx="0" cy="12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39" name="AutoShape 101"/>
            <p:cNvSpPr>
              <a:spLocks noChangeArrowheads="1"/>
            </p:cNvSpPr>
            <p:nvPr/>
          </p:nvSpPr>
          <p:spPr bwMode="auto">
            <a:xfrm rot="10800000">
              <a:off x="895" y="2618"/>
              <a:ext cx="384"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9 h 21600"/>
                <a:gd name="T14" fmla="*/ 17100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9525">
              <a:solidFill>
                <a:srgbClr val="000000"/>
              </a:solidFill>
              <a:miter lim="800000"/>
              <a:headEnd/>
              <a:tailEnd/>
            </a:ln>
          </p:spPr>
          <p:txBody>
            <a:bodyPr/>
            <a:lstStyle/>
            <a:p>
              <a:endParaRPr lang="sk-SK"/>
            </a:p>
          </p:txBody>
        </p:sp>
        <p:sp>
          <p:nvSpPr>
            <p:cNvPr id="17440" name="Text Box 102"/>
            <p:cNvSpPr txBox="1">
              <a:spLocks noChangeArrowheads="1"/>
            </p:cNvSpPr>
            <p:nvPr/>
          </p:nvSpPr>
          <p:spPr bwMode="auto">
            <a:xfrm>
              <a:off x="961" y="2599"/>
              <a:ext cx="26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a:t>
              </a:r>
              <a:endParaRPr lang="cs-CZ" altLang="sk-SK" sz="1800"/>
            </a:p>
          </p:txBody>
        </p:sp>
        <p:sp>
          <p:nvSpPr>
            <p:cNvPr id="17441" name="AutoShape 103"/>
            <p:cNvSpPr>
              <a:spLocks noChangeArrowheads="1"/>
            </p:cNvSpPr>
            <p:nvPr/>
          </p:nvSpPr>
          <p:spPr bwMode="auto">
            <a:xfrm>
              <a:off x="1508" y="2587"/>
              <a:ext cx="449" cy="199"/>
            </a:xfrm>
            <a:prstGeom prst="triangle">
              <a:avLst>
                <a:gd name="adj" fmla="val 50000"/>
              </a:avLst>
            </a:prstGeom>
            <a:solidFill>
              <a:srgbClr val="FFFFFF"/>
            </a:solidFill>
            <a:ln w="9525">
              <a:solidFill>
                <a:srgbClr val="000000"/>
              </a:solidFill>
              <a:miter lim="800000"/>
              <a:headEnd/>
              <a:tailEnd/>
            </a:ln>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42" name="Text Box 104"/>
            <p:cNvSpPr txBox="1">
              <a:spLocks noChangeArrowheads="1"/>
            </p:cNvSpPr>
            <p:nvPr/>
          </p:nvSpPr>
          <p:spPr bwMode="auto">
            <a:xfrm>
              <a:off x="1576" y="2599"/>
              <a:ext cx="36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MD</a:t>
              </a:r>
              <a:endParaRPr lang="cs-CZ" altLang="sk-SK" sz="1800"/>
            </a:p>
          </p:txBody>
        </p:sp>
        <p:sp>
          <p:nvSpPr>
            <p:cNvPr id="17443" name="Oval 105"/>
            <p:cNvSpPr>
              <a:spLocks noChangeArrowheads="1"/>
            </p:cNvSpPr>
            <p:nvPr/>
          </p:nvSpPr>
          <p:spPr bwMode="auto">
            <a:xfrm>
              <a:off x="3489" y="2567"/>
              <a:ext cx="430" cy="186"/>
            </a:xfrm>
            <a:prstGeom prst="ellipse">
              <a:avLst/>
            </a:prstGeom>
            <a:solidFill>
              <a:srgbClr val="FFFFFF"/>
            </a:solidFill>
            <a:ln w="9525">
              <a:solidFill>
                <a:srgbClr val="000000"/>
              </a:solidFill>
              <a:round/>
              <a:headEnd/>
              <a:tailEnd/>
            </a:ln>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sk-SK" altLang="sk-SK" sz="1800"/>
            </a:p>
          </p:txBody>
        </p:sp>
        <p:sp>
          <p:nvSpPr>
            <p:cNvPr id="17444" name="Text Box 106"/>
            <p:cNvSpPr txBox="1">
              <a:spLocks noChangeArrowheads="1"/>
            </p:cNvSpPr>
            <p:nvPr/>
          </p:nvSpPr>
          <p:spPr bwMode="auto">
            <a:xfrm>
              <a:off x="3508" y="2550"/>
              <a:ext cx="46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LAN</a:t>
              </a:r>
              <a:endParaRPr lang="cs-CZ" altLang="sk-SK" sz="1800"/>
            </a:p>
          </p:txBody>
        </p:sp>
        <p:sp>
          <p:nvSpPr>
            <p:cNvPr id="17445" name="Text Box 107"/>
            <p:cNvSpPr txBox="1">
              <a:spLocks noChangeArrowheads="1"/>
            </p:cNvSpPr>
            <p:nvPr/>
          </p:nvSpPr>
          <p:spPr bwMode="auto">
            <a:xfrm>
              <a:off x="833" y="2939"/>
              <a:ext cx="189" cy="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KZ</a:t>
              </a:r>
              <a:endParaRPr lang="cs-CZ" altLang="sk-SK" sz="1800"/>
            </a:p>
          </p:txBody>
        </p:sp>
        <p:sp>
          <p:nvSpPr>
            <p:cNvPr id="17446" name="Text Box 108"/>
            <p:cNvSpPr txBox="1">
              <a:spLocks noChangeArrowheads="1"/>
            </p:cNvSpPr>
            <p:nvPr/>
          </p:nvSpPr>
          <p:spPr bwMode="auto">
            <a:xfrm>
              <a:off x="3255" y="2827"/>
              <a:ext cx="36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cs-CZ" altLang="sk-SK" sz="1800"/>
            </a:p>
          </p:txBody>
        </p:sp>
        <p:sp>
          <p:nvSpPr>
            <p:cNvPr id="17447" name="Text Box 109"/>
            <p:cNvSpPr txBox="1">
              <a:spLocks noChangeArrowheads="1"/>
            </p:cNvSpPr>
            <p:nvPr/>
          </p:nvSpPr>
          <p:spPr bwMode="auto">
            <a:xfrm>
              <a:off x="3760" y="2824"/>
              <a:ext cx="36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cs-CZ" altLang="sk-SK" sz="1800"/>
            </a:p>
          </p:txBody>
        </p:sp>
        <p:sp>
          <p:nvSpPr>
            <p:cNvPr id="17448" name="Line 110"/>
            <p:cNvSpPr>
              <a:spLocks noChangeShapeType="1"/>
            </p:cNvSpPr>
            <p:nvPr/>
          </p:nvSpPr>
          <p:spPr bwMode="auto">
            <a:xfrm>
              <a:off x="947" y="2792"/>
              <a:ext cx="0" cy="1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49" name="Line 111"/>
            <p:cNvSpPr>
              <a:spLocks noChangeShapeType="1"/>
            </p:cNvSpPr>
            <p:nvPr/>
          </p:nvSpPr>
          <p:spPr bwMode="auto">
            <a:xfrm>
              <a:off x="1188" y="2792"/>
              <a:ext cx="0"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0" name="Line 112"/>
            <p:cNvSpPr>
              <a:spLocks noChangeShapeType="1"/>
            </p:cNvSpPr>
            <p:nvPr/>
          </p:nvSpPr>
          <p:spPr bwMode="auto">
            <a:xfrm flipH="1">
              <a:off x="1397" y="2425"/>
              <a:ext cx="72" cy="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1" name="Line 113"/>
            <p:cNvSpPr>
              <a:spLocks noChangeShapeType="1"/>
            </p:cNvSpPr>
            <p:nvPr/>
          </p:nvSpPr>
          <p:spPr bwMode="auto">
            <a:xfrm flipH="1">
              <a:off x="1078" y="2413"/>
              <a:ext cx="345" cy="2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2" name="Line 114"/>
            <p:cNvSpPr>
              <a:spLocks noChangeShapeType="1"/>
            </p:cNvSpPr>
            <p:nvPr/>
          </p:nvSpPr>
          <p:spPr bwMode="auto">
            <a:xfrm>
              <a:off x="1501" y="2419"/>
              <a:ext cx="228"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3" name="Line 115"/>
            <p:cNvSpPr>
              <a:spLocks noChangeShapeType="1"/>
            </p:cNvSpPr>
            <p:nvPr/>
          </p:nvSpPr>
          <p:spPr bwMode="auto">
            <a:xfrm flipH="1">
              <a:off x="3704" y="2380"/>
              <a:ext cx="248"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4" name="Line 116"/>
            <p:cNvSpPr>
              <a:spLocks noChangeShapeType="1"/>
            </p:cNvSpPr>
            <p:nvPr/>
          </p:nvSpPr>
          <p:spPr bwMode="auto">
            <a:xfrm>
              <a:off x="1658" y="2792"/>
              <a:ext cx="6"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5" name="Line 117"/>
            <p:cNvSpPr>
              <a:spLocks noChangeShapeType="1"/>
            </p:cNvSpPr>
            <p:nvPr/>
          </p:nvSpPr>
          <p:spPr bwMode="auto">
            <a:xfrm>
              <a:off x="1872" y="278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6" name="Line 118"/>
            <p:cNvSpPr>
              <a:spLocks noChangeShapeType="1"/>
            </p:cNvSpPr>
            <p:nvPr/>
          </p:nvSpPr>
          <p:spPr bwMode="auto">
            <a:xfrm flipH="1">
              <a:off x="3411" y="2721"/>
              <a:ext cx="111"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7" name="Line 119"/>
            <p:cNvSpPr>
              <a:spLocks noChangeShapeType="1"/>
            </p:cNvSpPr>
            <p:nvPr/>
          </p:nvSpPr>
          <p:spPr bwMode="auto">
            <a:xfrm>
              <a:off x="3847" y="2728"/>
              <a:ext cx="79" cy="1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k-SK"/>
            </a:p>
          </p:txBody>
        </p:sp>
        <p:sp>
          <p:nvSpPr>
            <p:cNvPr id="17458" name="Text Box 120"/>
            <p:cNvSpPr txBox="1">
              <a:spLocks noChangeArrowheads="1"/>
            </p:cNvSpPr>
            <p:nvPr/>
          </p:nvSpPr>
          <p:spPr bwMode="auto">
            <a:xfrm>
              <a:off x="4360" y="2588"/>
              <a:ext cx="4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sk-SK" altLang="sk-SK" sz="2000">
                  <a:latin typeface="Times New Roman" pitchFamily="18" charset="0"/>
                </a:rPr>
                <a:t>P</a:t>
              </a:r>
              <a:r>
                <a:rPr lang="en-US" altLang="sk-SK" sz="2000">
                  <a:latin typeface="Times New Roman" pitchFamily="18" charset="0"/>
                </a:rPr>
                <a:t>r.s.</a:t>
              </a:r>
              <a:endParaRPr lang="cs-CZ" altLang="sk-SK" sz="2000"/>
            </a:p>
          </p:txBody>
        </p:sp>
        <p:sp>
          <p:nvSpPr>
            <p:cNvPr id="17459" name="Text Box 121"/>
            <p:cNvSpPr txBox="1">
              <a:spLocks noChangeArrowheads="1"/>
            </p:cNvSpPr>
            <p:nvPr/>
          </p:nvSpPr>
          <p:spPr bwMode="auto">
            <a:xfrm>
              <a:off x="4360" y="1480"/>
              <a:ext cx="42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sk-SK" altLang="sk-SK" sz="2000">
                  <a:latin typeface="Times New Roman" pitchFamily="18" charset="0"/>
                </a:rPr>
                <a:t>T</a:t>
              </a:r>
              <a:r>
                <a:rPr lang="en-US" altLang="sk-SK" sz="2000">
                  <a:latin typeface="Times New Roman" pitchFamily="18" charset="0"/>
                </a:rPr>
                <a:t>r.s.</a:t>
              </a:r>
              <a:endParaRPr lang="cs-CZ" altLang="sk-SK" sz="2000"/>
            </a:p>
          </p:txBody>
        </p:sp>
        <p:sp>
          <p:nvSpPr>
            <p:cNvPr id="17460" name="Line 122"/>
            <p:cNvSpPr>
              <a:spLocks noChangeShapeType="1"/>
            </p:cNvSpPr>
            <p:nvPr/>
          </p:nvSpPr>
          <p:spPr bwMode="auto">
            <a:xfrm>
              <a:off x="4643" y="2374"/>
              <a:ext cx="0" cy="61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k-SK"/>
            </a:p>
          </p:txBody>
        </p:sp>
        <p:sp>
          <p:nvSpPr>
            <p:cNvPr id="17461" name="Text Box 123"/>
            <p:cNvSpPr txBox="1">
              <a:spLocks noChangeArrowheads="1"/>
            </p:cNvSpPr>
            <p:nvPr/>
          </p:nvSpPr>
          <p:spPr bwMode="auto">
            <a:xfrm>
              <a:off x="1066" y="2931"/>
              <a:ext cx="189" cy="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KZ</a:t>
              </a:r>
              <a:endParaRPr lang="cs-CZ" altLang="sk-SK" sz="1800"/>
            </a:p>
          </p:txBody>
        </p:sp>
        <p:sp>
          <p:nvSpPr>
            <p:cNvPr id="17462" name="Text Box 124"/>
            <p:cNvSpPr txBox="1">
              <a:spLocks noChangeArrowheads="1"/>
            </p:cNvSpPr>
            <p:nvPr/>
          </p:nvSpPr>
          <p:spPr bwMode="auto">
            <a:xfrm>
              <a:off x="1292" y="2931"/>
              <a:ext cx="189" cy="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KZ</a:t>
              </a:r>
              <a:endParaRPr lang="cs-CZ" altLang="sk-SK" sz="1800"/>
            </a:p>
          </p:txBody>
        </p:sp>
        <p:sp>
          <p:nvSpPr>
            <p:cNvPr id="17463" name="Text Box 125"/>
            <p:cNvSpPr txBox="1">
              <a:spLocks noChangeArrowheads="1"/>
            </p:cNvSpPr>
            <p:nvPr/>
          </p:nvSpPr>
          <p:spPr bwMode="auto">
            <a:xfrm>
              <a:off x="1565" y="2931"/>
              <a:ext cx="189" cy="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KZ</a:t>
              </a:r>
              <a:endParaRPr lang="cs-CZ" altLang="sk-SK" sz="1800"/>
            </a:p>
          </p:txBody>
        </p:sp>
        <p:sp>
          <p:nvSpPr>
            <p:cNvPr id="17464" name="Text Box 126"/>
            <p:cNvSpPr txBox="1">
              <a:spLocks noChangeArrowheads="1"/>
            </p:cNvSpPr>
            <p:nvPr/>
          </p:nvSpPr>
          <p:spPr bwMode="auto">
            <a:xfrm>
              <a:off x="1791" y="2931"/>
              <a:ext cx="189" cy="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KZ</a:t>
              </a:r>
              <a:endParaRPr lang="cs-CZ" altLang="sk-SK" sz="1800"/>
            </a:p>
          </p:txBody>
        </p:sp>
        <p:sp>
          <p:nvSpPr>
            <p:cNvPr id="17465" name="Text Box 127"/>
            <p:cNvSpPr txBox="1">
              <a:spLocks noChangeArrowheads="1"/>
            </p:cNvSpPr>
            <p:nvPr/>
          </p:nvSpPr>
          <p:spPr bwMode="auto">
            <a:xfrm>
              <a:off x="3288" y="2840"/>
              <a:ext cx="189" cy="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KZ</a:t>
              </a:r>
              <a:endParaRPr lang="cs-CZ" altLang="sk-SK" sz="1800"/>
            </a:p>
          </p:txBody>
        </p:sp>
        <p:sp>
          <p:nvSpPr>
            <p:cNvPr id="17466" name="Text Box 128"/>
            <p:cNvSpPr txBox="1">
              <a:spLocks noChangeArrowheads="1"/>
            </p:cNvSpPr>
            <p:nvPr/>
          </p:nvSpPr>
          <p:spPr bwMode="auto">
            <a:xfrm>
              <a:off x="3833" y="2840"/>
              <a:ext cx="189" cy="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en-US" altLang="sk-SK" sz="1200">
                  <a:latin typeface="Times New Roman" pitchFamily="18" charset="0"/>
                </a:rPr>
                <a:t>KZ</a:t>
              </a:r>
              <a:endParaRPr lang="cs-CZ" altLang="sk-SK" sz="1800"/>
            </a:p>
          </p:txBody>
        </p:sp>
      </p:grpSp>
      <p:sp>
        <p:nvSpPr>
          <p:cNvPr id="17412" name="Text Box 130"/>
          <p:cNvSpPr txBox="1">
            <a:spLocks noChangeArrowheads="1"/>
          </p:cNvSpPr>
          <p:nvPr/>
        </p:nvSpPr>
        <p:spPr bwMode="auto">
          <a:xfrm>
            <a:off x="250825" y="5084763"/>
            <a:ext cx="8640763" cy="11906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dirty="0" err="1"/>
              <a:t>vysvetl</a:t>
            </a:r>
            <a:r>
              <a:rPr lang="sk-SK" altLang="sk-SK" sz="1800" dirty="0"/>
              <a:t>.:KZ-koncové </a:t>
            </a:r>
            <a:r>
              <a:rPr lang="sk-SK" altLang="sk-SK" sz="1800" dirty="0" err="1"/>
              <a:t>zar</a:t>
            </a:r>
            <a:r>
              <a:rPr lang="sk-SK" altLang="sk-SK" sz="1800" dirty="0"/>
              <a:t>., K-koncentrátor, MD–</a:t>
            </a:r>
            <a:r>
              <a:rPr lang="sk-SK" altLang="sk-SK" sz="1800" dirty="0" err="1"/>
              <a:t>muldex,LAN</a:t>
            </a:r>
            <a:r>
              <a:rPr lang="sk-SK" altLang="sk-SK" sz="1800" dirty="0"/>
              <a:t>-miestna </a:t>
            </a:r>
            <a:r>
              <a:rPr lang="sk-SK" altLang="sk-SK" sz="1800" dirty="0" smtClean="0"/>
              <a:t>PC sieť</a:t>
            </a:r>
            <a:r>
              <a:rPr lang="sk-SK" altLang="sk-SK" sz="1800" dirty="0"/>
              <a:t>,</a:t>
            </a:r>
            <a:r>
              <a:rPr lang="en-US" altLang="sk-SK" sz="1800" dirty="0"/>
              <a:t> </a:t>
            </a:r>
            <a:r>
              <a:rPr lang="sk-SK" altLang="sk-SK" sz="1800" dirty="0"/>
              <a:t>KU-</a:t>
            </a:r>
            <a:r>
              <a:rPr lang="sk-SK" altLang="sk-SK" sz="1800" dirty="0" err="1"/>
              <a:t>konc.uzly</a:t>
            </a:r>
            <a:r>
              <a:rPr lang="sk-SK" altLang="sk-SK" sz="1800" dirty="0"/>
              <a:t>,</a:t>
            </a:r>
            <a:r>
              <a:rPr lang="en-US" altLang="sk-SK" sz="1800" dirty="0"/>
              <a:t> </a:t>
            </a:r>
            <a:r>
              <a:rPr lang="sk-SK" altLang="sk-SK" sz="1800" dirty="0"/>
              <a:t>TU-tranzitné uzly, TMN-</a:t>
            </a:r>
            <a:r>
              <a:rPr lang="sk-SK" altLang="sk-SK" sz="1800" dirty="0" err="1"/>
              <a:t>telekom.riad</a:t>
            </a:r>
            <a:r>
              <a:rPr lang="en-US" altLang="sk-SK" sz="1800" dirty="0" err="1"/>
              <a:t>iaca</a:t>
            </a:r>
            <a:r>
              <a:rPr lang="en-US" altLang="sk-SK" sz="1800" dirty="0"/>
              <a:t> </a:t>
            </a:r>
            <a:r>
              <a:rPr lang="sk-SK" altLang="sk-SK" sz="1800" dirty="0"/>
              <a:t>sieť, SDH-</a:t>
            </a:r>
            <a:r>
              <a:rPr lang="sk-SK" altLang="sk-SK" sz="1800" dirty="0" err="1"/>
              <a:t>synchr.dig.hierarchia</a:t>
            </a:r>
            <a:r>
              <a:rPr lang="sk-SK" altLang="sk-SK" sz="1800" dirty="0"/>
              <a:t>,</a:t>
            </a:r>
            <a:r>
              <a:rPr lang="en-US" altLang="sk-SK" sz="1800" dirty="0"/>
              <a:t> </a:t>
            </a:r>
            <a:r>
              <a:rPr lang="sk-SK" altLang="sk-SK" sz="1800" dirty="0"/>
              <a:t>PDH-</a:t>
            </a:r>
            <a:r>
              <a:rPr lang="sk-SK" altLang="sk-SK" sz="1800" dirty="0" err="1"/>
              <a:t>plesiochron.dig.hierarchia</a:t>
            </a:r>
            <a:r>
              <a:rPr lang="en-US" altLang="sk-SK" sz="1800" dirty="0"/>
              <a:t> (</a:t>
            </a:r>
            <a:r>
              <a:rPr lang="en-US" altLang="sk-SK" sz="1800" dirty="0" err="1"/>
              <a:t>prenosov</a:t>
            </a:r>
            <a:r>
              <a:rPr lang="sk-SK" altLang="sk-SK" sz="1800" dirty="0"/>
              <a:t>é PCM-</a:t>
            </a:r>
            <a:r>
              <a:rPr lang="sk-SK" altLang="sk-SK" sz="1800" dirty="0" err="1"/>
              <a:t>multiplexy</a:t>
            </a:r>
            <a:r>
              <a:rPr lang="sk-SK" altLang="sk-SK" sz="1800" dirty="0"/>
              <a:t>),</a:t>
            </a:r>
            <a:r>
              <a:rPr lang="en-US" altLang="sk-SK" sz="1800" dirty="0"/>
              <a:t> </a:t>
            </a:r>
            <a:r>
              <a:rPr lang="sk-SK" altLang="sk-SK" sz="1800" dirty="0"/>
              <a:t>ATM-</a:t>
            </a:r>
            <a:r>
              <a:rPr lang="sk-SK" altLang="sk-SK" sz="1800" dirty="0" err="1"/>
              <a:t>asynchr.transportný</a:t>
            </a:r>
            <a:r>
              <a:rPr lang="sk-SK" altLang="sk-SK" sz="1800" dirty="0"/>
              <a:t> mód,</a:t>
            </a:r>
            <a:r>
              <a:rPr lang="en-US" altLang="sk-SK" sz="1800" dirty="0"/>
              <a:t> </a:t>
            </a:r>
            <a:r>
              <a:rPr lang="sk-SK" altLang="sk-SK" sz="1800" dirty="0"/>
              <a:t>WAN-rozsiahle PC siete</a:t>
            </a:r>
          </a:p>
        </p:txBody>
      </p:sp>
      <p:sp>
        <p:nvSpPr>
          <p:cNvPr id="17413" name="Text Box 131"/>
          <p:cNvSpPr txBox="1">
            <a:spLocks noChangeArrowheads="1"/>
          </p:cNvSpPr>
          <p:nvPr/>
        </p:nvSpPr>
        <p:spPr bwMode="auto">
          <a:xfrm>
            <a:off x="0" y="6430963"/>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2000" b="1"/>
              <a:t>Obr. 1.</a:t>
            </a:r>
            <a:r>
              <a:rPr lang="en-US" altLang="sk-SK" sz="2000" b="1"/>
              <a:t>2</a:t>
            </a:r>
            <a:r>
              <a:rPr lang="sk-SK" altLang="sk-SK" sz="2000"/>
              <a:t> Základné časti prístupovej a transport.(prepravnej)siete</a:t>
            </a:r>
            <a:endParaRPr lang="cs-CZ" altLang="sk-SK" sz="2000"/>
          </a:p>
          <a:p>
            <a:pPr eaLnBrk="1" hangingPunct="1">
              <a:spcBef>
                <a:spcPct val="50000"/>
              </a:spcBef>
              <a:buClrTx/>
              <a:buFontTx/>
              <a:buNone/>
            </a:pPr>
            <a:endParaRPr lang="cs-CZ" altLang="sk-SK"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539750" y="3141663"/>
            <a:ext cx="8001000" cy="3097212"/>
          </a:xfrm>
          <a:solidFill>
            <a:srgbClr val="FFFF99"/>
          </a:solidFill>
        </p:spPr>
        <p:txBody>
          <a:bodyPr/>
          <a:lstStyle/>
          <a:p>
            <a:pPr eaLnBrk="1" hangingPunct="1">
              <a:buFont typeface="Wingdings" pitchFamily="2" charset="2"/>
              <a:buNone/>
            </a:pPr>
            <a:r>
              <a:rPr lang="sk-SK" altLang="sk-SK" sz="2600" smtClean="0"/>
              <a:t>7. </a:t>
            </a:r>
            <a:r>
              <a:rPr lang="sk-SK" altLang="sk-SK" sz="2600" b="1" smtClean="0"/>
              <a:t>TMN </a:t>
            </a:r>
            <a:r>
              <a:rPr lang="sk-SK" altLang="sk-SK" sz="2600" smtClean="0"/>
              <a:t>= Telecomm. Management Network = telekom.riadiaca sieť – dohľadové a riadiace systémy – riadenie celej siete; predpoklad: dodržiavanie </a:t>
            </a:r>
            <a:r>
              <a:rPr lang="sk-SK" altLang="sk-SK" sz="2600" b="1" smtClean="0"/>
              <a:t>štandardov v rozhraniach a protokoloch</a:t>
            </a:r>
          </a:p>
          <a:p>
            <a:pPr eaLnBrk="1" hangingPunct="1">
              <a:buFont typeface="Wingdings" pitchFamily="2" charset="2"/>
              <a:buNone/>
            </a:pPr>
            <a:endParaRPr lang="sk-SK" altLang="sk-SK" sz="2600" b="1" smtClean="0"/>
          </a:p>
          <a:p>
            <a:pPr eaLnBrk="1" hangingPunct="1">
              <a:buFont typeface="Wingdings" pitchFamily="2" charset="2"/>
              <a:buNone/>
            </a:pPr>
            <a:r>
              <a:rPr lang="en-US" altLang="sk-SK" sz="2600" b="1" smtClean="0">
                <a:solidFill>
                  <a:schemeClr val="accent2"/>
                </a:solidFill>
              </a:rPr>
              <a:t>*</a:t>
            </a:r>
            <a:endParaRPr lang="cs-CZ" altLang="sk-SK" sz="2600" b="1" smtClean="0">
              <a:solidFill>
                <a:schemeClr val="accent2"/>
              </a:solidFill>
            </a:endParaRPr>
          </a:p>
        </p:txBody>
      </p:sp>
      <p:sp>
        <p:nvSpPr>
          <p:cNvPr id="18435" name="Text Box 4"/>
          <p:cNvSpPr txBox="1">
            <a:spLocks noChangeArrowheads="1"/>
          </p:cNvSpPr>
          <p:nvPr/>
        </p:nvSpPr>
        <p:spPr bwMode="auto">
          <a:xfrm>
            <a:off x="179388" y="188913"/>
            <a:ext cx="6840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sk-SK" altLang="sk-SK" sz="1800"/>
              <a:t>Architektúra TS – pokračovanie 3:</a:t>
            </a:r>
            <a:endParaRPr lang="cs-CZ" altLang="sk-SK" sz="1800"/>
          </a:p>
        </p:txBody>
      </p:sp>
      <p:sp>
        <p:nvSpPr>
          <p:cNvPr id="18436" name="Text Box 5"/>
          <p:cNvSpPr txBox="1">
            <a:spLocks noChangeArrowheads="1"/>
          </p:cNvSpPr>
          <p:nvPr/>
        </p:nvSpPr>
        <p:spPr bwMode="auto">
          <a:xfrm>
            <a:off x="611188" y="549275"/>
            <a:ext cx="8353425"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sk-SK" altLang="sk-SK" sz="2400" dirty="0"/>
              <a:t>5. </a:t>
            </a:r>
            <a:r>
              <a:rPr lang="sk-SK" altLang="sk-SK" sz="2400" b="1" dirty="0"/>
              <a:t>Signalizačná sieť</a:t>
            </a:r>
            <a:r>
              <a:rPr lang="sk-SK" altLang="sk-SK" sz="2400" dirty="0"/>
              <a:t> – logicky </a:t>
            </a:r>
            <a:r>
              <a:rPr lang="sk-SK" altLang="sk-SK" sz="2400" dirty="0" err="1"/>
              <a:t>samost</a:t>
            </a:r>
            <a:r>
              <a:rPr lang="sk-SK" altLang="sk-SK" sz="2400" dirty="0"/>
              <a:t>., </a:t>
            </a:r>
            <a:r>
              <a:rPr lang="sk-SK" altLang="sk-SK" sz="2400" dirty="0" err="1"/>
              <a:t>paketovo</a:t>
            </a:r>
            <a:r>
              <a:rPr lang="sk-SK" altLang="sk-SK" sz="2400" dirty="0"/>
              <a:t> orientovaná </a:t>
            </a:r>
            <a:r>
              <a:rPr lang="sk-SK" altLang="sk-SK" sz="2400" dirty="0" smtClean="0"/>
              <a:t>sieť  (</a:t>
            </a:r>
            <a:r>
              <a:rPr lang="sk-SK" altLang="sk-SK" sz="2400" dirty="0" err="1" smtClean="0"/>
              <a:t>sig.systém</a:t>
            </a:r>
            <a:r>
              <a:rPr lang="sk-SK" altLang="sk-SK" sz="2400" dirty="0" smtClean="0"/>
              <a:t> </a:t>
            </a:r>
            <a:r>
              <a:rPr lang="sk-SK" altLang="sk-SK" sz="2400" b="1" dirty="0"/>
              <a:t>CCITT/ITU </a:t>
            </a:r>
            <a:r>
              <a:rPr lang="sk-SK" altLang="sk-SK" sz="2400" b="1" dirty="0" err="1" smtClean="0"/>
              <a:t>č.7</a:t>
            </a:r>
            <a:r>
              <a:rPr lang="sk-SK" altLang="sk-SK" sz="2400" dirty="0" smtClean="0"/>
              <a:t>) – už dožíva</a:t>
            </a:r>
            <a:endParaRPr lang="cs-CZ" altLang="sk-SK" sz="2400" dirty="0"/>
          </a:p>
        </p:txBody>
      </p:sp>
      <p:sp>
        <p:nvSpPr>
          <p:cNvPr id="18437" name="Text Box 6"/>
          <p:cNvSpPr txBox="1">
            <a:spLocks noChangeArrowheads="1"/>
          </p:cNvSpPr>
          <p:nvPr/>
        </p:nvSpPr>
        <p:spPr bwMode="auto">
          <a:xfrm>
            <a:off x="611188" y="1773238"/>
            <a:ext cx="8353425" cy="1187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buFont typeface="Wingdings" pitchFamily="2" charset="2"/>
              <a:buNone/>
            </a:pPr>
            <a:r>
              <a:rPr lang="sk-SK" altLang="sk-SK" sz="2400"/>
              <a:t>6. </a:t>
            </a:r>
            <a:r>
              <a:rPr lang="sk-SK" altLang="sk-SK" sz="2400" b="1"/>
              <a:t>Inteligentná sieť</a:t>
            </a:r>
            <a:r>
              <a:rPr lang="sk-SK" altLang="sk-SK" sz="2400"/>
              <a:t> (virtuálna = služby celosieťového charakteru doplnené do existujúcej technológie</a:t>
            </a:r>
            <a:endParaRPr lang="cs-CZ" altLang="sk-SK"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Grp="1" noChangeArrowheads="1"/>
          </p:cNvSpPr>
          <p:nvPr>
            <p:ph type="body" idx="1"/>
          </p:nvPr>
        </p:nvSpPr>
        <p:spPr>
          <a:xfrm>
            <a:off x="250825" y="333375"/>
            <a:ext cx="8137525" cy="6119813"/>
          </a:xfrm>
        </p:spPr>
        <p:txBody>
          <a:bodyPr/>
          <a:lstStyle/>
          <a:p>
            <a:pPr eaLnBrk="1" hangingPunct="1">
              <a:lnSpc>
                <a:spcPct val="80000"/>
              </a:lnSpc>
              <a:buFont typeface="Wingdings" pitchFamily="2" charset="2"/>
              <a:buNone/>
            </a:pPr>
            <a:r>
              <a:rPr lang="sk-SK" altLang="sk-SK" sz="2200" dirty="0" smtClean="0"/>
              <a:t>Ďalšie riadky </a:t>
            </a:r>
            <a:r>
              <a:rPr lang="sk-SK" altLang="sk-SK" sz="2200" b="1" dirty="0" smtClean="0"/>
              <a:t>Tabuľky 1</a:t>
            </a:r>
            <a:r>
              <a:rPr lang="sk-SK" altLang="sk-SK" sz="2200" dirty="0" smtClean="0"/>
              <a:t> – delenie TS:</a:t>
            </a:r>
          </a:p>
          <a:p>
            <a:pPr eaLnBrk="1" hangingPunct="1">
              <a:lnSpc>
                <a:spcPct val="80000"/>
              </a:lnSpc>
              <a:buFont typeface="Wingdings" pitchFamily="2" charset="2"/>
              <a:buNone/>
            </a:pPr>
            <a:endParaRPr lang="sk-SK" altLang="sk-SK" sz="2200" dirty="0" smtClean="0"/>
          </a:p>
          <a:p>
            <a:pPr eaLnBrk="1" hangingPunct="1">
              <a:lnSpc>
                <a:spcPct val="80000"/>
              </a:lnSpc>
              <a:buFont typeface="Wingdings" pitchFamily="2" charset="2"/>
              <a:buNone/>
            </a:pPr>
            <a:r>
              <a:rPr lang="sk-SK" altLang="sk-SK" sz="1800" dirty="0" smtClean="0"/>
              <a:t>b) podľa typu </a:t>
            </a:r>
            <a:r>
              <a:rPr lang="sk-SK" altLang="sk-SK" sz="1800" b="1" dirty="0" smtClean="0"/>
              <a:t>prenosového média:</a:t>
            </a:r>
          </a:p>
          <a:p>
            <a:pPr eaLnBrk="1" hangingPunct="1">
              <a:lnSpc>
                <a:spcPct val="80000"/>
              </a:lnSpc>
              <a:buFont typeface="Wingdings" pitchFamily="2" charset="2"/>
              <a:buNone/>
            </a:pPr>
            <a:r>
              <a:rPr lang="en-US" altLang="sk-SK" sz="1800" dirty="0" smtClean="0"/>
              <a:t>- </a:t>
            </a:r>
            <a:r>
              <a:rPr lang="sk-SK" altLang="sk-SK" sz="1800" dirty="0" smtClean="0"/>
              <a:t>vodičové(drôtové) </a:t>
            </a:r>
            <a:r>
              <a:rPr lang="sk-SK" altLang="sk-SK" sz="1800" dirty="0" err="1" smtClean="0"/>
              <a:t>vs</a:t>
            </a:r>
            <a:r>
              <a:rPr lang="sk-SK" altLang="sk-SK" sz="1800" dirty="0" smtClean="0"/>
              <a:t>. </a:t>
            </a:r>
            <a:r>
              <a:rPr lang="sk-SK" altLang="sk-SK" sz="1800" dirty="0" err="1" smtClean="0"/>
              <a:t>bezvodičové</a:t>
            </a:r>
            <a:r>
              <a:rPr lang="sk-SK" altLang="sk-SK" sz="1800" dirty="0" smtClean="0"/>
              <a:t> (rádiové)</a:t>
            </a:r>
            <a:endParaRPr lang="en-US" altLang="sk-SK" sz="1800" dirty="0" smtClean="0"/>
          </a:p>
          <a:p>
            <a:pPr eaLnBrk="1" hangingPunct="1">
              <a:lnSpc>
                <a:spcPct val="80000"/>
              </a:lnSpc>
              <a:buFont typeface="Wingdings" pitchFamily="2" charset="2"/>
              <a:buNone/>
            </a:pPr>
            <a:r>
              <a:rPr lang="sk-SK" altLang="sk-SK" sz="1800" dirty="0" smtClean="0"/>
              <a:t>Ďalej – vodičové --podľa materiálu: </a:t>
            </a:r>
            <a:r>
              <a:rPr lang="sk-SK" altLang="sk-SK" sz="1800" dirty="0" err="1" smtClean="0"/>
              <a:t>metalické</a:t>
            </a:r>
            <a:endParaRPr lang="sk-SK" altLang="sk-SK" sz="1800" dirty="0" smtClean="0"/>
          </a:p>
          <a:p>
            <a:pPr eaLnBrk="1" hangingPunct="1">
              <a:lnSpc>
                <a:spcPct val="80000"/>
              </a:lnSpc>
              <a:buFont typeface="Wingdings" pitchFamily="2" charset="2"/>
              <a:buNone/>
            </a:pPr>
            <a:r>
              <a:rPr lang="sk-SK" altLang="sk-SK" sz="1800" dirty="0" smtClean="0"/>
              <a:t>			   		      </a:t>
            </a:r>
            <a:r>
              <a:rPr lang="sk-SK" altLang="sk-SK" sz="1800" dirty="0" err="1" smtClean="0"/>
              <a:t>svetlovodivé</a:t>
            </a:r>
            <a:r>
              <a:rPr lang="sk-SK" altLang="sk-SK" sz="1800" dirty="0" smtClean="0"/>
              <a:t> (optické)</a:t>
            </a:r>
          </a:p>
          <a:p>
            <a:pPr eaLnBrk="1" hangingPunct="1">
              <a:lnSpc>
                <a:spcPct val="80000"/>
              </a:lnSpc>
              <a:buFont typeface="Wingdings" pitchFamily="2" charset="2"/>
              <a:buNone/>
            </a:pPr>
            <a:r>
              <a:rPr lang="sk-SK" altLang="sk-SK" sz="1800" dirty="0" smtClean="0"/>
              <a:t>-podľa </a:t>
            </a:r>
            <a:r>
              <a:rPr lang="sk-SK" altLang="sk-SK" sz="1800" dirty="0" err="1" smtClean="0"/>
              <a:t>konštr</a:t>
            </a:r>
            <a:r>
              <a:rPr lang="sk-SK" altLang="sk-SK" sz="1800" dirty="0" smtClean="0"/>
              <a:t>.:</a:t>
            </a:r>
            <a:r>
              <a:rPr lang="sk-SK" altLang="sk-SK" sz="1800" dirty="0" err="1" smtClean="0"/>
              <a:t>symetr</a:t>
            </a:r>
            <a:r>
              <a:rPr lang="sk-SK" altLang="sk-SK" sz="1800" dirty="0" smtClean="0"/>
              <a:t>.</a:t>
            </a:r>
          </a:p>
          <a:p>
            <a:pPr eaLnBrk="1" hangingPunct="1">
              <a:lnSpc>
                <a:spcPct val="80000"/>
              </a:lnSpc>
              <a:buFont typeface="Wingdings" pitchFamily="2" charset="2"/>
              <a:buNone/>
            </a:pPr>
            <a:r>
              <a:rPr lang="sk-SK" altLang="sk-SK" sz="1800" dirty="0" smtClean="0"/>
              <a:t>		          </a:t>
            </a:r>
            <a:r>
              <a:rPr lang="sk-SK" altLang="sk-SK" sz="1800" dirty="0" err="1" smtClean="0"/>
              <a:t>nesymetr</a:t>
            </a:r>
            <a:r>
              <a:rPr lang="sk-SK" altLang="sk-SK" sz="1800" dirty="0" smtClean="0"/>
              <a:t>.</a:t>
            </a:r>
          </a:p>
          <a:p>
            <a:pPr eaLnBrk="1" hangingPunct="1">
              <a:lnSpc>
                <a:spcPct val="80000"/>
              </a:lnSpc>
              <a:buFont typeface="Wingdings" pitchFamily="2" charset="2"/>
              <a:buNone/>
            </a:pPr>
            <a:r>
              <a:rPr lang="sk-SK" altLang="sk-SK" sz="1800" dirty="0" smtClean="0"/>
              <a:t>-ďalší prehľad:</a:t>
            </a:r>
          </a:p>
          <a:p>
            <a:pPr eaLnBrk="1" hangingPunct="1">
              <a:lnSpc>
                <a:spcPct val="80000"/>
              </a:lnSpc>
              <a:buFont typeface="Wingdings" pitchFamily="2" charset="2"/>
              <a:buNone/>
            </a:pPr>
            <a:r>
              <a:rPr lang="sk-SK" altLang="sk-SK" sz="1800" b="1" dirty="0" smtClean="0"/>
              <a:t>Drôtové </a:t>
            </a:r>
            <a:r>
              <a:rPr lang="sk-SK" altLang="sk-SK" sz="1800" dirty="0" smtClean="0"/>
              <a:t>– vonkajšie- telefónne nadzemné</a:t>
            </a:r>
          </a:p>
          <a:p>
            <a:pPr eaLnBrk="1" hangingPunct="1">
              <a:lnSpc>
                <a:spcPct val="80000"/>
              </a:lnSpc>
              <a:buFont typeface="Wingdings" pitchFamily="2" charset="2"/>
              <a:buNone/>
            </a:pPr>
            <a:r>
              <a:rPr lang="sk-SK" altLang="sk-SK" sz="1800" dirty="0" smtClean="0"/>
              <a:t>                            - telefónne s rozšíreným pásmom</a:t>
            </a:r>
          </a:p>
          <a:p>
            <a:pPr eaLnBrk="1" hangingPunct="1">
              <a:lnSpc>
                <a:spcPct val="80000"/>
              </a:lnSpc>
              <a:buFont typeface="Wingdings" pitchFamily="2" charset="2"/>
              <a:buNone/>
            </a:pPr>
            <a:r>
              <a:rPr lang="sk-SK" altLang="sk-SK" sz="1800" dirty="0" smtClean="0"/>
              <a:t>		                 - </a:t>
            </a:r>
            <a:r>
              <a:rPr lang="sk-SK" altLang="sk-SK" sz="1800" dirty="0" err="1" smtClean="0"/>
              <a:t>vvn</a:t>
            </a:r>
            <a:r>
              <a:rPr lang="sk-SK" altLang="sk-SK" sz="1800" dirty="0" smtClean="0"/>
              <a:t> v energetike</a:t>
            </a:r>
          </a:p>
          <a:p>
            <a:pPr eaLnBrk="1" hangingPunct="1">
              <a:lnSpc>
                <a:spcPct val="80000"/>
              </a:lnSpc>
              <a:buFont typeface="Wingdings" pitchFamily="2" charset="2"/>
              <a:buNone/>
            </a:pPr>
            <a:r>
              <a:rPr lang="sk-SK" altLang="sk-SK" sz="1800" b="1" dirty="0" err="1" smtClean="0"/>
              <a:t>Kábelové</a:t>
            </a:r>
            <a:r>
              <a:rPr lang="sk-SK" altLang="sk-SK" sz="1800" dirty="0" smtClean="0"/>
              <a:t> symetrické–</a:t>
            </a:r>
            <a:r>
              <a:rPr lang="sk-SK" altLang="sk-SK" sz="1800" dirty="0" err="1" smtClean="0"/>
              <a:t>nf</a:t>
            </a:r>
            <a:r>
              <a:rPr lang="sk-SK" altLang="sk-SK" sz="1800" dirty="0" smtClean="0"/>
              <a:t> </a:t>
            </a:r>
            <a:r>
              <a:rPr lang="sk-SK" altLang="sk-SK" sz="1800" dirty="0" err="1" smtClean="0"/>
              <a:t>pupinované</a:t>
            </a:r>
            <a:r>
              <a:rPr lang="en-US" altLang="sk-SK" sz="1800" dirty="0" smtClean="0"/>
              <a:t> (</a:t>
            </a:r>
            <a:r>
              <a:rPr lang="en-US" altLang="sk-SK" sz="1800" i="1" u="sng" dirty="0" err="1" smtClean="0"/>
              <a:t>pupina</a:t>
            </a:r>
            <a:r>
              <a:rPr lang="sk-SK" altLang="sk-SK" sz="1800" i="1" u="sng" dirty="0" err="1" smtClean="0"/>
              <a:t>čné</a:t>
            </a:r>
            <a:r>
              <a:rPr lang="sk-SK" altLang="sk-SK" sz="1800" i="1" u="sng" dirty="0" smtClean="0"/>
              <a:t> cievky</a:t>
            </a:r>
            <a:r>
              <a:rPr lang="sk-SK" altLang="sk-SK" sz="1800" dirty="0" smtClean="0"/>
              <a:t> zapojené v starších vedeniach v pravidelných </a:t>
            </a:r>
            <a:r>
              <a:rPr lang="en-US" altLang="sk-SK" sz="1800" dirty="0" err="1" smtClean="0"/>
              <a:t>vzdialenostiach</a:t>
            </a:r>
            <a:r>
              <a:rPr lang="sk-SK" altLang="sk-SK" sz="1800" dirty="0" smtClean="0"/>
              <a:t>; </a:t>
            </a:r>
            <a:r>
              <a:rPr lang="en-US" altLang="sk-SK" sz="1800" dirty="0" err="1" smtClean="0"/>
              <a:t>vyhladenie</a:t>
            </a:r>
            <a:r>
              <a:rPr lang="en-US" altLang="sk-SK" sz="1800" dirty="0" smtClean="0"/>
              <a:t> </a:t>
            </a:r>
            <a:r>
              <a:rPr lang="en-US" altLang="sk-SK" sz="1800" dirty="0" err="1" smtClean="0"/>
              <a:t>hlasov</a:t>
            </a:r>
            <a:r>
              <a:rPr lang="sk-SK" altLang="sk-SK" sz="1800" dirty="0" err="1" smtClean="0"/>
              <a:t>ého</a:t>
            </a:r>
            <a:r>
              <a:rPr lang="sk-SK" altLang="sk-SK" sz="1800" dirty="0" smtClean="0"/>
              <a:t> </a:t>
            </a:r>
            <a:r>
              <a:rPr lang="en-US" altLang="sk-SK" sz="1800" dirty="0" err="1" smtClean="0"/>
              <a:t>frekv</a:t>
            </a:r>
            <a:r>
              <a:rPr lang="en-US" altLang="sk-SK" sz="1800" dirty="0" smtClean="0"/>
              <a:t>. </a:t>
            </a:r>
            <a:r>
              <a:rPr lang="en-US" altLang="sk-SK" sz="1800" dirty="0" err="1" smtClean="0"/>
              <a:t>spektra</a:t>
            </a:r>
            <a:r>
              <a:rPr lang="sk-SK" altLang="sk-SK" sz="1800" dirty="0" smtClean="0"/>
              <a:t>; nevýhoda: potláčajú vysoké frekvencie DSL-signálov</a:t>
            </a:r>
            <a:r>
              <a:rPr lang="sk-SK" altLang="sk-SK" sz="1800" dirty="0" smtClean="0">
                <a:latin typeface="Arial" charset="0"/>
                <a:cs typeface="Arial" charset="0"/>
              </a:rPr>
              <a:t>→</a:t>
            </a:r>
            <a:r>
              <a:rPr lang="sk-SK" altLang="sk-SK" sz="1800" dirty="0" smtClean="0"/>
              <a:t> musia sa odstrániť...) </a:t>
            </a:r>
          </a:p>
          <a:p>
            <a:pPr eaLnBrk="1" hangingPunct="1">
              <a:lnSpc>
                <a:spcPct val="80000"/>
              </a:lnSpc>
              <a:buFont typeface="Wingdings" pitchFamily="2" charset="2"/>
              <a:buNone/>
            </a:pPr>
            <a:r>
              <a:rPr lang="sk-SK" altLang="sk-SK" sz="1800" dirty="0" smtClean="0"/>
              <a:t>						-</a:t>
            </a:r>
            <a:r>
              <a:rPr lang="sk-SK" altLang="sk-SK" sz="1800" dirty="0" err="1" smtClean="0"/>
              <a:t>nf</a:t>
            </a:r>
            <a:r>
              <a:rPr lang="sk-SK" altLang="sk-SK" sz="1800" dirty="0" smtClean="0"/>
              <a:t> </a:t>
            </a:r>
            <a:r>
              <a:rPr lang="sk-SK" altLang="sk-SK" sz="1800" dirty="0" err="1" smtClean="0"/>
              <a:t>nepupinované</a:t>
            </a:r>
            <a:endParaRPr lang="sk-SK" altLang="sk-SK" sz="1800" dirty="0" smtClean="0"/>
          </a:p>
          <a:p>
            <a:pPr eaLnBrk="1" hangingPunct="1">
              <a:lnSpc>
                <a:spcPct val="80000"/>
              </a:lnSpc>
              <a:buFont typeface="Wingdings" pitchFamily="2" charset="2"/>
              <a:buNone/>
            </a:pPr>
            <a:r>
              <a:rPr lang="sk-SK" altLang="sk-SK" sz="1800" dirty="0" smtClean="0"/>
              <a:t>						-</a:t>
            </a:r>
            <a:r>
              <a:rPr lang="sk-SK" altLang="sk-SK" sz="1800" dirty="0" err="1" smtClean="0"/>
              <a:t>vf</a:t>
            </a:r>
            <a:endParaRPr lang="sk-SK" altLang="sk-SK" sz="1800" dirty="0" smtClean="0"/>
          </a:p>
          <a:p>
            <a:pPr eaLnBrk="1" hangingPunct="1">
              <a:lnSpc>
                <a:spcPct val="80000"/>
              </a:lnSpc>
              <a:buFont typeface="Wingdings" pitchFamily="2" charset="2"/>
              <a:buNone/>
            </a:pPr>
            <a:r>
              <a:rPr lang="sk-SK" altLang="sk-SK" sz="1800" b="1" dirty="0" smtClean="0"/>
              <a:t>Kábel. nesymetrické</a:t>
            </a:r>
            <a:r>
              <a:rPr lang="sk-SK" altLang="sk-SK" sz="1800" dirty="0" smtClean="0"/>
              <a:t> – </a:t>
            </a:r>
            <a:r>
              <a:rPr lang="sk-SK" altLang="sk-SK" sz="1800" dirty="0" err="1" smtClean="0"/>
              <a:t>mikrokoax</a:t>
            </a:r>
            <a:r>
              <a:rPr lang="sk-SK" altLang="sk-SK" sz="1800" dirty="0" smtClean="0"/>
              <a:t>.</a:t>
            </a:r>
          </a:p>
          <a:p>
            <a:pPr eaLnBrk="1" hangingPunct="1">
              <a:lnSpc>
                <a:spcPct val="80000"/>
              </a:lnSpc>
              <a:buFont typeface="Wingdings" pitchFamily="2" charset="2"/>
              <a:buNone/>
            </a:pPr>
            <a:r>
              <a:rPr lang="sk-SK" altLang="sk-SK" sz="1800" dirty="0" smtClean="0"/>
              <a:t>			</a:t>
            </a:r>
            <a:r>
              <a:rPr lang="sk-SK" altLang="sk-SK" sz="1800" dirty="0"/>
              <a:t>	</a:t>
            </a:r>
            <a:r>
              <a:rPr lang="sk-SK" altLang="sk-SK" sz="1800" dirty="0" smtClean="0"/>
              <a:t>- malý </a:t>
            </a:r>
            <a:r>
              <a:rPr lang="sk-SK" altLang="sk-SK" sz="1800" dirty="0" err="1" smtClean="0"/>
              <a:t>koax</a:t>
            </a:r>
            <a:r>
              <a:rPr lang="sk-SK" altLang="sk-SK" sz="1800" dirty="0" smtClean="0"/>
              <a:t>.</a:t>
            </a:r>
          </a:p>
          <a:p>
            <a:pPr eaLnBrk="1" hangingPunct="1">
              <a:lnSpc>
                <a:spcPct val="80000"/>
              </a:lnSpc>
              <a:buFont typeface="Wingdings" pitchFamily="2" charset="2"/>
              <a:buNone/>
            </a:pPr>
            <a:r>
              <a:rPr lang="sk-SK" altLang="sk-SK" sz="1800" dirty="0" smtClean="0"/>
              <a:t>				- stredný </a:t>
            </a:r>
            <a:r>
              <a:rPr lang="sk-SK" altLang="sk-SK" sz="1800" dirty="0" err="1" smtClean="0"/>
              <a:t>koax</a:t>
            </a:r>
            <a:r>
              <a:rPr lang="sk-SK" altLang="sk-SK" sz="1800" dirty="0" smtClean="0"/>
              <a:t>. kábel</a:t>
            </a:r>
          </a:p>
          <a:p>
            <a:pPr eaLnBrk="1" hangingPunct="1">
              <a:lnSpc>
                <a:spcPct val="80000"/>
              </a:lnSpc>
              <a:buFont typeface="Wingdings" pitchFamily="2" charset="2"/>
              <a:buNone/>
            </a:pPr>
            <a:r>
              <a:rPr lang="sk-SK" altLang="sk-SK" sz="1800" b="1" dirty="0" err="1" smtClean="0"/>
              <a:t>Vlnovody</a:t>
            </a:r>
            <a:endParaRPr lang="sk-SK" altLang="sk-SK" sz="1800" b="1" dirty="0" smtClean="0"/>
          </a:p>
          <a:p>
            <a:pPr eaLnBrk="1" hangingPunct="1">
              <a:lnSpc>
                <a:spcPct val="80000"/>
              </a:lnSpc>
              <a:buFont typeface="Wingdings" pitchFamily="2" charset="2"/>
              <a:buNone/>
            </a:pPr>
            <a:endParaRPr lang="cs-CZ" altLang="sk-SK"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250825" y="333375"/>
            <a:ext cx="8424863" cy="5975350"/>
          </a:xfrm>
        </p:spPr>
        <p:txBody>
          <a:bodyPr/>
          <a:lstStyle/>
          <a:p>
            <a:pPr eaLnBrk="1" hangingPunct="1">
              <a:lnSpc>
                <a:spcPct val="90000"/>
              </a:lnSpc>
              <a:buFont typeface="Wingdings" pitchFamily="2" charset="2"/>
              <a:buNone/>
            </a:pPr>
            <a:r>
              <a:rPr lang="sk-SK" altLang="sk-SK" sz="1800" dirty="0" smtClean="0"/>
              <a:t>Prenosové médiá- pokračovanie</a:t>
            </a:r>
          </a:p>
          <a:p>
            <a:pPr eaLnBrk="1" hangingPunct="1">
              <a:lnSpc>
                <a:spcPct val="90000"/>
              </a:lnSpc>
              <a:buFont typeface="Wingdings" pitchFamily="2" charset="2"/>
              <a:buNone/>
            </a:pPr>
            <a:r>
              <a:rPr lang="sk-SK" altLang="sk-SK" sz="2400" dirty="0" err="1" smtClean="0"/>
              <a:t>Svetlovodivé</a:t>
            </a:r>
            <a:r>
              <a:rPr lang="sk-SK" altLang="sk-SK" sz="2400" dirty="0" smtClean="0"/>
              <a:t> – </a:t>
            </a:r>
            <a:r>
              <a:rPr lang="sk-SK" altLang="sk-SK" sz="2400" dirty="0" err="1" smtClean="0"/>
              <a:t>jednovidové</a:t>
            </a:r>
            <a:endParaRPr lang="sk-SK" altLang="sk-SK" sz="2400" dirty="0" smtClean="0"/>
          </a:p>
          <a:p>
            <a:pPr eaLnBrk="1" hangingPunct="1">
              <a:lnSpc>
                <a:spcPct val="90000"/>
              </a:lnSpc>
              <a:buFont typeface="Wingdings" pitchFamily="2" charset="2"/>
              <a:buNone/>
            </a:pPr>
            <a:r>
              <a:rPr lang="sk-SK" altLang="sk-SK" sz="2400" dirty="0" smtClean="0"/>
              <a:t>			  - </a:t>
            </a:r>
            <a:r>
              <a:rPr lang="sk-SK" altLang="sk-SK" sz="2400" dirty="0" err="1" smtClean="0"/>
              <a:t>mnohovidové</a:t>
            </a:r>
            <a:r>
              <a:rPr lang="sk-SK" altLang="sk-SK" sz="2400" dirty="0" smtClean="0"/>
              <a:t> – so skokovou zmenou</a:t>
            </a:r>
          </a:p>
          <a:p>
            <a:pPr eaLnBrk="1" hangingPunct="1">
              <a:lnSpc>
                <a:spcPct val="90000"/>
              </a:lnSpc>
              <a:buFont typeface="Wingdings" pitchFamily="2" charset="2"/>
              <a:buNone/>
            </a:pPr>
            <a:r>
              <a:rPr lang="sk-SK" altLang="sk-SK" sz="2400" dirty="0" smtClean="0"/>
              <a:t>                                                      indexu lomu</a:t>
            </a:r>
          </a:p>
          <a:p>
            <a:pPr eaLnBrk="1" hangingPunct="1">
              <a:lnSpc>
                <a:spcPct val="90000"/>
              </a:lnSpc>
              <a:buFont typeface="Wingdings" pitchFamily="2" charset="2"/>
              <a:buNone/>
            </a:pPr>
            <a:r>
              <a:rPr lang="sk-SK" altLang="sk-SK" sz="2400" dirty="0" smtClean="0"/>
              <a:t>					       - s </a:t>
            </a:r>
            <a:r>
              <a:rPr lang="sk-SK" altLang="sk-SK" sz="2400" dirty="0" err="1" smtClean="0"/>
              <a:t>gradientnou</a:t>
            </a:r>
            <a:r>
              <a:rPr lang="sk-SK" altLang="sk-SK" sz="2400" dirty="0" smtClean="0"/>
              <a:t> zmenou</a:t>
            </a:r>
          </a:p>
          <a:p>
            <a:pPr eaLnBrk="1" hangingPunct="1">
              <a:lnSpc>
                <a:spcPct val="90000"/>
              </a:lnSpc>
              <a:buFont typeface="Wingdings" pitchFamily="2" charset="2"/>
              <a:buNone/>
            </a:pPr>
            <a:r>
              <a:rPr lang="sk-SK" altLang="sk-SK" sz="2400" dirty="0" smtClean="0"/>
              <a:t>Bezdrôtové (rádiové) - mikrovlnové</a:t>
            </a:r>
          </a:p>
          <a:p>
            <a:pPr eaLnBrk="1" hangingPunct="1">
              <a:lnSpc>
                <a:spcPct val="90000"/>
              </a:lnSpc>
              <a:buFont typeface="Wingdings" pitchFamily="2" charset="2"/>
              <a:buNone/>
            </a:pPr>
            <a:r>
              <a:rPr lang="sk-SK" altLang="sk-SK" sz="2400" dirty="0" smtClean="0"/>
              <a:t>				     - </a:t>
            </a:r>
            <a:r>
              <a:rPr lang="sk-SK" altLang="sk-SK" sz="2400" dirty="0" err="1" smtClean="0"/>
              <a:t>troposferické</a:t>
            </a:r>
            <a:endParaRPr lang="sk-SK" altLang="sk-SK" sz="2400" dirty="0" smtClean="0"/>
          </a:p>
          <a:p>
            <a:pPr eaLnBrk="1" hangingPunct="1">
              <a:lnSpc>
                <a:spcPct val="90000"/>
              </a:lnSpc>
              <a:buFont typeface="Wingdings" pitchFamily="2" charset="2"/>
              <a:buNone/>
            </a:pPr>
            <a:r>
              <a:rPr lang="sk-SK" altLang="sk-SK" sz="2400" dirty="0" smtClean="0"/>
              <a:t>				     - </a:t>
            </a:r>
            <a:r>
              <a:rPr lang="sk-SK" altLang="sk-SK" sz="2400" dirty="0" err="1" smtClean="0"/>
              <a:t>stratosferické</a:t>
            </a:r>
            <a:r>
              <a:rPr lang="sk-SK" altLang="sk-SK" sz="2400" dirty="0" smtClean="0"/>
              <a:t> - HAPS – </a:t>
            </a:r>
            <a:r>
              <a:rPr lang="sk-SK" altLang="sk-SK" sz="2400" dirty="0" err="1" smtClean="0"/>
              <a:t>High</a:t>
            </a:r>
            <a:r>
              <a:rPr lang="sk-SK" altLang="sk-SK" sz="2400" dirty="0" smtClean="0"/>
              <a:t> </a:t>
            </a:r>
            <a:r>
              <a:rPr lang="sk-SK" altLang="sk-SK" sz="2400" dirty="0" err="1" smtClean="0"/>
              <a:t>Altitude</a:t>
            </a:r>
            <a:r>
              <a:rPr lang="sk-SK" altLang="sk-SK" sz="2400" dirty="0" smtClean="0"/>
              <a:t> </a:t>
            </a:r>
            <a:r>
              <a:rPr lang="sk-SK" altLang="sk-SK" sz="2400" dirty="0" err="1" smtClean="0"/>
              <a:t>Platform</a:t>
            </a:r>
            <a:r>
              <a:rPr lang="sk-SK" altLang="sk-SK" sz="2400" dirty="0" smtClean="0"/>
              <a:t>  </a:t>
            </a:r>
            <a:r>
              <a:rPr lang="sk-SK" altLang="sk-SK" sz="2400" dirty="0" err="1" smtClean="0"/>
              <a:t>systems</a:t>
            </a:r>
            <a:r>
              <a:rPr lang="sk-SK" altLang="sk-SK" sz="2400" dirty="0" smtClean="0"/>
              <a:t> – komunikačné vzducholode a ľahké bezpilotné lietadlá vznášajúce sa v stratosfére, </a:t>
            </a:r>
            <a:r>
              <a:rPr lang="sk-SK" altLang="sk-SK" sz="2400" dirty="0" err="1" smtClean="0"/>
              <a:t>t.j</a:t>
            </a:r>
            <a:r>
              <a:rPr lang="sk-SK" altLang="sk-SK" sz="2400" dirty="0" smtClean="0"/>
              <a:t>. 17-25 km nad zemou – pre rôzne</a:t>
            </a:r>
            <a:r>
              <a:rPr lang="en-US" altLang="sk-SK" sz="2400" dirty="0" smtClean="0"/>
              <a:t> </a:t>
            </a:r>
            <a:r>
              <a:rPr lang="sk-SK" altLang="sk-SK" sz="2400" dirty="0" smtClean="0"/>
              <a:t>účely 	</a:t>
            </a:r>
          </a:p>
          <a:p>
            <a:pPr eaLnBrk="1" hangingPunct="1">
              <a:lnSpc>
                <a:spcPct val="90000"/>
              </a:lnSpc>
              <a:buFont typeface="Wingdings" pitchFamily="2" charset="2"/>
              <a:buNone/>
            </a:pPr>
            <a:r>
              <a:rPr lang="sk-SK" altLang="sk-SK" sz="2400" dirty="0" smtClean="0"/>
              <a:t>				     - družicové</a:t>
            </a:r>
          </a:p>
          <a:p>
            <a:pPr eaLnBrk="1" hangingPunct="1">
              <a:lnSpc>
                <a:spcPct val="90000"/>
              </a:lnSpc>
              <a:buFont typeface="Wingdings" pitchFamily="2" charset="2"/>
              <a:buNone/>
            </a:pPr>
            <a:r>
              <a:rPr lang="sk-SK" altLang="sk-SK" sz="2400" dirty="0"/>
              <a:t>	</a:t>
            </a:r>
            <a:r>
              <a:rPr lang="sk-SK" altLang="sk-SK" sz="2400" dirty="0" smtClean="0"/>
              <a:t>			     (- </a:t>
            </a:r>
            <a:r>
              <a:rPr lang="sk-SK" altLang="sk-SK" sz="2400" dirty="0" err="1" smtClean="0"/>
              <a:t>drony</a:t>
            </a:r>
            <a:r>
              <a:rPr lang="sk-SK" altLang="sk-SK" sz="2400" dirty="0" smtClean="0"/>
              <a:t> ...)</a:t>
            </a:r>
          </a:p>
          <a:p>
            <a:pPr eaLnBrk="1" hangingPunct="1">
              <a:lnSpc>
                <a:spcPct val="90000"/>
              </a:lnSpc>
              <a:buFont typeface="Wingdings" pitchFamily="2" charset="2"/>
              <a:buNone/>
            </a:pPr>
            <a:endParaRPr lang="sk-SK" altLang="sk-SK" sz="2400" dirty="0" smtClean="0"/>
          </a:p>
          <a:p>
            <a:pPr eaLnBrk="1" hangingPunct="1">
              <a:lnSpc>
                <a:spcPct val="90000"/>
              </a:lnSpc>
              <a:buFont typeface="Wingdings" pitchFamily="2" charset="2"/>
              <a:buNone/>
            </a:pPr>
            <a:r>
              <a:rPr lang="sk-SK" altLang="sk-SK" sz="2400" dirty="0" smtClean="0"/>
              <a:t>				     </a:t>
            </a:r>
            <a:endParaRPr lang="cs-CZ" altLang="sk-SK" sz="2400" dirty="0" smtClean="0"/>
          </a:p>
        </p:txBody>
      </p:sp>
      <p:sp>
        <p:nvSpPr>
          <p:cNvPr id="20483" name="Line 3"/>
          <p:cNvSpPr>
            <a:spLocks noChangeShapeType="1"/>
          </p:cNvSpPr>
          <p:nvPr/>
        </p:nvSpPr>
        <p:spPr bwMode="auto">
          <a:xfrm>
            <a:off x="395288" y="620713"/>
            <a:ext cx="8137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Zástupný symbol čísla snímky 4"/>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D464C33F-10ED-4ECD-AFF0-884C9DF832A4}" type="slidenum">
              <a:rPr lang="cs-CZ" altLang="sk-SK" sz="1200" smtClean="0">
                <a:latin typeface="Arial Black" pitchFamily="34" charset="0"/>
              </a:rPr>
              <a:pPr eaLnBrk="1" hangingPunct="1">
                <a:spcBef>
                  <a:spcPct val="0"/>
                </a:spcBef>
                <a:buClrTx/>
                <a:buSzTx/>
                <a:buFontTx/>
                <a:buNone/>
              </a:pPr>
              <a:t>16</a:t>
            </a:fld>
            <a:endParaRPr lang="cs-CZ" altLang="sk-SK" sz="1200" dirty="0" smtClean="0">
              <a:latin typeface="Arial Black" pitchFamily="34" charset="0"/>
            </a:endParaRPr>
          </a:p>
        </p:txBody>
      </p:sp>
      <p:sp>
        <p:nvSpPr>
          <p:cNvPr id="21507" name="Text Box 4"/>
          <p:cNvSpPr txBox="1">
            <a:spLocks noChangeArrowheads="1"/>
          </p:cNvSpPr>
          <p:nvPr/>
        </p:nvSpPr>
        <p:spPr bwMode="auto">
          <a:xfrm>
            <a:off x="250825" y="44450"/>
            <a:ext cx="845978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sk-SK" altLang="sk-SK" sz="2000" dirty="0">
                <a:latin typeface="Verdana" pitchFamily="34" charset="0"/>
              </a:rPr>
              <a:t>c)</a:t>
            </a:r>
          </a:p>
          <a:p>
            <a:pPr eaLnBrk="1" hangingPunct="1">
              <a:spcBef>
                <a:spcPct val="0"/>
              </a:spcBef>
              <a:buClrTx/>
              <a:buSzTx/>
              <a:buFontTx/>
              <a:buNone/>
            </a:pPr>
            <a:r>
              <a:rPr lang="sk-SK" altLang="sk-SK" sz="2000" dirty="0">
                <a:latin typeface="Verdana" pitchFamily="34" charset="0"/>
              </a:rPr>
              <a:t>d)</a:t>
            </a:r>
          </a:p>
          <a:p>
            <a:pPr eaLnBrk="1" hangingPunct="1">
              <a:spcBef>
                <a:spcPct val="0"/>
              </a:spcBef>
              <a:buClrTx/>
              <a:buSzTx/>
              <a:buFontTx/>
              <a:buNone/>
            </a:pPr>
            <a:r>
              <a:rPr lang="sk-SK" altLang="sk-SK" sz="2000" dirty="0">
                <a:latin typeface="Verdana" pitchFamily="34" charset="0"/>
              </a:rPr>
              <a:t>e) Delenie podľa </a:t>
            </a:r>
            <a:r>
              <a:rPr lang="sk-SK" altLang="sk-SK" sz="2000" b="1" dirty="0">
                <a:latin typeface="Verdana" pitchFamily="34" charset="0"/>
              </a:rPr>
              <a:t>druhov koncových zariadení</a:t>
            </a:r>
          </a:p>
          <a:p>
            <a:pPr eaLnBrk="1" hangingPunct="1">
              <a:spcBef>
                <a:spcPct val="0"/>
              </a:spcBef>
              <a:buClrTx/>
              <a:buSzTx/>
              <a:buFontTx/>
              <a:buNone/>
            </a:pPr>
            <a:r>
              <a:rPr lang="sk-SK" altLang="sk-SK" sz="2000" i="1" u="sng" dirty="0">
                <a:latin typeface="Verdana" pitchFamily="34" charset="0"/>
              </a:rPr>
              <a:t>Špecializované – </a:t>
            </a:r>
            <a:r>
              <a:rPr lang="sk-SK" altLang="sk-SK" sz="2000" i="1" u="sng" dirty="0" smtClean="0">
                <a:latin typeface="Verdana" pitchFamily="34" charset="0"/>
              </a:rPr>
              <a:t>telefónne, televízne, rozhlasové, ...</a:t>
            </a:r>
            <a:endParaRPr lang="sk-SK" altLang="sk-SK" sz="2000" i="1" u="sng" dirty="0">
              <a:latin typeface="Verdana" pitchFamily="34" charset="0"/>
            </a:endParaRPr>
          </a:p>
          <a:p>
            <a:pPr eaLnBrk="1" hangingPunct="1">
              <a:spcBef>
                <a:spcPct val="0"/>
              </a:spcBef>
              <a:buClrTx/>
              <a:buSzTx/>
              <a:buFontTx/>
              <a:buNone/>
            </a:pPr>
            <a:r>
              <a:rPr lang="sk-SK" altLang="sk-SK" sz="2000" i="1" u="sng" dirty="0">
                <a:latin typeface="Verdana" pitchFamily="34" charset="0"/>
              </a:rPr>
              <a:t>Integrované – </a:t>
            </a:r>
            <a:r>
              <a:rPr lang="sk-SK" altLang="sk-SK" sz="2000" dirty="0">
                <a:latin typeface="Verdana" pitchFamily="34" charset="0"/>
              </a:rPr>
              <a:t>iba na </a:t>
            </a:r>
            <a:r>
              <a:rPr lang="sk-SK" altLang="sk-SK" sz="2000" dirty="0" err="1">
                <a:latin typeface="Verdana" pitchFamily="34" charset="0"/>
              </a:rPr>
              <a:t>digit</a:t>
            </a:r>
            <a:r>
              <a:rPr lang="sk-SK" altLang="sk-SK" sz="2000" dirty="0">
                <a:latin typeface="Verdana" pitchFamily="34" charset="0"/>
              </a:rPr>
              <a:t>. princípoch (IDN, ISDN), NISDN, BISDN – cieľ: služby  </a:t>
            </a:r>
            <a:r>
              <a:rPr lang="sk-SK" altLang="sk-SK" sz="2000" dirty="0">
                <a:latin typeface="Verdana" pitchFamily="34" charset="0"/>
                <a:sym typeface="Wingdings" pitchFamily="2" charset="2"/>
              </a:rPr>
              <a:t> , ekonomický (!)...</a:t>
            </a:r>
          </a:p>
          <a:p>
            <a:pPr eaLnBrk="1" hangingPunct="1">
              <a:spcBef>
                <a:spcPct val="0"/>
              </a:spcBef>
              <a:buClrTx/>
              <a:buSzTx/>
              <a:buFontTx/>
              <a:buNone/>
            </a:pPr>
            <a:r>
              <a:rPr lang="sk-SK" altLang="sk-SK" sz="2000" dirty="0">
                <a:latin typeface="Verdana" pitchFamily="34" charset="0"/>
                <a:sym typeface="Wingdings" pitchFamily="2" charset="2"/>
              </a:rPr>
              <a:t>f</a:t>
            </a:r>
            <a:r>
              <a:rPr lang="sk-SK" altLang="sk-SK" sz="2000" dirty="0" smtClean="0">
                <a:latin typeface="Verdana" pitchFamily="34" charset="0"/>
                <a:sym typeface="Wingdings" pitchFamily="2" charset="2"/>
              </a:rPr>
              <a:t>) podľa spôsobu vytvorenia </a:t>
            </a:r>
            <a:r>
              <a:rPr lang="sk-SK" altLang="sk-SK" sz="2000" dirty="0">
                <a:latin typeface="Verdana" pitchFamily="34" charset="0"/>
                <a:sym typeface="Wingdings" pitchFamily="2" charset="2"/>
              </a:rPr>
              <a:t>spojenia: pevná </a:t>
            </a:r>
            <a:r>
              <a:rPr lang="sk-SK" altLang="sk-SK" sz="2000" dirty="0" err="1">
                <a:latin typeface="Verdana" pitchFamily="34" charset="0"/>
                <a:sym typeface="Wingdings" pitchFamily="2" charset="2"/>
              </a:rPr>
              <a:t>vs</a:t>
            </a:r>
            <a:r>
              <a:rPr lang="sk-SK" altLang="sk-SK" sz="2000" dirty="0">
                <a:latin typeface="Verdana" pitchFamily="34" charset="0"/>
                <a:sym typeface="Wingdings" pitchFamily="2" charset="2"/>
              </a:rPr>
              <a:t>. komutovaná sieť</a:t>
            </a:r>
          </a:p>
          <a:p>
            <a:pPr eaLnBrk="1" hangingPunct="1">
              <a:spcBef>
                <a:spcPct val="0"/>
              </a:spcBef>
              <a:buClrTx/>
              <a:buSzTx/>
              <a:buFontTx/>
              <a:buNone/>
            </a:pPr>
            <a:r>
              <a:rPr lang="sk-SK" altLang="sk-SK" sz="2000" dirty="0">
                <a:latin typeface="Verdana" pitchFamily="34" charset="0"/>
                <a:sym typeface="Wingdings" pitchFamily="2" charset="2"/>
              </a:rPr>
              <a:t>g</a:t>
            </a:r>
            <a:r>
              <a:rPr lang="sk-SK" altLang="sk-SK" sz="2000" dirty="0" smtClean="0">
                <a:latin typeface="Verdana" pitchFamily="34" charset="0"/>
                <a:sym typeface="Wingdings" pitchFamily="2" charset="2"/>
              </a:rPr>
              <a:t>) </a:t>
            </a:r>
            <a:r>
              <a:rPr lang="sk-SK" altLang="sk-SK" sz="2000" dirty="0" err="1" smtClean="0">
                <a:latin typeface="Verdana" pitchFamily="34" charset="0"/>
                <a:sym typeface="Wingdings" pitchFamily="2" charset="2"/>
              </a:rPr>
              <a:t>simplex</a:t>
            </a:r>
            <a:r>
              <a:rPr lang="sk-SK" altLang="sk-SK" sz="2000" dirty="0" smtClean="0">
                <a:latin typeface="Verdana" pitchFamily="34" charset="0"/>
                <a:sym typeface="Wingdings" pitchFamily="2" charset="2"/>
              </a:rPr>
              <a:t> </a:t>
            </a:r>
            <a:r>
              <a:rPr lang="sk-SK" altLang="sk-SK" sz="2000" dirty="0">
                <a:latin typeface="Verdana" pitchFamily="34" charset="0"/>
                <a:sym typeface="Wingdings" pitchFamily="2" charset="2"/>
              </a:rPr>
              <a:t>/ </a:t>
            </a:r>
            <a:r>
              <a:rPr lang="sk-SK" altLang="sk-SK" sz="2000" dirty="0" err="1">
                <a:latin typeface="Verdana" pitchFamily="34" charset="0"/>
                <a:sym typeface="Wingdings" pitchFamily="2" charset="2"/>
              </a:rPr>
              <a:t>duplex</a:t>
            </a:r>
            <a:r>
              <a:rPr lang="sk-SK" altLang="sk-SK" sz="2000" dirty="0">
                <a:latin typeface="Verdana" pitchFamily="34" charset="0"/>
                <a:sym typeface="Wingdings" pitchFamily="2" charset="2"/>
              </a:rPr>
              <a:t>; dvojdrôtový/štvordrôtový prenos</a:t>
            </a:r>
            <a:r>
              <a:rPr lang="en-US" altLang="sk-SK" sz="2000" dirty="0">
                <a:latin typeface="Verdana" pitchFamily="34" charset="0"/>
                <a:sym typeface="Wingdings" pitchFamily="2" charset="2"/>
              </a:rPr>
              <a:t> – </a:t>
            </a:r>
            <a:r>
              <a:rPr lang="en-US" altLang="sk-SK" sz="2000" dirty="0" err="1">
                <a:latin typeface="Verdana" pitchFamily="34" charset="0"/>
                <a:sym typeface="Wingdings" pitchFamily="2" charset="2"/>
              </a:rPr>
              <a:t>telekomunika</a:t>
            </a:r>
            <a:r>
              <a:rPr lang="sk-SK" altLang="sk-SK" sz="2000" dirty="0" err="1">
                <a:latin typeface="Verdana" pitchFamily="34" charset="0"/>
                <a:sym typeface="Wingdings" pitchFamily="2" charset="2"/>
              </a:rPr>
              <a:t>čná</a:t>
            </a:r>
            <a:r>
              <a:rPr lang="sk-SK" altLang="sk-SK" sz="2000" dirty="0">
                <a:latin typeface="Verdana" pitchFamily="34" charset="0"/>
                <a:sym typeface="Wingdings" pitchFamily="2" charset="2"/>
              </a:rPr>
              <a:t> vidlica (viď obr. ďalej)</a:t>
            </a:r>
          </a:p>
          <a:p>
            <a:pPr eaLnBrk="1" hangingPunct="1">
              <a:spcBef>
                <a:spcPct val="0"/>
              </a:spcBef>
              <a:buClrTx/>
              <a:buSzTx/>
              <a:buFontTx/>
              <a:buNone/>
            </a:pPr>
            <a:r>
              <a:rPr lang="sk-SK" altLang="sk-SK" sz="2000" dirty="0">
                <a:latin typeface="Verdana" pitchFamily="34" charset="0"/>
                <a:sym typeface="Wingdings" pitchFamily="2" charset="2"/>
              </a:rPr>
              <a:t>h) </a:t>
            </a:r>
            <a:r>
              <a:rPr lang="sk-SK" altLang="sk-SK" sz="2000" dirty="0" smtClean="0">
                <a:latin typeface="Verdana" pitchFamily="34" charset="0"/>
                <a:sym typeface="Wingdings" pitchFamily="2" charset="2"/>
              </a:rPr>
              <a:t>Podľa spôsobu prepojovania: komutácia </a:t>
            </a:r>
            <a:r>
              <a:rPr lang="sk-SK" altLang="sk-SK" sz="2000" dirty="0">
                <a:latin typeface="Verdana" pitchFamily="34" charset="0"/>
                <a:sym typeface="Wingdings" pitchFamily="2" charset="2"/>
              </a:rPr>
              <a:t>okruhov</a:t>
            </a:r>
          </a:p>
          <a:p>
            <a:pPr eaLnBrk="1" hangingPunct="1">
              <a:spcBef>
                <a:spcPct val="0"/>
              </a:spcBef>
              <a:buClrTx/>
              <a:buSzTx/>
              <a:buFontTx/>
              <a:buNone/>
            </a:pPr>
            <a:r>
              <a:rPr lang="sk-SK" altLang="sk-SK" sz="2000" dirty="0">
                <a:latin typeface="Verdana" pitchFamily="34" charset="0"/>
                <a:sym typeface="Wingdings" pitchFamily="2" charset="2"/>
              </a:rPr>
              <a:t>    komutácia správ, paketov- paketová komunikácia, virtuálne kanály a virtuálna sieť</a:t>
            </a:r>
          </a:p>
          <a:p>
            <a:pPr eaLnBrk="1" hangingPunct="1">
              <a:spcBef>
                <a:spcPct val="0"/>
              </a:spcBef>
              <a:buClrTx/>
              <a:buSzTx/>
              <a:buFontTx/>
              <a:buNone/>
            </a:pPr>
            <a:r>
              <a:rPr lang="sk-SK" altLang="sk-SK" sz="2000" dirty="0">
                <a:latin typeface="Verdana" pitchFamily="34" charset="0"/>
                <a:sym typeface="Wingdings" pitchFamily="2" charset="2"/>
              </a:rPr>
              <a:t>i) Topológia siete:  viď ďalej </a:t>
            </a:r>
            <a:r>
              <a:rPr lang="sk-SK" altLang="sk-SK" sz="2000" dirty="0" err="1">
                <a:latin typeface="Verdana" pitchFamily="34" charset="0"/>
                <a:sym typeface="Wingdings" pitchFamily="2" charset="2"/>
              </a:rPr>
              <a:t>obr.1.3</a:t>
            </a:r>
            <a:endParaRPr lang="sk-SK" altLang="sk-SK" sz="2000" dirty="0">
              <a:latin typeface="Verdana" pitchFamily="34" charset="0"/>
              <a:sym typeface="Wingdings" pitchFamily="2" charset="2"/>
            </a:endParaRPr>
          </a:p>
          <a:p>
            <a:pPr eaLnBrk="1" hangingPunct="1">
              <a:spcBef>
                <a:spcPct val="0"/>
              </a:spcBef>
              <a:buClrTx/>
              <a:buSzTx/>
              <a:buFontTx/>
              <a:buNone/>
            </a:pPr>
            <a:r>
              <a:rPr lang="sk-SK" altLang="sk-SK" sz="2000" dirty="0">
                <a:latin typeface="Verdana" pitchFamily="34" charset="0"/>
                <a:sym typeface="Wingdings" pitchFamily="2" charset="2"/>
              </a:rPr>
              <a:t>j)Postup digitalizácie-v prenos. technike od priestor. oddelenia kanálov ku frekvenčnému, potom ku časovému</a:t>
            </a:r>
          </a:p>
          <a:p>
            <a:pPr eaLnBrk="1" hangingPunct="1">
              <a:spcBef>
                <a:spcPct val="0"/>
              </a:spcBef>
              <a:buClrTx/>
              <a:buSzTx/>
              <a:buFontTx/>
              <a:buNone/>
            </a:pPr>
            <a:r>
              <a:rPr lang="sk-SK" altLang="sk-SK" sz="2000" dirty="0">
                <a:latin typeface="Verdana" pitchFamily="34" charset="0"/>
                <a:sym typeface="Wingdings" pitchFamily="2" charset="2"/>
              </a:rPr>
              <a:t>			    - v spojovacej technike dlho priestorové oddelenie (analógové ústredne),potom prechod ku časovému spoj. poľu (</a:t>
            </a:r>
            <a:r>
              <a:rPr lang="sk-SK" altLang="sk-SK" sz="2000" dirty="0" err="1">
                <a:latin typeface="Verdana" pitchFamily="34" charset="0"/>
                <a:sym typeface="Wingdings" pitchFamily="2" charset="2"/>
              </a:rPr>
              <a:t>dig</a:t>
            </a:r>
            <a:r>
              <a:rPr lang="sk-SK" altLang="sk-SK" sz="2000" dirty="0">
                <a:latin typeface="Verdana" pitchFamily="34" charset="0"/>
                <a:sym typeface="Wingdings" pitchFamily="2" charset="2"/>
              </a:rPr>
              <a:t>. ústredne)...</a:t>
            </a:r>
            <a:endParaRPr lang="sk-SK" altLang="sk-SK" sz="2000" i="1" u="sng" dirty="0">
              <a:latin typeface="Verdana" pitchFamily="34" charset="0"/>
            </a:endParaRPr>
          </a:p>
          <a:p>
            <a:pPr eaLnBrk="1" hangingPunct="1">
              <a:spcBef>
                <a:spcPct val="0"/>
              </a:spcBef>
              <a:buClrTx/>
              <a:buSzTx/>
              <a:buFontTx/>
              <a:buNone/>
            </a:pPr>
            <a:endParaRPr lang="cs-CZ" altLang="sk-SK" sz="2000" b="1" dirty="0">
              <a:latin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Zástupný symbol čísla snímky 5"/>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l" eaLnBrk="1" hangingPunct="1">
              <a:spcBef>
                <a:spcPct val="0"/>
              </a:spcBef>
              <a:buClrTx/>
              <a:buSzTx/>
              <a:buFontTx/>
              <a:buNone/>
            </a:pPr>
            <a:fld id="{5CB737FC-6A63-4035-A6BA-DC3F8855541C}" type="slidenum">
              <a:rPr lang="cs-CZ" altLang="sk-SK" sz="1200" smtClean="0"/>
              <a:pPr algn="l" eaLnBrk="1" hangingPunct="1">
                <a:spcBef>
                  <a:spcPct val="0"/>
                </a:spcBef>
                <a:buClrTx/>
                <a:buSzTx/>
                <a:buFontTx/>
                <a:buNone/>
              </a:pPr>
              <a:t>17</a:t>
            </a:fld>
            <a:endParaRPr lang="cs-CZ" altLang="sk-SK" sz="1200" smtClean="0"/>
          </a:p>
        </p:txBody>
      </p:sp>
      <p:sp>
        <p:nvSpPr>
          <p:cNvPr id="22531" name="Text Box 5"/>
          <p:cNvSpPr txBox="1">
            <a:spLocks noChangeArrowheads="1"/>
          </p:cNvSpPr>
          <p:nvPr/>
        </p:nvSpPr>
        <p:spPr bwMode="auto">
          <a:xfrm>
            <a:off x="755650" y="463550"/>
            <a:ext cx="72727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2400" b="1" dirty="0"/>
              <a:t>Telekomunikačná </a:t>
            </a:r>
            <a:r>
              <a:rPr lang="sk-SK" altLang="sk-SK" sz="2400" b="1" dirty="0" smtClean="0"/>
              <a:t>vidlica</a:t>
            </a:r>
            <a:r>
              <a:rPr lang="en-US" altLang="sk-SK" sz="2400" b="1" dirty="0" smtClean="0"/>
              <a:t>  (</a:t>
            </a:r>
            <a:r>
              <a:rPr lang="sk-SK" altLang="sk-SK" sz="2400" b="1" dirty="0" smtClean="0"/>
              <a:t>hybrid)  </a:t>
            </a:r>
            <a:endParaRPr lang="cs-CZ" altLang="sk-SK" sz="2400" b="1" dirty="0"/>
          </a:p>
        </p:txBody>
      </p:sp>
      <p:pic>
        <p:nvPicPr>
          <p:cNvPr id="225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6911975"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827088" y="5734050"/>
            <a:ext cx="6697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b="1" dirty="0"/>
              <a:t>Obr. : </a:t>
            </a:r>
            <a:r>
              <a:rPr lang="sk-SK" altLang="sk-SK" sz="1800" dirty="0" smtClean="0"/>
              <a:t>Telekomunikačná vidlica – v prenosových systémoch</a:t>
            </a:r>
            <a:endParaRPr lang="cs-CZ" altLang="sk-SK" sz="1800" dirty="0"/>
          </a:p>
        </p:txBody>
      </p:sp>
      <p:sp>
        <p:nvSpPr>
          <p:cNvPr id="2" name="BlokTextu 1"/>
          <p:cNvSpPr txBox="1"/>
          <p:nvPr/>
        </p:nvSpPr>
        <p:spPr>
          <a:xfrm>
            <a:off x="684213" y="922864"/>
            <a:ext cx="7992888" cy="646331"/>
          </a:xfrm>
          <a:prstGeom prst="rect">
            <a:avLst/>
          </a:prstGeom>
          <a:noFill/>
        </p:spPr>
        <p:txBody>
          <a:bodyPr wrap="square" rtlCol="0">
            <a:spAutoFit/>
          </a:bodyPr>
          <a:lstStyle/>
          <a:p>
            <a:r>
              <a:rPr lang="en-US" dirty="0" smtClean="0"/>
              <a:t>- </a:t>
            </a:r>
            <a:r>
              <a:rPr lang="en-US" dirty="0" err="1" smtClean="0"/>
              <a:t>na</a:t>
            </a:r>
            <a:r>
              <a:rPr lang="en-US" dirty="0" smtClean="0"/>
              <a:t> transform</a:t>
            </a:r>
            <a:r>
              <a:rPr lang="sk-SK" dirty="0" err="1" smtClean="0"/>
              <a:t>áciu</a:t>
            </a:r>
            <a:r>
              <a:rPr lang="sk-SK" dirty="0" smtClean="0"/>
              <a:t> a </a:t>
            </a:r>
            <a:r>
              <a:rPr lang="sk-SK" dirty="0" err="1" smtClean="0"/>
              <a:t>prisôsobenie</a:t>
            </a:r>
            <a:r>
              <a:rPr lang="sk-SK" dirty="0" smtClean="0"/>
              <a:t> 2-vodičového vedenia na 4-vodičové resp. 4 na 2. </a:t>
            </a:r>
            <a:endParaRPr lang="sk-SK"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6840538"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p:cNvSpPr txBox="1">
            <a:spLocks noChangeArrowheads="1"/>
          </p:cNvSpPr>
          <p:nvPr/>
        </p:nvSpPr>
        <p:spPr bwMode="auto">
          <a:xfrm>
            <a:off x="755650" y="3068638"/>
            <a:ext cx="770572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b="1"/>
              <a:t>Obr: </a:t>
            </a:r>
            <a:r>
              <a:rPr lang="sk-SK" altLang="sk-SK" sz="1800"/>
              <a:t> Princíp odporovej a transformátorovej vidlice</a:t>
            </a:r>
            <a:endParaRPr lang="cs-CZ" altLang="sk-SK" sz="1800" b="1"/>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16338"/>
            <a:ext cx="6259512"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7"/>
          <p:cNvSpPr txBox="1">
            <a:spLocks noChangeArrowheads="1"/>
          </p:cNvSpPr>
          <p:nvPr/>
        </p:nvSpPr>
        <p:spPr bwMode="auto">
          <a:xfrm>
            <a:off x="6804025" y="3716338"/>
            <a:ext cx="20510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b="1" dirty="0" err="1"/>
              <a:t>Obr</a:t>
            </a:r>
            <a:r>
              <a:rPr lang="sk-SK" altLang="sk-SK" sz="1800" b="1" dirty="0"/>
              <a:t>: </a:t>
            </a:r>
            <a:endParaRPr lang="sk-SK" altLang="sk-SK" sz="1800" b="1" dirty="0" smtClean="0"/>
          </a:p>
          <a:p>
            <a:pPr eaLnBrk="1" hangingPunct="1">
              <a:spcBef>
                <a:spcPct val="50000"/>
              </a:spcBef>
              <a:buClrTx/>
              <a:buSzTx/>
              <a:buFontTx/>
              <a:buNone/>
            </a:pPr>
            <a:r>
              <a:rPr lang="sk-SK" altLang="sk-SK" sz="1800" dirty="0" smtClean="0"/>
              <a:t>Vidlice </a:t>
            </a:r>
            <a:r>
              <a:rPr lang="sk-SK" altLang="sk-SK" sz="1800" dirty="0"/>
              <a:t>v </a:t>
            </a:r>
            <a:r>
              <a:rPr lang="sk-SK" altLang="sk-SK" sz="1800" dirty="0" err="1"/>
              <a:t>dig</a:t>
            </a:r>
            <a:r>
              <a:rPr lang="sk-SK" altLang="sk-SK" sz="1800" dirty="0"/>
              <a:t>. účastníckych </a:t>
            </a:r>
            <a:r>
              <a:rPr lang="sk-SK" altLang="sk-SK" sz="1800" dirty="0" smtClean="0"/>
              <a:t>prípojkách </a:t>
            </a:r>
            <a:endParaRPr lang="cs-CZ" altLang="sk-SK" sz="1800" b="1" dirty="0"/>
          </a:p>
        </p:txBody>
      </p:sp>
      <p:sp>
        <p:nvSpPr>
          <p:cNvPr id="23558" name="Text Box 9"/>
          <p:cNvSpPr txBox="1">
            <a:spLocks noChangeArrowheads="1"/>
          </p:cNvSpPr>
          <p:nvPr/>
        </p:nvSpPr>
        <p:spPr bwMode="auto">
          <a:xfrm>
            <a:off x="3022154" y="4298676"/>
            <a:ext cx="115183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dirty="0">
                <a:latin typeface="Verdana" pitchFamily="34" charset="0"/>
              </a:rPr>
              <a:t>vedenie</a:t>
            </a:r>
            <a:endParaRPr lang="en-US" altLang="sk-SK" sz="1800" dirty="0">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Zástupný symbol čísla snímky 5"/>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l" eaLnBrk="1" hangingPunct="1">
              <a:spcBef>
                <a:spcPct val="0"/>
              </a:spcBef>
              <a:buClrTx/>
              <a:buSzTx/>
              <a:buFontTx/>
              <a:buNone/>
            </a:pPr>
            <a:fld id="{8118C9E4-A6F7-455D-A04B-53A1095D34F6}" type="slidenum">
              <a:rPr lang="cs-CZ" altLang="sk-SK" sz="1200" smtClean="0"/>
              <a:pPr algn="l" eaLnBrk="1" hangingPunct="1">
                <a:spcBef>
                  <a:spcPct val="0"/>
                </a:spcBef>
                <a:buClrTx/>
                <a:buSzTx/>
                <a:buFontTx/>
                <a:buNone/>
              </a:pPr>
              <a:t>19</a:t>
            </a:fld>
            <a:endParaRPr lang="cs-CZ" altLang="sk-SK" sz="1200" smtClean="0"/>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586263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p:cNvSpPr txBox="1">
            <a:spLocks noChangeArrowheads="1"/>
          </p:cNvSpPr>
          <p:nvPr/>
        </p:nvSpPr>
        <p:spPr bwMode="auto">
          <a:xfrm>
            <a:off x="5940425" y="5445125"/>
            <a:ext cx="2735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b="1"/>
              <a:t>Obr.: </a:t>
            </a:r>
            <a:r>
              <a:rPr lang="sk-SK" altLang="sk-SK" sz="1800"/>
              <a:t>Princíp elektronickej vidlice</a:t>
            </a:r>
            <a:endParaRPr lang="cs-CZ" altLang="sk-SK" sz="1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51520" y="765175"/>
            <a:ext cx="8496944" cy="5113338"/>
          </a:xfrm>
        </p:spPr>
        <p:txBody>
          <a:bodyPr/>
          <a:lstStyle/>
          <a:p>
            <a:pPr eaLnBrk="1" hangingPunct="1"/>
            <a:r>
              <a:rPr lang="en-US" altLang="sk-SK" sz="2400" dirty="0" smtClean="0"/>
              <a:t>P</a:t>
            </a:r>
            <a:r>
              <a:rPr lang="sk-SK" altLang="sk-SK" sz="2400" dirty="0" err="1" smtClean="0"/>
              <a:t>rednášky</a:t>
            </a:r>
            <a:r>
              <a:rPr lang="en-US" altLang="sk-SK" sz="2400" dirty="0" smtClean="0"/>
              <a:t>:</a:t>
            </a:r>
            <a:r>
              <a:rPr lang="sk-SK" altLang="sk-SK" sz="2400" dirty="0" smtClean="0"/>
              <a:t> </a:t>
            </a:r>
            <a:r>
              <a:rPr lang="en-US" altLang="sk-SK" sz="2400" dirty="0" smtClean="0"/>
              <a:t/>
            </a:r>
            <a:br>
              <a:rPr lang="en-US" altLang="sk-SK" sz="2400" dirty="0" smtClean="0"/>
            </a:br>
            <a:r>
              <a:rPr lang="sk-SK" altLang="sk-SK" sz="2400" dirty="0" smtClean="0"/>
              <a:t/>
            </a:r>
            <a:br>
              <a:rPr lang="sk-SK" altLang="sk-SK" sz="2400" dirty="0" smtClean="0"/>
            </a:br>
            <a:r>
              <a:rPr lang="sk-SK" altLang="sk-SK" sz="2400" dirty="0" err="1" smtClean="0"/>
              <a:t>prednáškyIng</a:t>
            </a:r>
            <a:r>
              <a:rPr lang="sk-SK" altLang="sk-SK" sz="2400" dirty="0" smtClean="0"/>
              <a:t>. Ľudmila Maceková</a:t>
            </a:r>
            <a:r>
              <a:rPr lang="en-US" altLang="sk-SK" sz="2400" dirty="0" smtClean="0"/>
              <a:t>, PhD.</a:t>
            </a:r>
            <a:br>
              <a:rPr lang="en-US" altLang="sk-SK" sz="2400" dirty="0" smtClean="0"/>
            </a:br>
            <a:r>
              <a:rPr lang="sk-SK" altLang="sk-SK" sz="2400" dirty="0" err="1" smtClean="0">
                <a:hlinkClick r:id="rId2"/>
              </a:rPr>
              <a:t>ludmila.macekova</a:t>
            </a:r>
            <a:r>
              <a:rPr lang="en-US" altLang="sk-SK" sz="2400" dirty="0" smtClean="0">
                <a:hlinkClick r:id="rId2"/>
              </a:rPr>
              <a:t>@</a:t>
            </a:r>
            <a:r>
              <a:rPr lang="sk-SK" altLang="sk-SK" sz="2400" dirty="0" smtClean="0">
                <a:hlinkClick r:id="rId2"/>
              </a:rPr>
              <a:t>tuke.sk</a:t>
            </a:r>
            <a:r>
              <a:rPr lang="en-US" altLang="sk-SK" sz="2400" dirty="0" smtClean="0"/>
              <a:t> </a:t>
            </a:r>
            <a:br>
              <a:rPr lang="en-US" altLang="sk-SK" sz="2400" dirty="0" smtClean="0"/>
            </a:br>
            <a:r>
              <a:rPr lang="en-US" altLang="sk-SK" sz="2400" dirty="0" err="1" smtClean="0"/>
              <a:t>Vysoko</a:t>
            </a:r>
            <a:r>
              <a:rPr lang="sk-SK" altLang="sk-SK" sz="2400" dirty="0" smtClean="0"/>
              <a:t>školská 4, </a:t>
            </a:r>
            <a:r>
              <a:rPr lang="sk-SK" altLang="sk-SK" sz="2400" dirty="0" err="1" smtClean="0"/>
              <a:t>119A</a:t>
            </a:r>
            <a:r>
              <a:rPr lang="sk-SK" altLang="sk-SK" sz="2400" dirty="0" smtClean="0"/>
              <a:t/>
            </a:r>
            <a:br>
              <a:rPr lang="sk-SK" altLang="sk-SK" sz="2400" dirty="0" smtClean="0"/>
            </a:br>
            <a:r>
              <a:rPr lang="en-US" altLang="sk-SK" sz="2400" dirty="0" smtClean="0"/>
              <a:t/>
            </a:r>
            <a:br>
              <a:rPr lang="en-US" altLang="sk-SK" sz="2400" dirty="0" smtClean="0"/>
            </a:br>
            <a:r>
              <a:rPr lang="en-US" altLang="sk-SK" sz="2400" dirty="0" smtClean="0"/>
              <a:t/>
            </a:r>
            <a:br>
              <a:rPr lang="en-US" altLang="sk-SK" sz="2400" dirty="0" smtClean="0"/>
            </a:br>
            <a:r>
              <a:rPr lang="sk-SK" altLang="sk-SK" sz="2400" dirty="0" smtClean="0"/>
              <a:t>Materiály:</a:t>
            </a:r>
            <a:br>
              <a:rPr lang="sk-SK" altLang="sk-SK" sz="2400" dirty="0" smtClean="0"/>
            </a:br>
            <a:r>
              <a:rPr lang="sk-SK" altLang="sk-SK" sz="2400" dirty="0" smtClean="0"/>
              <a:t>na </a:t>
            </a:r>
            <a:r>
              <a:rPr lang="en-US" altLang="sk-SK" sz="2400" dirty="0" smtClean="0"/>
              <a:t>ftp-</a:t>
            </a:r>
            <a:r>
              <a:rPr lang="sk-SK" altLang="sk-SK" sz="2400" dirty="0" smtClean="0"/>
              <a:t>serv</a:t>
            </a:r>
            <a:r>
              <a:rPr lang="en-US" altLang="sk-SK" sz="2400" dirty="0" smtClean="0"/>
              <a:t>e</a:t>
            </a:r>
            <a:r>
              <a:rPr lang="sk-SK" altLang="sk-SK" sz="2400" dirty="0" err="1" smtClean="0"/>
              <a:t>ri</a:t>
            </a:r>
            <a:r>
              <a:rPr lang="sk-SK" altLang="sk-SK" sz="2400" dirty="0" smtClean="0"/>
              <a:t> KEMT</a:t>
            </a:r>
            <a:r>
              <a:rPr lang="en-US" altLang="sk-SK" sz="2400" dirty="0" smtClean="0"/>
              <a:t/>
            </a:r>
            <a:br>
              <a:rPr lang="en-US" altLang="sk-SK" sz="2400" dirty="0" smtClean="0"/>
            </a:br>
            <a:r>
              <a:rPr lang="en-US" altLang="sk-SK" sz="2400" dirty="0"/>
              <a:t>https://</a:t>
            </a:r>
            <a:r>
              <a:rPr lang="en-US" altLang="sk-SK" sz="2400" dirty="0" err="1" smtClean="0"/>
              <a:t>data.kemt.fei.tuke.sk</a:t>
            </a:r>
            <a:r>
              <a:rPr lang="en-US" altLang="sk-SK" sz="2400" dirty="0" smtClean="0"/>
              <a:t>/</a:t>
            </a:r>
            <a:r>
              <a:rPr lang="en-US" altLang="sk-SK" sz="2400" dirty="0" err="1" smtClean="0"/>
              <a:t>KomunikacnaTechnika2</a:t>
            </a:r>
            <a:r>
              <a:rPr lang="en-US" altLang="sk-SK" sz="2400" dirty="0" smtClean="0"/>
              <a:t>/</a:t>
            </a:r>
            <a:r>
              <a:rPr lang="en-US" altLang="sk-SK" sz="2400" dirty="0" err="1" smtClean="0"/>
              <a:t>materialy_macekova_1718</a:t>
            </a:r>
            <a:r>
              <a:rPr lang="en-US" altLang="sk-SK" sz="2400" dirty="0" smtClean="0"/>
              <a:t>/</a:t>
            </a:r>
            <a:br>
              <a:rPr lang="en-US" altLang="sk-SK" sz="2400" dirty="0" smtClean="0"/>
            </a:br>
            <a:r>
              <a:rPr lang="sk-SK" altLang="sk-SK" sz="2400" dirty="0" smtClean="0"/>
              <a:t/>
            </a:r>
            <a:br>
              <a:rPr lang="sk-SK" altLang="sk-SK" sz="2400" dirty="0" smtClean="0"/>
            </a:br>
            <a:r>
              <a:rPr lang="en-US" altLang="sk-SK" sz="2400" dirty="0"/>
              <a:t>C</a:t>
            </a:r>
            <a:r>
              <a:rPr lang="sk-SK" altLang="sk-SK" sz="2400" dirty="0" err="1" smtClean="0"/>
              <a:t>vičenia</a:t>
            </a:r>
            <a:r>
              <a:rPr lang="sk-SK" altLang="sk-SK" sz="2400" dirty="0" smtClean="0"/>
              <a:t>:</a:t>
            </a:r>
            <a:br>
              <a:rPr lang="sk-SK" altLang="sk-SK" sz="2400" dirty="0" smtClean="0"/>
            </a:br>
            <a:r>
              <a:rPr lang="sk-SK" altLang="sk-SK" sz="2400" dirty="0" smtClean="0"/>
              <a:t>Ing. Ľ. Maceková /Bc. </a:t>
            </a:r>
            <a:r>
              <a:rPr lang="sk-SK" altLang="sk-SK" sz="2400" dirty="0" err="1" smtClean="0"/>
              <a:t>P.Šuľaj</a:t>
            </a:r>
            <a:r>
              <a:rPr lang="sk-SK" altLang="sk-SK" sz="2400" dirty="0" smtClean="0"/>
              <a:t> </a:t>
            </a:r>
            <a:r>
              <a:rPr lang="en-US" altLang="sk-SK" sz="2400" dirty="0" smtClean="0"/>
              <a:t>/</a:t>
            </a:r>
            <a:r>
              <a:rPr lang="sk-SK" altLang="sk-SK" sz="2400" dirty="0" smtClean="0"/>
              <a:t> </a:t>
            </a:r>
            <a:r>
              <a:rPr lang="en-US" altLang="sk-SK" sz="2400" dirty="0" err="1" smtClean="0"/>
              <a:t>prof.S.Marchevsk</a:t>
            </a:r>
            <a:r>
              <a:rPr lang="sk-SK" altLang="sk-SK" sz="2400" dirty="0" smtClean="0"/>
              <a:t>ý</a:t>
            </a:r>
            <a:endParaRPr lang="cs-CZ" altLang="sk-SK"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Zástupný symbol čísla snímky 4"/>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ACC23555-AE30-4B0E-9938-CE4DC1EE9AE2}" type="slidenum">
              <a:rPr lang="cs-CZ" altLang="sk-SK" sz="1200" smtClean="0">
                <a:latin typeface="Arial Black" pitchFamily="34" charset="0"/>
              </a:rPr>
              <a:pPr eaLnBrk="1" hangingPunct="1">
                <a:spcBef>
                  <a:spcPct val="0"/>
                </a:spcBef>
                <a:buClrTx/>
                <a:buSzTx/>
                <a:buFontTx/>
                <a:buNone/>
              </a:pPr>
              <a:t>20</a:t>
            </a:fld>
            <a:endParaRPr lang="cs-CZ" altLang="sk-SK" sz="1200" smtClean="0">
              <a:latin typeface="Arial Black" pitchFamily="34" charset="0"/>
            </a:endParaRPr>
          </a:p>
        </p:txBody>
      </p:sp>
      <p:sp>
        <p:nvSpPr>
          <p:cNvPr id="25603" name="Rectangle 90"/>
          <p:cNvSpPr>
            <a:spLocks noChangeArrowheads="1"/>
          </p:cNvSpPr>
          <p:nvPr/>
        </p:nvSpPr>
        <p:spPr bwMode="auto">
          <a:xfrm>
            <a:off x="611188" y="692150"/>
            <a:ext cx="8137525" cy="5041900"/>
          </a:xfrm>
          <a:prstGeom prst="rect">
            <a:avLst/>
          </a:prstGeom>
          <a:solidFill>
            <a:schemeClr val="accent1">
              <a:alpha val="2901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grpSp>
        <p:nvGrpSpPr>
          <p:cNvPr id="25604" name="Group 89"/>
          <p:cNvGrpSpPr>
            <a:grpSpLocks/>
          </p:cNvGrpSpPr>
          <p:nvPr/>
        </p:nvGrpSpPr>
        <p:grpSpPr bwMode="auto">
          <a:xfrm>
            <a:off x="684213" y="765175"/>
            <a:ext cx="7920037" cy="4608513"/>
            <a:chOff x="431" y="482"/>
            <a:chExt cx="4989" cy="2903"/>
          </a:xfrm>
        </p:grpSpPr>
        <p:sp>
          <p:nvSpPr>
            <p:cNvPr id="25606" name="Oval 3"/>
            <p:cNvSpPr>
              <a:spLocks noChangeArrowheads="1"/>
            </p:cNvSpPr>
            <p:nvPr/>
          </p:nvSpPr>
          <p:spPr bwMode="auto">
            <a:xfrm>
              <a:off x="975" y="754"/>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07" name="Oval 4"/>
            <p:cNvSpPr>
              <a:spLocks noChangeArrowheads="1"/>
            </p:cNvSpPr>
            <p:nvPr/>
          </p:nvSpPr>
          <p:spPr bwMode="auto">
            <a:xfrm>
              <a:off x="1792" y="754"/>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08" name="Oval 5"/>
            <p:cNvSpPr>
              <a:spLocks noChangeArrowheads="1"/>
            </p:cNvSpPr>
            <p:nvPr/>
          </p:nvSpPr>
          <p:spPr bwMode="auto">
            <a:xfrm>
              <a:off x="612" y="1480"/>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09" name="Oval 6"/>
            <p:cNvSpPr>
              <a:spLocks noChangeArrowheads="1"/>
            </p:cNvSpPr>
            <p:nvPr/>
          </p:nvSpPr>
          <p:spPr bwMode="auto">
            <a:xfrm>
              <a:off x="1384" y="1706"/>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10" name="Oval 7"/>
            <p:cNvSpPr>
              <a:spLocks noChangeArrowheads="1"/>
            </p:cNvSpPr>
            <p:nvPr/>
          </p:nvSpPr>
          <p:spPr bwMode="auto">
            <a:xfrm>
              <a:off x="1202" y="1162"/>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11" name="Oval 9"/>
            <p:cNvSpPr>
              <a:spLocks noChangeArrowheads="1"/>
            </p:cNvSpPr>
            <p:nvPr/>
          </p:nvSpPr>
          <p:spPr bwMode="auto">
            <a:xfrm>
              <a:off x="1202" y="1162"/>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12" name="Line 10"/>
            <p:cNvSpPr>
              <a:spLocks noChangeShapeType="1"/>
            </p:cNvSpPr>
            <p:nvPr/>
          </p:nvSpPr>
          <p:spPr bwMode="auto">
            <a:xfrm>
              <a:off x="1066" y="845"/>
              <a:ext cx="182"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13" name="Line 11"/>
            <p:cNvSpPr>
              <a:spLocks noChangeShapeType="1"/>
            </p:cNvSpPr>
            <p:nvPr/>
          </p:nvSpPr>
          <p:spPr bwMode="auto">
            <a:xfrm flipV="1">
              <a:off x="1338" y="890"/>
              <a:ext cx="454"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14" name="Line 12"/>
            <p:cNvSpPr>
              <a:spLocks noChangeShapeType="1"/>
            </p:cNvSpPr>
            <p:nvPr/>
          </p:nvSpPr>
          <p:spPr bwMode="auto">
            <a:xfrm flipV="1">
              <a:off x="749" y="1298"/>
              <a:ext cx="499"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15" name="Line 13"/>
            <p:cNvSpPr>
              <a:spLocks noChangeShapeType="1"/>
            </p:cNvSpPr>
            <p:nvPr/>
          </p:nvSpPr>
          <p:spPr bwMode="auto">
            <a:xfrm>
              <a:off x="1293" y="1298"/>
              <a:ext cx="136"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16" name="Oval 14"/>
            <p:cNvSpPr>
              <a:spLocks noChangeArrowheads="1"/>
            </p:cNvSpPr>
            <p:nvPr/>
          </p:nvSpPr>
          <p:spPr bwMode="auto">
            <a:xfrm>
              <a:off x="2698" y="663"/>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17" name="Oval 15"/>
            <p:cNvSpPr>
              <a:spLocks noChangeArrowheads="1"/>
            </p:cNvSpPr>
            <p:nvPr/>
          </p:nvSpPr>
          <p:spPr bwMode="auto">
            <a:xfrm>
              <a:off x="3515" y="663"/>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18" name="Oval 16"/>
            <p:cNvSpPr>
              <a:spLocks noChangeArrowheads="1"/>
            </p:cNvSpPr>
            <p:nvPr/>
          </p:nvSpPr>
          <p:spPr bwMode="auto">
            <a:xfrm>
              <a:off x="2335" y="1389"/>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19" name="Oval 17"/>
            <p:cNvSpPr>
              <a:spLocks noChangeArrowheads="1"/>
            </p:cNvSpPr>
            <p:nvPr/>
          </p:nvSpPr>
          <p:spPr bwMode="auto">
            <a:xfrm>
              <a:off x="3107" y="1615"/>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20" name="Oval 18"/>
            <p:cNvSpPr>
              <a:spLocks noChangeArrowheads="1"/>
            </p:cNvSpPr>
            <p:nvPr/>
          </p:nvSpPr>
          <p:spPr bwMode="auto">
            <a:xfrm>
              <a:off x="2925" y="1071"/>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21" name="Oval 19"/>
            <p:cNvSpPr>
              <a:spLocks noChangeArrowheads="1"/>
            </p:cNvSpPr>
            <p:nvPr/>
          </p:nvSpPr>
          <p:spPr bwMode="auto">
            <a:xfrm>
              <a:off x="2925" y="1071"/>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22" name="Line 20"/>
            <p:cNvSpPr>
              <a:spLocks noChangeShapeType="1"/>
            </p:cNvSpPr>
            <p:nvPr/>
          </p:nvSpPr>
          <p:spPr bwMode="auto">
            <a:xfrm>
              <a:off x="2789" y="754"/>
              <a:ext cx="182"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23" name="Line 21"/>
            <p:cNvSpPr>
              <a:spLocks noChangeShapeType="1"/>
            </p:cNvSpPr>
            <p:nvPr/>
          </p:nvSpPr>
          <p:spPr bwMode="auto">
            <a:xfrm flipV="1">
              <a:off x="3061" y="799"/>
              <a:ext cx="454"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24" name="Line 22"/>
            <p:cNvSpPr>
              <a:spLocks noChangeShapeType="1"/>
            </p:cNvSpPr>
            <p:nvPr/>
          </p:nvSpPr>
          <p:spPr bwMode="auto">
            <a:xfrm flipV="1">
              <a:off x="2472" y="1207"/>
              <a:ext cx="499"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25" name="Line 23"/>
            <p:cNvSpPr>
              <a:spLocks noChangeShapeType="1"/>
            </p:cNvSpPr>
            <p:nvPr/>
          </p:nvSpPr>
          <p:spPr bwMode="auto">
            <a:xfrm>
              <a:off x="3016" y="1207"/>
              <a:ext cx="136"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26" name="Line 24"/>
            <p:cNvSpPr>
              <a:spLocks noChangeShapeType="1"/>
            </p:cNvSpPr>
            <p:nvPr/>
          </p:nvSpPr>
          <p:spPr bwMode="auto">
            <a:xfrm flipV="1">
              <a:off x="2472" y="1026"/>
              <a:ext cx="317"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27" name="Line 26"/>
            <p:cNvSpPr>
              <a:spLocks noChangeShapeType="1"/>
            </p:cNvSpPr>
            <p:nvPr/>
          </p:nvSpPr>
          <p:spPr bwMode="auto">
            <a:xfrm flipV="1">
              <a:off x="2789" y="754"/>
              <a:ext cx="726"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28" name="Line 27"/>
            <p:cNvSpPr>
              <a:spLocks noChangeShapeType="1"/>
            </p:cNvSpPr>
            <p:nvPr/>
          </p:nvSpPr>
          <p:spPr bwMode="auto">
            <a:xfrm>
              <a:off x="2789" y="799"/>
              <a:ext cx="91"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29" name="Line 28"/>
            <p:cNvSpPr>
              <a:spLocks noChangeShapeType="1"/>
            </p:cNvSpPr>
            <p:nvPr/>
          </p:nvSpPr>
          <p:spPr bwMode="auto">
            <a:xfrm>
              <a:off x="2880" y="1434"/>
              <a:ext cx="272"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30" name="Oval 29"/>
            <p:cNvSpPr>
              <a:spLocks noChangeArrowheads="1"/>
            </p:cNvSpPr>
            <p:nvPr/>
          </p:nvSpPr>
          <p:spPr bwMode="auto">
            <a:xfrm>
              <a:off x="4286" y="709"/>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31" name="Oval 30"/>
            <p:cNvSpPr>
              <a:spLocks noChangeArrowheads="1"/>
            </p:cNvSpPr>
            <p:nvPr/>
          </p:nvSpPr>
          <p:spPr bwMode="auto">
            <a:xfrm>
              <a:off x="5103" y="709"/>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32" name="Oval 31"/>
            <p:cNvSpPr>
              <a:spLocks noChangeArrowheads="1"/>
            </p:cNvSpPr>
            <p:nvPr/>
          </p:nvSpPr>
          <p:spPr bwMode="auto">
            <a:xfrm>
              <a:off x="3923" y="1435"/>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33" name="Oval 32"/>
            <p:cNvSpPr>
              <a:spLocks noChangeArrowheads="1"/>
            </p:cNvSpPr>
            <p:nvPr/>
          </p:nvSpPr>
          <p:spPr bwMode="auto">
            <a:xfrm>
              <a:off x="4695" y="1661"/>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34" name="Oval 33"/>
            <p:cNvSpPr>
              <a:spLocks noChangeArrowheads="1"/>
            </p:cNvSpPr>
            <p:nvPr/>
          </p:nvSpPr>
          <p:spPr bwMode="auto">
            <a:xfrm>
              <a:off x="4513" y="1117"/>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35" name="Oval 34"/>
            <p:cNvSpPr>
              <a:spLocks noChangeArrowheads="1"/>
            </p:cNvSpPr>
            <p:nvPr/>
          </p:nvSpPr>
          <p:spPr bwMode="auto">
            <a:xfrm>
              <a:off x="4513" y="1117"/>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36" name="Line 36"/>
            <p:cNvSpPr>
              <a:spLocks noChangeShapeType="1"/>
            </p:cNvSpPr>
            <p:nvPr/>
          </p:nvSpPr>
          <p:spPr bwMode="auto">
            <a:xfrm flipV="1">
              <a:off x="4649" y="845"/>
              <a:ext cx="454"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37" name="Line 38"/>
            <p:cNvSpPr>
              <a:spLocks noChangeShapeType="1"/>
            </p:cNvSpPr>
            <p:nvPr/>
          </p:nvSpPr>
          <p:spPr bwMode="auto">
            <a:xfrm>
              <a:off x="4604" y="1253"/>
              <a:ext cx="136"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38" name="Line 40"/>
            <p:cNvSpPr>
              <a:spLocks noChangeShapeType="1"/>
            </p:cNvSpPr>
            <p:nvPr/>
          </p:nvSpPr>
          <p:spPr bwMode="auto">
            <a:xfrm flipH="1">
              <a:off x="4422" y="754"/>
              <a:ext cx="6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39" name="Line 41"/>
            <p:cNvSpPr>
              <a:spLocks noChangeShapeType="1"/>
            </p:cNvSpPr>
            <p:nvPr/>
          </p:nvSpPr>
          <p:spPr bwMode="auto">
            <a:xfrm flipH="1">
              <a:off x="4014" y="799"/>
              <a:ext cx="272"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40" name="Line 42"/>
            <p:cNvSpPr>
              <a:spLocks noChangeShapeType="1"/>
            </p:cNvSpPr>
            <p:nvPr/>
          </p:nvSpPr>
          <p:spPr bwMode="auto">
            <a:xfrm>
              <a:off x="4059" y="1525"/>
              <a:ext cx="63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41" name="Oval 53"/>
            <p:cNvSpPr>
              <a:spLocks noChangeArrowheads="1"/>
            </p:cNvSpPr>
            <p:nvPr/>
          </p:nvSpPr>
          <p:spPr bwMode="auto">
            <a:xfrm>
              <a:off x="1065" y="2296"/>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42" name="Oval 54"/>
            <p:cNvSpPr>
              <a:spLocks noChangeArrowheads="1"/>
            </p:cNvSpPr>
            <p:nvPr/>
          </p:nvSpPr>
          <p:spPr bwMode="auto">
            <a:xfrm>
              <a:off x="1882" y="2296"/>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43" name="Oval 55"/>
            <p:cNvSpPr>
              <a:spLocks noChangeArrowheads="1"/>
            </p:cNvSpPr>
            <p:nvPr/>
          </p:nvSpPr>
          <p:spPr bwMode="auto">
            <a:xfrm>
              <a:off x="748" y="3203"/>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44" name="Oval 57"/>
            <p:cNvSpPr>
              <a:spLocks noChangeArrowheads="1"/>
            </p:cNvSpPr>
            <p:nvPr/>
          </p:nvSpPr>
          <p:spPr bwMode="auto">
            <a:xfrm>
              <a:off x="1292" y="2704"/>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45" name="Oval 58"/>
            <p:cNvSpPr>
              <a:spLocks noChangeArrowheads="1"/>
            </p:cNvSpPr>
            <p:nvPr/>
          </p:nvSpPr>
          <p:spPr bwMode="auto">
            <a:xfrm>
              <a:off x="1292" y="2704"/>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46" name="Line 59"/>
            <p:cNvSpPr>
              <a:spLocks noChangeShapeType="1"/>
            </p:cNvSpPr>
            <p:nvPr/>
          </p:nvSpPr>
          <p:spPr bwMode="auto">
            <a:xfrm>
              <a:off x="1156" y="2387"/>
              <a:ext cx="182"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47" name="Line 60"/>
            <p:cNvSpPr>
              <a:spLocks noChangeShapeType="1"/>
            </p:cNvSpPr>
            <p:nvPr/>
          </p:nvSpPr>
          <p:spPr bwMode="auto">
            <a:xfrm flipV="1">
              <a:off x="1428" y="2432"/>
              <a:ext cx="454"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48" name="Line 61"/>
            <p:cNvSpPr>
              <a:spLocks noChangeShapeType="1"/>
            </p:cNvSpPr>
            <p:nvPr/>
          </p:nvSpPr>
          <p:spPr bwMode="auto">
            <a:xfrm flipV="1">
              <a:off x="839" y="2840"/>
              <a:ext cx="499"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49" name="Line 62"/>
            <p:cNvSpPr>
              <a:spLocks noChangeShapeType="1"/>
            </p:cNvSpPr>
            <p:nvPr/>
          </p:nvSpPr>
          <p:spPr bwMode="auto">
            <a:xfrm>
              <a:off x="1383" y="2840"/>
              <a:ext cx="318"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50" name="Oval 63"/>
            <p:cNvSpPr>
              <a:spLocks noChangeArrowheads="1"/>
            </p:cNvSpPr>
            <p:nvPr/>
          </p:nvSpPr>
          <p:spPr bwMode="auto">
            <a:xfrm>
              <a:off x="703" y="2795"/>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1" name="Line 64"/>
            <p:cNvSpPr>
              <a:spLocks noChangeShapeType="1"/>
            </p:cNvSpPr>
            <p:nvPr/>
          </p:nvSpPr>
          <p:spPr bwMode="auto">
            <a:xfrm flipV="1">
              <a:off x="839" y="2750"/>
              <a:ext cx="453"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52" name="Oval 65"/>
            <p:cNvSpPr>
              <a:spLocks noChangeArrowheads="1"/>
            </p:cNvSpPr>
            <p:nvPr/>
          </p:nvSpPr>
          <p:spPr bwMode="auto">
            <a:xfrm>
              <a:off x="2562" y="3249"/>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3" name="Oval 66"/>
            <p:cNvSpPr>
              <a:spLocks noChangeArrowheads="1"/>
            </p:cNvSpPr>
            <p:nvPr/>
          </p:nvSpPr>
          <p:spPr bwMode="auto">
            <a:xfrm>
              <a:off x="1701" y="3249"/>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4" name="Oval 67"/>
            <p:cNvSpPr>
              <a:spLocks noChangeArrowheads="1"/>
            </p:cNvSpPr>
            <p:nvPr/>
          </p:nvSpPr>
          <p:spPr bwMode="auto">
            <a:xfrm>
              <a:off x="1701" y="3249"/>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5" name="Oval 68"/>
            <p:cNvSpPr>
              <a:spLocks noChangeArrowheads="1"/>
            </p:cNvSpPr>
            <p:nvPr/>
          </p:nvSpPr>
          <p:spPr bwMode="auto">
            <a:xfrm>
              <a:off x="3606" y="2251"/>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6" name="Oval 69"/>
            <p:cNvSpPr>
              <a:spLocks noChangeArrowheads="1"/>
            </p:cNvSpPr>
            <p:nvPr/>
          </p:nvSpPr>
          <p:spPr bwMode="auto">
            <a:xfrm>
              <a:off x="4423" y="2251"/>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7" name="Oval 70"/>
            <p:cNvSpPr>
              <a:spLocks noChangeArrowheads="1"/>
            </p:cNvSpPr>
            <p:nvPr/>
          </p:nvSpPr>
          <p:spPr bwMode="auto">
            <a:xfrm>
              <a:off x="3560" y="3113"/>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8" name="Oval 71"/>
            <p:cNvSpPr>
              <a:spLocks noChangeArrowheads="1"/>
            </p:cNvSpPr>
            <p:nvPr/>
          </p:nvSpPr>
          <p:spPr bwMode="auto">
            <a:xfrm>
              <a:off x="4332" y="3113"/>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59" name="Oval 72"/>
            <p:cNvSpPr>
              <a:spLocks noChangeArrowheads="1"/>
            </p:cNvSpPr>
            <p:nvPr/>
          </p:nvSpPr>
          <p:spPr bwMode="auto">
            <a:xfrm>
              <a:off x="3833" y="2659"/>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60" name="Oval 73"/>
            <p:cNvSpPr>
              <a:spLocks noChangeArrowheads="1"/>
            </p:cNvSpPr>
            <p:nvPr/>
          </p:nvSpPr>
          <p:spPr bwMode="auto">
            <a:xfrm>
              <a:off x="3833" y="2659"/>
              <a:ext cx="91" cy="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sk-SK" altLang="sk-SK" sz="1800">
                <a:latin typeface="Verdana" pitchFamily="34" charset="0"/>
              </a:endParaRPr>
            </a:p>
          </p:txBody>
        </p:sp>
        <p:sp>
          <p:nvSpPr>
            <p:cNvPr id="25661" name="Line 74"/>
            <p:cNvSpPr>
              <a:spLocks noChangeShapeType="1"/>
            </p:cNvSpPr>
            <p:nvPr/>
          </p:nvSpPr>
          <p:spPr bwMode="auto">
            <a:xfrm>
              <a:off x="3697" y="2342"/>
              <a:ext cx="182"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2" name="Line 75"/>
            <p:cNvSpPr>
              <a:spLocks noChangeShapeType="1"/>
            </p:cNvSpPr>
            <p:nvPr/>
          </p:nvSpPr>
          <p:spPr bwMode="auto">
            <a:xfrm flipV="1">
              <a:off x="3969" y="2387"/>
              <a:ext cx="454"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3" name="Line 76"/>
            <p:cNvSpPr>
              <a:spLocks noChangeShapeType="1"/>
            </p:cNvSpPr>
            <p:nvPr/>
          </p:nvSpPr>
          <p:spPr bwMode="auto">
            <a:xfrm flipV="1">
              <a:off x="3651" y="2795"/>
              <a:ext cx="228"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4" name="Line 77"/>
            <p:cNvSpPr>
              <a:spLocks noChangeShapeType="1"/>
            </p:cNvSpPr>
            <p:nvPr/>
          </p:nvSpPr>
          <p:spPr bwMode="auto">
            <a:xfrm>
              <a:off x="3924" y="2795"/>
              <a:ext cx="408"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5" name="Line 78"/>
            <p:cNvSpPr>
              <a:spLocks noChangeShapeType="1"/>
            </p:cNvSpPr>
            <p:nvPr/>
          </p:nvSpPr>
          <p:spPr bwMode="auto">
            <a:xfrm>
              <a:off x="1837" y="3339"/>
              <a:ext cx="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6" name="Line 79"/>
            <p:cNvSpPr>
              <a:spLocks noChangeShapeType="1"/>
            </p:cNvSpPr>
            <p:nvPr/>
          </p:nvSpPr>
          <p:spPr bwMode="auto">
            <a:xfrm flipV="1">
              <a:off x="1429" y="2704"/>
              <a:ext cx="2404"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7" name="Line 80"/>
            <p:cNvSpPr>
              <a:spLocks noChangeShapeType="1"/>
            </p:cNvSpPr>
            <p:nvPr/>
          </p:nvSpPr>
          <p:spPr bwMode="auto">
            <a:xfrm flipV="1">
              <a:off x="1429" y="2750"/>
              <a:ext cx="2404"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8" name="Line 81"/>
            <p:cNvSpPr>
              <a:spLocks noChangeShapeType="1"/>
            </p:cNvSpPr>
            <p:nvPr/>
          </p:nvSpPr>
          <p:spPr bwMode="auto">
            <a:xfrm>
              <a:off x="1429" y="2795"/>
              <a:ext cx="317"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69" name="Line 82"/>
            <p:cNvSpPr>
              <a:spLocks noChangeShapeType="1"/>
            </p:cNvSpPr>
            <p:nvPr/>
          </p:nvSpPr>
          <p:spPr bwMode="auto">
            <a:xfrm flipV="1">
              <a:off x="1837" y="2750"/>
              <a:ext cx="1996"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70" name="Line 83"/>
            <p:cNvSpPr>
              <a:spLocks noChangeShapeType="1"/>
            </p:cNvSpPr>
            <p:nvPr/>
          </p:nvSpPr>
          <p:spPr bwMode="auto">
            <a:xfrm flipV="1">
              <a:off x="1837" y="2750"/>
              <a:ext cx="2041"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
          <p:nvSpPr>
            <p:cNvPr id="25671" name="Text Box 84"/>
            <p:cNvSpPr txBox="1">
              <a:spLocks noChangeArrowheads="1"/>
            </p:cNvSpPr>
            <p:nvPr/>
          </p:nvSpPr>
          <p:spPr bwMode="auto">
            <a:xfrm>
              <a:off x="431" y="482"/>
              <a:ext cx="1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a:latin typeface="Verdana" pitchFamily="34" charset="0"/>
                </a:rPr>
                <a:t>a) hviezdicová</a:t>
              </a:r>
              <a:endParaRPr lang="cs-CZ" altLang="sk-SK" sz="1800">
                <a:latin typeface="Verdana" pitchFamily="34" charset="0"/>
              </a:endParaRPr>
            </a:p>
          </p:txBody>
        </p:sp>
        <p:sp>
          <p:nvSpPr>
            <p:cNvPr id="25672" name="Text Box 85"/>
            <p:cNvSpPr txBox="1">
              <a:spLocks noChangeArrowheads="1"/>
            </p:cNvSpPr>
            <p:nvPr/>
          </p:nvSpPr>
          <p:spPr bwMode="auto">
            <a:xfrm>
              <a:off x="2290" y="482"/>
              <a:ext cx="1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a:latin typeface="Verdana" pitchFamily="34" charset="0"/>
                </a:rPr>
                <a:t>b) mrežová</a:t>
              </a:r>
              <a:endParaRPr lang="cs-CZ" altLang="sk-SK" sz="1800">
                <a:latin typeface="Verdana" pitchFamily="34" charset="0"/>
              </a:endParaRPr>
            </a:p>
          </p:txBody>
        </p:sp>
        <p:sp>
          <p:nvSpPr>
            <p:cNvPr id="25673" name="Text Box 86"/>
            <p:cNvSpPr txBox="1">
              <a:spLocks noChangeArrowheads="1"/>
            </p:cNvSpPr>
            <p:nvPr/>
          </p:nvSpPr>
          <p:spPr bwMode="auto">
            <a:xfrm>
              <a:off x="3969" y="482"/>
              <a:ext cx="1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a:latin typeface="Verdana" pitchFamily="34" charset="0"/>
                </a:rPr>
                <a:t>c) kruhová</a:t>
              </a:r>
              <a:endParaRPr lang="cs-CZ" altLang="sk-SK" sz="1800">
                <a:latin typeface="Verdana" pitchFamily="34" charset="0"/>
              </a:endParaRPr>
            </a:p>
          </p:txBody>
        </p:sp>
        <p:sp>
          <p:nvSpPr>
            <p:cNvPr id="25674" name="Text Box 87"/>
            <p:cNvSpPr txBox="1">
              <a:spLocks noChangeArrowheads="1"/>
            </p:cNvSpPr>
            <p:nvPr/>
          </p:nvSpPr>
          <p:spPr bwMode="auto">
            <a:xfrm>
              <a:off x="567" y="2069"/>
              <a:ext cx="3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a:latin typeface="Verdana" pitchFamily="34" charset="0"/>
                </a:rPr>
                <a:t>d) zložená: mrežovo-hviezdicová s priečkou</a:t>
              </a:r>
              <a:endParaRPr lang="cs-CZ" altLang="sk-SK" sz="1800">
                <a:latin typeface="Verdana" pitchFamily="34" charset="0"/>
              </a:endParaRPr>
            </a:p>
          </p:txBody>
        </p:sp>
      </p:grpSp>
      <p:sp>
        <p:nvSpPr>
          <p:cNvPr id="25605" name="Text Box 88"/>
          <p:cNvSpPr txBox="1">
            <a:spLocks noChangeArrowheads="1"/>
          </p:cNvSpPr>
          <p:nvPr/>
        </p:nvSpPr>
        <p:spPr bwMode="auto">
          <a:xfrm>
            <a:off x="827088" y="5876925"/>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2400" b="1">
                <a:latin typeface="Verdana" pitchFamily="34" charset="0"/>
              </a:rPr>
              <a:t>Obr.1.</a:t>
            </a:r>
            <a:r>
              <a:rPr lang="en-US" altLang="sk-SK" sz="2400" b="1">
                <a:latin typeface="Verdana" pitchFamily="34" charset="0"/>
              </a:rPr>
              <a:t>3</a:t>
            </a:r>
            <a:r>
              <a:rPr lang="sk-SK" altLang="sk-SK" sz="2400">
                <a:latin typeface="Verdana" pitchFamily="34" charset="0"/>
              </a:rPr>
              <a:t> Príklady niektorých sieťových topológií</a:t>
            </a:r>
            <a:endParaRPr lang="cs-CZ" altLang="sk-SK" sz="2400">
              <a:latin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Zástupný symbol čísla snímky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59895160-4F2B-41AC-93B5-FE64713D34E6}" type="slidenum">
              <a:rPr lang="cs-CZ" altLang="sk-SK" sz="1200" smtClean="0">
                <a:latin typeface="Arial Black" pitchFamily="34" charset="0"/>
              </a:rPr>
              <a:pPr eaLnBrk="1" hangingPunct="1">
                <a:spcBef>
                  <a:spcPct val="0"/>
                </a:spcBef>
                <a:buClrTx/>
                <a:buSzTx/>
                <a:buFontTx/>
                <a:buNone/>
              </a:pPr>
              <a:t>21</a:t>
            </a:fld>
            <a:endParaRPr lang="cs-CZ" altLang="sk-SK" sz="1200" smtClean="0">
              <a:latin typeface="Arial Black" pitchFamily="34" charset="0"/>
            </a:endParaRPr>
          </a:p>
        </p:txBody>
      </p:sp>
      <p:sp>
        <p:nvSpPr>
          <p:cNvPr id="26627" name="Text Box 74"/>
          <p:cNvSpPr txBox="1">
            <a:spLocks noChangeArrowheads="1"/>
          </p:cNvSpPr>
          <p:nvPr/>
        </p:nvSpPr>
        <p:spPr bwMode="auto">
          <a:xfrm>
            <a:off x="684213" y="476250"/>
            <a:ext cx="7920037"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sk-SK" sz="1800">
                <a:latin typeface="Verdana" pitchFamily="34" charset="0"/>
              </a:rPr>
              <a:t>Aplik</a:t>
            </a:r>
            <a:r>
              <a:rPr lang="sk-SK" altLang="sk-SK" sz="1800">
                <a:latin typeface="Verdana" pitchFamily="34" charset="0"/>
              </a:rPr>
              <a:t>ácie a nároky na TS</a:t>
            </a:r>
            <a:r>
              <a:rPr lang="en-US" altLang="sk-SK" sz="1800">
                <a:latin typeface="Verdana" pitchFamily="34" charset="0"/>
              </a:rPr>
              <a:t>: </a:t>
            </a:r>
            <a:r>
              <a:rPr lang="sk-SK" altLang="sk-SK" sz="1800">
                <a:latin typeface="Verdana" pitchFamily="34" charset="0"/>
              </a:rPr>
              <a:t>prístup k inf. zdrojom, ...</a:t>
            </a:r>
          </a:p>
          <a:p>
            <a:pPr eaLnBrk="1" hangingPunct="1">
              <a:spcBef>
                <a:spcPct val="50000"/>
              </a:spcBef>
              <a:buClrTx/>
              <a:buSzTx/>
              <a:buFontTx/>
              <a:buNone/>
            </a:pPr>
            <a:r>
              <a:rPr lang="sk-SK" altLang="sk-SK" sz="1800">
                <a:latin typeface="Verdana" pitchFamily="34" charset="0"/>
              </a:rPr>
              <a:t>Parametre TS: </a:t>
            </a:r>
            <a:r>
              <a:rPr lang="en-US" altLang="sk-SK" sz="1800">
                <a:latin typeface="Verdana" pitchFamily="34" charset="0"/>
              </a:rPr>
              <a:t>prenosov</a:t>
            </a:r>
            <a:r>
              <a:rPr lang="sk-SK" altLang="sk-SK" sz="1800">
                <a:latin typeface="Verdana" pitchFamily="34" charset="0"/>
              </a:rPr>
              <a:t>á rýchlosť, atď.</a:t>
            </a:r>
          </a:p>
          <a:p>
            <a:pPr eaLnBrk="1" hangingPunct="1">
              <a:spcBef>
                <a:spcPct val="50000"/>
              </a:spcBef>
              <a:buClrTx/>
              <a:buSzTx/>
              <a:buFontTx/>
              <a:buNone/>
            </a:pPr>
            <a:r>
              <a:rPr lang="sk-SK" altLang="sk-SK" sz="1800">
                <a:latin typeface="Verdana" pitchFamily="34" charset="0"/>
              </a:rPr>
              <a:t>(Požiadavky na TS zo strany používateľa:  ...)</a:t>
            </a:r>
          </a:p>
          <a:p>
            <a:pPr eaLnBrk="1" hangingPunct="1">
              <a:spcBef>
                <a:spcPct val="50000"/>
              </a:spcBef>
              <a:buClrTx/>
              <a:buSzTx/>
              <a:buFontTx/>
              <a:buNone/>
            </a:pPr>
            <a:r>
              <a:rPr lang="sk-SK" altLang="sk-SK" sz="1800">
                <a:latin typeface="Verdana" pitchFamily="34" charset="0"/>
              </a:rPr>
              <a:t>-</a:t>
            </a:r>
            <a:r>
              <a:rPr lang="sk-SK" altLang="sk-SK" sz="1800" b="1" u="sng">
                <a:latin typeface="Verdana" pitchFamily="34" charset="0"/>
              </a:rPr>
              <a:t> </a:t>
            </a:r>
            <a:r>
              <a:rPr lang="sk-SK" altLang="sk-SK" sz="1800" b="1" i="1" u="sng">
                <a:latin typeface="Verdana" pitchFamily="34" charset="0"/>
              </a:rPr>
              <a:t>Kvalita služieb</a:t>
            </a:r>
            <a:r>
              <a:rPr lang="sk-SK" altLang="sk-SK" sz="1800" b="1" u="sng">
                <a:latin typeface="Verdana" pitchFamily="34" charset="0"/>
              </a:rPr>
              <a:t> (QoS)- ...</a:t>
            </a:r>
            <a:r>
              <a:rPr lang="sk-SK" altLang="sk-SK" sz="1800">
                <a:latin typeface="Verdana" pitchFamily="34" charset="0"/>
              </a:rPr>
              <a:t> </a:t>
            </a:r>
            <a:r>
              <a:rPr lang="en-US" altLang="sk-SK" sz="1800">
                <a:latin typeface="Verdana" pitchFamily="34" charset="0"/>
              </a:rPr>
              <a:t>  ITU-T G.1000</a:t>
            </a:r>
            <a:r>
              <a:rPr lang="sk-SK" altLang="sk-SK" sz="1800">
                <a:latin typeface="Verdana" pitchFamily="34" charset="0"/>
              </a:rPr>
              <a:t>, .</a:t>
            </a:r>
            <a:r>
              <a:rPr lang="en-US" altLang="sk-SK" sz="1800">
                <a:latin typeface="Verdana" pitchFamily="34" charset="0"/>
              </a:rPr>
              <a:t>1010</a:t>
            </a:r>
            <a:r>
              <a:rPr lang="sk-SK" altLang="sk-SK" sz="1800">
                <a:latin typeface="Verdana" pitchFamily="34" charset="0"/>
              </a:rPr>
              <a:t> a E.800</a:t>
            </a:r>
            <a:endParaRPr lang="cs-CZ" altLang="sk-SK" sz="1800" b="1" u="sng">
              <a:latin typeface="Verdana" pitchFamily="34" charset="0"/>
            </a:endParaRPr>
          </a:p>
        </p:txBody>
      </p:sp>
      <p:pic>
        <p:nvPicPr>
          <p:cNvPr id="26628" name="Picture 2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6338"/>
            <a:ext cx="8820150"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251"/>
          <p:cNvSpPr txBox="1">
            <a:spLocks noChangeArrowheads="1"/>
          </p:cNvSpPr>
          <p:nvPr/>
        </p:nvSpPr>
        <p:spPr bwMode="auto">
          <a:xfrm>
            <a:off x="539750" y="2492375"/>
            <a:ext cx="8424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a:latin typeface="Verdana" pitchFamily="34" charset="0"/>
              </a:rPr>
              <a:t>Definícia </a:t>
            </a:r>
            <a:r>
              <a:rPr lang="sk-SK" altLang="sk-SK" sz="1800" b="1">
                <a:latin typeface="Verdana" pitchFamily="34" charset="0"/>
              </a:rPr>
              <a:t>QoS</a:t>
            </a:r>
            <a:r>
              <a:rPr lang="sk-SK" altLang="sk-SK" sz="1800">
                <a:latin typeface="Verdana" pitchFamily="34" charset="0"/>
              </a:rPr>
              <a:t> podľa ITU: súborný efekt charakteristík služby, ktorý určuje stupeň uspokojenia užívateľa služby.</a:t>
            </a:r>
            <a:endParaRPr lang="cs-CZ" altLang="sk-SK" sz="1800">
              <a:latin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Zástupný symbol čísla snímky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A32A2C6F-34A2-425A-A41B-D65ED58B87B5}" type="slidenum">
              <a:rPr lang="cs-CZ" altLang="sk-SK" sz="1200" smtClean="0">
                <a:latin typeface="Arial Black" pitchFamily="34" charset="0"/>
              </a:rPr>
              <a:pPr eaLnBrk="1" hangingPunct="1">
                <a:spcBef>
                  <a:spcPct val="0"/>
                </a:spcBef>
                <a:buClrTx/>
                <a:buSzTx/>
                <a:buFontTx/>
                <a:buNone/>
              </a:pPr>
              <a:t>22</a:t>
            </a:fld>
            <a:endParaRPr lang="cs-CZ" altLang="sk-SK" sz="1200" smtClean="0">
              <a:latin typeface="Arial Black" pitchFamily="34" charset="0"/>
            </a:endParaRPr>
          </a:p>
        </p:txBody>
      </p:sp>
      <p:sp>
        <p:nvSpPr>
          <p:cNvPr id="27651" name="Text Box 2"/>
          <p:cNvSpPr txBox="1">
            <a:spLocks noChangeArrowheads="1"/>
          </p:cNvSpPr>
          <p:nvPr/>
        </p:nvSpPr>
        <p:spPr bwMode="auto">
          <a:xfrm>
            <a:off x="395288" y="981075"/>
            <a:ext cx="669699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Char char="•"/>
            </a:pPr>
            <a:r>
              <a:rPr lang="sk-SK" altLang="sk-SK" sz="1800" dirty="0">
                <a:latin typeface="Verdana" pitchFamily="34" charset="0"/>
              </a:rPr>
              <a:t>rýchlosť (</a:t>
            </a:r>
            <a:r>
              <a:rPr lang="sk-SK" altLang="sk-SK" sz="1800" dirty="0" err="1">
                <a:latin typeface="Verdana" pitchFamily="34" charset="0"/>
              </a:rPr>
              <a:t>speed</a:t>
            </a:r>
            <a:r>
              <a:rPr lang="sk-SK" altLang="sk-SK" sz="1800" dirty="0">
                <a:latin typeface="Verdana" pitchFamily="34" charset="0"/>
              </a:rPr>
              <a:t>)</a:t>
            </a:r>
          </a:p>
          <a:p>
            <a:pPr eaLnBrk="1" hangingPunct="1">
              <a:spcBef>
                <a:spcPct val="50000"/>
              </a:spcBef>
              <a:buClrTx/>
              <a:buSzTx/>
              <a:buFontTx/>
              <a:buChar char="•"/>
            </a:pPr>
            <a:r>
              <a:rPr lang="sk-SK" altLang="sk-SK" sz="1800" dirty="0">
                <a:latin typeface="Verdana" pitchFamily="34" charset="0"/>
              </a:rPr>
              <a:t>presnosť (</a:t>
            </a:r>
            <a:r>
              <a:rPr lang="sk-SK" altLang="sk-SK" sz="1800" dirty="0" err="1">
                <a:latin typeface="Verdana" pitchFamily="34" charset="0"/>
              </a:rPr>
              <a:t>accuracy</a:t>
            </a:r>
            <a:r>
              <a:rPr lang="sk-SK" altLang="sk-SK" sz="1800" dirty="0">
                <a:latin typeface="Verdana" pitchFamily="34" charset="0"/>
              </a:rPr>
              <a:t>)</a:t>
            </a:r>
          </a:p>
          <a:p>
            <a:pPr eaLnBrk="1" hangingPunct="1">
              <a:spcBef>
                <a:spcPct val="50000"/>
              </a:spcBef>
              <a:buClrTx/>
              <a:buSzTx/>
              <a:buFontTx/>
              <a:buChar char="•"/>
            </a:pPr>
            <a:r>
              <a:rPr lang="sk-SK" altLang="sk-SK" sz="1800" dirty="0">
                <a:latin typeface="Verdana" pitchFamily="34" charset="0"/>
              </a:rPr>
              <a:t>dosiahnuteľnosť (</a:t>
            </a:r>
            <a:r>
              <a:rPr lang="sk-SK" altLang="sk-SK" sz="1800" dirty="0" err="1">
                <a:latin typeface="Verdana" pitchFamily="34" charset="0"/>
              </a:rPr>
              <a:t>availibility</a:t>
            </a:r>
            <a:r>
              <a:rPr lang="sk-SK" altLang="sk-SK" sz="1800" dirty="0">
                <a:latin typeface="Verdana" pitchFamily="34" charset="0"/>
              </a:rPr>
              <a:t>)</a:t>
            </a:r>
          </a:p>
          <a:p>
            <a:pPr eaLnBrk="1" hangingPunct="1">
              <a:spcBef>
                <a:spcPct val="50000"/>
              </a:spcBef>
              <a:buClrTx/>
              <a:buSzTx/>
              <a:buFontTx/>
              <a:buChar char="•"/>
            </a:pPr>
            <a:r>
              <a:rPr lang="sk-SK" altLang="sk-SK" sz="1800" dirty="0">
                <a:latin typeface="Verdana" pitchFamily="34" charset="0"/>
              </a:rPr>
              <a:t>spoľahlivosť (</a:t>
            </a:r>
            <a:r>
              <a:rPr lang="sk-SK" altLang="sk-SK" sz="1800" dirty="0" err="1">
                <a:latin typeface="Verdana" pitchFamily="34" charset="0"/>
              </a:rPr>
              <a:t>reliability</a:t>
            </a:r>
            <a:r>
              <a:rPr lang="sk-SK" altLang="sk-SK" sz="1800" dirty="0">
                <a:latin typeface="Verdana" pitchFamily="34" charset="0"/>
              </a:rPr>
              <a:t>)</a:t>
            </a:r>
          </a:p>
          <a:p>
            <a:pPr eaLnBrk="1" hangingPunct="1">
              <a:spcBef>
                <a:spcPct val="50000"/>
              </a:spcBef>
              <a:buClrTx/>
              <a:buSzTx/>
              <a:buFontTx/>
              <a:buChar char="•"/>
            </a:pPr>
            <a:r>
              <a:rPr lang="sk-SK" altLang="sk-SK" sz="1800" dirty="0">
                <a:latin typeface="Verdana" pitchFamily="34" charset="0"/>
              </a:rPr>
              <a:t>bezpečnosť (</a:t>
            </a:r>
            <a:r>
              <a:rPr lang="sk-SK" altLang="sk-SK" sz="1800" dirty="0" err="1">
                <a:latin typeface="Verdana" pitchFamily="34" charset="0"/>
              </a:rPr>
              <a:t>security</a:t>
            </a:r>
            <a:r>
              <a:rPr lang="sk-SK" altLang="sk-SK" sz="1800" dirty="0">
                <a:latin typeface="Verdana" pitchFamily="34" charset="0"/>
              </a:rPr>
              <a:t>)</a:t>
            </a:r>
          </a:p>
          <a:p>
            <a:pPr eaLnBrk="1" hangingPunct="1">
              <a:spcBef>
                <a:spcPct val="50000"/>
              </a:spcBef>
              <a:buClrTx/>
              <a:buSzTx/>
              <a:buFontTx/>
              <a:buChar char="•"/>
            </a:pPr>
            <a:r>
              <a:rPr lang="sk-SK" altLang="sk-SK" sz="1800" dirty="0">
                <a:latin typeface="Verdana" pitchFamily="34" charset="0"/>
              </a:rPr>
              <a:t>jednoduchosť (</a:t>
            </a:r>
            <a:r>
              <a:rPr lang="sk-SK" altLang="sk-SK" sz="1800" dirty="0" err="1">
                <a:latin typeface="Verdana" pitchFamily="34" charset="0"/>
              </a:rPr>
              <a:t>simplicity</a:t>
            </a:r>
            <a:r>
              <a:rPr lang="sk-SK" altLang="sk-SK" sz="1800" dirty="0">
                <a:latin typeface="Verdana" pitchFamily="34" charset="0"/>
              </a:rPr>
              <a:t>)</a:t>
            </a:r>
          </a:p>
          <a:p>
            <a:pPr eaLnBrk="1" hangingPunct="1">
              <a:spcBef>
                <a:spcPct val="50000"/>
              </a:spcBef>
              <a:buClrTx/>
              <a:buSzTx/>
              <a:buFontTx/>
              <a:buChar char="•"/>
            </a:pPr>
            <a:r>
              <a:rPr lang="sk-SK" altLang="sk-SK" sz="1800" dirty="0">
                <a:latin typeface="Verdana" pitchFamily="34" charset="0"/>
              </a:rPr>
              <a:t>pružnosť (flexibility)</a:t>
            </a:r>
          </a:p>
          <a:p>
            <a:pPr eaLnBrk="1" hangingPunct="1">
              <a:spcBef>
                <a:spcPct val="50000"/>
              </a:spcBef>
              <a:buClrTx/>
              <a:buSzTx/>
              <a:buFontTx/>
              <a:buChar char="•"/>
            </a:pPr>
            <a:endParaRPr lang="sk-SK" altLang="sk-SK" sz="1800" dirty="0">
              <a:latin typeface="Verdana" pitchFamily="34" charset="0"/>
            </a:endParaRPr>
          </a:p>
          <a:p>
            <a:pPr eaLnBrk="1" hangingPunct="1">
              <a:spcBef>
                <a:spcPct val="50000"/>
              </a:spcBef>
              <a:buClrTx/>
              <a:buSzTx/>
              <a:buFontTx/>
              <a:buChar char="•"/>
            </a:pPr>
            <a:r>
              <a:rPr lang="sk-SK" altLang="sk-SK" sz="1800" dirty="0" smtClean="0">
                <a:latin typeface="Verdana" pitchFamily="34" charset="0"/>
              </a:rPr>
              <a:t>oneskorenie (</a:t>
            </a:r>
            <a:r>
              <a:rPr lang="sk-SK" altLang="sk-SK" sz="1800" dirty="0" err="1" smtClean="0">
                <a:latin typeface="Verdana" pitchFamily="34" charset="0"/>
              </a:rPr>
              <a:t>delay</a:t>
            </a:r>
            <a:r>
              <a:rPr lang="sk-SK" altLang="sk-SK" sz="1800" dirty="0" smtClean="0">
                <a:latin typeface="Verdana" pitchFamily="34" charset="0"/>
              </a:rPr>
              <a:t>, </a:t>
            </a:r>
            <a:r>
              <a:rPr lang="sk-SK" altLang="sk-SK" sz="1800" dirty="0" err="1" smtClean="0">
                <a:latin typeface="Verdana" pitchFamily="34" charset="0"/>
              </a:rPr>
              <a:t>latency</a:t>
            </a:r>
            <a:r>
              <a:rPr lang="sk-SK" altLang="sk-SK" sz="1800" dirty="0" smtClean="0">
                <a:latin typeface="Verdana" pitchFamily="34" charset="0"/>
              </a:rPr>
              <a:t>) </a:t>
            </a:r>
            <a:r>
              <a:rPr lang="en-US" altLang="sk-SK" sz="1800" dirty="0">
                <a:latin typeface="Verdana" pitchFamily="34" charset="0"/>
              </a:rPr>
              <a:t>[https://</a:t>
            </a:r>
            <a:r>
              <a:rPr lang="en-US" altLang="sk-SK" sz="1800" dirty="0" err="1" smtClean="0">
                <a:latin typeface="Verdana" pitchFamily="34" charset="0"/>
              </a:rPr>
              <a:t>learningnetwork.cisco.com</a:t>
            </a:r>
            <a:r>
              <a:rPr lang="en-US" altLang="sk-SK" sz="1800" dirty="0" smtClean="0">
                <a:latin typeface="Verdana" pitchFamily="34" charset="0"/>
              </a:rPr>
              <a:t>/thread/56801]</a:t>
            </a:r>
            <a:endParaRPr lang="sk-SK" altLang="sk-SK" sz="1800" dirty="0">
              <a:latin typeface="Verdana" pitchFamily="34" charset="0"/>
            </a:endParaRPr>
          </a:p>
          <a:p>
            <a:pPr eaLnBrk="1" hangingPunct="1">
              <a:spcBef>
                <a:spcPct val="50000"/>
              </a:spcBef>
              <a:buClrTx/>
              <a:buSzTx/>
              <a:buFontTx/>
              <a:buChar char="•"/>
            </a:pPr>
            <a:r>
              <a:rPr lang="sk-SK" altLang="sk-SK" sz="1800" dirty="0">
                <a:latin typeface="Verdana" pitchFamily="34" charset="0"/>
              </a:rPr>
              <a:t>kolísanie oneskorenia pri </a:t>
            </a:r>
            <a:r>
              <a:rPr lang="sk-SK" altLang="sk-SK" sz="1800" dirty="0" smtClean="0">
                <a:latin typeface="Verdana" pitchFamily="34" charset="0"/>
              </a:rPr>
              <a:t>prenose (</a:t>
            </a:r>
            <a:r>
              <a:rPr lang="sk-SK" altLang="sk-SK" sz="1800" dirty="0" err="1" smtClean="0">
                <a:latin typeface="Verdana" pitchFamily="34" charset="0"/>
              </a:rPr>
              <a:t>jitter</a:t>
            </a:r>
            <a:r>
              <a:rPr lang="sk-SK" altLang="sk-SK" sz="1800" dirty="0" smtClean="0">
                <a:latin typeface="Verdana" pitchFamily="34" charset="0"/>
              </a:rPr>
              <a:t>)</a:t>
            </a:r>
            <a:endParaRPr lang="sk-SK" altLang="sk-SK" sz="1800" dirty="0">
              <a:latin typeface="Verdana" pitchFamily="34" charset="0"/>
            </a:endParaRPr>
          </a:p>
          <a:p>
            <a:pPr eaLnBrk="1" hangingPunct="1">
              <a:spcBef>
                <a:spcPct val="50000"/>
              </a:spcBef>
              <a:buClrTx/>
              <a:buSzTx/>
              <a:buFontTx/>
              <a:buChar char="•"/>
            </a:pPr>
            <a:r>
              <a:rPr lang="sk-SK" altLang="sk-SK" sz="1800" dirty="0">
                <a:latin typeface="Verdana" pitchFamily="34" charset="0"/>
              </a:rPr>
              <a:t>stratovosť informácie (PLR=</a:t>
            </a:r>
            <a:r>
              <a:rPr lang="sk-SK" altLang="sk-SK" sz="1800" dirty="0" err="1">
                <a:latin typeface="Verdana" pitchFamily="34" charset="0"/>
              </a:rPr>
              <a:t>Packet</a:t>
            </a:r>
            <a:r>
              <a:rPr lang="sk-SK" altLang="sk-SK" sz="1800" dirty="0">
                <a:latin typeface="Verdana" pitchFamily="34" charset="0"/>
              </a:rPr>
              <a:t> </a:t>
            </a:r>
            <a:r>
              <a:rPr lang="sk-SK" altLang="sk-SK" sz="1800" dirty="0" err="1">
                <a:latin typeface="Verdana" pitchFamily="34" charset="0"/>
              </a:rPr>
              <a:t>Loss</a:t>
            </a:r>
            <a:r>
              <a:rPr lang="sk-SK" altLang="sk-SK" sz="1800" dirty="0">
                <a:latin typeface="Verdana" pitchFamily="34" charset="0"/>
              </a:rPr>
              <a:t> Rate)</a:t>
            </a:r>
          </a:p>
          <a:p>
            <a:pPr eaLnBrk="1" hangingPunct="1">
              <a:spcBef>
                <a:spcPct val="50000"/>
              </a:spcBef>
              <a:buClrTx/>
              <a:buSzTx/>
              <a:buFontTx/>
              <a:buNone/>
            </a:pPr>
            <a:r>
              <a:rPr lang="sk-SK" altLang="sk-SK" sz="1800" dirty="0">
                <a:latin typeface="Verdana" pitchFamily="34" charset="0"/>
              </a:rPr>
              <a:t>atď.</a:t>
            </a:r>
            <a:endParaRPr lang="en-US" altLang="sk-SK" sz="1800" dirty="0">
              <a:latin typeface="Verdana" pitchFamily="34" charset="0"/>
            </a:endParaRPr>
          </a:p>
          <a:p>
            <a:pPr eaLnBrk="1" hangingPunct="1">
              <a:spcBef>
                <a:spcPct val="50000"/>
              </a:spcBef>
              <a:buClrTx/>
              <a:buSzTx/>
              <a:buFontTx/>
              <a:buNone/>
            </a:pPr>
            <a:r>
              <a:rPr lang="sk-SK" altLang="sk-SK" sz="1800" dirty="0">
                <a:latin typeface="Verdana" pitchFamily="34" charset="0"/>
              </a:rPr>
              <a:t>Tab. 2, Tab. 3</a:t>
            </a:r>
            <a:endParaRPr lang="cs-CZ" altLang="sk-SK" sz="1800" dirty="0">
              <a:latin typeface="Verdana" pitchFamily="34" charset="0"/>
            </a:endParaRPr>
          </a:p>
        </p:txBody>
      </p:sp>
      <p:sp>
        <p:nvSpPr>
          <p:cNvPr id="27652" name="Text Box 3"/>
          <p:cNvSpPr txBox="1">
            <a:spLocks noChangeArrowheads="1"/>
          </p:cNvSpPr>
          <p:nvPr/>
        </p:nvSpPr>
        <p:spPr bwMode="auto">
          <a:xfrm>
            <a:off x="250825" y="549275"/>
            <a:ext cx="8424863" cy="39211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 typeface="Wingdings" pitchFamily="2" charset="2"/>
              <a:buNone/>
            </a:pPr>
            <a:r>
              <a:rPr lang="sk-SK" altLang="sk-SK" sz="1800" b="1">
                <a:latin typeface="Verdana" pitchFamily="34" charset="0"/>
              </a:rPr>
              <a:t>kritériá komunikačnej </a:t>
            </a:r>
            <a:r>
              <a:rPr lang="en-US" altLang="sk-SK" sz="1800" b="1">
                <a:latin typeface="Verdana" pitchFamily="34" charset="0"/>
              </a:rPr>
              <a:t>QoS</a:t>
            </a:r>
            <a:r>
              <a:rPr lang="sk-SK" altLang="sk-SK" sz="1800" b="1">
                <a:latin typeface="Verdana" pitchFamily="34" charset="0"/>
              </a:rPr>
              <a:t> – je ich asi 43; najdôležitejšie sú:</a:t>
            </a:r>
            <a:endParaRPr lang="cs-CZ" altLang="sk-SK" sz="1800" b="1">
              <a:latin typeface="Verdana" pitchFamily="34" charset="0"/>
            </a:endParaRPr>
          </a:p>
        </p:txBody>
      </p:sp>
      <p:sp>
        <p:nvSpPr>
          <p:cNvPr id="27653" name="Text Box 4"/>
          <p:cNvSpPr txBox="1">
            <a:spLocks noChangeArrowheads="1"/>
          </p:cNvSpPr>
          <p:nvPr/>
        </p:nvSpPr>
        <p:spPr bwMode="auto">
          <a:xfrm>
            <a:off x="4932363" y="1916113"/>
            <a:ext cx="39608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dirty="0">
                <a:latin typeface="Verdana" pitchFamily="34" charset="0"/>
              </a:rPr>
              <a:t>- </a:t>
            </a:r>
            <a:r>
              <a:rPr lang="sk-SK" altLang="sk-SK" sz="1800" b="1" dirty="0" err="1">
                <a:latin typeface="Verdana" pitchFamily="34" charset="0"/>
              </a:rPr>
              <a:t>QoS</a:t>
            </a:r>
            <a:r>
              <a:rPr lang="sk-SK" altLang="sk-SK" sz="1800" b="1" dirty="0">
                <a:latin typeface="Verdana" pitchFamily="34" charset="0"/>
              </a:rPr>
              <a:t>  sa posudzuje </a:t>
            </a:r>
            <a:r>
              <a:rPr lang="sk-SK" altLang="sk-SK" sz="1800" dirty="0">
                <a:latin typeface="Verdana" pitchFamily="34" charset="0"/>
              </a:rPr>
              <a:t>z rôznych pohľadov na službu (požiadavky užívateľa, posúdenie služby užívateľom, </a:t>
            </a:r>
            <a:r>
              <a:rPr lang="sk-SK" altLang="sk-SK" sz="1800" dirty="0" err="1">
                <a:latin typeface="Verdana" pitchFamily="34" charset="0"/>
              </a:rPr>
              <a:t>QoS</a:t>
            </a:r>
            <a:r>
              <a:rPr lang="sk-SK" altLang="sk-SK" sz="1800" dirty="0">
                <a:latin typeface="Verdana" pitchFamily="34" charset="0"/>
              </a:rPr>
              <a:t> ponúkané poskytovateľom, </a:t>
            </a:r>
            <a:r>
              <a:rPr lang="sk-SK" altLang="sk-SK" sz="1800" dirty="0" err="1">
                <a:latin typeface="Verdana" pitchFamily="34" charset="0"/>
              </a:rPr>
              <a:t>QoS</a:t>
            </a:r>
            <a:r>
              <a:rPr lang="sk-SK" altLang="sk-SK" sz="1800" dirty="0">
                <a:latin typeface="Verdana" pitchFamily="34" charset="0"/>
              </a:rPr>
              <a:t> dosiahnuté poskytovateľom...)</a:t>
            </a:r>
            <a:endParaRPr lang="cs-CZ" altLang="sk-SK" sz="1800" dirty="0">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Zástupný symbol čísla snímky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DF0F1CBD-D8E2-49D0-91A4-1CCCD3FB22D3}" type="slidenum">
              <a:rPr lang="cs-CZ" altLang="sk-SK" sz="1200" smtClean="0">
                <a:latin typeface="Arial Black" pitchFamily="34" charset="0"/>
              </a:rPr>
              <a:pPr eaLnBrk="1" hangingPunct="1">
                <a:spcBef>
                  <a:spcPct val="0"/>
                </a:spcBef>
                <a:buClrTx/>
                <a:buSzTx/>
                <a:buFontTx/>
                <a:buNone/>
              </a:pPr>
              <a:t>23</a:t>
            </a:fld>
            <a:endParaRPr lang="cs-CZ" altLang="sk-SK" sz="1200" dirty="0" smtClean="0">
              <a:latin typeface="Arial Black" pitchFamily="34" charset="0"/>
            </a:endParaRPr>
          </a:p>
        </p:txBody>
      </p:sp>
      <p:sp>
        <p:nvSpPr>
          <p:cNvPr id="28675" name="Text Box 4"/>
          <p:cNvSpPr txBox="1">
            <a:spLocks noChangeArrowheads="1"/>
          </p:cNvSpPr>
          <p:nvPr/>
        </p:nvSpPr>
        <p:spPr bwMode="auto">
          <a:xfrm>
            <a:off x="468313" y="692150"/>
            <a:ext cx="8280400" cy="6413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b="1" dirty="0" err="1">
                <a:solidFill>
                  <a:schemeClr val="bg1"/>
                </a:solidFill>
                <a:latin typeface="Verdana" pitchFamily="34" charset="0"/>
              </a:rPr>
              <a:t>Tab.2</a:t>
            </a:r>
            <a:r>
              <a:rPr lang="sk-SK" altLang="sk-SK" sz="1800" b="1" dirty="0">
                <a:solidFill>
                  <a:schemeClr val="bg1"/>
                </a:solidFill>
                <a:latin typeface="Verdana" pitchFamily="34" charset="0"/>
              </a:rPr>
              <a:t>  </a:t>
            </a:r>
            <a:r>
              <a:rPr lang="en-US" altLang="sk-SK" sz="1800" b="1" dirty="0">
                <a:solidFill>
                  <a:schemeClr val="bg1"/>
                </a:solidFill>
                <a:latin typeface="Verdana" pitchFamily="34" charset="0"/>
              </a:rPr>
              <a:t>Z</a:t>
            </a:r>
            <a:r>
              <a:rPr lang="sk-SK" altLang="sk-SK" sz="1800" b="1" dirty="0">
                <a:solidFill>
                  <a:schemeClr val="bg1"/>
                </a:solidFill>
                <a:latin typeface="Verdana" pitchFamily="34" charset="0"/>
              </a:rPr>
              <a:t>á</a:t>
            </a:r>
            <a:r>
              <a:rPr lang="en-US" altLang="sk-SK" sz="1800" b="1" dirty="0" err="1">
                <a:solidFill>
                  <a:schemeClr val="bg1"/>
                </a:solidFill>
                <a:latin typeface="Verdana" pitchFamily="34" charset="0"/>
              </a:rPr>
              <a:t>kl.kvalitat</a:t>
            </a:r>
            <a:r>
              <a:rPr lang="sk-SK" altLang="sk-SK" sz="1800" b="1" dirty="0">
                <a:solidFill>
                  <a:schemeClr val="bg1"/>
                </a:solidFill>
                <a:latin typeface="Verdana" pitchFamily="34" charset="0"/>
              </a:rPr>
              <a:t>í</a:t>
            </a:r>
            <a:r>
              <a:rPr lang="en-US" altLang="sk-SK" sz="1800" b="1" dirty="0" err="1">
                <a:solidFill>
                  <a:schemeClr val="bg1"/>
                </a:solidFill>
                <a:latin typeface="Verdana" pitchFamily="34" charset="0"/>
              </a:rPr>
              <a:t>vne</a:t>
            </a:r>
            <a:r>
              <a:rPr lang="en-US" altLang="sk-SK" sz="1800" b="1" dirty="0">
                <a:solidFill>
                  <a:schemeClr val="bg1"/>
                </a:solidFill>
                <a:latin typeface="Verdana" pitchFamily="34" charset="0"/>
              </a:rPr>
              <a:t> </a:t>
            </a:r>
            <a:r>
              <a:rPr lang="en-US" altLang="sk-SK" sz="1800" b="1" dirty="0" err="1">
                <a:solidFill>
                  <a:schemeClr val="bg1"/>
                </a:solidFill>
                <a:latin typeface="Verdana" pitchFamily="34" charset="0"/>
              </a:rPr>
              <a:t>ukazovatele</a:t>
            </a:r>
            <a:r>
              <a:rPr lang="en-US" altLang="sk-SK" sz="1800" b="1" dirty="0">
                <a:solidFill>
                  <a:schemeClr val="bg1"/>
                </a:solidFill>
                <a:latin typeface="Verdana" pitchFamily="34" charset="0"/>
              </a:rPr>
              <a:t> pre </a:t>
            </a:r>
            <a:r>
              <a:rPr lang="en-US" altLang="sk-SK" sz="1800" b="1" dirty="0" err="1">
                <a:solidFill>
                  <a:schemeClr val="bg1"/>
                </a:solidFill>
                <a:latin typeface="Verdana" pitchFamily="34" charset="0"/>
              </a:rPr>
              <a:t>prenos</a:t>
            </a:r>
            <a:r>
              <a:rPr lang="en-US" altLang="sk-SK" sz="1800" b="1" dirty="0">
                <a:solidFill>
                  <a:schemeClr val="bg1"/>
                </a:solidFill>
                <a:latin typeface="Verdana" pitchFamily="34" charset="0"/>
              </a:rPr>
              <a:t> </a:t>
            </a:r>
            <a:r>
              <a:rPr lang="en-US" altLang="sk-SK" sz="1800" b="1" dirty="0" err="1">
                <a:solidFill>
                  <a:schemeClr val="bg1"/>
                </a:solidFill>
                <a:latin typeface="Verdana" pitchFamily="34" charset="0"/>
              </a:rPr>
              <a:t>zvuk</a:t>
            </a:r>
            <a:r>
              <a:rPr lang="sk-SK" altLang="sk-SK" sz="1800" b="1" dirty="0">
                <a:solidFill>
                  <a:schemeClr val="bg1"/>
                </a:solidFill>
                <a:latin typeface="Verdana" pitchFamily="34" charset="0"/>
              </a:rPr>
              <a:t>ovej</a:t>
            </a:r>
            <a:r>
              <a:rPr lang="en-US" altLang="sk-SK" sz="1800" b="1" dirty="0">
                <a:solidFill>
                  <a:schemeClr val="bg1"/>
                </a:solidFill>
                <a:latin typeface="Verdana" pitchFamily="34" charset="0"/>
              </a:rPr>
              <a:t> a </a:t>
            </a:r>
            <a:r>
              <a:rPr lang="en-US" altLang="sk-SK" sz="1800" b="1" dirty="0" err="1">
                <a:solidFill>
                  <a:schemeClr val="bg1"/>
                </a:solidFill>
                <a:latin typeface="Verdana" pitchFamily="34" charset="0"/>
              </a:rPr>
              <a:t>obraz</a:t>
            </a:r>
            <a:r>
              <a:rPr lang="sk-SK" altLang="sk-SK" sz="1800" b="1" dirty="0">
                <a:solidFill>
                  <a:schemeClr val="bg1"/>
                </a:solidFill>
                <a:latin typeface="Verdana" pitchFamily="34" charset="0"/>
              </a:rPr>
              <a:t>ovej </a:t>
            </a:r>
            <a:r>
              <a:rPr lang="en-US" altLang="sk-SK" sz="1800" b="1" dirty="0">
                <a:solidFill>
                  <a:schemeClr val="bg1"/>
                </a:solidFill>
                <a:latin typeface="Verdana" pitchFamily="34" charset="0"/>
              </a:rPr>
              <a:t>inf.</a:t>
            </a:r>
            <a:endParaRPr lang="cs-CZ" altLang="sk-SK" sz="1800" b="1" dirty="0">
              <a:solidFill>
                <a:schemeClr val="bg1"/>
              </a:solidFill>
              <a:latin typeface="Verdana" pitchFamily="34" charset="0"/>
            </a:endParaRPr>
          </a:p>
        </p:txBody>
      </p:sp>
      <p:graphicFrame>
        <p:nvGraphicFramePr>
          <p:cNvPr id="107591" name="Group 71"/>
          <p:cNvGraphicFramePr>
            <a:graphicFrameLocks noGrp="1"/>
          </p:cNvGraphicFramePr>
          <p:nvPr>
            <p:ph/>
            <p:extLst>
              <p:ext uri="{D42A27DB-BD31-4B8C-83A1-F6EECF244321}">
                <p14:modId xmlns:p14="http://schemas.microsoft.com/office/powerpoint/2010/main" val="187019478"/>
              </p:ext>
            </p:extLst>
          </p:nvPr>
        </p:nvGraphicFramePr>
        <p:xfrm>
          <a:off x="468313" y="1557338"/>
          <a:ext cx="8229600" cy="4262439"/>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3187">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85738">
                  <a:extLst>
                    <a:ext uri="{9D8B030D-6E8A-4147-A177-3AD203B41FA5}">
                      <a16:colId xmlns:a16="http://schemas.microsoft.com/office/drawing/2014/main" val="20004"/>
                    </a:ext>
                  </a:extLst>
                </a:gridCol>
                <a:gridCol w="1241425">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tblGrid>
              <a:tr h="10080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aplikácia</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Symetria</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Typická rýchlosť</a:t>
                      </a:r>
                      <a:r>
                        <a:rPr kumimoji="0" lang="en-US" sz="1800" b="0" i="0" u="none" strike="noStrike" cap="none" normalizeH="0" baseline="0" smtClean="0">
                          <a:ln>
                            <a:noFill/>
                          </a:ln>
                          <a:solidFill>
                            <a:schemeClr val="tx1"/>
                          </a:solidFill>
                          <a:effectLst/>
                          <a:latin typeface="Arial" charset="0"/>
                        </a:rPr>
                        <a:t> </a:t>
                      </a:r>
                      <a:r>
                        <a:rPr kumimoji="0" lang="el-GR" sz="1800" b="0" i="0" u="none" strike="noStrike" cap="none" normalizeH="0" baseline="0" smtClean="0">
                          <a:ln>
                            <a:noFill/>
                          </a:ln>
                          <a:solidFill>
                            <a:schemeClr val="tx1"/>
                          </a:solidFill>
                          <a:effectLst/>
                          <a:latin typeface="Arial" charset="0"/>
                        </a:rPr>
                        <a:t>[</a:t>
                      </a:r>
                      <a:r>
                        <a:rPr kumimoji="0" lang="sk-SK" sz="1800" b="0" i="0" u="none" strike="noStrike" cap="none" normalizeH="0" baseline="0" smtClean="0">
                          <a:ln>
                            <a:noFill/>
                          </a:ln>
                          <a:solidFill>
                            <a:schemeClr val="tx1"/>
                          </a:solidFill>
                          <a:effectLst/>
                          <a:latin typeface="Arial" charset="0"/>
                        </a:rPr>
                        <a:t>kbps</a:t>
                      </a:r>
                      <a:r>
                        <a:rPr kumimoji="0" lang="en-US" sz="1800" b="0" i="0" u="none" strike="noStrike" cap="none" normalizeH="0" baseline="0" smtClean="0">
                          <a:ln>
                            <a:noFill/>
                          </a:ln>
                          <a:solidFill>
                            <a:schemeClr val="tx1"/>
                          </a:solidFill>
                          <a:effectLst/>
                          <a:latin typeface="Arial" charset="0"/>
                        </a:rPr>
                        <a:t>]</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rPr>
                        <a:t>Oneskore-nie</a:t>
                      </a:r>
                      <a:r>
                        <a:rPr kumimoji="0" lang="en-US" sz="18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a:t>
                      </a:r>
                      <a:endParaRPr kumimoji="0" lang="cs-CZ"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err="1" smtClean="0">
                          <a:ln>
                            <a:noFill/>
                          </a:ln>
                          <a:solidFill>
                            <a:schemeClr val="tx1"/>
                          </a:solidFill>
                          <a:effectLst/>
                          <a:latin typeface="Arial" charset="0"/>
                        </a:rPr>
                        <a:t>Kol</a:t>
                      </a:r>
                      <a:r>
                        <a:rPr kumimoji="0" lang="sk-SK" sz="1800" b="1" i="0" u="none" strike="noStrike" cap="none" normalizeH="0" baseline="0" dirty="0" err="1" smtClean="0">
                          <a:ln>
                            <a:noFill/>
                          </a:ln>
                          <a:solidFill>
                            <a:schemeClr val="tx1"/>
                          </a:solidFill>
                          <a:effectLst/>
                          <a:latin typeface="Arial" charset="0"/>
                        </a:rPr>
                        <a:t>ísanie</a:t>
                      </a:r>
                      <a:r>
                        <a:rPr kumimoji="0" lang="sk-SK" sz="1800" b="1" i="0" u="none" strike="noStrike" cap="none" normalizeH="0" baseline="0" dirty="0" smtClean="0">
                          <a:ln>
                            <a:noFill/>
                          </a:ln>
                          <a:solidFill>
                            <a:schemeClr val="tx1"/>
                          </a:solidFill>
                          <a:effectLst/>
                          <a:latin typeface="Arial" charset="0"/>
                        </a:rPr>
                        <a:t> </a:t>
                      </a:r>
                      <a:r>
                        <a:rPr kumimoji="0" lang="sk-SK" sz="1800" b="1" i="0" u="none" strike="noStrike" cap="none" normalizeH="0" baseline="0" dirty="0" err="1" smtClean="0">
                          <a:ln>
                            <a:noFill/>
                          </a:ln>
                          <a:solidFill>
                            <a:schemeClr val="tx1"/>
                          </a:solidFill>
                          <a:effectLst/>
                          <a:latin typeface="Arial" charset="0"/>
                        </a:rPr>
                        <a:t>onesk</a:t>
                      </a:r>
                      <a:r>
                        <a:rPr kumimoji="0" lang="sk-SK" sz="1800" b="1" i="0" u="none" strike="noStrike" cap="none" normalizeH="0" baseline="0" dirty="0" smtClean="0">
                          <a:ln>
                            <a:noFill/>
                          </a:ln>
                          <a:solidFill>
                            <a:schemeClr val="tx1"/>
                          </a:solidFill>
                          <a:effectLst/>
                          <a:latin typeface="Arial" charset="0"/>
                        </a:rPr>
                        <a:t>.</a:t>
                      </a:r>
                      <a:endParaRPr kumimoji="0" lang="en-US"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t>
                      </a:r>
                      <a:r>
                        <a:rPr kumimoji="0" lang="sk-SK" sz="1800" b="1" i="0" u="none" strike="noStrike" cap="none" normalizeH="0" baseline="0" dirty="0" smtClean="0">
                          <a:ln>
                            <a:noFill/>
                          </a:ln>
                          <a:solidFill>
                            <a:schemeClr val="tx1"/>
                          </a:solidFill>
                          <a:effectLst/>
                          <a:latin typeface="Arial" charset="0"/>
                        </a:rPr>
                        <a:t>ms</a:t>
                      </a:r>
                      <a:r>
                        <a:rPr kumimoji="0" lang="en-US" sz="1800" b="1" i="0" u="none" strike="noStrike" cap="none" normalizeH="0" baseline="0" dirty="0" smtClean="0">
                          <a:ln>
                            <a:noFill/>
                          </a:ln>
                          <a:solidFill>
                            <a:schemeClr val="tx1"/>
                          </a:solidFill>
                          <a:effectLst/>
                          <a:latin typeface="Arial" charset="0"/>
                        </a:rPr>
                        <a:t>]</a:t>
                      </a:r>
                      <a:endParaRPr kumimoji="0" lang="cs-CZ"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1" i="0" u="none" strike="noStrike" cap="none" normalizeH="0" baseline="0" smtClean="0">
                          <a:ln>
                            <a:noFill/>
                          </a:ln>
                          <a:solidFill>
                            <a:schemeClr val="tx1"/>
                          </a:solidFill>
                          <a:effectLst/>
                          <a:latin typeface="Arial" charset="0"/>
                        </a:rPr>
                        <a:t>PLR</a:t>
                      </a:r>
                      <a:r>
                        <a:rPr kumimoji="0" lang="en-US" sz="1800" b="1"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(Packet loss rate)</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0">
                <a:tc gridSpan="7">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Prenos zvuk. inform</a:t>
                      </a:r>
                      <a:r>
                        <a:rPr kumimoji="0" lang="sk-SK" sz="1800" b="1" i="0" u="none" strike="noStrike" cap="none" normalizeH="0" baseline="0" smtClean="0">
                          <a:ln>
                            <a:noFill/>
                          </a:ln>
                          <a:solidFill>
                            <a:schemeClr val="tx1"/>
                          </a:solidFill>
                          <a:effectLst/>
                          <a:latin typeface="Arial" charset="0"/>
                        </a:rPr>
                        <a:t>ácie</a:t>
                      </a:r>
                      <a:endParaRPr kumimoji="0" lang="cs-CZ"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1"/>
                  </a:ext>
                </a:extLst>
              </a:tr>
              <a:tr h="4238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Telef.</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Symetricky</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4 - 64</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&lt;0,4 (0,15</a:t>
                      </a:r>
                      <a:r>
                        <a:rPr kumimoji="0" lang="en-US" sz="1800" b="0" i="0" u="none" strike="noStrike" cap="none" normalizeH="0" baseline="0" smtClean="0">
                          <a:ln>
                            <a:noFill/>
                          </a:ln>
                          <a:solidFill>
                            <a:schemeClr val="tx1"/>
                          </a:solidFill>
                          <a:effectLst/>
                          <a:latin typeface="Arial" charset="0"/>
                        </a:rPr>
                        <a:t>)</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3%</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4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Hlas.spr</a:t>
                      </a:r>
                      <a:r>
                        <a:rPr kumimoji="0" lang="sk-SK" sz="1600" b="0" i="0" u="none" strike="noStrike" cap="none" normalizeH="0" baseline="0" smtClean="0">
                          <a:ln>
                            <a:noFill/>
                          </a:ln>
                          <a:solidFill>
                            <a:schemeClr val="tx1"/>
                          </a:solidFill>
                          <a:effectLst/>
                          <a:latin typeface="Arial" charset="0"/>
                        </a:rPr>
                        <a:t>á</a:t>
                      </a:r>
                      <a:r>
                        <a:rPr kumimoji="0" lang="en-US" sz="1600" b="0" i="0" u="none" strike="noStrike" cap="none" normalizeH="0" baseline="0" smtClean="0">
                          <a:ln>
                            <a:noFill/>
                          </a:ln>
                          <a:solidFill>
                            <a:schemeClr val="tx1"/>
                          </a:solidFill>
                          <a:effectLst/>
                          <a:latin typeface="Arial" charset="0"/>
                        </a:rPr>
                        <a:t>vy</a:t>
                      </a:r>
                      <a:endParaRPr kumimoji="0" lang="cs-CZ"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Jednosm.</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4 – 32</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3%</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48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600" b="0" i="0" u="none" strike="noStrike" cap="none" normalizeH="0" baseline="0" smtClean="0">
                          <a:ln>
                            <a:noFill/>
                          </a:ln>
                          <a:solidFill>
                            <a:schemeClr val="tx1"/>
                          </a:solidFill>
                          <a:effectLst/>
                          <a:latin typeface="Arial" charset="0"/>
                        </a:rPr>
                        <a:t>Audio on dem</a:t>
                      </a:r>
                      <a:r>
                        <a:rPr kumimoji="0" lang="sk-SK" sz="1800" b="0" i="0" u="none" strike="noStrike" cap="none" normalizeH="0" baseline="0" smtClean="0">
                          <a:ln>
                            <a:noFill/>
                          </a:ln>
                          <a:solidFill>
                            <a:schemeClr val="tx1"/>
                          </a:solidFill>
                          <a:effectLst/>
                          <a:latin typeface="Arial" charset="0"/>
                        </a:rPr>
                        <a:t>.</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Jednosm.</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16 – 128</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&lt;&lt;1</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gridSpan="7">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1" i="0" u="none" strike="noStrike" cap="none" normalizeH="0" baseline="0" smtClean="0">
                          <a:ln>
                            <a:noFill/>
                          </a:ln>
                          <a:solidFill>
                            <a:schemeClr val="tx1"/>
                          </a:solidFill>
                          <a:effectLst/>
                          <a:latin typeface="Arial" charset="0"/>
                        </a:rPr>
                        <a:t>Prenos obrazovej informácie</a:t>
                      </a:r>
                      <a:endParaRPr kumimoji="0" lang="cs-CZ"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5"/>
                  </a:ext>
                </a:extLst>
              </a:tr>
              <a:tr h="4238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Videotelef.</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Symetr.</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16 - 384</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&lt;0,4 (0,15)</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VoD</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Jednosm.</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16- Mbps</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&lt; 1%</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741" name="Text Box 72"/>
          <p:cNvSpPr txBox="1">
            <a:spLocks noChangeArrowheads="1"/>
          </p:cNvSpPr>
          <p:nvPr/>
        </p:nvSpPr>
        <p:spPr bwMode="auto">
          <a:xfrm>
            <a:off x="827088" y="109538"/>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a:solidFill>
                  <a:schemeClr val="bg1"/>
                </a:solidFill>
                <a:latin typeface="Verdana" pitchFamily="34" charset="0"/>
              </a:rPr>
              <a:t>QoS - pokračovanie</a:t>
            </a:r>
            <a:endParaRPr lang="cs-CZ" altLang="sk-SK" sz="1800">
              <a:solidFill>
                <a:schemeClr val="bg1"/>
              </a:solidFill>
              <a:latin typeface="Verdan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Zástupný symbol čísla snímky 3"/>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177379E2-9ADD-41BC-BFBD-F4FF98824315}" type="slidenum">
              <a:rPr lang="cs-CZ" altLang="sk-SK" sz="1200" smtClean="0">
                <a:latin typeface="Arial Black" pitchFamily="34" charset="0"/>
              </a:rPr>
              <a:pPr eaLnBrk="1" hangingPunct="1">
                <a:spcBef>
                  <a:spcPct val="0"/>
                </a:spcBef>
                <a:buClrTx/>
                <a:buSzTx/>
                <a:buFontTx/>
                <a:buNone/>
              </a:pPr>
              <a:t>24</a:t>
            </a:fld>
            <a:endParaRPr lang="cs-CZ" altLang="sk-SK" sz="1200" smtClean="0">
              <a:latin typeface="Arial Black" pitchFamily="34" charset="0"/>
            </a:endParaRPr>
          </a:p>
        </p:txBody>
      </p:sp>
      <p:graphicFrame>
        <p:nvGraphicFramePr>
          <p:cNvPr id="94345" name="Group 137"/>
          <p:cNvGraphicFramePr>
            <a:graphicFrameLocks noGrp="1"/>
          </p:cNvGraphicFramePr>
          <p:nvPr>
            <p:ph/>
            <p:extLst>
              <p:ext uri="{D42A27DB-BD31-4B8C-83A1-F6EECF244321}">
                <p14:modId xmlns:p14="http://schemas.microsoft.com/office/powerpoint/2010/main" val="2446068825"/>
              </p:ext>
            </p:extLst>
          </p:nvPr>
        </p:nvGraphicFramePr>
        <p:xfrm>
          <a:off x="539750" y="549275"/>
          <a:ext cx="8147050" cy="6166740"/>
        </p:xfrm>
        <a:graphic>
          <a:graphicData uri="http://schemas.openxmlformats.org/drawingml/2006/table">
            <a:tbl>
              <a:tblPr/>
              <a:tblGrid>
                <a:gridCol w="1630363">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gridCol w="1709216">
                  <a:extLst>
                    <a:ext uri="{9D8B030D-6E8A-4147-A177-3AD203B41FA5}">
                      <a16:colId xmlns:a16="http://schemas.microsoft.com/office/drawing/2014/main" val="20002"/>
                    </a:ext>
                  </a:extLst>
                </a:gridCol>
                <a:gridCol w="1548334">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8961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err="1" smtClean="0">
                          <a:ln>
                            <a:noFill/>
                          </a:ln>
                          <a:solidFill>
                            <a:schemeClr val="tx1"/>
                          </a:solidFill>
                          <a:effectLst/>
                          <a:latin typeface="Arial" charset="0"/>
                        </a:rPr>
                        <a:t>aplik</a:t>
                      </a:r>
                      <a:r>
                        <a:rPr kumimoji="0" lang="sk-SK" sz="2400" b="1" i="0" u="none" strike="noStrike" cap="none" normalizeH="0" baseline="0" dirty="0" err="1" smtClean="0">
                          <a:ln>
                            <a:noFill/>
                          </a:ln>
                          <a:solidFill>
                            <a:schemeClr val="tx1"/>
                          </a:solidFill>
                          <a:effectLst/>
                          <a:latin typeface="Arial" charset="0"/>
                        </a:rPr>
                        <a:t>ácia</a:t>
                      </a:r>
                      <a:endParaRPr kumimoji="0" lang="cs-CZ" sz="2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2400" b="1" i="0" u="none" strike="noStrike" cap="none" normalizeH="0" baseline="0" dirty="0" smtClean="0">
                          <a:ln>
                            <a:noFill/>
                          </a:ln>
                          <a:solidFill>
                            <a:schemeClr val="tx1"/>
                          </a:solidFill>
                          <a:effectLst/>
                          <a:latin typeface="Arial" charset="0"/>
                        </a:rPr>
                        <a:t>Symetria</a:t>
                      </a:r>
                      <a:endParaRPr kumimoji="0" lang="cs-CZ" sz="2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2400" b="1" i="0" u="none" strike="noStrike" cap="none" normalizeH="0" baseline="0" dirty="0" err="1" smtClean="0">
                          <a:ln>
                            <a:noFill/>
                          </a:ln>
                          <a:solidFill>
                            <a:schemeClr val="tx1"/>
                          </a:solidFill>
                          <a:effectLst/>
                          <a:latin typeface="Arial" charset="0"/>
                        </a:rPr>
                        <a:t>Typ.objem</a:t>
                      </a:r>
                      <a:r>
                        <a:rPr kumimoji="0" lang="sk-SK" sz="2400" b="1" i="0" u="none" strike="noStrike" cap="none" normalizeH="0" baseline="0" dirty="0" smtClean="0">
                          <a:ln>
                            <a:noFill/>
                          </a:ln>
                          <a:solidFill>
                            <a:schemeClr val="tx1"/>
                          </a:solidFill>
                          <a:effectLst/>
                          <a:latin typeface="Arial" charset="0"/>
                        </a:rPr>
                        <a:t> dát</a:t>
                      </a:r>
                      <a:r>
                        <a:rPr kumimoji="0" lang="en-US" sz="2400" b="1" i="0" u="none" strike="noStrike" cap="none" normalizeH="0" baseline="0" dirty="0" smtClean="0">
                          <a:ln>
                            <a:noFill/>
                          </a:ln>
                          <a:solidFill>
                            <a:schemeClr val="tx1"/>
                          </a:solidFill>
                          <a:effectLst/>
                          <a:latin typeface="Arial" charset="0"/>
                        </a:rPr>
                        <a:t> [</a:t>
                      </a:r>
                      <a:r>
                        <a:rPr kumimoji="0" lang="sk-SK" sz="2400" b="1" i="0" u="none" strike="noStrike" cap="none" normalizeH="0" baseline="0" dirty="0" err="1" smtClean="0">
                          <a:ln>
                            <a:noFill/>
                          </a:ln>
                          <a:solidFill>
                            <a:schemeClr val="tx1"/>
                          </a:solidFill>
                          <a:effectLst/>
                          <a:latin typeface="Arial" charset="0"/>
                        </a:rPr>
                        <a:t>kB</a:t>
                      </a:r>
                      <a:r>
                        <a:rPr kumimoji="0" lang="en-US" sz="2400" b="1" i="0" u="none" strike="noStrike" cap="none" normalizeH="0" baseline="0" dirty="0" smtClean="0">
                          <a:ln>
                            <a:noFill/>
                          </a:ln>
                          <a:solidFill>
                            <a:schemeClr val="tx1"/>
                          </a:solidFill>
                          <a:effectLst/>
                          <a:latin typeface="Arial" charset="0"/>
                        </a:rPr>
                        <a:t>]</a:t>
                      </a:r>
                      <a:endParaRPr kumimoji="0" lang="cs-CZ" sz="2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2400" b="1" i="0" u="none" strike="noStrike" cap="none" normalizeH="0" baseline="0" dirty="0" err="1" smtClean="0">
                          <a:ln>
                            <a:noFill/>
                          </a:ln>
                          <a:solidFill>
                            <a:schemeClr val="tx1"/>
                          </a:solidFill>
                          <a:effectLst/>
                          <a:latin typeface="Arial" charset="0"/>
                        </a:rPr>
                        <a:t>Onesk</a:t>
                      </a:r>
                      <a:r>
                        <a:rPr kumimoji="0" lang="sk-SK" sz="2400" b="1" i="0" u="none" strike="noStrike" cap="none" normalizeH="0" baseline="0" dirty="0" smtClean="0">
                          <a:ln>
                            <a:noFill/>
                          </a:ln>
                          <a:solidFill>
                            <a:schemeClr val="tx1"/>
                          </a:solidFill>
                          <a:effectLst/>
                          <a:latin typeface="Arial" charset="0"/>
                        </a:rPr>
                        <a:t>.</a:t>
                      </a:r>
                      <a:r>
                        <a:rPr kumimoji="0" lang="en-US" sz="2400" b="1" i="0" u="none" strike="noStrike" cap="none" normalizeH="0" baseline="0" dirty="0" smtClean="0">
                          <a:ln>
                            <a:noFill/>
                          </a:ln>
                          <a:solidFill>
                            <a:schemeClr val="tx1"/>
                          </a:solidFill>
                          <a:effectLst/>
                          <a:latin typeface="Arial" charset="0"/>
                        </a:rPr>
                        <a:t>  [s]</a:t>
                      </a:r>
                      <a:endParaRPr kumimoji="0" lang="cs-CZ" sz="2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2400" b="1" i="0" u="none" strike="noStrike" cap="none" normalizeH="0" baseline="0" dirty="0" err="1" smtClean="0">
                          <a:ln>
                            <a:noFill/>
                          </a:ln>
                          <a:solidFill>
                            <a:schemeClr val="tx1"/>
                          </a:solidFill>
                          <a:effectLst/>
                          <a:latin typeface="Arial" charset="0"/>
                        </a:rPr>
                        <a:t>Chybo</a:t>
                      </a:r>
                      <a:r>
                        <a:rPr kumimoji="0" lang="en-US" sz="2400" b="1" i="0" u="none" strike="noStrike" cap="none" normalizeH="0" baseline="0" dirty="0" smtClean="0">
                          <a:ln>
                            <a:noFill/>
                          </a:ln>
                          <a:solidFill>
                            <a:schemeClr val="tx1"/>
                          </a:solidFill>
                          <a:effectLst/>
                          <a:latin typeface="Arial" charset="0"/>
                        </a:rPr>
                        <a:t> -</a:t>
                      </a:r>
                      <a:r>
                        <a:rPr kumimoji="0" lang="sk-SK" sz="2400" b="1" i="0" u="none" strike="noStrike" cap="none" normalizeH="0" baseline="0" dirty="0" err="1" smtClean="0">
                          <a:ln>
                            <a:noFill/>
                          </a:ln>
                          <a:solidFill>
                            <a:schemeClr val="tx1"/>
                          </a:solidFill>
                          <a:effectLst/>
                          <a:latin typeface="Arial" charset="0"/>
                        </a:rPr>
                        <a:t>vosť</a:t>
                      </a:r>
                      <a:r>
                        <a:rPr kumimoji="0" lang="sk-SK" sz="2400" b="1" i="0" u="none" strike="noStrike" cap="none" normalizeH="0" baseline="0" dirty="0" smtClean="0">
                          <a:ln>
                            <a:noFill/>
                          </a:ln>
                          <a:solidFill>
                            <a:schemeClr val="tx1"/>
                          </a:solidFill>
                          <a:effectLst/>
                          <a:latin typeface="Arial" charset="0"/>
                        </a:rPr>
                        <a:t> BER</a:t>
                      </a:r>
                      <a:endParaRPr kumimoji="0" lang="cs-CZ" sz="2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494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dirty="0" smtClean="0">
                          <a:ln>
                            <a:noFill/>
                          </a:ln>
                          <a:solidFill>
                            <a:schemeClr val="tx1"/>
                          </a:solidFill>
                          <a:effectLst/>
                          <a:latin typeface="Arial" charset="0"/>
                        </a:rPr>
                        <a:t>Hľadanie </a:t>
                      </a:r>
                      <a:r>
                        <a:rPr kumimoji="0" lang="sk-SK" sz="1800" b="0" i="0" u="none" strike="noStrike" cap="none" normalizeH="0" baseline="0" dirty="0" err="1" smtClean="0">
                          <a:ln>
                            <a:noFill/>
                          </a:ln>
                          <a:solidFill>
                            <a:schemeClr val="tx1"/>
                          </a:solidFill>
                          <a:effectLst/>
                          <a:latin typeface="Arial" charset="0"/>
                        </a:rPr>
                        <a:t>inf</a:t>
                      </a:r>
                      <a:r>
                        <a:rPr kumimoji="0" lang="sk-SK"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dirty="0" smtClean="0">
                          <a:ln>
                            <a:noFill/>
                          </a:ln>
                          <a:solidFill>
                            <a:schemeClr val="tx1"/>
                          </a:solidFill>
                          <a:effectLst/>
                          <a:latin typeface="Arial" charset="0"/>
                        </a:rPr>
                        <a:t>(</a:t>
                      </a:r>
                      <a:r>
                        <a:rPr kumimoji="0" lang="sk-SK" sz="1800" b="0" i="0" u="none" strike="noStrike" cap="none" normalizeH="0" baseline="0" dirty="0" err="1" smtClean="0">
                          <a:ln>
                            <a:noFill/>
                          </a:ln>
                          <a:solidFill>
                            <a:schemeClr val="tx1"/>
                          </a:solidFill>
                          <a:effectLst/>
                          <a:latin typeface="Arial" charset="0"/>
                        </a:rPr>
                        <a:t>browsing</a:t>
                      </a:r>
                      <a:r>
                        <a:rPr kumimoji="0" lang="sk-SK" sz="1800" b="0" i="0" u="none" strike="noStrike" cap="none" normalizeH="0" baseline="0" dirty="0" smtClean="0">
                          <a:ln>
                            <a:noFill/>
                          </a:ln>
                          <a:solidFill>
                            <a:schemeClr val="tx1"/>
                          </a:solidFill>
                          <a:effectLst/>
                          <a:latin typeface="Arial" charset="0"/>
                        </a:rPr>
                        <a:t>)</a:t>
                      </a:r>
                      <a:endParaRPr kumimoji="0" lang="cs-CZ"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Asym.</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2</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Pr</a:t>
                      </a:r>
                      <a:r>
                        <a:rPr kumimoji="0" lang="sk-SK" sz="1800" b="0" i="0" u="none" strike="noStrike" cap="none" normalizeH="0" baseline="0" smtClean="0">
                          <a:ln>
                            <a:noFill/>
                          </a:ln>
                          <a:solidFill>
                            <a:schemeClr val="tx1"/>
                          </a:solidFill>
                          <a:effectLst/>
                          <a:latin typeface="Arial" charset="0"/>
                        </a:rPr>
                        <a:t>ípustné </a:t>
                      </a:r>
                      <a:r>
                        <a:rPr kumimoji="0" lang="en-US" sz="1800" b="0" i="0" u="none" strike="noStrike" cap="none" normalizeH="0" baseline="0" smtClean="0">
                          <a:ln>
                            <a:noFill/>
                          </a:ln>
                          <a:solidFill>
                            <a:schemeClr val="tx1"/>
                          </a:solidFill>
                          <a:effectLst/>
                          <a:latin typeface="Arial" charset="0"/>
                        </a:rPr>
                        <a:t>&lt;4</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 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dirty="0" smtClean="0">
                          <a:ln>
                            <a:noFill/>
                          </a:ln>
                          <a:solidFill>
                            <a:schemeClr val="tx1"/>
                          </a:solidFill>
                          <a:effectLst/>
                          <a:latin typeface="Arial" charset="0"/>
                        </a:rPr>
                        <a:t>Sťahovanie </a:t>
                      </a:r>
                      <a:r>
                        <a:rPr kumimoji="0" lang="sk-SK" sz="1800" b="0" i="0" u="none" strike="noStrike" cap="none" normalizeH="0" baseline="0" dirty="0" err="1" smtClean="0">
                          <a:ln>
                            <a:noFill/>
                          </a:ln>
                          <a:solidFill>
                            <a:schemeClr val="tx1"/>
                          </a:solidFill>
                          <a:effectLst/>
                          <a:latin typeface="Arial" charset="0"/>
                        </a:rPr>
                        <a:t>súb</a:t>
                      </a:r>
                      <a:r>
                        <a:rPr kumimoji="0" lang="sk-SK" sz="1800" b="0" i="0" u="none" strike="noStrike" cap="none" normalizeH="0" baseline="0" dirty="0" smtClean="0">
                          <a:ln>
                            <a:noFill/>
                          </a:ln>
                          <a:solidFill>
                            <a:schemeClr val="tx1"/>
                          </a:solidFill>
                          <a:effectLst/>
                          <a:latin typeface="Arial" charset="0"/>
                        </a:rPr>
                        <a:t>. a </a:t>
                      </a:r>
                      <a:r>
                        <a:rPr kumimoji="0" lang="sk-SK" sz="1800" b="0" i="0" u="none" strike="noStrike" cap="none" normalizeH="0" baseline="0" dirty="0" err="1" smtClean="0">
                          <a:ln>
                            <a:noFill/>
                          </a:ln>
                          <a:solidFill>
                            <a:schemeClr val="tx1"/>
                          </a:solidFill>
                          <a:effectLst/>
                          <a:latin typeface="Arial" charset="0"/>
                        </a:rPr>
                        <a:t>stat.obrá</a:t>
                      </a:r>
                      <a:r>
                        <a:rPr kumimoji="0" lang="en-US" sz="1800" b="0" i="0" u="none" strike="noStrike" cap="none" normalizeH="0" baseline="0" dirty="0" err="1" smtClean="0">
                          <a:ln>
                            <a:noFill/>
                          </a:ln>
                          <a:solidFill>
                            <a:schemeClr val="tx1"/>
                          </a:solidFill>
                          <a:effectLst/>
                          <a:latin typeface="Arial" charset="0"/>
                        </a:rPr>
                        <a:t>zkov</a:t>
                      </a:r>
                      <a:endParaRPr kumimoji="0" lang="cs-CZ"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dirty="0" err="1" smtClean="0">
                          <a:ln>
                            <a:noFill/>
                          </a:ln>
                          <a:solidFill>
                            <a:schemeClr val="tx1"/>
                          </a:solidFill>
                          <a:effectLst/>
                          <a:latin typeface="Arial" charset="0"/>
                        </a:rPr>
                        <a:t>Asym</a:t>
                      </a:r>
                      <a:r>
                        <a:rPr kumimoji="0" lang="sk-SK" sz="1800" b="0" i="0" u="none" strike="noStrike" cap="none" normalizeH="0" baseline="0" dirty="0" smtClean="0">
                          <a:ln>
                            <a:noFill/>
                          </a:ln>
                          <a:solidFill>
                            <a:schemeClr val="tx1"/>
                          </a:solidFill>
                          <a:effectLst/>
                          <a:latin typeface="Arial" charset="0"/>
                        </a:rPr>
                        <a:t>.</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 – 10 000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15</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Pr</a:t>
                      </a:r>
                      <a:r>
                        <a:rPr kumimoji="0" lang="sk-SK" sz="1800" b="0" i="0" u="none" strike="noStrike" cap="none" normalizeH="0" baseline="0" smtClean="0">
                          <a:ln>
                            <a:noFill/>
                          </a:ln>
                          <a:solidFill>
                            <a:schemeClr val="tx1"/>
                          </a:solidFill>
                          <a:effectLst/>
                          <a:latin typeface="Arial" charset="0"/>
                        </a:rPr>
                        <a:t>ípustné </a:t>
                      </a:r>
                      <a:r>
                        <a:rPr kumimoji="0" lang="en-US" sz="1800" b="0" i="0" u="none" strike="noStrike" cap="none" normalizeH="0" baseline="0" smtClean="0">
                          <a:ln>
                            <a:noFill/>
                          </a:ln>
                          <a:solidFill>
                            <a:schemeClr val="tx1"/>
                          </a:solidFill>
                          <a:effectLst/>
                          <a:latin typeface="Arial" charset="0"/>
                        </a:rPr>
                        <a:t>&lt;60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494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Obch.transakcie</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dirty="0" smtClean="0">
                          <a:ln>
                            <a:noFill/>
                          </a:ln>
                          <a:solidFill>
                            <a:schemeClr val="tx1"/>
                          </a:solidFill>
                          <a:effectLst/>
                          <a:latin typeface="Arial" charset="0"/>
                        </a:rPr>
                        <a:t>Symetricky</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2</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Pr</a:t>
                      </a:r>
                      <a:r>
                        <a:rPr kumimoji="0" lang="sk-SK" sz="1800" b="0" i="0" u="none" strike="noStrike" cap="none" normalizeH="0" baseline="0" smtClean="0">
                          <a:ln>
                            <a:noFill/>
                          </a:ln>
                          <a:solidFill>
                            <a:schemeClr val="tx1"/>
                          </a:solidFill>
                          <a:effectLst/>
                          <a:latin typeface="Arial" charset="0"/>
                        </a:rPr>
                        <a:t>ípustné </a:t>
                      </a:r>
                      <a:r>
                        <a:rPr kumimoji="0" lang="en-US" sz="1800" b="0" i="0" u="none" strike="noStrike" cap="none" normalizeH="0" baseline="0" smtClean="0">
                          <a:ln>
                            <a:noFill/>
                          </a:ln>
                          <a:solidFill>
                            <a:schemeClr val="tx1"/>
                          </a:solidFill>
                          <a:effectLst/>
                          <a:latin typeface="Arial" charset="0"/>
                        </a:rPr>
                        <a:t>&lt;4</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Ďiaľk.riadenie a interakt.hry</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dirty="0" err="1" smtClean="0">
                          <a:ln>
                            <a:noFill/>
                          </a:ln>
                          <a:solidFill>
                            <a:schemeClr val="tx1"/>
                          </a:solidFill>
                          <a:effectLst/>
                          <a:latin typeface="Arial" charset="0"/>
                        </a:rPr>
                        <a:t>Asym</a:t>
                      </a:r>
                      <a:r>
                        <a:rPr kumimoji="0" lang="sk-SK" sz="1800" b="0" i="0" u="none" strike="noStrike" cap="none" normalizeH="0" baseline="0" dirty="0" smtClean="0">
                          <a:ln>
                            <a:noFill/>
                          </a:ln>
                          <a:solidFill>
                            <a:schemeClr val="tx1"/>
                          </a:solidFill>
                          <a:effectLst/>
                          <a:latin typeface="Arial" charset="0"/>
                        </a:rPr>
                        <a:t>.</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0,2</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E-mail (prístup k serveru)</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dirty="0" smtClean="0">
                          <a:ln>
                            <a:noFill/>
                          </a:ln>
                          <a:solidFill>
                            <a:schemeClr val="tx1"/>
                          </a:solidFill>
                          <a:effectLst/>
                          <a:latin typeface="Arial" charset="0"/>
                        </a:rPr>
                        <a:t>Jednosmerne</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&lt; 10</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&lt; 2</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err="1" smtClean="0">
                          <a:ln>
                            <a:noFill/>
                          </a:ln>
                          <a:solidFill>
                            <a:schemeClr val="tx1"/>
                          </a:solidFill>
                          <a:effectLst/>
                          <a:latin typeface="Arial" charset="0"/>
                        </a:rPr>
                        <a:t>Pr</a:t>
                      </a:r>
                      <a:r>
                        <a:rPr kumimoji="0" lang="sk-SK" sz="1800" b="0" i="0" u="none" strike="noStrike" cap="none" normalizeH="0" baseline="0" dirty="0" err="1" smtClean="0">
                          <a:ln>
                            <a:noFill/>
                          </a:ln>
                          <a:solidFill>
                            <a:schemeClr val="tx1"/>
                          </a:solidFill>
                          <a:effectLst/>
                          <a:latin typeface="Arial" charset="0"/>
                        </a:rPr>
                        <a:t>ípustné</a:t>
                      </a:r>
                      <a:r>
                        <a:rPr kumimoji="0" lang="sk-SK"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&lt;4</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E-mail (medzi servermi)</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Jednosmerne</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err="1" smtClean="0">
                          <a:ln>
                            <a:noFill/>
                          </a:ln>
                          <a:solidFill>
                            <a:schemeClr val="tx1"/>
                          </a:solidFill>
                          <a:effectLst/>
                          <a:latin typeface="Arial" charset="0"/>
                        </a:rPr>
                        <a:t>Nieko</a:t>
                      </a:r>
                      <a:r>
                        <a:rPr kumimoji="0" lang="sk-SK" sz="1800" b="0" i="0" u="none" strike="noStrike" cap="none" normalizeH="0" baseline="0" dirty="0" smtClean="0">
                          <a:ln>
                            <a:noFill/>
                          </a:ln>
                          <a:solidFill>
                            <a:schemeClr val="tx1"/>
                          </a:solidFill>
                          <a:effectLst/>
                          <a:latin typeface="Arial" charset="0"/>
                        </a:rPr>
                        <a:t>ľ</a:t>
                      </a:r>
                      <a:r>
                        <a:rPr kumimoji="0" lang="en-US" sz="1800" b="0" i="0" u="none" strike="noStrike" cap="none" normalizeH="0" baseline="0" dirty="0" err="1" smtClean="0">
                          <a:ln>
                            <a:noFill/>
                          </a:ln>
                          <a:solidFill>
                            <a:schemeClr val="tx1"/>
                          </a:solidFill>
                          <a:effectLst/>
                          <a:latin typeface="Arial" charset="0"/>
                        </a:rPr>
                        <a:t>ko</a:t>
                      </a:r>
                      <a:r>
                        <a:rPr kumimoji="0" lang="en-US" sz="1800" b="0" i="0" u="none" strike="noStrike" cap="none" normalizeH="0" baseline="0" dirty="0" smtClean="0">
                          <a:ln>
                            <a:noFill/>
                          </a:ln>
                          <a:solidFill>
                            <a:schemeClr val="tx1"/>
                          </a:solidFill>
                          <a:effectLst/>
                          <a:latin typeface="Arial" charset="0"/>
                        </a:rPr>
                        <a:t> min.</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0</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667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Telefax</a:t>
                      </a:r>
                      <a:endParaRPr kumimoji="0" lang="cs-CZ"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k-SK" sz="1800" b="0" i="0" u="none" strike="noStrike" cap="none" normalizeH="0" baseline="0" smtClean="0">
                          <a:ln>
                            <a:noFill/>
                          </a:ln>
                          <a:solidFill>
                            <a:schemeClr val="tx1"/>
                          </a:solidFill>
                          <a:effectLst/>
                          <a:latin typeface="Arial" charset="0"/>
                        </a:rPr>
                        <a:t>Jednosmerne</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 10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err="1" smtClean="0">
                          <a:ln>
                            <a:noFill/>
                          </a:ln>
                          <a:solidFill>
                            <a:schemeClr val="tx1"/>
                          </a:solidFill>
                          <a:effectLst/>
                          <a:latin typeface="Arial" charset="0"/>
                        </a:rPr>
                        <a:t>Nieko</a:t>
                      </a:r>
                      <a:r>
                        <a:rPr kumimoji="0" lang="sk-SK" sz="1800" b="0" i="0" u="none" strike="noStrike" cap="none" normalizeH="0" baseline="0" dirty="0" smtClean="0">
                          <a:ln>
                            <a:noFill/>
                          </a:ln>
                          <a:solidFill>
                            <a:schemeClr val="tx1"/>
                          </a:solidFill>
                          <a:effectLst/>
                          <a:latin typeface="Arial" charset="0"/>
                        </a:rPr>
                        <a:t>ľ</a:t>
                      </a:r>
                      <a:r>
                        <a:rPr kumimoji="0" lang="en-US" sz="1800" b="0" i="0" u="none" strike="noStrike" cap="none" normalizeH="0" baseline="0" dirty="0" err="1" smtClean="0">
                          <a:ln>
                            <a:noFill/>
                          </a:ln>
                          <a:solidFill>
                            <a:schemeClr val="tx1"/>
                          </a:solidFill>
                          <a:effectLst/>
                          <a:latin typeface="Arial" charset="0"/>
                        </a:rPr>
                        <a:t>ko</a:t>
                      </a:r>
                      <a:r>
                        <a:rPr kumimoji="0" lang="en-US" sz="1800" b="0" i="0" u="none" strike="noStrike" cap="none" normalizeH="0" baseline="0" dirty="0" smtClean="0">
                          <a:ln>
                            <a:noFill/>
                          </a:ln>
                          <a:solidFill>
                            <a:schemeClr val="tx1"/>
                          </a:solidFill>
                          <a:effectLst/>
                          <a:latin typeface="Arial" charset="0"/>
                        </a:rPr>
                        <a:t> min.</a:t>
                      </a:r>
                      <a:endParaRPr kumimoji="0" lang="cs-CZ"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&lt; 10</a:t>
                      </a:r>
                      <a:r>
                        <a:rPr kumimoji="0" lang="en-US" sz="1800" b="0" i="0" u="none" strike="noStrike" cap="none" normalizeH="0" baseline="30000" dirty="0" smtClean="0">
                          <a:ln>
                            <a:noFill/>
                          </a:ln>
                          <a:solidFill>
                            <a:schemeClr val="tx1"/>
                          </a:solidFill>
                          <a:effectLst/>
                          <a:latin typeface="Arial" charset="0"/>
                        </a:rPr>
                        <a:t>-6</a:t>
                      </a:r>
                      <a:endParaRPr kumimoji="0" lang="cs-CZ" sz="1800" b="0" i="0" u="none" strike="noStrike" cap="none" normalizeH="0" baseline="30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9755" name="Text Box 138"/>
          <p:cNvSpPr txBox="1">
            <a:spLocks noChangeArrowheads="1"/>
          </p:cNvSpPr>
          <p:nvPr/>
        </p:nvSpPr>
        <p:spPr bwMode="auto">
          <a:xfrm>
            <a:off x="827088" y="0"/>
            <a:ext cx="7921625" cy="3667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sk-SK" sz="1800" b="1" dirty="0" err="1">
                <a:solidFill>
                  <a:schemeClr val="bg1"/>
                </a:solidFill>
                <a:latin typeface="Verdana" pitchFamily="34" charset="0"/>
              </a:rPr>
              <a:t>Tab.3</a:t>
            </a:r>
            <a:r>
              <a:rPr lang="en-US" altLang="sk-SK" sz="1800" b="1" dirty="0">
                <a:solidFill>
                  <a:schemeClr val="bg1"/>
                </a:solidFill>
                <a:latin typeface="Verdana" pitchFamily="34" charset="0"/>
              </a:rPr>
              <a:t> </a:t>
            </a:r>
            <a:r>
              <a:rPr lang="sk-SK" altLang="sk-SK" sz="1800" b="1" dirty="0" err="1">
                <a:solidFill>
                  <a:schemeClr val="bg1"/>
                </a:solidFill>
                <a:latin typeface="Verdana" pitchFamily="34" charset="0"/>
              </a:rPr>
              <a:t>Zákl.kvalitatívne</a:t>
            </a:r>
            <a:r>
              <a:rPr lang="sk-SK" altLang="sk-SK" sz="1800" b="1">
                <a:solidFill>
                  <a:schemeClr val="bg1"/>
                </a:solidFill>
                <a:latin typeface="Verdana" pitchFamily="34" charset="0"/>
              </a:rPr>
              <a:t> </a:t>
            </a:r>
            <a:r>
              <a:rPr lang="sk-SK" altLang="sk-SK" sz="1800" b="1" smtClean="0">
                <a:solidFill>
                  <a:schemeClr val="bg1"/>
                </a:solidFill>
                <a:latin typeface="Verdana" pitchFamily="34" charset="0"/>
              </a:rPr>
              <a:t>ukazovatele </a:t>
            </a:r>
            <a:r>
              <a:rPr lang="sk-SK" altLang="sk-SK" sz="1800" b="1" dirty="0">
                <a:solidFill>
                  <a:schemeClr val="bg1"/>
                </a:solidFill>
                <a:latin typeface="Verdana" pitchFamily="34" charset="0"/>
              </a:rPr>
              <a:t>pre prenos dát </a:t>
            </a:r>
            <a:r>
              <a:rPr lang="en-US" altLang="sk-SK" sz="1800" b="1" dirty="0">
                <a:solidFill>
                  <a:schemeClr val="bg1"/>
                </a:solidFill>
                <a:latin typeface="Verdana" pitchFamily="34" charset="0"/>
              </a:rPr>
              <a:t>[3]</a:t>
            </a:r>
            <a:endParaRPr lang="cs-CZ" altLang="sk-SK" sz="1800" b="1" dirty="0">
              <a:solidFill>
                <a:schemeClr val="bg1"/>
              </a:solidFill>
              <a:latin typeface="Verdan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Zástupný symbol čísla snímky 4"/>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D38FD4B-9DD9-45B9-9ED0-A18F3E8D7551}" type="slidenum">
              <a:rPr lang="cs-CZ" altLang="sk-SK" sz="1200" smtClean="0">
                <a:latin typeface="Arial Black" pitchFamily="34" charset="0"/>
              </a:rPr>
              <a:pPr eaLnBrk="1" hangingPunct="1">
                <a:spcBef>
                  <a:spcPct val="0"/>
                </a:spcBef>
                <a:buClrTx/>
                <a:buSzTx/>
                <a:buFontTx/>
                <a:buNone/>
              </a:pPr>
              <a:t>25</a:t>
            </a:fld>
            <a:endParaRPr lang="cs-CZ" altLang="sk-SK" sz="1200" smtClean="0">
              <a:latin typeface="Arial Black" pitchFamily="34" charset="0"/>
            </a:endParaRPr>
          </a:p>
        </p:txBody>
      </p:sp>
      <p:sp>
        <p:nvSpPr>
          <p:cNvPr id="30723" name="Text Box 3"/>
          <p:cNvSpPr txBox="1">
            <a:spLocks noChangeArrowheads="1"/>
          </p:cNvSpPr>
          <p:nvPr/>
        </p:nvSpPr>
        <p:spPr bwMode="auto">
          <a:xfrm>
            <a:off x="539750" y="3716338"/>
            <a:ext cx="7920682"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sk-SK" sz="1800" dirty="0" smtClean="0">
                <a:latin typeface="Verdana" pitchFamily="34" charset="0"/>
              </a:rPr>
              <a:t>- </a:t>
            </a:r>
            <a:r>
              <a:rPr lang="sk-SK" altLang="sk-SK" sz="1800" dirty="0" smtClean="0">
                <a:latin typeface="Verdana" pitchFamily="34" charset="0"/>
              </a:rPr>
              <a:t>Ešte </a:t>
            </a:r>
            <a:r>
              <a:rPr lang="sk-SK" altLang="sk-SK" sz="1800" dirty="0">
                <a:latin typeface="Verdana" pitchFamily="34" charset="0"/>
              </a:rPr>
              <a:t>niektoré ďalšie druhy sietí v súlade s PC technológiami: </a:t>
            </a:r>
            <a:r>
              <a:rPr lang="en-US" altLang="sk-SK" sz="1800" dirty="0" smtClean="0">
                <a:latin typeface="Verdana" pitchFamily="34" charset="0"/>
              </a:rPr>
              <a:t>[</a:t>
            </a:r>
            <a:r>
              <a:rPr lang="en-US" altLang="sk-SK" sz="1800" dirty="0">
                <a:latin typeface="Verdana" pitchFamily="34" charset="0"/>
              </a:rPr>
              <a:t>3] </a:t>
            </a:r>
            <a:r>
              <a:rPr lang="sk-SK" altLang="sk-SK" sz="1800" dirty="0">
                <a:latin typeface="Verdana" pitchFamily="34" charset="0"/>
              </a:rPr>
              <a:t>/13</a:t>
            </a:r>
            <a:r>
              <a:rPr lang="en-US" altLang="sk-SK" sz="1800" dirty="0">
                <a:latin typeface="Verdana" pitchFamily="34" charset="0"/>
              </a:rPr>
              <a:t> </a:t>
            </a:r>
            <a:r>
              <a:rPr lang="en-US" altLang="sk-SK" sz="1800" dirty="0" smtClean="0">
                <a:latin typeface="Verdana" pitchFamily="34" charset="0"/>
              </a:rPr>
              <a:t> - </a:t>
            </a:r>
            <a:r>
              <a:rPr lang="sk-SK" altLang="sk-SK" sz="1800" dirty="0" smtClean="0">
                <a:latin typeface="Verdana" pitchFamily="34" charset="0"/>
              </a:rPr>
              <a:t>podľa rozsiahlosti, resp. dosahu: </a:t>
            </a:r>
            <a:endParaRPr lang="sk-SK" altLang="sk-SK" sz="1800" dirty="0">
              <a:latin typeface="Verdana" pitchFamily="34" charset="0"/>
            </a:endParaRPr>
          </a:p>
          <a:p>
            <a:pPr eaLnBrk="1" hangingPunct="1">
              <a:spcBef>
                <a:spcPct val="50000"/>
              </a:spcBef>
              <a:buClrTx/>
              <a:buSzTx/>
              <a:buFontTx/>
              <a:buNone/>
            </a:pPr>
            <a:r>
              <a:rPr lang="sk-SK" altLang="sk-SK" sz="1800" b="1" dirty="0">
                <a:latin typeface="Verdana" pitchFamily="34" charset="0"/>
              </a:rPr>
              <a:t>WAN -</a:t>
            </a:r>
          </a:p>
          <a:p>
            <a:pPr eaLnBrk="1" hangingPunct="1">
              <a:spcBef>
                <a:spcPct val="50000"/>
              </a:spcBef>
              <a:buClrTx/>
              <a:buSzTx/>
              <a:buFontTx/>
              <a:buNone/>
            </a:pPr>
            <a:r>
              <a:rPr lang="sk-SK" altLang="sk-SK" sz="1800" b="1" dirty="0">
                <a:latin typeface="Verdana" pitchFamily="34" charset="0"/>
              </a:rPr>
              <a:t>MAN-</a:t>
            </a:r>
            <a:r>
              <a:rPr lang="sk-SK" altLang="sk-SK" sz="1800" dirty="0">
                <a:latin typeface="Verdana" pitchFamily="34" charset="0"/>
              </a:rPr>
              <a:t> metropolitná – súčasť </a:t>
            </a:r>
            <a:r>
              <a:rPr lang="sk-SK" altLang="sk-SK" sz="1800" dirty="0" err="1">
                <a:latin typeface="Verdana" pitchFamily="34" charset="0"/>
              </a:rPr>
              <a:t>PrS</a:t>
            </a:r>
            <a:endParaRPr lang="sk-SK" altLang="sk-SK" sz="1800" dirty="0">
              <a:latin typeface="Verdana" pitchFamily="34" charset="0"/>
            </a:endParaRPr>
          </a:p>
          <a:p>
            <a:pPr eaLnBrk="1" hangingPunct="1">
              <a:spcBef>
                <a:spcPct val="50000"/>
              </a:spcBef>
              <a:buClrTx/>
              <a:buSzTx/>
              <a:buFontTx/>
              <a:buNone/>
            </a:pPr>
            <a:r>
              <a:rPr lang="sk-SK" altLang="sk-SK" sz="1800" b="1" dirty="0">
                <a:latin typeface="Verdana" pitchFamily="34" charset="0"/>
              </a:rPr>
              <a:t>LAN- </a:t>
            </a:r>
            <a:r>
              <a:rPr lang="sk-SK" altLang="sk-SK" sz="1800" dirty="0">
                <a:latin typeface="Verdana" pitchFamily="34" charset="0"/>
              </a:rPr>
              <a:t>miestna – v objekte účastníka TS</a:t>
            </a:r>
            <a:endParaRPr lang="sk-SK" altLang="sk-SK" sz="1800" b="1" dirty="0">
              <a:latin typeface="Verdana" pitchFamily="34" charset="0"/>
            </a:endParaRPr>
          </a:p>
          <a:p>
            <a:pPr eaLnBrk="1" hangingPunct="1">
              <a:spcBef>
                <a:spcPct val="50000"/>
              </a:spcBef>
              <a:buClrTx/>
              <a:buSzTx/>
              <a:buFontTx/>
              <a:buNone/>
            </a:pPr>
            <a:r>
              <a:rPr lang="sk-SK" altLang="sk-SK" sz="1800" b="1" dirty="0">
                <a:latin typeface="Verdana" pitchFamily="34" charset="0"/>
              </a:rPr>
              <a:t>PAN- </a:t>
            </a:r>
            <a:r>
              <a:rPr lang="sk-SK" altLang="sk-SK" sz="1800" dirty="0" err="1">
                <a:latin typeface="Verdana" pitchFamily="34" charset="0"/>
              </a:rPr>
              <a:t>Personal</a:t>
            </a:r>
            <a:r>
              <a:rPr lang="sk-SK" altLang="sk-SK" sz="1800" dirty="0">
                <a:latin typeface="Verdana" pitchFamily="34" charset="0"/>
              </a:rPr>
              <a:t> </a:t>
            </a:r>
            <a:r>
              <a:rPr lang="sk-SK" altLang="sk-SK" sz="1800" dirty="0" err="1">
                <a:latin typeface="Verdana" pitchFamily="34" charset="0"/>
              </a:rPr>
              <a:t>Area</a:t>
            </a:r>
            <a:r>
              <a:rPr lang="sk-SK" altLang="sk-SK" sz="1800" dirty="0">
                <a:latin typeface="Verdana" pitchFamily="34" charset="0"/>
              </a:rPr>
              <a:t> </a:t>
            </a:r>
            <a:r>
              <a:rPr lang="sk-SK" altLang="sk-SK" sz="1800" dirty="0" err="1">
                <a:latin typeface="Verdana" pitchFamily="34" charset="0"/>
              </a:rPr>
              <a:t>Network</a:t>
            </a:r>
            <a:r>
              <a:rPr lang="sk-SK" altLang="sk-SK" sz="1800" dirty="0">
                <a:latin typeface="Verdana" pitchFamily="34" charset="0"/>
              </a:rPr>
              <a:t>- v rámci miestnosti –</a:t>
            </a:r>
            <a:r>
              <a:rPr lang="sk-SK" altLang="sk-SK" sz="1800" dirty="0" err="1">
                <a:latin typeface="Verdana" pitchFamily="34" charset="0"/>
              </a:rPr>
              <a:t>BlueTooth</a:t>
            </a:r>
            <a:r>
              <a:rPr lang="sk-SK" altLang="sk-SK" sz="1800" dirty="0">
                <a:latin typeface="Verdana" pitchFamily="34" charset="0"/>
              </a:rPr>
              <a:t> a IR prenos</a:t>
            </a:r>
            <a:endParaRPr lang="cs-CZ" altLang="sk-SK" sz="1800" b="1" dirty="0">
              <a:latin typeface="Verdana" pitchFamily="34" charset="0"/>
            </a:endParaRPr>
          </a:p>
        </p:txBody>
      </p:sp>
      <p:sp>
        <p:nvSpPr>
          <p:cNvPr id="30724" name="Text Box 5"/>
          <p:cNvSpPr txBox="1">
            <a:spLocks noChangeArrowheads="1"/>
          </p:cNvSpPr>
          <p:nvPr/>
        </p:nvSpPr>
        <p:spPr bwMode="auto">
          <a:xfrm>
            <a:off x="611188" y="692150"/>
            <a:ext cx="7920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sk-SK" sz="1800" dirty="0" smtClean="0">
                <a:latin typeface="Verdana" pitchFamily="34" charset="0"/>
              </a:rPr>
              <a:t>- </a:t>
            </a:r>
            <a:r>
              <a:rPr lang="sk-SK" altLang="sk-SK" sz="1800" dirty="0" smtClean="0">
                <a:latin typeface="Verdana" pitchFamily="34" charset="0"/>
              </a:rPr>
              <a:t>Požiadavky </a:t>
            </a:r>
            <a:r>
              <a:rPr lang="sk-SK" altLang="sk-SK" sz="1800" dirty="0">
                <a:latin typeface="Verdana" pitchFamily="34" charset="0"/>
              </a:rPr>
              <a:t>na TS zo strany zriaďovateľov a poskytovateľov služieb: ...</a:t>
            </a:r>
            <a:endParaRPr lang="cs-CZ" altLang="sk-SK" sz="1800" b="1" u="sng" dirty="0">
              <a:latin typeface="Verdana" pitchFamily="34" charset="0"/>
            </a:endParaRPr>
          </a:p>
        </p:txBody>
      </p:sp>
      <p:sp>
        <p:nvSpPr>
          <p:cNvPr id="30725" name="Text Box 6"/>
          <p:cNvSpPr txBox="1">
            <a:spLocks noChangeArrowheads="1"/>
          </p:cNvSpPr>
          <p:nvPr/>
        </p:nvSpPr>
        <p:spPr bwMode="auto">
          <a:xfrm>
            <a:off x="611188" y="1700213"/>
            <a:ext cx="7561262"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en-US" altLang="sk-SK" sz="1800" b="1" dirty="0" smtClean="0">
                <a:solidFill>
                  <a:srgbClr val="FF0000"/>
                </a:solidFill>
                <a:latin typeface="Verdana" pitchFamily="34" charset="0"/>
              </a:rPr>
              <a:t>- * </a:t>
            </a:r>
            <a:r>
              <a:rPr lang="en-US" altLang="sk-SK" sz="1800" b="1" dirty="0" err="1">
                <a:solidFill>
                  <a:srgbClr val="FF0000"/>
                </a:solidFill>
                <a:latin typeface="Verdana" pitchFamily="34" charset="0"/>
              </a:rPr>
              <a:t>Pozn</a:t>
            </a:r>
            <a:r>
              <a:rPr lang="en-US" altLang="sk-SK" sz="1800" b="1" dirty="0">
                <a:solidFill>
                  <a:srgbClr val="FF0000"/>
                </a:solidFill>
                <a:latin typeface="Verdana" pitchFamily="34" charset="0"/>
              </a:rPr>
              <a:t>: </a:t>
            </a:r>
            <a:r>
              <a:rPr lang="sk-SK" altLang="sk-SK" sz="1800" b="1" dirty="0">
                <a:latin typeface="Verdana" pitchFamily="34" charset="0"/>
              </a:rPr>
              <a:t>Iný</a:t>
            </a:r>
            <a:r>
              <a:rPr lang="en-US" altLang="sk-SK" sz="1800" b="1" dirty="0">
                <a:latin typeface="Verdana" pitchFamily="34" charset="0"/>
              </a:rPr>
              <a:t> </a:t>
            </a:r>
            <a:r>
              <a:rPr lang="en-US" altLang="sk-SK" sz="1800" b="1" dirty="0" err="1">
                <a:latin typeface="Verdana" pitchFamily="34" charset="0"/>
              </a:rPr>
              <a:t>poh</a:t>
            </a:r>
            <a:r>
              <a:rPr lang="sk-SK" altLang="sk-SK" sz="1800" b="1" dirty="0">
                <a:latin typeface="Verdana" pitchFamily="34" charset="0"/>
              </a:rPr>
              <a:t>ľ</a:t>
            </a:r>
            <a:r>
              <a:rPr lang="en-US" altLang="sk-SK" sz="1800" b="1" dirty="0">
                <a:latin typeface="Verdana" pitchFamily="34" charset="0"/>
              </a:rPr>
              <a:t>ad </a:t>
            </a:r>
            <a:r>
              <a:rPr lang="en-US" altLang="sk-SK" sz="1800" b="1" dirty="0" err="1">
                <a:latin typeface="Verdana" pitchFamily="34" charset="0"/>
              </a:rPr>
              <a:t>na</a:t>
            </a:r>
            <a:r>
              <a:rPr lang="en-US" altLang="sk-SK" sz="1800" b="1" dirty="0">
                <a:latin typeface="Verdana" pitchFamily="34" charset="0"/>
              </a:rPr>
              <a:t> </a:t>
            </a:r>
            <a:r>
              <a:rPr lang="sk-SK" altLang="sk-SK" sz="1800" b="1" dirty="0">
                <a:latin typeface="Verdana" pitchFamily="34" charset="0"/>
              </a:rPr>
              <a:t>š</a:t>
            </a:r>
            <a:r>
              <a:rPr lang="en-US" altLang="sk-SK" sz="1800" b="1" dirty="0" err="1">
                <a:latin typeface="Verdana" pitchFamily="34" charset="0"/>
              </a:rPr>
              <a:t>trukt</a:t>
            </a:r>
            <a:r>
              <a:rPr lang="sk-SK" altLang="sk-SK" sz="1800" b="1" dirty="0">
                <a:latin typeface="Verdana" pitchFamily="34" charset="0"/>
              </a:rPr>
              <a:t>ú</a:t>
            </a:r>
            <a:r>
              <a:rPr lang="en-US" altLang="sk-SK" sz="1800" b="1" dirty="0" err="1">
                <a:latin typeface="Verdana" pitchFamily="34" charset="0"/>
              </a:rPr>
              <a:t>ru</a:t>
            </a:r>
            <a:r>
              <a:rPr lang="en-US" altLang="sk-SK" sz="1800" b="1" dirty="0">
                <a:latin typeface="Verdana" pitchFamily="34" charset="0"/>
              </a:rPr>
              <a:t> </a:t>
            </a:r>
            <a:r>
              <a:rPr lang="sk-SK" altLang="sk-SK" sz="1800" b="1" dirty="0">
                <a:latin typeface="Verdana" pitchFamily="34" charset="0"/>
              </a:rPr>
              <a:t> TS:</a:t>
            </a:r>
          </a:p>
          <a:p>
            <a:pPr eaLnBrk="1" hangingPunct="1">
              <a:spcBef>
                <a:spcPct val="50000"/>
              </a:spcBef>
              <a:buClrTx/>
              <a:buSzTx/>
              <a:buFontTx/>
              <a:buChar char="-"/>
            </a:pPr>
            <a:r>
              <a:rPr lang="sk-SK" altLang="sk-SK" sz="1800" dirty="0" smtClean="0">
                <a:latin typeface="Verdana" pitchFamily="34" charset="0"/>
              </a:rPr>
              <a:t>Zariadenia sieťových uzlov</a:t>
            </a:r>
          </a:p>
          <a:p>
            <a:pPr eaLnBrk="1" hangingPunct="1">
              <a:spcBef>
                <a:spcPct val="50000"/>
              </a:spcBef>
              <a:buClrTx/>
              <a:buSzTx/>
              <a:buFontTx/>
              <a:buNone/>
            </a:pPr>
            <a:r>
              <a:rPr lang="sk-SK" altLang="sk-SK" sz="1800" dirty="0" smtClean="0">
                <a:latin typeface="Verdana" pitchFamily="34" charset="0"/>
              </a:rPr>
              <a:t>-Chrbtová sieť</a:t>
            </a:r>
          </a:p>
          <a:p>
            <a:pPr eaLnBrk="1" hangingPunct="1">
              <a:spcBef>
                <a:spcPct val="50000"/>
              </a:spcBef>
              <a:buClrTx/>
              <a:buSzTx/>
              <a:buFontTx/>
              <a:buNone/>
            </a:pPr>
            <a:r>
              <a:rPr lang="sk-SK" altLang="sk-SK" sz="1800" dirty="0" smtClean="0">
                <a:latin typeface="Verdana" pitchFamily="34" charset="0"/>
              </a:rPr>
              <a:t>-Prístupová sieť</a:t>
            </a:r>
            <a:endParaRPr lang="cs-CZ" altLang="sk-SK" sz="1800" dirty="0">
              <a:latin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1"/>
          </p:nvPr>
        </p:nvSpPr>
        <p:spPr/>
        <p:txBody>
          <a:bodyPr/>
          <a:lstStyle/>
          <a:p>
            <a:pPr>
              <a:defRPr/>
            </a:pPr>
            <a:fld id="{CCD95427-7484-4A29-8EAD-4444850EB4E6}" type="slidenum">
              <a:rPr lang="cs-CZ" smtClean="0"/>
              <a:pPr>
                <a:defRPr/>
              </a:pPr>
              <a:t>26</a:t>
            </a:fld>
            <a:endParaRPr lang="cs-CZ"/>
          </a:p>
        </p:txBody>
      </p:sp>
      <p:sp>
        <p:nvSpPr>
          <p:cNvPr id="3" name="BlokTextu 2"/>
          <p:cNvSpPr txBox="1"/>
          <p:nvPr/>
        </p:nvSpPr>
        <p:spPr>
          <a:xfrm>
            <a:off x="755576" y="764704"/>
            <a:ext cx="7344816" cy="369332"/>
          </a:xfrm>
          <a:prstGeom prst="rect">
            <a:avLst/>
          </a:prstGeom>
          <a:noFill/>
        </p:spPr>
        <p:txBody>
          <a:bodyPr wrap="square" rtlCol="0">
            <a:spAutoFit/>
          </a:bodyPr>
          <a:lstStyle/>
          <a:p>
            <a:r>
              <a:rPr lang="en-US" dirty="0" err="1" smtClean="0"/>
              <a:t>Kvalitat</a:t>
            </a:r>
            <a:r>
              <a:rPr lang="sk-SK" dirty="0" err="1" smtClean="0"/>
              <a:t>ívne</a:t>
            </a:r>
            <a:r>
              <a:rPr lang="sk-SK" dirty="0" smtClean="0"/>
              <a:t> kritérium „Best </a:t>
            </a:r>
            <a:r>
              <a:rPr lang="en-US" dirty="0" smtClean="0"/>
              <a:t>Efforts</a:t>
            </a:r>
            <a:r>
              <a:rPr lang="sk-SK" dirty="0" smtClean="0"/>
              <a:t>“</a:t>
            </a:r>
            <a:endParaRPr lang="en-US" dirty="0"/>
          </a:p>
        </p:txBody>
      </p:sp>
      <p:sp>
        <p:nvSpPr>
          <p:cNvPr id="4" name="BlokTextu 3"/>
          <p:cNvSpPr txBox="1"/>
          <p:nvPr/>
        </p:nvSpPr>
        <p:spPr>
          <a:xfrm>
            <a:off x="720398" y="3284984"/>
            <a:ext cx="7200800" cy="1477328"/>
          </a:xfrm>
          <a:prstGeom prst="rect">
            <a:avLst/>
          </a:prstGeom>
          <a:noFill/>
        </p:spPr>
        <p:txBody>
          <a:bodyPr wrap="square" rtlCol="0">
            <a:spAutoFit/>
          </a:bodyPr>
          <a:lstStyle/>
          <a:p>
            <a:r>
              <a:rPr lang="en-US" b="1" dirty="0">
                <a:solidFill>
                  <a:schemeClr val="bg1">
                    <a:lumMod val="50000"/>
                  </a:schemeClr>
                </a:solidFill>
              </a:rPr>
              <a:t>Best effort </a:t>
            </a:r>
            <a:r>
              <a:rPr lang="en-US" dirty="0">
                <a:solidFill>
                  <a:schemeClr val="bg1">
                    <a:lumMod val="50000"/>
                  </a:schemeClr>
                </a:solidFill>
              </a:rPr>
              <a:t>refers to a network service that attempts to deliver messages to their intended destinations but which does not provide any special features that retransmit corrupted or lost packets. Thus, there are no guarantees regarding delivery [http://</a:t>
            </a:r>
            <a:r>
              <a:rPr lang="en-US" dirty="0" err="1" smtClean="0">
                <a:solidFill>
                  <a:schemeClr val="bg1">
                    <a:lumMod val="50000"/>
                  </a:schemeClr>
                </a:solidFill>
              </a:rPr>
              <a:t>www.linfo.org</a:t>
            </a:r>
            <a:r>
              <a:rPr lang="en-US" dirty="0" smtClean="0">
                <a:solidFill>
                  <a:schemeClr val="bg1">
                    <a:lumMod val="50000"/>
                  </a:schemeClr>
                </a:solidFill>
              </a:rPr>
              <a:t>/</a:t>
            </a:r>
            <a:r>
              <a:rPr lang="en-US" dirty="0" err="1" smtClean="0">
                <a:solidFill>
                  <a:schemeClr val="bg1">
                    <a:lumMod val="50000"/>
                  </a:schemeClr>
                </a:solidFill>
              </a:rPr>
              <a:t>best_effort.html</a:t>
            </a:r>
            <a:r>
              <a:rPr lang="en-US" dirty="0" smtClean="0">
                <a:solidFill>
                  <a:schemeClr val="bg1">
                    <a:lumMod val="50000"/>
                  </a:schemeClr>
                </a:solidFill>
              </a:rPr>
              <a:t>]</a:t>
            </a:r>
            <a:endParaRPr lang="en-US" dirty="0">
              <a:solidFill>
                <a:schemeClr val="bg1">
                  <a:lumMod val="50000"/>
                </a:schemeClr>
              </a:solidFill>
            </a:endParaRPr>
          </a:p>
        </p:txBody>
      </p:sp>
      <p:sp>
        <p:nvSpPr>
          <p:cNvPr id="5" name="BlokTextu 4"/>
          <p:cNvSpPr txBox="1"/>
          <p:nvPr/>
        </p:nvSpPr>
        <p:spPr>
          <a:xfrm>
            <a:off x="720398" y="1556792"/>
            <a:ext cx="6984776" cy="1477328"/>
          </a:xfrm>
          <a:prstGeom prst="rect">
            <a:avLst/>
          </a:prstGeom>
          <a:noFill/>
        </p:spPr>
        <p:txBody>
          <a:bodyPr wrap="square" rtlCol="0">
            <a:spAutoFit/>
          </a:bodyPr>
          <a:lstStyle/>
          <a:p>
            <a:r>
              <a:rPr lang="en-US" dirty="0" err="1" smtClean="0"/>
              <a:t>Slu</a:t>
            </a:r>
            <a:r>
              <a:rPr lang="sk-SK" dirty="0" err="1" smtClean="0"/>
              <a:t>žba</a:t>
            </a:r>
            <a:r>
              <a:rPr lang="sk-SK" dirty="0" smtClean="0"/>
              <a:t> orientovaná na „Best </a:t>
            </a:r>
            <a:r>
              <a:rPr lang="sk-SK" dirty="0" err="1" smtClean="0"/>
              <a:t>Efforts</a:t>
            </a:r>
            <a:r>
              <a:rPr lang="sk-SK" dirty="0" smtClean="0"/>
              <a:t>“ neposkytuje záruky, bezchybnosť, opakovanie alebo náhradu stratených paketov; </a:t>
            </a:r>
            <a:r>
              <a:rPr lang="sk-SK" b="1" dirty="0" smtClean="0"/>
              <a:t>snaží sa však o čo najlepšie a najrýchlejšie </a:t>
            </a:r>
            <a:r>
              <a:rPr lang="sk-SK" dirty="0" smtClean="0"/>
              <a:t>doručenie do cieľa (vhodné pre </a:t>
            </a:r>
            <a:r>
              <a:rPr lang="sk-SK" dirty="0" err="1" smtClean="0"/>
              <a:t>videostríming</a:t>
            </a:r>
            <a:r>
              <a:rPr lang="sk-SK" dirty="0" smtClean="0"/>
              <a:t>, hlasovú službu)</a:t>
            </a:r>
            <a:endParaRPr lang="en-US" dirty="0"/>
          </a:p>
        </p:txBody>
      </p:sp>
    </p:spTree>
    <p:extLst>
      <p:ext uri="{BB962C8B-B14F-4D97-AF65-F5344CB8AC3E}">
        <p14:creationId xmlns:p14="http://schemas.microsoft.com/office/powerpoint/2010/main" val="169647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Zástupný symbol čísla snímky 4"/>
          <p:cNvSpPr>
            <a:spLocks noGrp="1"/>
          </p:cNvSpPr>
          <p:nvPr>
            <p:ph type="sldNum" sz="quarter" idx="11"/>
          </p:nvPr>
        </p:nvSpPr>
        <p:spPr>
          <a:noFill/>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819EDD5-BBB8-48C2-BFFD-05809EE689A2}" type="slidenum">
              <a:rPr lang="cs-CZ" altLang="sk-SK" sz="1200" smtClean="0">
                <a:latin typeface="Arial Black" pitchFamily="34" charset="0"/>
              </a:rPr>
              <a:pPr eaLnBrk="1" hangingPunct="1">
                <a:spcBef>
                  <a:spcPct val="0"/>
                </a:spcBef>
                <a:buClrTx/>
                <a:buSzTx/>
                <a:buFontTx/>
                <a:buNone/>
              </a:pPr>
              <a:t>27</a:t>
            </a:fld>
            <a:endParaRPr lang="cs-CZ" altLang="sk-SK" sz="1200" smtClean="0">
              <a:latin typeface="Arial Black" pitchFamily="34" charset="0"/>
            </a:endParaRPr>
          </a:p>
        </p:txBody>
      </p:sp>
      <p:sp>
        <p:nvSpPr>
          <p:cNvPr id="31747" name="Text Box 71"/>
          <p:cNvSpPr txBox="1">
            <a:spLocks noChangeArrowheads="1"/>
          </p:cNvSpPr>
          <p:nvPr/>
        </p:nvSpPr>
        <p:spPr bwMode="auto">
          <a:xfrm>
            <a:off x="755650" y="836613"/>
            <a:ext cx="793115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sk-SK" altLang="sk-SK" sz="1800" dirty="0">
                <a:latin typeface="Verdana" pitchFamily="34" charset="0"/>
              </a:rPr>
              <a:t>Literatúra</a:t>
            </a:r>
          </a:p>
          <a:p>
            <a:pPr eaLnBrk="1" hangingPunct="1">
              <a:spcBef>
                <a:spcPct val="50000"/>
              </a:spcBef>
              <a:buClrTx/>
              <a:buSzTx/>
              <a:buFontTx/>
              <a:buNone/>
            </a:pPr>
            <a:r>
              <a:rPr lang="en-US" altLang="sk-SK" sz="1800" dirty="0">
                <a:latin typeface="Verdana" pitchFamily="34" charset="0"/>
              </a:rPr>
              <a:t>[1] </a:t>
            </a:r>
            <a:r>
              <a:rPr lang="sk-SK" altLang="sk-SK" sz="1800" dirty="0" err="1">
                <a:latin typeface="Verdana" pitchFamily="34" charset="0"/>
              </a:rPr>
              <a:t>V.Kapoun</a:t>
            </a:r>
            <a:r>
              <a:rPr lang="sk-SK" altLang="sk-SK" sz="1800" dirty="0">
                <a:latin typeface="Verdana" pitchFamily="34" charset="0"/>
              </a:rPr>
              <a:t>: </a:t>
            </a:r>
            <a:r>
              <a:rPr lang="sk-SK" altLang="sk-SK" sz="1800" dirty="0" err="1">
                <a:latin typeface="Verdana" pitchFamily="34" charset="0"/>
              </a:rPr>
              <a:t>Přístupové</a:t>
            </a:r>
            <a:r>
              <a:rPr lang="sk-SK" altLang="sk-SK" sz="1800" dirty="0">
                <a:latin typeface="Verdana" pitchFamily="34" charset="0"/>
              </a:rPr>
              <a:t> a transportní </a:t>
            </a:r>
            <a:r>
              <a:rPr lang="sk-SK" altLang="sk-SK" sz="1800" dirty="0" err="1">
                <a:latin typeface="Verdana" pitchFamily="34" charset="0"/>
              </a:rPr>
              <a:t>síte</a:t>
            </a:r>
            <a:r>
              <a:rPr lang="sk-SK" altLang="sk-SK" sz="1800" dirty="0">
                <a:latin typeface="Verdana" pitchFamily="34" charset="0"/>
              </a:rPr>
              <a:t>. VUT v </a:t>
            </a:r>
            <a:r>
              <a:rPr lang="sk-SK" altLang="sk-SK" sz="1800" dirty="0" err="1">
                <a:latin typeface="Verdana" pitchFamily="34" charset="0"/>
              </a:rPr>
              <a:t>Brně</a:t>
            </a:r>
            <a:r>
              <a:rPr lang="sk-SK" altLang="sk-SK" sz="1800" dirty="0">
                <a:latin typeface="Verdana" pitchFamily="34" charset="0"/>
              </a:rPr>
              <a:t>, 1999.</a:t>
            </a:r>
          </a:p>
          <a:p>
            <a:pPr eaLnBrk="1" hangingPunct="1">
              <a:spcBef>
                <a:spcPct val="50000"/>
              </a:spcBef>
              <a:buClrTx/>
              <a:buSzTx/>
              <a:buFontTx/>
              <a:buNone/>
            </a:pPr>
            <a:r>
              <a:rPr lang="en-US" altLang="sk-SK" sz="1800" dirty="0">
                <a:latin typeface="Verdana" pitchFamily="34" charset="0"/>
              </a:rPr>
              <a:t>[2]</a:t>
            </a:r>
            <a:r>
              <a:rPr lang="sk-SK" altLang="sk-SK" sz="1800" dirty="0">
                <a:latin typeface="Verdana" pitchFamily="34" charset="0"/>
              </a:rPr>
              <a:t> </a:t>
            </a:r>
            <a:r>
              <a:rPr lang="sk-SK" altLang="sk-SK" sz="1800" dirty="0" err="1">
                <a:latin typeface="Verdana" pitchFamily="34" charset="0"/>
              </a:rPr>
              <a:t>Vaculík</a:t>
            </a:r>
            <a:r>
              <a:rPr lang="sk-SK" altLang="sk-SK" sz="1800" dirty="0">
                <a:latin typeface="Verdana" pitchFamily="34" charset="0"/>
              </a:rPr>
              <a:t>: Prístupové siete</a:t>
            </a:r>
            <a:r>
              <a:rPr lang="en-US" altLang="sk-SK" sz="1800" dirty="0">
                <a:latin typeface="Verdana" pitchFamily="34" charset="0"/>
              </a:rPr>
              <a:t>.</a:t>
            </a:r>
            <a:r>
              <a:rPr lang="sk-SK" altLang="sk-SK" sz="1800" dirty="0">
                <a:latin typeface="Verdana" pitchFamily="34" charset="0"/>
              </a:rPr>
              <a:t> ŽU v Žiline, 2000.</a:t>
            </a:r>
          </a:p>
          <a:p>
            <a:pPr eaLnBrk="1" hangingPunct="1">
              <a:spcBef>
                <a:spcPct val="50000"/>
              </a:spcBef>
              <a:buClrTx/>
              <a:buSzTx/>
              <a:buFontTx/>
              <a:buNone/>
            </a:pPr>
            <a:r>
              <a:rPr lang="en-US" altLang="sk-SK" sz="1800" dirty="0">
                <a:latin typeface="Verdana" pitchFamily="34" charset="0"/>
              </a:rPr>
              <a:t>[3] </a:t>
            </a:r>
            <a:r>
              <a:rPr lang="sk-SK" altLang="sk-SK" sz="1800" dirty="0">
                <a:latin typeface="Verdana" pitchFamily="34" charset="0"/>
              </a:rPr>
              <a:t>J</a:t>
            </a:r>
            <a:r>
              <a:rPr lang="en-US" altLang="sk-SK" sz="1800" dirty="0">
                <a:latin typeface="Verdana" pitchFamily="34" charset="0"/>
              </a:rPr>
              <a:t>. </a:t>
            </a:r>
            <a:r>
              <a:rPr lang="sk-SK" altLang="sk-SK" sz="1800" dirty="0" err="1">
                <a:latin typeface="Verdana" pitchFamily="34" charset="0"/>
              </a:rPr>
              <a:t>Vodrážka</a:t>
            </a:r>
            <a:r>
              <a:rPr lang="sk-SK" altLang="sk-SK" sz="1800" dirty="0">
                <a:latin typeface="Verdana" pitchFamily="34" charset="0"/>
              </a:rPr>
              <a:t>: </a:t>
            </a:r>
            <a:r>
              <a:rPr lang="sk-SK" altLang="sk-SK" sz="1800" dirty="0" err="1">
                <a:latin typeface="Verdana" pitchFamily="34" charset="0"/>
              </a:rPr>
              <a:t>Přenosové</a:t>
            </a:r>
            <a:r>
              <a:rPr lang="sk-SK" altLang="sk-SK" sz="1800" dirty="0">
                <a:latin typeface="Verdana" pitchFamily="34" charset="0"/>
              </a:rPr>
              <a:t> systémy v </a:t>
            </a:r>
            <a:r>
              <a:rPr lang="sk-SK" altLang="sk-SK" sz="1800" dirty="0" err="1">
                <a:latin typeface="Verdana" pitchFamily="34" charset="0"/>
              </a:rPr>
              <a:t>přístupové</a:t>
            </a:r>
            <a:r>
              <a:rPr lang="sk-SK" altLang="sk-SK" sz="1800" dirty="0">
                <a:latin typeface="Verdana" pitchFamily="34" charset="0"/>
              </a:rPr>
              <a:t> </a:t>
            </a:r>
            <a:r>
              <a:rPr lang="sk-SK" altLang="sk-SK" sz="1800" dirty="0" err="1">
                <a:latin typeface="Verdana" pitchFamily="34" charset="0"/>
              </a:rPr>
              <a:t>síti</a:t>
            </a:r>
            <a:r>
              <a:rPr lang="en-US" altLang="sk-SK" sz="1800" dirty="0">
                <a:latin typeface="Verdana" pitchFamily="34" charset="0"/>
              </a:rPr>
              <a:t>. </a:t>
            </a:r>
            <a:r>
              <a:rPr lang="sk-SK" altLang="sk-SK" sz="1800" dirty="0">
                <a:latin typeface="Verdana" pitchFamily="34" charset="0"/>
              </a:rPr>
              <a:t>ČVUT, 2003.</a:t>
            </a:r>
            <a:endParaRPr lang="cs-CZ" altLang="sk-SK" sz="1800" dirty="0">
              <a:latin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Grp="1" noChangeArrowheads="1"/>
          </p:cNvSpPr>
          <p:nvPr>
            <p:ph type="ctrTitle"/>
          </p:nvPr>
        </p:nvSpPr>
        <p:spPr>
          <a:xfrm>
            <a:off x="539750" y="692150"/>
            <a:ext cx="8496746" cy="661988"/>
          </a:xfrm>
        </p:spPr>
        <p:txBody>
          <a:bodyPr/>
          <a:lstStyle/>
          <a:p>
            <a:pPr eaLnBrk="1" hangingPunct="1"/>
            <a:r>
              <a:rPr lang="en-US" altLang="sk-SK" sz="3600" dirty="0" err="1" smtClean="0"/>
              <a:t>Pribli</a:t>
            </a:r>
            <a:r>
              <a:rPr lang="sk-SK" altLang="sk-SK" sz="3600" dirty="0" err="1" smtClean="0"/>
              <a:t>žná</a:t>
            </a:r>
            <a:r>
              <a:rPr lang="sk-SK" altLang="sk-SK" sz="3600" dirty="0" smtClean="0"/>
              <a:t> osnova prednášok predmetu Komunikačná technika 2</a:t>
            </a:r>
            <a:endParaRPr lang="cs-CZ" altLang="sk-SK" sz="3600" dirty="0" smtClean="0"/>
          </a:p>
        </p:txBody>
      </p:sp>
      <p:sp>
        <p:nvSpPr>
          <p:cNvPr id="8195" name="Text Box 4"/>
          <p:cNvSpPr txBox="1">
            <a:spLocks noChangeArrowheads="1"/>
          </p:cNvSpPr>
          <p:nvPr/>
        </p:nvSpPr>
        <p:spPr bwMode="auto">
          <a:xfrm>
            <a:off x="509662" y="5445224"/>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marL="0" indent="0" eaLnBrk="1" hangingPunct="1">
              <a:spcBef>
                <a:spcPct val="50000"/>
              </a:spcBef>
              <a:buClrTx/>
              <a:buNone/>
            </a:pPr>
            <a:r>
              <a:rPr lang="en-US" altLang="sk-SK" sz="2400" b="1" dirty="0" err="1" smtClean="0"/>
              <a:t>Podrobnej</a:t>
            </a:r>
            <a:r>
              <a:rPr lang="sk-SK" altLang="sk-SK" sz="2400" b="1" dirty="0" err="1" smtClean="0"/>
              <a:t>šie</a:t>
            </a:r>
            <a:r>
              <a:rPr lang="sk-SK" altLang="sk-SK" sz="2400" b="1" dirty="0" smtClean="0"/>
              <a:t> </a:t>
            </a:r>
            <a:r>
              <a:rPr lang="sk-SK" altLang="sk-SK" sz="2400" b="1" dirty="0"/>
              <a:t>v </a:t>
            </a:r>
            <a:r>
              <a:rPr lang="sk-SK" altLang="sk-SK" sz="2400" b="1" dirty="0" smtClean="0"/>
              <a:t>súbore </a:t>
            </a:r>
            <a:r>
              <a:rPr lang="sk-SK" altLang="sk-SK" sz="2400" b="1" dirty="0" err="1" smtClean="0">
                <a:hlinkClick r:id="rId2" action="ppaction://hlinkfile"/>
              </a:rPr>
              <a:t>KT2_okruhyTemPredmetu.docx</a:t>
            </a:r>
            <a:endParaRPr lang="cs-CZ" altLang="sk-SK" sz="2400" b="1" dirty="0"/>
          </a:p>
        </p:txBody>
      </p:sp>
      <p:sp>
        <p:nvSpPr>
          <p:cNvPr id="2" name="BlokTextu 1"/>
          <p:cNvSpPr txBox="1"/>
          <p:nvPr/>
        </p:nvSpPr>
        <p:spPr>
          <a:xfrm>
            <a:off x="539750" y="1844824"/>
            <a:ext cx="8064698" cy="3139321"/>
          </a:xfrm>
          <a:prstGeom prst="rect">
            <a:avLst/>
          </a:prstGeom>
          <a:noFill/>
        </p:spPr>
        <p:txBody>
          <a:bodyPr wrap="square" rtlCol="0">
            <a:spAutoFit/>
          </a:bodyPr>
          <a:lstStyle/>
          <a:p>
            <a:pPr marL="285750" indent="-285750">
              <a:buFontTx/>
              <a:buChar char="-"/>
            </a:pPr>
            <a:r>
              <a:rPr lang="en-US" dirty="0" err="1" smtClean="0"/>
              <a:t>Úvod</a:t>
            </a:r>
            <a:r>
              <a:rPr lang="en-US" dirty="0"/>
              <a:t>: </a:t>
            </a:r>
            <a:r>
              <a:rPr lang="en-US" dirty="0" err="1"/>
              <a:t>Telekomunikačné</a:t>
            </a:r>
            <a:r>
              <a:rPr lang="en-US" dirty="0"/>
              <a:t> </a:t>
            </a:r>
            <a:r>
              <a:rPr lang="en-US" dirty="0" err="1"/>
              <a:t>siete</a:t>
            </a:r>
            <a:r>
              <a:rPr lang="en-US" dirty="0"/>
              <a:t> (</a:t>
            </a:r>
            <a:r>
              <a:rPr lang="en-US" dirty="0" smtClean="0"/>
              <a:t>TS), </a:t>
            </a:r>
          </a:p>
          <a:p>
            <a:pPr marL="285750" indent="-285750">
              <a:buFontTx/>
              <a:buChar char="-"/>
            </a:pPr>
            <a:r>
              <a:rPr lang="en-US" dirty="0" err="1" smtClean="0"/>
              <a:t>Prístupové</a:t>
            </a:r>
            <a:r>
              <a:rPr lang="en-US" dirty="0" smtClean="0"/>
              <a:t> </a:t>
            </a:r>
            <a:r>
              <a:rPr lang="en-US" dirty="0" err="1" smtClean="0"/>
              <a:t>siete</a:t>
            </a:r>
            <a:r>
              <a:rPr lang="en-US" dirty="0" smtClean="0"/>
              <a:t> – </a:t>
            </a:r>
            <a:r>
              <a:rPr lang="en-US" dirty="0" err="1" smtClean="0"/>
              <a:t>pojem</a:t>
            </a:r>
            <a:r>
              <a:rPr lang="en-US" dirty="0" smtClean="0"/>
              <a:t>, </a:t>
            </a:r>
            <a:r>
              <a:rPr lang="en-US" dirty="0" err="1" smtClean="0"/>
              <a:t>archite</a:t>
            </a:r>
            <a:r>
              <a:rPr lang="sk-SK" dirty="0" err="1" smtClean="0"/>
              <a:t>ktúry</a:t>
            </a:r>
            <a:endParaRPr lang="en-US" dirty="0" smtClean="0"/>
          </a:p>
          <a:p>
            <a:pPr marL="285750" indent="-285750">
              <a:buFontTx/>
              <a:buChar char="-"/>
            </a:pPr>
            <a:r>
              <a:rPr lang="sk-SK" dirty="0" smtClean="0"/>
              <a:t>M</a:t>
            </a:r>
            <a:r>
              <a:rPr lang="en-US" dirty="0" err="1" smtClean="0"/>
              <a:t>etódy</a:t>
            </a:r>
            <a:r>
              <a:rPr lang="en-US" dirty="0" smtClean="0"/>
              <a:t> </a:t>
            </a:r>
            <a:r>
              <a:rPr lang="en-US" dirty="0" err="1"/>
              <a:t>prístupu</a:t>
            </a:r>
            <a:r>
              <a:rPr lang="en-US" dirty="0"/>
              <a:t> k </a:t>
            </a:r>
            <a:r>
              <a:rPr lang="en-US" dirty="0" err="1"/>
              <a:t>spoločnému</a:t>
            </a:r>
            <a:r>
              <a:rPr lang="en-US" dirty="0"/>
              <a:t> </a:t>
            </a:r>
            <a:r>
              <a:rPr lang="en-US" dirty="0" err="1"/>
              <a:t>prenosovému</a:t>
            </a:r>
            <a:r>
              <a:rPr lang="en-US" dirty="0"/>
              <a:t> </a:t>
            </a:r>
            <a:r>
              <a:rPr lang="en-US" dirty="0" err="1"/>
              <a:t>médiu</a:t>
            </a:r>
            <a:r>
              <a:rPr lang="en-US" dirty="0"/>
              <a:t> </a:t>
            </a:r>
            <a:endParaRPr lang="sk-SK" dirty="0" smtClean="0"/>
          </a:p>
          <a:p>
            <a:pPr marL="285750" indent="-285750">
              <a:buFontTx/>
              <a:buChar char="-"/>
            </a:pPr>
            <a:r>
              <a:rPr lang="en-US" dirty="0" err="1" smtClean="0"/>
              <a:t>Metódy</a:t>
            </a:r>
            <a:r>
              <a:rPr lang="en-US" dirty="0" smtClean="0"/>
              <a:t> </a:t>
            </a:r>
            <a:r>
              <a:rPr lang="en-US" dirty="0" err="1"/>
              <a:t>prenosu</a:t>
            </a:r>
            <a:r>
              <a:rPr lang="en-US" dirty="0"/>
              <a:t> v </a:t>
            </a:r>
            <a:r>
              <a:rPr lang="en-US" dirty="0" err="1"/>
              <a:t>prístupových</a:t>
            </a:r>
            <a:r>
              <a:rPr lang="en-US" dirty="0"/>
              <a:t> </a:t>
            </a:r>
            <a:r>
              <a:rPr lang="en-US" dirty="0" err="1"/>
              <a:t>sieťach</a:t>
            </a:r>
            <a:r>
              <a:rPr lang="en-US" dirty="0"/>
              <a:t> </a:t>
            </a:r>
            <a:endParaRPr lang="sk-SK" dirty="0" smtClean="0"/>
          </a:p>
          <a:p>
            <a:pPr marL="285750" indent="-285750">
              <a:buFontTx/>
              <a:buChar char="-"/>
            </a:pPr>
            <a:r>
              <a:rPr lang="en-US" dirty="0" err="1" smtClean="0"/>
              <a:t>Optické</a:t>
            </a:r>
            <a:r>
              <a:rPr lang="en-US" dirty="0" smtClean="0"/>
              <a:t> </a:t>
            </a:r>
            <a:r>
              <a:rPr lang="en-US" dirty="0" err="1"/>
              <a:t>prístupové</a:t>
            </a:r>
            <a:r>
              <a:rPr lang="en-US" dirty="0"/>
              <a:t> </a:t>
            </a:r>
            <a:r>
              <a:rPr lang="en-US" dirty="0" err="1"/>
              <a:t>siete</a:t>
            </a:r>
            <a:r>
              <a:rPr lang="en-US" dirty="0"/>
              <a:t>, </a:t>
            </a:r>
            <a:r>
              <a:rPr lang="en-US" dirty="0" err="1" smtClean="0"/>
              <a:t>klasifikácia</a:t>
            </a:r>
            <a:r>
              <a:rPr lang="sk-SK" dirty="0" smtClean="0"/>
              <a:t>, </a:t>
            </a:r>
            <a:r>
              <a:rPr lang="en-US" dirty="0" err="1" smtClean="0"/>
              <a:t>štandardy</a:t>
            </a:r>
            <a:endParaRPr lang="en-US" dirty="0"/>
          </a:p>
          <a:p>
            <a:pPr marL="285750" indent="-285750">
              <a:buFontTx/>
              <a:buChar char="-"/>
            </a:pPr>
            <a:r>
              <a:rPr lang="en-US" dirty="0" err="1" smtClean="0"/>
              <a:t>Rádiové</a:t>
            </a:r>
            <a:r>
              <a:rPr lang="en-US" dirty="0" smtClean="0"/>
              <a:t> </a:t>
            </a:r>
            <a:r>
              <a:rPr lang="en-US" dirty="0" err="1"/>
              <a:t>prístupové</a:t>
            </a:r>
            <a:r>
              <a:rPr lang="en-US" dirty="0"/>
              <a:t> </a:t>
            </a:r>
            <a:r>
              <a:rPr lang="en-US" dirty="0" err="1"/>
              <a:t>siete</a:t>
            </a:r>
            <a:r>
              <a:rPr lang="en-US" dirty="0"/>
              <a:t> – </a:t>
            </a:r>
            <a:r>
              <a:rPr lang="en-US" dirty="0" err="1"/>
              <a:t>klasifikácia</a:t>
            </a:r>
            <a:r>
              <a:rPr lang="en-US" dirty="0"/>
              <a:t>, </a:t>
            </a:r>
            <a:r>
              <a:rPr lang="en-US" dirty="0" err="1"/>
              <a:t>princípy</a:t>
            </a:r>
            <a:r>
              <a:rPr lang="en-US" dirty="0"/>
              <a:t> a </a:t>
            </a:r>
            <a:r>
              <a:rPr lang="en-US" dirty="0" err="1"/>
              <a:t>špecifikácie</a:t>
            </a:r>
            <a:r>
              <a:rPr lang="en-US" dirty="0"/>
              <a:t> </a:t>
            </a:r>
            <a:r>
              <a:rPr lang="en-US" dirty="0" err="1"/>
              <a:t>jednotlivých</a:t>
            </a:r>
            <a:r>
              <a:rPr lang="en-US" dirty="0"/>
              <a:t> </a:t>
            </a:r>
            <a:r>
              <a:rPr lang="en-US" dirty="0" err="1"/>
              <a:t>typov</a:t>
            </a:r>
            <a:r>
              <a:rPr lang="en-US" dirty="0"/>
              <a:t> </a:t>
            </a:r>
            <a:endParaRPr lang="sk-SK" dirty="0" smtClean="0"/>
          </a:p>
          <a:p>
            <a:pPr marL="285750" indent="-285750">
              <a:buFontTx/>
              <a:buChar char="-"/>
            </a:pPr>
            <a:r>
              <a:rPr lang="en-US" dirty="0" err="1" smtClean="0"/>
              <a:t>Systémy</a:t>
            </a:r>
            <a:r>
              <a:rPr lang="en-US" dirty="0" smtClean="0"/>
              <a:t> </a:t>
            </a:r>
            <a:r>
              <a:rPr lang="en-US" dirty="0" err="1"/>
              <a:t>kábelovej</a:t>
            </a:r>
            <a:r>
              <a:rPr lang="en-US" dirty="0"/>
              <a:t> </a:t>
            </a:r>
            <a:r>
              <a:rPr lang="en-US" dirty="0" err="1"/>
              <a:t>televízie</a:t>
            </a:r>
            <a:r>
              <a:rPr lang="en-US" dirty="0"/>
              <a:t> a </a:t>
            </a:r>
            <a:r>
              <a:rPr lang="en-US" dirty="0" err="1"/>
              <a:t>energetické</a:t>
            </a:r>
            <a:r>
              <a:rPr lang="en-US" dirty="0"/>
              <a:t> </a:t>
            </a:r>
            <a:r>
              <a:rPr lang="en-US" dirty="0" err="1" smtClean="0"/>
              <a:t>rozvody</a:t>
            </a:r>
            <a:r>
              <a:rPr lang="en-US" dirty="0" smtClean="0"/>
              <a:t> v </a:t>
            </a:r>
            <a:r>
              <a:rPr lang="en-US" dirty="0" err="1" smtClean="0"/>
              <a:t>úlohe</a:t>
            </a:r>
            <a:r>
              <a:rPr lang="en-US" dirty="0" smtClean="0"/>
              <a:t> </a:t>
            </a:r>
            <a:r>
              <a:rPr lang="en-US" dirty="0" err="1" smtClean="0"/>
              <a:t>prístupových</a:t>
            </a:r>
            <a:r>
              <a:rPr lang="en-US" dirty="0" smtClean="0"/>
              <a:t> </a:t>
            </a:r>
            <a:r>
              <a:rPr lang="en-US" dirty="0" err="1" smtClean="0"/>
              <a:t>sietí</a:t>
            </a:r>
            <a:r>
              <a:rPr lang="en-US" dirty="0" smtClean="0"/>
              <a:t>.</a:t>
            </a:r>
            <a:endParaRPr lang="en-US" dirty="0"/>
          </a:p>
          <a:p>
            <a:r>
              <a:rPr lang="en-US" dirty="0" smtClean="0"/>
              <a:t>-</a:t>
            </a:r>
            <a:r>
              <a:rPr lang="sk-SK" dirty="0"/>
              <a:t> </a:t>
            </a:r>
            <a:r>
              <a:rPr lang="sk-SK" dirty="0" smtClean="0"/>
              <a:t> </a:t>
            </a:r>
            <a:r>
              <a:rPr lang="en-US" dirty="0" smtClean="0"/>
              <a:t>ISDN; </a:t>
            </a:r>
            <a:r>
              <a:rPr lang="en-US" dirty="0" err="1"/>
              <a:t>rozhrania</a:t>
            </a:r>
            <a:r>
              <a:rPr lang="en-US" dirty="0"/>
              <a:t> </a:t>
            </a:r>
            <a:r>
              <a:rPr lang="en-US" dirty="0" err="1"/>
              <a:t>V5.x</a:t>
            </a:r>
            <a:r>
              <a:rPr lang="en-US" dirty="0"/>
              <a:t>.</a:t>
            </a:r>
          </a:p>
          <a:p>
            <a:r>
              <a:rPr lang="en-US" dirty="0" smtClean="0"/>
              <a:t>-</a:t>
            </a:r>
            <a:r>
              <a:rPr lang="sk-SK" dirty="0" smtClean="0"/>
              <a:t>  </a:t>
            </a:r>
            <a:r>
              <a:rPr lang="en-US" dirty="0" err="1" smtClean="0"/>
              <a:t>Technológie</a:t>
            </a:r>
            <a:r>
              <a:rPr lang="en-US" dirty="0" smtClean="0"/>
              <a:t> </a:t>
            </a:r>
            <a:r>
              <a:rPr lang="en-US" dirty="0" err="1" smtClean="0"/>
              <a:t>xDSL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68313" y="765175"/>
            <a:ext cx="7772400" cy="661988"/>
          </a:xfrm>
        </p:spPr>
        <p:txBody>
          <a:bodyPr/>
          <a:lstStyle/>
          <a:p>
            <a:pPr eaLnBrk="1" hangingPunct="1"/>
            <a:r>
              <a:rPr lang="sk-SK" altLang="sk-SK" sz="3600" b="1" smtClean="0">
                <a:solidFill>
                  <a:schemeClr val="tx1"/>
                </a:solidFill>
              </a:rPr>
              <a:t/>
            </a:r>
            <a:br>
              <a:rPr lang="sk-SK" altLang="sk-SK" sz="3600" b="1" smtClean="0">
                <a:solidFill>
                  <a:schemeClr val="tx1"/>
                </a:solidFill>
              </a:rPr>
            </a:br>
            <a:r>
              <a:rPr lang="sk-SK" altLang="sk-SK" sz="3600" b="1" smtClean="0">
                <a:solidFill>
                  <a:schemeClr val="tx1"/>
                </a:solidFill>
              </a:rPr>
              <a:t>Telekomunikačné siete</a:t>
            </a:r>
            <a:endParaRPr lang="cs-CZ" altLang="sk-SK" sz="3600" b="1" smtClean="0">
              <a:solidFill>
                <a:schemeClr val="tx1"/>
              </a:solidFill>
            </a:endParaRPr>
          </a:p>
        </p:txBody>
      </p:sp>
      <p:sp>
        <p:nvSpPr>
          <p:cNvPr id="9219" name="Text Box 3"/>
          <p:cNvSpPr txBox="1">
            <a:spLocks noChangeArrowheads="1"/>
          </p:cNvSpPr>
          <p:nvPr/>
        </p:nvSpPr>
        <p:spPr bwMode="auto">
          <a:xfrm>
            <a:off x="684213" y="2060575"/>
            <a:ext cx="78486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Char char="•"/>
            </a:pPr>
            <a:r>
              <a:rPr lang="sk-SK" altLang="sk-SK" sz="2400" b="1" dirty="0"/>
              <a:t>čo sú telekomunikácie</a:t>
            </a:r>
          </a:p>
          <a:p>
            <a:pPr eaLnBrk="1" hangingPunct="1">
              <a:spcBef>
                <a:spcPct val="50000"/>
              </a:spcBef>
              <a:buClrTx/>
              <a:buFontTx/>
              <a:buChar char="•"/>
            </a:pPr>
            <a:r>
              <a:rPr lang="sk-SK" altLang="sk-SK" sz="2400" b="1" dirty="0" smtClean="0"/>
              <a:t>história</a:t>
            </a:r>
            <a:endParaRPr lang="en-US" altLang="sk-SK" sz="2400" b="1" dirty="0"/>
          </a:p>
          <a:p>
            <a:pPr eaLnBrk="1" hangingPunct="1">
              <a:spcBef>
                <a:spcPct val="50000"/>
              </a:spcBef>
              <a:buClrTx/>
              <a:buFontTx/>
              <a:buChar char="•"/>
            </a:pPr>
            <a:r>
              <a:rPr lang="sk-SK" altLang="sk-SK" sz="2400" b="1" dirty="0"/>
              <a:t>pojem a vývoj telekomunikačných sietí</a:t>
            </a:r>
          </a:p>
          <a:p>
            <a:pPr eaLnBrk="1" hangingPunct="1">
              <a:spcBef>
                <a:spcPct val="50000"/>
              </a:spcBef>
              <a:buClrTx/>
              <a:buFontTx/>
              <a:buChar char="•"/>
            </a:pPr>
            <a:r>
              <a:rPr lang="sk-SK" altLang="sk-SK" sz="2400" b="1" dirty="0"/>
              <a:t>niektoré základné </a:t>
            </a:r>
            <a:r>
              <a:rPr lang="sk-SK" altLang="sk-SK" sz="2400" b="1" dirty="0" smtClean="0"/>
              <a:t>pojmy z </a:t>
            </a:r>
            <a:r>
              <a:rPr lang="sk-SK" altLang="sk-SK" sz="2400" b="1" dirty="0"/>
              <a:t>oblasti telekomunikácií</a:t>
            </a:r>
          </a:p>
          <a:p>
            <a:pPr eaLnBrk="1" hangingPunct="1">
              <a:spcBef>
                <a:spcPct val="50000"/>
              </a:spcBef>
              <a:buClrTx/>
              <a:buFontTx/>
              <a:buChar char="•"/>
            </a:pPr>
            <a:r>
              <a:rPr lang="sk-SK" altLang="sk-SK" sz="2400" b="1" dirty="0"/>
              <a:t>štruktúra (architektúra) </a:t>
            </a:r>
            <a:r>
              <a:rPr lang="sk-SK" altLang="sk-SK" sz="2400" b="1" dirty="0" err="1"/>
              <a:t>telekom</a:t>
            </a:r>
            <a:r>
              <a:rPr lang="sk-SK" altLang="sk-SK" sz="2400" b="1" dirty="0"/>
              <a:t>. sietí</a:t>
            </a:r>
          </a:p>
          <a:p>
            <a:pPr eaLnBrk="1" hangingPunct="1">
              <a:spcBef>
                <a:spcPct val="50000"/>
              </a:spcBef>
              <a:buClrTx/>
              <a:buFontTx/>
              <a:buChar char="•"/>
            </a:pPr>
            <a:r>
              <a:rPr lang="sk-SK" altLang="sk-SK" sz="2400" b="1" dirty="0"/>
              <a:t>druhy </a:t>
            </a:r>
            <a:r>
              <a:rPr lang="sk-SK" altLang="sk-SK" sz="2400" b="1" dirty="0" err="1"/>
              <a:t>telekom.sietí</a:t>
            </a:r>
            <a:r>
              <a:rPr lang="sk-SK" altLang="sk-SK" sz="2400" b="1" dirty="0"/>
              <a:t> – rôzne klasifikácie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68313" y="1268413"/>
            <a:ext cx="8229600" cy="865187"/>
          </a:xfrm>
        </p:spPr>
        <p:txBody>
          <a:bodyPr/>
          <a:lstStyle/>
          <a:p>
            <a:pPr marL="0" indent="0" eaLnBrk="1" hangingPunct="1">
              <a:lnSpc>
                <a:spcPct val="90000"/>
              </a:lnSpc>
              <a:buNone/>
            </a:pPr>
            <a:r>
              <a:rPr lang="sk-SK" altLang="sk-SK" sz="2100" dirty="0"/>
              <a:t>s</a:t>
            </a:r>
            <a:r>
              <a:rPr lang="sk-SK" altLang="sk-SK" sz="2100" dirty="0" smtClean="0"/>
              <a:t>kratky</a:t>
            </a:r>
          </a:p>
          <a:p>
            <a:pPr eaLnBrk="1" hangingPunct="1">
              <a:lnSpc>
                <a:spcPct val="90000"/>
              </a:lnSpc>
            </a:pPr>
            <a:r>
              <a:rPr lang="sk-SK" altLang="sk-SK" sz="2100" dirty="0" smtClean="0"/>
              <a:t>Telekomunikačné siete  = TS</a:t>
            </a:r>
          </a:p>
          <a:p>
            <a:pPr eaLnBrk="1" hangingPunct="1">
              <a:lnSpc>
                <a:spcPct val="90000"/>
              </a:lnSpc>
            </a:pPr>
            <a:r>
              <a:rPr lang="sk-SK" altLang="sk-SK" sz="2100" dirty="0" smtClean="0"/>
              <a:t>Prístupové siete  = P</a:t>
            </a:r>
            <a:r>
              <a:rPr lang="en-US" altLang="sk-SK" sz="2100" dirty="0" smtClean="0"/>
              <a:t>r</a:t>
            </a:r>
            <a:r>
              <a:rPr lang="sk-SK" altLang="sk-SK" sz="2100" dirty="0" smtClean="0"/>
              <a:t>S</a:t>
            </a:r>
          </a:p>
          <a:p>
            <a:pPr eaLnBrk="1" hangingPunct="1">
              <a:lnSpc>
                <a:spcPct val="90000"/>
              </a:lnSpc>
              <a:buFont typeface="Wingdings" pitchFamily="2" charset="2"/>
              <a:buNone/>
            </a:pPr>
            <a:endParaRPr lang="sk-SK" altLang="sk-SK" sz="2100" dirty="0" smtClean="0"/>
          </a:p>
        </p:txBody>
      </p:sp>
      <p:sp>
        <p:nvSpPr>
          <p:cNvPr id="10243" name="Line 4"/>
          <p:cNvSpPr>
            <a:spLocks noChangeShapeType="1"/>
          </p:cNvSpPr>
          <p:nvPr/>
        </p:nvSpPr>
        <p:spPr bwMode="auto">
          <a:xfrm>
            <a:off x="395288" y="3644900"/>
            <a:ext cx="7993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Zástupný symbol čísla snímky 6"/>
          <p:cNvSpPr>
            <a:spLocks noGrp="1"/>
          </p:cNvSpPr>
          <p:nvPr>
            <p:ph type="sldNum" sz="quarter" idx="12"/>
          </p:nvPr>
        </p:nvSpPr>
        <p:spPr>
          <a:noFill/>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fld id="{33BB4E90-4818-44A5-945E-D25E1968D606}" type="slidenum">
              <a:rPr lang="cs-CZ" altLang="sk-SK" sz="1200" smtClean="0"/>
              <a:pPr eaLnBrk="1" hangingPunct="1">
                <a:spcBef>
                  <a:spcPct val="0"/>
                </a:spcBef>
                <a:buClrTx/>
                <a:buFontTx/>
                <a:buNone/>
              </a:pPr>
              <a:t>6</a:t>
            </a:fld>
            <a:endParaRPr lang="cs-CZ" altLang="sk-SK" sz="1200" smtClean="0"/>
          </a:p>
        </p:txBody>
      </p:sp>
      <p:graphicFrame>
        <p:nvGraphicFramePr>
          <p:cNvPr id="24821" name="Group 245"/>
          <p:cNvGraphicFramePr>
            <a:graphicFrameLocks noGrp="1"/>
          </p:cNvGraphicFramePr>
          <p:nvPr>
            <p:ph sz="half" idx="2"/>
            <p:extLst>
              <p:ext uri="{D42A27DB-BD31-4B8C-83A1-F6EECF244321}">
                <p14:modId xmlns:p14="http://schemas.microsoft.com/office/powerpoint/2010/main" val="3779234822"/>
              </p:ext>
            </p:extLst>
          </p:nvPr>
        </p:nvGraphicFramePr>
        <p:xfrm>
          <a:off x="539750" y="1988840"/>
          <a:ext cx="8280400" cy="4715330"/>
        </p:xfrm>
        <a:graphic>
          <a:graphicData uri="http://schemas.openxmlformats.org/drawingml/2006/table">
            <a:tbl>
              <a:tblPr/>
              <a:tblGrid>
                <a:gridCol w="2447925">
                  <a:extLst>
                    <a:ext uri="{9D8B030D-6E8A-4147-A177-3AD203B41FA5}">
                      <a16:colId xmlns:a16="http://schemas.microsoft.com/office/drawing/2014/main" val="20000"/>
                    </a:ext>
                  </a:extLst>
                </a:gridCol>
                <a:gridCol w="2830513">
                  <a:extLst>
                    <a:ext uri="{9D8B030D-6E8A-4147-A177-3AD203B41FA5}">
                      <a16:colId xmlns:a16="http://schemas.microsoft.com/office/drawing/2014/main" val="20001"/>
                    </a:ext>
                  </a:extLst>
                </a:gridCol>
                <a:gridCol w="3001962">
                  <a:extLst>
                    <a:ext uri="{9D8B030D-6E8A-4147-A177-3AD203B41FA5}">
                      <a16:colId xmlns:a16="http://schemas.microsoft.com/office/drawing/2014/main" val="20002"/>
                    </a:ext>
                  </a:extLst>
                </a:gridCol>
              </a:tblGrid>
              <a:tr h="136740">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4-drôtový prenos</a:t>
                      </a:r>
                      <a:endParaRPr kumimoji="0" lang="sk-SK" sz="2400" b="0" i="0" u="none" strike="noStrike" cap="none" normalizeH="0" baseline="0" smtClean="0">
                        <a:ln>
                          <a:noFill/>
                        </a:ln>
                        <a:solidFill>
                          <a:schemeClr val="tx1"/>
                        </a:solidFill>
                        <a:effectLst/>
                        <a:latin typeface="+mj-lt"/>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multiplexovanie</a:t>
                      </a:r>
                    </a:p>
                  </a:txBody>
                  <a:tcPr marT="45710" marB="4571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spojenie</a:t>
                      </a: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4567">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duplex</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okruh</a:t>
                      </a:r>
                    </a:p>
                  </a:txBody>
                  <a:tcPr marT="45710" marB="4571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spojovanie</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72980">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2-drôtový prenos</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prenos.cesta</a:t>
                      </a:r>
                    </a:p>
                  </a:txBody>
                  <a:tcPr marT="45710" marB="4571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telekomunikácie</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40054">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informácia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prepojovanie okruhov –paketov</a:t>
                      </a:r>
                    </a:p>
                  </a:txBody>
                  <a:tcPr marT="45710" marB="4571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telekom.sieť</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40054">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kanál (prenosový)</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rádiokomunikácia</a:t>
                      </a:r>
                    </a:p>
                  </a:txBody>
                  <a:tcPr marT="45710" marB="4571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ústredňa</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2980">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koncentrátor</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signál</a:t>
                      </a:r>
                    </a:p>
                  </a:txBody>
                  <a:tcPr marT="45710" marB="4571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volanie</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55502">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modulácia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smerovanie</a:t>
                      </a:r>
                    </a:p>
                  </a:txBody>
                  <a:tcPr marT="45710" marB="4571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
                          <a:schemeClr val="accent2"/>
                        </a:buClr>
                        <a:buSzTx/>
                        <a:buFont typeface="Wingdings" pitchFamily="2" charset="2"/>
                        <a:buNone/>
                        <a:tabLst/>
                      </a:pPr>
                      <a:endParaRPr kumimoji="0" lang="cs-CZ" sz="2400" b="0" i="0" u="none" strike="noStrike" cap="none" normalizeH="0" baseline="0" smtClean="0">
                        <a:ln>
                          <a:noFill/>
                        </a:ln>
                        <a:solidFill>
                          <a:schemeClr val="tx1"/>
                        </a:solidFill>
                        <a:effectLst/>
                        <a:latin typeface="+mj-lt"/>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77721">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multiplexor</a:t>
                      </a: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Tx/>
                        <a:buSzTx/>
                        <a:buFontTx/>
                        <a:buChar char="•"/>
                        <a:tabLst/>
                      </a:pPr>
                      <a:r>
                        <a:rPr kumimoji="0" lang="sk-SK" sz="2400" b="0" i="0" u="none" strike="noStrike" cap="none" normalizeH="0" baseline="0" smtClean="0">
                          <a:ln>
                            <a:noFill/>
                          </a:ln>
                          <a:solidFill>
                            <a:schemeClr val="tx1"/>
                          </a:solidFill>
                          <a:effectLst/>
                          <a:latin typeface="+mj-lt"/>
                          <a:cs typeface="Times New Roman" pitchFamily="18" charset="0"/>
                        </a:rPr>
                        <a:t>spoj</a:t>
                      </a:r>
                    </a:p>
                  </a:txBody>
                  <a:tcPr marT="45710" marB="4571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75000"/>
                        </a:lnSpc>
                        <a:spcBef>
                          <a:spcPct val="50000"/>
                        </a:spcBef>
                        <a:spcAft>
                          <a:spcPct val="0"/>
                        </a:spcAft>
                        <a:buClr>
                          <a:schemeClr val="accent2"/>
                        </a:buClr>
                        <a:buSzTx/>
                        <a:buFont typeface="Wingdings" pitchFamily="2" charset="2"/>
                        <a:buNone/>
                        <a:tabLst/>
                      </a:pPr>
                      <a:endParaRPr kumimoji="0" lang="cs-CZ" sz="2400" b="0" i="0" u="none" strike="noStrike" cap="none" normalizeH="0" baseline="0" smtClean="0">
                        <a:ln>
                          <a:noFill/>
                        </a:ln>
                        <a:solidFill>
                          <a:schemeClr val="tx1"/>
                        </a:solidFill>
                        <a:effectLst/>
                        <a:latin typeface="+mj-lt"/>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2316" name="Rectangle 237"/>
          <p:cNvSpPr>
            <a:spLocks noChangeArrowheads="1"/>
          </p:cNvSpPr>
          <p:nvPr/>
        </p:nvSpPr>
        <p:spPr bwMode="auto">
          <a:xfrm>
            <a:off x="323528" y="188640"/>
            <a:ext cx="78486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buFont typeface="Wingdings" pitchFamily="2" charset="2"/>
              <a:buNone/>
            </a:pPr>
            <a:r>
              <a:rPr lang="sk-SK" altLang="sk-SK" sz="3500" dirty="0"/>
              <a:t>Niektoré základné </a:t>
            </a:r>
            <a:r>
              <a:rPr lang="sk-SK" altLang="sk-SK" sz="3500" dirty="0" smtClean="0"/>
              <a:t>pojmy z TS:(</a:t>
            </a:r>
            <a:r>
              <a:rPr lang="sk-SK" altLang="sk-SK" sz="2600" dirty="0"/>
              <a:t>viď </a:t>
            </a:r>
            <a:r>
              <a:rPr lang="sk-SK" altLang="sk-SK" sz="2600" dirty="0">
                <a:hlinkClick r:id="rId2" action="ppaction://hlinkfile"/>
              </a:rPr>
              <a:t>súbor</a:t>
            </a:r>
            <a:r>
              <a:rPr lang="sk-SK" altLang="sk-SK" sz="2600" dirty="0"/>
              <a:t> na </a:t>
            </a:r>
            <a:r>
              <a:rPr lang="sk-SK" altLang="sk-SK" sz="2600" dirty="0" smtClean="0"/>
              <a:t>serveri </a:t>
            </a:r>
            <a:r>
              <a:rPr lang="sk-SK" altLang="sk-SK" sz="2600" dirty="0" err="1" smtClean="0"/>
              <a:t>data.KEMT</a:t>
            </a:r>
            <a:r>
              <a:rPr lang="sk-SK" altLang="sk-SK" sz="2600" dirty="0" smtClean="0"/>
              <a:t>) – budeme často opakovať bez vysvetľovania</a:t>
            </a:r>
            <a:endParaRPr lang="sk-SK" altLang="sk-SK"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Zástupný symbol čísla snímky 5"/>
          <p:cNvSpPr>
            <a:spLocks noGrp="1"/>
          </p:cNvSpPr>
          <p:nvPr>
            <p:ph type="sldNum" sz="quarter" idx="12"/>
          </p:nvPr>
        </p:nvSpPr>
        <p:spPr>
          <a:noFill/>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fld id="{DB778A02-9287-48FE-831D-FD02FBC044DB}" type="slidenum">
              <a:rPr lang="cs-CZ" altLang="sk-SK" sz="1200" smtClean="0"/>
              <a:pPr eaLnBrk="1" hangingPunct="1">
                <a:spcBef>
                  <a:spcPct val="0"/>
                </a:spcBef>
                <a:buClrTx/>
                <a:buFontTx/>
                <a:buNone/>
              </a:pPr>
              <a:t>7</a:t>
            </a:fld>
            <a:endParaRPr lang="cs-CZ" altLang="sk-SK" sz="1200" smtClean="0"/>
          </a:p>
        </p:txBody>
      </p:sp>
      <p:sp>
        <p:nvSpPr>
          <p:cNvPr id="11267" name="Rectangle 3"/>
          <p:cNvSpPr>
            <a:spLocks noGrp="1" noChangeArrowheads="1"/>
          </p:cNvSpPr>
          <p:nvPr>
            <p:ph type="body" idx="1"/>
          </p:nvPr>
        </p:nvSpPr>
        <p:spPr>
          <a:xfrm>
            <a:off x="566738" y="1752600"/>
            <a:ext cx="8181975" cy="4267200"/>
          </a:xfrm>
        </p:spPr>
        <p:txBody>
          <a:bodyPr/>
          <a:lstStyle/>
          <a:p>
            <a:pPr eaLnBrk="1" hangingPunct="1">
              <a:lnSpc>
                <a:spcPct val="80000"/>
              </a:lnSpc>
            </a:pPr>
            <a:r>
              <a:rPr lang="sk-SK" altLang="sk-SK" sz="2600" dirty="0" smtClean="0"/>
              <a:t>telekomunikácia = asistovaná výmena informácií </a:t>
            </a:r>
            <a:r>
              <a:rPr lang="sk-SK" altLang="sk-SK" sz="2600" smtClean="0"/>
              <a:t>na diaľku</a:t>
            </a:r>
          </a:p>
          <a:p>
            <a:pPr eaLnBrk="1" hangingPunct="1">
              <a:lnSpc>
                <a:spcPct val="80000"/>
              </a:lnSpc>
            </a:pPr>
            <a:r>
              <a:rPr lang="sk-SK" altLang="sk-SK" sz="2600"/>
              <a:t>história (viď </a:t>
            </a:r>
            <a:r>
              <a:rPr lang="sk-SK" altLang="sk-SK" sz="2600">
                <a:hlinkClick r:id="rId2" action="ppaction://hlinkfile"/>
              </a:rPr>
              <a:t>súbor</a:t>
            </a:r>
            <a:r>
              <a:rPr lang="sk-SK" altLang="sk-SK" sz="2600"/>
              <a:t> na serv</a:t>
            </a:r>
            <a:r>
              <a:rPr lang="en-US" altLang="sk-SK" sz="2600"/>
              <a:t>e</a:t>
            </a:r>
            <a:r>
              <a:rPr lang="sk-SK" altLang="sk-SK" sz="2600"/>
              <a:t>ri KEMT</a:t>
            </a:r>
            <a:r>
              <a:rPr lang="sk-SK" altLang="sk-SK" sz="2600" smtClean="0"/>
              <a:t>)</a:t>
            </a:r>
            <a:endParaRPr lang="sk-SK" altLang="sk-SK" sz="2600" dirty="0" smtClean="0"/>
          </a:p>
          <a:p>
            <a:pPr eaLnBrk="1" hangingPunct="1">
              <a:lnSpc>
                <a:spcPct val="80000"/>
              </a:lnSpc>
            </a:pPr>
            <a:r>
              <a:rPr lang="sk-SK" altLang="sk-SK" sz="2600" dirty="0" err="1" smtClean="0"/>
              <a:t>hl.úlohy</a:t>
            </a:r>
            <a:r>
              <a:rPr lang="sk-SK" altLang="sk-SK" sz="2600" dirty="0" smtClean="0"/>
              <a:t> telekomunikácií z pohľadu koncových užívateľov:  . . . </a:t>
            </a:r>
          </a:p>
          <a:p>
            <a:pPr eaLnBrk="1" hangingPunct="1">
              <a:lnSpc>
                <a:spcPct val="80000"/>
              </a:lnSpc>
            </a:pPr>
            <a:r>
              <a:rPr lang="sk-SK" altLang="sk-SK" sz="2600" dirty="0" smtClean="0"/>
              <a:t>požiadavky na systém z pohľadu operátorov </a:t>
            </a:r>
            <a:endParaRPr lang="sk-SK" altLang="sk-SK" sz="2600" dirty="0"/>
          </a:p>
          <a:p>
            <a:pPr eaLnBrk="1" hangingPunct="1">
              <a:lnSpc>
                <a:spcPct val="80000"/>
              </a:lnSpc>
            </a:pPr>
            <a:r>
              <a:rPr lang="sk-SK" altLang="sk-SK" sz="2600" dirty="0" smtClean="0"/>
              <a:t>parametre TS ...</a:t>
            </a:r>
          </a:p>
          <a:p>
            <a:pPr eaLnBrk="1" hangingPunct="1">
              <a:lnSpc>
                <a:spcPct val="80000"/>
              </a:lnSpc>
            </a:pPr>
            <a:r>
              <a:rPr lang="en-US" altLang="sk-SK" sz="2600" dirty="0" smtClean="0">
                <a:sym typeface="Wingdings" panose="05000000000000000000" pitchFamily="2" charset="2"/>
              </a:rPr>
              <a:t> </a:t>
            </a:r>
            <a:r>
              <a:rPr lang="sk-SK" altLang="sk-SK" sz="2600" dirty="0" smtClean="0"/>
              <a:t>vývoj – zvyšovanie </a:t>
            </a:r>
            <a:r>
              <a:rPr lang="sk-SK" altLang="sk-SK" sz="2600" b="1" i="1" dirty="0" smtClean="0"/>
              <a:t>kvality poskytovaných služieb</a:t>
            </a:r>
            <a:r>
              <a:rPr lang="sk-SK" altLang="sk-SK" sz="2600" dirty="0" smtClean="0"/>
              <a:t> </a:t>
            </a:r>
            <a:r>
              <a:rPr lang="en-US" altLang="sk-SK" sz="2600" dirty="0" smtClean="0"/>
              <a:t>(</a:t>
            </a:r>
            <a:r>
              <a:rPr lang="sk-SK" altLang="sk-SK" sz="2600" dirty="0" smtClean="0"/>
              <a:t>parameter </a:t>
            </a:r>
            <a:r>
              <a:rPr lang="en-US" altLang="sk-SK" sz="2600" dirty="0" err="1" smtClean="0"/>
              <a:t>QoS</a:t>
            </a:r>
            <a:r>
              <a:rPr lang="en-US" altLang="sk-SK" sz="2600" dirty="0" smtClean="0"/>
              <a:t> </a:t>
            </a:r>
            <a:r>
              <a:rPr lang="sk-SK" altLang="sk-SK" sz="2600" dirty="0" smtClean="0"/>
              <a:t>/ viď ďalej, cca.str.22</a:t>
            </a:r>
            <a:r>
              <a:rPr lang="en-US" altLang="sk-SK" sz="2600" dirty="0" smtClean="0"/>
              <a:t>) </a:t>
            </a:r>
            <a:r>
              <a:rPr lang="sk-SK" altLang="sk-SK" sz="2600" dirty="0" smtClean="0"/>
              <a:t>– </a:t>
            </a:r>
            <a:r>
              <a:rPr lang="en-US" altLang="sk-SK" sz="2600" dirty="0" smtClean="0"/>
              <a:t>... </a:t>
            </a:r>
            <a:r>
              <a:rPr lang="sk-SK" altLang="sk-SK" sz="2600" dirty="0" smtClean="0"/>
              <a:t>postupná premena z čiastočne analógových na výlučne </a:t>
            </a:r>
            <a:r>
              <a:rPr lang="sk-SK" altLang="sk-SK" sz="2600" smtClean="0"/>
              <a:t>digitálne</a:t>
            </a:r>
            <a:r>
              <a:rPr lang="en-US" altLang="sk-SK" sz="2600" smtClean="0"/>
              <a:t> siete</a:t>
            </a:r>
            <a:endParaRPr lang="sk-SK" altLang="sk-SK" sz="2600" dirty="0" smtClean="0"/>
          </a:p>
        </p:txBody>
      </p:sp>
      <p:sp>
        <p:nvSpPr>
          <p:cNvPr id="11268" name="Rectangle 4"/>
          <p:cNvSpPr>
            <a:spLocks noGrp="1" noChangeArrowheads="1"/>
          </p:cNvSpPr>
          <p:nvPr>
            <p:ph type="title"/>
          </p:nvPr>
        </p:nvSpPr>
        <p:spPr>
          <a:xfrm>
            <a:off x="574674" y="304800"/>
            <a:ext cx="8317805" cy="1216025"/>
          </a:xfrm>
        </p:spPr>
        <p:txBody>
          <a:bodyPr/>
          <a:lstStyle/>
          <a:p>
            <a:pPr eaLnBrk="1" hangingPunct="1"/>
            <a:r>
              <a:rPr lang="sk-SK" altLang="sk-SK" dirty="0" smtClean="0"/>
              <a:t>Telekomunikácie  </a:t>
            </a:r>
            <a:r>
              <a:rPr lang="sk-SK" altLang="sk-SK" smtClean="0"/>
              <a:t>- opakovanie </a:t>
            </a:r>
            <a:r>
              <a:rPr lang="sk-SK" altLang="sk-SK" smtClean="0">
                <a:sym typeface="Wingdings" panose="05000000000000000000" pitchFamily="2" charset="2"/>
              </a:rPr>
              <a:t></a:t>
            </a:r>
            <a:endParaRPr lang="cs-CZ" altLang="sk-SK"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Zástupný symbol čísla snímky 7"/>
          <p:cNvSpPr>
            <a:spLocks noGrp="1"/>
          </p:cNvSpPr>
          <p:nvPr>
            <p:ph type="sldNum" sz="quarter" idx="12"/>
          </p:nvPr>
        </p:nvSpPr>
        <p:spPr>
          <a:noFill/>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fld id="{49DF1EB2-B0C5-4427-9CBA-20C4E4291A4C}" type="slidenum">
              <a:rPr lang="cs-CZ" altLang="sk-SK" sz="1200" smtClean="0"/>
              <a:pPr eaLnBrk="1" hangingPunct="1">
                <a:spcBef>
                  <a:spcPct val="0"/>
                </a:spcBef>
                <a:buClrTx/>
                <a:buFontTx/>
                <a:buNone/>
              </a:pPr>
              <a:t>8</a:t>
            </a:fld>
            <a:endParaRPr lang="cs-CZ" altLang="sk-SK" sz="1200" smtClean="0"/>
          </a:p>
        </p:txBody>
      </p:sp>
      <p:pic>
        <p:nvPicPr>
          <p:cNvPr id="13315" name="Picture 14" descr="canada_telecommunication_statu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76700"/>
            <a:ext cx="1871662" cy="249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9"/>
          <p:cNvSpPr>
            <a:spLocks noGrp="1" noChangeArrowheads="1"/>
          </p:cNvSpPr>
          <p:nvPr>
            <p:ph type="title"/>
          </p:nvPr>
        </p:nvSpPr>
        <p:spPr>
          <a:xfrm>
            <a:off x="468313" y="260350"/>
            <a:ext cx="8001000" cy="1216025"/>
          </a:xfrm>
        </p:spPr>
        <p:txBody>
          <a:bodyPr/>
          <a:lstStyle/>
          <a:p>
            <a:pPr eaLnBrk="1" hangingPunct="1"/>
            <a:r>
              <a:rPr lang="sk-SK" altLang="sk-SK" sz="3400" smtClean="0"/>
              <a:t>Telekomunikačné siete - pojem a vývoj </a:t>
            </a:r>
            <a:endParaRPr lang="cs-CZ" altLang="sk-SK" sz="3400" smtClean="0"/>
          </a:p>
        </p:txBody>
      </p:sp>
      <p:sp>
        <p:nvSpPr>
          <p:cNvPr id="13317" name="Text Box 13"/>
          <p:cNvSpPr txBox="1">
            <a:spLocks noChangeArrowheads="1"/>
          </p:cNvSpPr>
          <p:nvPr/>
        </p:nvSpPr>
        <p:spPr bwMode="auto">
          <a:xfrm>
            <a:off x="539750" y="1700213"/>
            <a:ext cx="849674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Char char="•"/>
            </a:pPr>
            <a:r>
              <a:rPr lang="en-US" altLang="sk-SK" sz="2400" dirty="0"/>
              <a:t>S</a:t>
            </a:r>
            <a:r>
              <a:rPr lang="sk-SK" altLang="sk-SK" sz="2400" dirty="0" err="1"/>
              <a:t>ieť</a:t>
            </a:r>
            <a:r>
              <a:rPr lang="sk-SK" altLang="sk-SK" sz="2400" dirty="0"/>
              <a:t>  </a:t>
            </a:r>
            <a:r>
              <a:rPr lang="en-US" altLang="sk-SK" sz="2400" dirty="0"/>
              <a:t>vs.</a:t>
            </a:r>
            <a:r>
              <a:rPr lang="sk-SK" altLang="sk-SK" sz="2400" dirty="0"/>
              <a:t>  systém</a:t>
            </a:r>
          </a:p>
          <a:p>
            <a:pPr eaLnBrk="1" hangingPunct="1">
              <a:spcBef>
                <a:spcPct val="50000"/>
              </a:spcBef>
              <a:buClrTx/>
              <a:buFontTx/>
              <a:buChar char="•"/>
            </a:pPr>
            <a:r>
              <a:rPr lang="sk-SK" altLang="sk-SK" sz="2400" dirty="0"/>
              <a:t>Telekom.</a:t>
            </a:r>
            <a:r>
              <a:rPr lang="en-US" altLang="sk-SK" sz="2400" dirty="0"/>
              <a:t> </a:t>
            </a:r>
            <a:r>
              <a:rPr lang="sk-SK" altLang="sk-SK" sz="2400" dirty="0"/>
              <a:t>sieť = ...      (v súčasnosti aj PC siete)</a:t>
            </a:r>
          </a:p>
          <a:p>
            <a:pPr eaLnBrk="1" hangingPunct="1">
              <a:spcBef>
                <a:spcPct val="50000"/>
              </a:spcBef>
              <a:buClrTx/>
              <a:buFontTx/>
              <a:buChar char="•"/>
            </a:pPr>
            <a:r>
              <a:rPr lang="sk-SK" altLang="sk-SK" sz="2400" dirty="0"/>
              <a:t>Hlasové </a:t>
            </a:r>
            <a:r>
              <a:rPr lang="sk-SK" altLang="sk-SK" sz="2400" dirty="0" err="1"/>
              <a:t>telekom</a:t>
            </a:r>
            <a:r>
              <a:rPr lang="sk-SK" altLang="sk-SK" sz="2400" dirty="0"/>
              <a:t>. siete = </a:t>
            </a:r>
          </a:p>
          <a:p>
            <a:pPr eaLnBrk="1" hangingPunct="1">
              <a:spcBef>
                <a:spcPct val="50000"/>
              </a:spcBef>
              <a:buClrTx/>
              <a:buFontTx/>
              <a:buChar char="•"/>
            </a:pPr>
            <a:r>
              <a:rPr lang="sk-SK" altLang="sk-SK" sz="2400" dirty="0"/>
              <a:t> Vývoj ....  </a:t>
            </a:r>
            <a:r>
              <a:rPr lang="sk-SK" altLang="sk-SK" sz="2400" dirty="0" smtClean="0"/>
              <a:t>digitalizácia </a:t>
            </a:r>
            <a:r>
              <a:rPr lang="en-US" altLang="sk-SK" sz="2400" dirty="0" smtClean="0">
                <a:sym typeface="Wingdings" panose="05000000000000000000" pitchFamily="2" charset="2"/>
              </a:rPr>
              <a:t> </a:t>
            </a:r>
            <a:r>
              <a:rPr lang="en-US" altLang="sk-SK" sz="2400" dirty="0" err="1" smtClean="0">
                <a:sym typeface="Wingdings" panose="05000000000000000000" pitchFamily="2" charset="2"/>
              </a:rPr>
              <a:t>smer</a:t>
            </a:r>
            <a:r>
              <a:rPr lang="en-US" altLang="sk-SK" sz="2400" dirty="0" smtClean="0">
                <a:sym typeface="Wingdings" panose="05000000000000000000" pitchFamily="2" charset="2"/>
              </a:rPr>
              <a:t> </a:t>
            </a:r>
            <a:r>
              <a:rPr lang="en-US" altLang="sk-SK" sz="2400" b="1" i="1" dirty="0" err="1" smtClean="0">
                <a:sym typeface="Wingdings" panose="05000000000000000000" pitchFamily="2" charset="2"/>
              </a:rPr>
              <a:t>Integrovan</a:t>
            </a:r>
            <a:r>
              <a:rPr lang="sk-SK" altLang="sk-SK" sz="2400" b="1" i="1" dirty="0" smtClean="0">
                <a:sym typeface="Wingdings" panose="05000000000000000000" pitchFamily="2" charset="2"/>
              </a:rPr>
              <a:t>é siete</a:t>
            </a:r>
            <a:endParaRPr lang="cs-CZ" altLang="sk-SK" sz="2400" b="1" i="1" dirty="0"/>
          </a:p>
        </p:txBody>
      </p:sp>
      <p:pic>
        <p:nvPicPr>
          <p:cNvPr id="13318" name="Picture 15" descr="4615-004-75EA48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743325"/>
            <a:ext cx="6875462"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Freeform 16"/>
          <p:cNvSpPr>
            <a:spLocks/>
          </p:cNvSpPr>
          <p:nvPr/>
        </p:nvSpPr>
        <p:spPr bwMode="auto">
          <a:xfrm rot="2084591">
            <a:off x="1547813" y="4786313"/>
            <a:ext cx="863600" cy="238125"/>
          </a:xfrm>
          <a:custGeom>
            <a:avLst/>
            <a:gdLst>
              <a:gd name="T0" fmla="*/ 0 w 544"/>
              <a:gd name="T1" fmla="*/ 2147483647 h 150"/>
              <a:gd name="T2" fmla="*/ 2147483647 w 544"/>
              <a:gd name="T3" fmla="*/ 2147483647 h 150"/>
              <a:gd name="T4" fmla="*/ 2147483647 w 544"/>
              <a:gd name="T5" fmla="*/ 2147483647 h 150"/>
              <a:gd name="T6" fmla="*/ 2147483647 w 544"/>
              <a:gd name="T7" fmla="*/ 2147483647 h 150"/>
              <a:gd name="T8" fmla="*/ 2147483647 w 544"/>
              <a:gd name="T9" fmla="*/ 2147483647 h 150"/>
              <a:gd name="T10" fmla="*/ 2147483647 w 544"/>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150">
                <a:moveTo>
                  <a:pt x="0" y="98"/>
                </a:moveTo>
                <a:cubicBezTo>
                  <a:pt x="45" y="49"/>
                  <a:pt x="91" y="0"/>
                  <a:pt x="136" y="7"/>
                </a:cubicBezTo>
                <a:cubicBezTo>
                  <a:pt x="181" y="14"/>
                  <a:pt x="234" y="136"/>
                  <a:pt x="272" y="143"/>
                </a:cubicBezTo>
                <a:cubicBezTo>
                  <a:pt x="310" y="150"/>
                  <a:pt x="333" y="59"/>
                  <a:pt x="363" y="52"/>
                </a:cubicBezTo>
                <a:cubicBezTo>
                  <a:pt x="393" y="45"/>
                  <a:pt x="424" y="98"/>
                  <a:pt x="454" y="98"/>
                </a:cubicBezTo>
                <a:cubicBezTo>
                  <a:pt x="484" y="98"/>
                  <a:pt x="529" y="67"/>
                  <a:pt x="544" y="52"/>
                </a:cubicBezTo>
              </a:path>
            </a:pathLst>
          </a:custGeom>
          <a:noFill/>
          <a:ln w="9525" cap="flat">
            <a:solidFill>
              <a:schemeClr val="tx1"/>
            </a:solidFill>
            <a:prstDash val="dash"/>
            <a:round/>
            <a:headEn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k-SK"/>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260350"/>
            <a:ext cx="8001000" cy="576263"/>
          </a:xfrm>
        </p:spPr>
        <p:txBody>
          <a:bodyPr/>
          <a:lstStyle/>
          <a:p>
            <a:pPr eaLnBrk="1" hangingPunct="1"/>
            <a:r>
              <a:rPr lang="sk-SK" altLang="sk-SK" sz="3400" b="1" smtClean="0"/>
              <a:t>Druhy TS</a:t>
            </a:r>
            <a:r>
              <a:rPr lang="sk-SK" altLang="sk-SK" sz="3400" smtClean="0"/>
              <a:t> a hľadiská na ich delenie</a:t>
            </a:r>
            <a:endParaRPr lang="cs-CZ" altLang="sk-SK" sz="3400" smtClean="0"/>
          </a:p>
        </p:txBody>
      </p:sp>
      <p:sp>
        <p:nvSpPr>
          <p:cNvPr id="14339" name="Text Box 56"/>
          <p:cNvSpPr txBox="1">
            <a:spLocks noChangeArrowheads="1"/>
          </p:cNvSpPr>
          <p:nvPr/>
        </p:nvSpPr>
        <p:spPr bwMode="auto">
          <a:xfrm>
            <a:off x="539750" y="900082"/>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50000"/>
              </a:spcBef>
              <a:buClrTx/>
              <a:buFontTx/>
              <a:buNone/>
            </a:pPr>
            <a:r>
              <a:rPr lang="en-US" altLang="sk-SK" sz="2400" b="1">
                <a:solidFill>
                  <a:schemeClr val="tx2"/>
                </a:solidFill>
              </a:rPr>
              <a:t>T</a:t>
            </a:r>
            <a:r>
              <a:rPr lang="sk-SK" altLang="sk-SK" sz="2400" b="1">
                <a:solidFill>
                  <a:schemeClr val="tx2"/>
                </a:solidFill>
              </a:rPr>
              <a:t>ab.1</a:t>
            </a:r>
            <a:endParaRPr lang="cs-CZ" altLang="sk-SK" sz="2400" b="1">
              <a:solidFill>
                <a:schemeClr val="tx2"/>
              </a:solidFill>
            </a:endParaRPr>
          </a:p>
        </p:txBody>
      </p:sp>
      <p:graphicFrame>
        <p:nvGraphicFramePr>
          <p:cNvPr id="57563" name="Group 219"/>
          <p:cNvGraphicFramePr>
            <a:graphicFrameLocks noGrp="1"/>
          </p:cNvGraphicFramePr>
          <p:nvPr>
            <p:ph type="tbl" idx="1"/>
            <p:extLst>
              <p:ext uri="{D42A27DB-BD31-4B8C-83A1-F6EECF244321}">
                <p14:modId xmlns:p14="http://schemas.microsoft.com/office/powerpoint/2010/main" val="3598890430"/>
              </p:ext>
            </p:extLst>
          </p:nvPr>
        </p:nvGraphicFramePr>
        <p:xfrm>
          <a:off x="395536" y="1268760"/>
          <a:ext cx="8424936" cy="5346254"/>
        </p:xfrm>
        <a:graphic>
          <a:graphicData uri="http://schemas.openxmlformats.org/drawingml/2006/table">
            <a:tbl>
              <a:tblPr/>
              <a:tblGrid>
                <a:gridCol w="5256584">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601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imes New Roman" pitchFamily="18" charset="0"/>
                          <a:cs typeface="Times New Roman" pitchFamily="18" charset="0"/>
                        </a:rPr>
                        <a:t>Hľadisko delenia sietí</a:t>
                      </a:r>
                      <a:endParaRPr kumimoji="0" lang="sk-SK" sz="20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imes New Roman" pitchFamily="18" charset="0"/>
                          <a:cs typeface="Times New Roman" pitchFamily="18" charset="0"/>
                        </a:rPr>
                        <a:t>Druh sietí – viď ďalej</a:t>
                      </a:r>
                      <a:endParaRPr kumimoji="0" lang="sk-SK" sz="2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cs typeface="Times New Roman" pitchFamily="18" charset="0"/>
                        </a:rPr>
                        <a:t>a)Miesto v oznamovacom reťazci</a:t>
                      </a:r>
                      <a:endParaRPr kumimoji="0" lang="sk-SK"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cs typeface="Times New Roman" pitchFamily="18" charset="0"/>
                        </a:rPr>
                        <a:t>b)Prenosové médiá</a:t>
                      </a:r>
                      <a:endParaRPr kumimoji="0" lang="sk-SK"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cs typeface="Times New Roman" pitchFamily="18" charset="0"/>
                        </a:rPr>
                        <a:t>c)Prístup užívateľov k sieti</a:t>
                      </a:r>
                      <a:endParaRPr kumimoji="0" lang="sk-SK"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cs typeface="Times New Roman" pitchFamily="18" charset="0"/>
                        </a:rPr>
                        <a:t>d)Prenosové a spojovacie prostriedky</a:t>
                      </a:r>
                      <a:endParaRPr kumimoji="0" lang="sk-SK"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cs typeface="Times New Roman" pitchFamily="18" charset="0"/>
                        </a:rPr>
                        <a:t>e)Druh koncových zariadení</a:t>
                      </a:r>
                      <a:endParaRPr kumimoji="0" lang="sk-SK"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rPr>
                        <a:t>f)Vytvorenie spojenia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rPr>
                        <a:t>g)Spôsob prenosu</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rPr>
                        <a:t>h)Spôsob prepojovania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rPr>
                        <a:t>i)Topológia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smtClean="0">
                          <a:ln>
                            <a:noFill/>
                          </a:ln>
                          <a:solidFill>
                            <a:schemeClr val="tx1"/>
                          </a:solidFill>
                          <a:effectLst/>
                          <a:latin typeface="Arial" charset="0"/>
                        </a:rPr>
                        <a:t>j)Postup digitalizácie spojovacích zar.</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2291</TotalTime>
  <Words>1547</Words>
  <Application>Microsoft Office PowerPoint</Application>
  <PresentationFormat>Prezentácia na obrazovke (4:3)</PresentationFormat>
  <Paragraphs>330</Paragraphs>
  <Slides>27</Slides>
  <Notes>3</Notes>
  <HiddenSlides>0</HiddenSlides>
  <MMClips>0</MMClips>
  <ScaleCrop>false</ScaleCrop>
  <HeadingPairs>
    <vt:vector size="6" baseType="variant">
      <vt:variant>
        <vt:lpstr>Použité písma</vt:lpstr>
      </vt:variant>
      <vt:variant>
        <vt:i4>5</vt:i4>
      </vt:variant>
      <vt:variant>
        <vt:lpstr>Motív</vt:lpstr>
      </vt:variant>
      <vt:variant>
        <vt:i4>2</vt:i4>
      </vt:variant>
      <vt:variant>
        <vt:lpstr>Nadpisy snímok</vt:lpstr>
      </vt:variant>
      <vt:variant>
        <vt:i4>27</vt:i4>
      </vt:variant>
    </vt:vector>
  </HeadingPairs>
  <TitlesOfParts>
    <vt:vector size="34" baseType="lpstr">
      <vt:lpstr>Arial</vt:lpstr>
      <vt:lpstr>Arial Black</vt:lpstr>
      <vt:lpstr>Times New Roman</vt:lpstr>
      <vt:lpstr>Verdana</vt:lpstr>
      <vt:lpstr>Wingdings</vt:lpstr>
      <vt:lpstr>Profile</vt:lpstr>
      <vt:lpstr>Pixel</vt:lpstr>
      <vt:lpstr>Komunikačná technika 2 </vt:lpstr>
      <vt:lpstr>Prednášky:   prednáškyIng. Ľudmila Maceková, PhD. ludmila.macekova@tuke.sk  Vysokoškolská 4, 119A   Materiály: na ftp-serveri KEMT https://data.kemt.fei.tuke.sk/KomunikacnaTechnika2/materialy_macekova_1718/  Cvičenia: Ing. Ľ. Maceková /Bc. P.Šuľaj / prof.S.Marchevský</vt:lpstr>
      <vt:lpstr>Približná osnova prednášok predmetu Komunikačná technika 2</vt:lpstr>
      <vt:lpstr> Telekomunikačné siete</vt:lpstr>
      <vt:lpstr>Prezentácia programu PowerPoint</vt:lpstr>
      <vt:lpstr>Prezentácia programu PowerPoint</vt:lpstr>
      <vt:lpstr>Telekomunikácie  - opakovanie </vt:lpstr>
      <vt:lpstr>Telekomunikačné siete - pojem a vývoj </vt:lpstr>
      <vt:lpstr>Druhy TS a hľadiská na ich delenie</vt:lpstr>
      <vt:lpstr>a)...Štruktúra (architektúra) telekom.siete – vrstvový model TS</vt:lpstr>
      <vt:lpstr>1. =  koncové zariadenia (terminály)+pripájajúca prenosová sieť k rozhraniu (koncovému bodu prístupovej siete, obr.1.2)- v telef.sieťach sú to účastníci</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KEMT FEI TU 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Prístupové siete</dc:title>
  <dc:creator>L.Macekova</dc:creator>
  <cp:lastModifiedBy>Ludmila</cp:lastModifiedBy>
  <cp:revision>210</cp:revision>
  <dcterms:created xsi:type="dcterms:W3CDTF">2007-08-14T10:29:53Z</dcterms:created>
  <dcterms:modified xsi:type="dcterms:W3CDTF">2018-02-13T09:33:13Z</dcterms:modified>
</cp:coreProperties>
</file>