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6" r:id="rId12"/>
    <p:sldId id="264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90" r:id="rId30"/>
    <p:sldId id="285" r:id="rId31"/>
    <p:sldId id="286" r:id="rId32"/>
    <p:sldId id="287" r:id="rId33"/>
    <p:sldId id="288" r:id="rId34"/>
    <p:sldId id="289" r:id="rId35"/>
    <p:sldId id="291" r:id="rId36"/>
    <p:sldId id="292" r:id="rId37"/>
    <p:sldId id="293" r:id="rId38"/>
    <p:sldId id="294" r:id="rId39"/>
    <p:sldId id="295" r:id="rId40"/>
    <p:sldId id="297" r:id="rId41"/>
    <p:sldId id="298" r:id="rId42"/>
    <p:sldId id="296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D1730-F6D4-4FAB-824D-75551C3D2CCB}" type="datetimeFigureOut">
              <a:rPr lang="sk-SK" smtClean="0"/>
              <a:t>14.03.2016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C989F-0E1D-4742-A307-66933BA4330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0229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KHz" TargetMode="External"/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k.wikipedia.org/wiki/Telef%C3%B3nna_%C3%BAstred%C5%88a" TargetMode="External"/><Relationship Id="rId5" Type="http://schemas.openxmlformats.org/officeDocument/2006/relationships/hyperlink" Target="https://sk.wikipedia.org/w/index.php?title=Pomer_sign%C3%A1lu_k_%C5%A1umu&amp;action=edit&amp;redlink=1" TargetMode="External"/><Relationship Id="rId4" Type="http://schemas.openxmlformats.org/officeDocument/2006/relationships/hyperlink" Target="https://sk.wikipedia.org/wiki/Modem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AT&amp;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k.wikipedia.org/w/index.php?title=IBook_G3&amp;action=edit&amp;redlink=1" TargetMode="External"/><Relationship Id="rId5" Type="http://schemas.openxmlformats.org/officeDocument/2006/relationships/hyperlink" Target="https://sk.wikipedia.org/wiki/Apple" TargetMode="External"/><Relationship Id="rId4" Type="http://schemas.openxmlformats.org/officeDocument/2006/relationships/hyperlink" Target="https://sk.wikipedia.org/w/index.php?title=IEEE&amp;action=edit&amp;redlink=1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EEE_802.11#cite_note-CNAF-38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IEEE_802.11#cite_note-ART-39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ece.wpi.edu/courses/ee535/hwk96/hwk3cd96/rshamus/rshamus.html" TargetMode="External"/><Relationship Id="rId3" Type="http://schemas.openxmlformats.org/officeDocument/2006/relationships/hyperlink" Target="https://sk.wikipedia.org/w/index.php?title=Bellcore&amp;action=edit&amp;redlink=1" TargetMode="External"/><Relationship Id="rId7" Type="http://schemas.openxmlformats.org/officeDocument/2006/relationships/hyperlink" Target="https://sk.wikipedia.org/wiki/%C3%9Astred%C5%88a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k.wikipedia.org/wiki/Kr%C3%BAten%C3%A1_dvojlinka" TargetMode="External"/><Relationship Id="rId5" Type="http://schemas.openxmlformats.org/officeDocument/2006/relationships/hyperlink" Target="https://sk.wikipedia.org/w/index.php?title=Frekven%C4%8Dn%C3%A9_spektrum&amp;action=edit&amp;redlink=1" TargetMode="External"/><Relationship Id="rId4" Type="http://schemas.openxmlformats.org/officeDocument/2006/relationships/hyperlink" Target="https://sk.wikipedia.org/w/index.php?title=Telcordia_Technologies&amp;action=edit&amp;redlink=1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Wpan</a:t>
            </a:r>
            <a:r>
              <a:rPr lang="sk-SK" dirty="0" smtClean="0"/>
              <a:t> tam </a:t>
            </a:r>
            <a:r>
              <a:rPr lang="sk-SK" dirty="0" err="1" smtClean="0"/>
              <a:t>bluethoot</a:t>
            </a:r>
            <a:r>
              <a:rPr lang="sk-SK" dirty="0" smtClean="0"/>
              <a:t> dosah 10 metrov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C989F-0E1D-4742-A307-66933BA43300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3532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Každá z nich sa ďalej delí na užšie frekvenčné kanály po 4.3125 </a:t>
            </a:r>
            <a:r>
              <a:rPr lang="sk-SK" dirty="0" smtClean="0">
                <a:hlinkClick r:id="rId3" tooltip="KHz"/>
              </a:rPr>
              <a:t>kHz</a:t>
            </a:r>
            <a:r>
              <a:rPr lang="sk-SK" dirty="0" smtClean="0"/>
              <a:t>. Počas úvodného tréningu, ADSL </a:t>
            </a:r>
            <a:r>
              <a:rPr lang="sk-SK" dirty="0" smtClean="0">
                <a:hlinkClick r:id="rId4" tooltip="Modem"/>
              </a:rPr>
              <a:t>modem</a:t>
            </a:r>
            <a:r>
              <a:rPr lang="sk-SK" dirty="0" smtClean="0"/>
              <a:t> testuje, ktoré z dostupných kanálov majú prijateľný </a:t>
            </a:r>
            <a:r>
              <a:rPr lang="sk-SK" dirty="0" smtClean="0">
                <a:hlinkClick r:id="rId5" tooltip="Pomer signálu k šumu (stránka neexistuje)"/>
              </a:rPr>
              <a:t>pomer signálu k šumu</a:t>
            </a:r>
            <a:r>
              <a:rPr lang="sk-SK" dirty="0" smtClean="0"/>
              <a:t>. Vzdialenosť od </a:t>
            </a:r>
            <a:r>
              <a:rPr lang="sk-SK" dirty="0" smtClean="0">
                <a:hlinkClick r:id="rId6" tooltip="Telefónna ústredňa"/>
              </a:rPr>
              <a:t>telefónnej ústredne</a:t>
            </a:r>
            <a:r>
              <a:rPr lang="sk-SK" dirty="0" smtClean="0"/>
              <a:t> alebo šum na medenom drôte môžu byť príčinou chýb na niektorých frekvenciách. Tým, že sa kanály udržiavajú úzke chyba na jednej z frekvencií zvyčajne nespôsobí nepoužiteľnosť linky: kanál bude nevyužitý, čo sa prejaví iba na zníženej priepustnosti na inak funkčnom ADSL spojení.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C989F-0E1D-4742-A307-66933BA43300}" type="slidenum">
              <a:rPr lang="sk-SK" smtClean="0"/>
              <a:t>59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6250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Wi-Fi bolo vynájdené v roku 1991 vo firme NCR </a:t>
            </a:r>
            <a:r>
              <a:rPr lang="sk-SK" dirty="0" err="1" smtClean="0"/>
              <a:t>Corporation</a:t>
            </a:r>
            <a:r>
              <a:rPr lang="sk-SK" dirty="0" smtClean="0"/>
              <a:t>/</a:t>
            </a:r>
            <a:r>
              <a:rPr lang="sk-SK" dirty="0" smtClean="0">
                <a:hlinkClick r:id="rId3" tooltip="AT&amp;T"/>
              </a:rPr>
              <a:t>AT&amp;T</a:t>
            </a:r>
            <a:r>
              <a:rPr lang="sk-SK" dirty="0" smtClean="0"/>
              <a:t> (neskôr </a:t>
            </a:r>
            <a:r>
              <a:rPr lang="sk-SK" dirty="0" err="1" smtClean="0"/>
              <a:t>Lucent</a:t>
            </a:r>
            <a:r>
              <a:rPr lang="sk-SK" dirty="0" smtClean="0"/>
              <a:t> &amp; </a:t>
            </a:r>
            <a:r>
              <a:rPr lang="sk-SK" dirty="0" err="1" smtClean="0"/>
              <a:t>Agere</a:t>
            </a:r>
            <a:r>
              <a:rPr lang="sk-SK" dirty="0" smtClean="0"/>
              <a:t> Systems) v meste </a:t>
            </a:r>
            <a:r>
              <a:rPr lang="sk-SK" dirty="0" err="1" smtClean="0"/>
              <a:t>Nieuwegein</a:t>
            </a:r>
            <a:r>
              <a:rPr lang="sk-SK" dirty="0" smtClean="0"/>
              <a:t>, Holandsko. Prvé bezdrôtové produkty (pôvodne určené pre pokladničné systémy) prišli na trh pod názvom </a:t>
            </a:r>
            <a:r>
              <a:rPr lang="sk-SK" dirty="0" err="1" smtClean="0"/>
              <a:t>WaveLAN</a:t>
            </a:r>
            <a:r>
              <a:rPr lang="sk-SK" dirty="0" smtClean="0"/>
              <a:t> s rýchlosťami 1 Mbps/2 Mbps. </a:t>
            </a:r>
            <a:r>
              <a:rPr lang="sk-SK" dirty="0" err="1" smtClean="0"/>
              <a:t>Vic</a:t>
            </a:r>
            <a:r>
              <a:rPr lang="sk-SK" dirty="0" smtClean="0"/>
              <a:t> </a:t>
            </a:r>
            <a:r>
              <a:rPr lang="sk-SK" dirty="0" err="1" smtClean="0"/>
              <a:t>Hayes</a:t>
            </a:r>
            <a:r>
              <a:rPr lang="sk-SK" dirty="0" smtClean="0"/>
              <a:t> (vynálezca Wi-Fi, nazývaný „otec Wi-Fi“) sa so svojím tímom podieľal na návrhu štandardov </a:t>
            </a:r>
            <a:r>
              <a:rPr lang="sk-SK" dirty="0" smtClean="0">
                <a:hlinkClick r:id="rId4" tooltip="IEEE (stránka neexistuje)"/>
              </a:rPr>
              <a:t>IEEE</a:t>
            </a:r>
            <a:r>
              <a:rPr lang="sk-SK" dirty="0" smtClean="0"/>
              <a:t> 802.11b, 802.11a a 802.11g. V roku 2003 </a:t>
            </a:r>
            <a:r>
              <a:rPr lang="sk-SK" dirty="0" err="1" smtClean="0"/>
              <a:t>Vic</a:t>
            </a:r>
            <a:r>
              <a:rPr lang="sk-SK" dirty="0" smtClean="0"/>
              <a:t> odišiel z </a:t>
            </a:r>
            <a:r>
              <a:rPr lang="sk-SK" dirty="0" err="1" smtClean="0"/>
              <a:t>Agere</a:t>
            </a:r>
            <a:r>
              <a:rPr lang="sk-SK" dirty="0" smtClean="0"/>
              <a:t> Systems do dôchodku. </a:t>
            </a:r>
            <a:r>
              <a:rPr lang="sk-SK" dirty="0" err="1" smtClean="0"/>
              <a:t>Agere</a:t>
            </a:r>
            <a:r>
              <a:rPr lang="sk-SK" dirty="0" smtClean="0"/>
              <a:t> Systems bol pod silným tlakom konkurencie, hoci ich produkty boli špičkovej kvality, zákazníci požadovali lacnejšie Wi-Fi riešenia. </a:t>
            </a:r>
            <a:r>
              <a:rPr lang="sk-SK" dirty="0" err="1" smtClean="0"/>
              <a:t>Chipset</a:t>
            </a:r>
            <a:r>
              <a:rPr lang="sk-SK" dirty="0" smtClean="0"/>
              <a:t> 802.11abg </a:t>
            </a:r>
            <a:r>
              <a:rPr lang="sk-SK" dirty="0" err="1" smtClean="0"/>
              <a:t>all</a:t>
            </a:r>
            <a:r>
              <a:rPr lang="sk-SK" dirty="0" smtClean="0"/>
              <a:t>-in-</a:t>
            </a:r>
            <a:r>
              <a:rPr lang="sk-SK" dirty="0" err="1" smtClean="0"/>
              <a:t>one</a:t>
            </a:r>
            <a:r>
              <a:rPr lang="sk-SK" dirty="0" smtClean="0"/>
              <a:t> od </a:t>
            </a:r>
            <a:r>
              <a:rPr lang="sk-SK" dirty="0" err="1" smtClean="0"/>
              <a:t>Agere</a:t>
            </a:r>
            <a:r>
              <a:rPr lang="sk-SK" dirty="0" smtClean="0"/>
              <a:t> (kódové označenie: WARP) nikdy neuspel na trhu. </a:t>
            </a:r>
            <a:r>
              <a:rPr lang="sk-SK" dirty="0" err="1" smtClean="0"/>
              <a:t>Agere</a:t>
            </a:r>
            <a:r>
              <a:rPr lang="sk-SK" dirty="0" smtClean="0"/>
              <a:t> Systems sa rozhodli opustiť Wi-Fi trh na konci roka 2004. Veľkú zásluhu na masovom rozšírení Wi-Fi nesie firma </a:t>
            </a:r>
            <a:r>
              <a:rPr lang="sk-SK" dirty="0" smtClean="0">
                <a:hlinkClick r:id="rId5" tooltip="Apple"/>
              </a:rPr>
              <a:t>Apple</a:t>
            </a:r>
            <a:r>
              <a:rPr lang="sk-SK" dirty="0" smtClean="0"/>
              <a:t>, ktorá ako prvá predstavila v roku 2001 svoj </a:t>
            </a:r>
            <a:r>
              <a:rPr lang="sk-SK" dirty="0" err="1" smtClean="0">
                <a:hlinkClick r:id="rId6" tooltip="IBook G3 (stránka neexistuje)"/>
              </a:rPr>
              <a:t>iBook</a:t>
            </a:r>
            <a:r>
              <a:rPr lang="sk-SK" dirty="0" smtClean="0">
                <a:hlinkClick r:id="rId6" tooltip="IBook G3 (stránka neexistuje)"/>
              </a:rPr>
              <a:t> G3</a:t>
            </a:r>
            <a:r>
              <a:rPr lang="sk-SK" dirty="0" smtClean="0"/>
              <a:t> s Wi-Fi.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C989F-0E1D-4742-A307-66933BA43300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6618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Spain initially allowed only channels 10 and 11, and France allowed only 10, 11, 12, and 13; however, they now allow channels 1 through 13.</a:t>
            </a:r>
            <a:r>
              <a:rPr lang="en-US" baseline="30000" dirty="0" smtClean="0">
                <a:hlinkClick r:id="rId3"/>
              </a:rPr>
              <a:t>[38]</a:t>
            </a:r>
            <a:r>
              <a:rPr lang="en-US" baseline="30000" dirty="0" smtClean="0">
                <a:hlinkClick r:id="rId4"/>
              </a:rPr>
              <a:t>[39]</a:t>
            </a:r>
            <a:r>
              <a:rPr lang="en-US" dirty="0" smtClean="0"/>
              <a:t> North America and some Central and South American countries allow only 1 through 11.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C989F-0E1D-4742-A307-66933BA43300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7089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Niekedy </a:t>
            </a:r>
            <a:r>
              <a:rPr lang="sk-SK" dirty="0" err="1" smtClean="0"/>
              <a:t>co</a:t>
            </a:r>
            <a:r>
              <a:rPr lang="sk-SK" dirty="0" smtClean="0"/>
              <a:t> </a:t>
            </a:r>
            <a:r>
              <a:rPr lang="sk-SK" dirty="0" err="1" smtClean="0"/>
              <a:t>vas</a:t>
            </a:r>
            <a:r>
              <a:rPr lang="sk-SK" dirty="0" smtClean="0"/>
              <a:t> zastaví len </a:t>
            </a:r>
            <a:r>
              <a:rPr lang="sk-SK" dirty="0" err="1" smtClean="0"/>
              <a:t>len</a:t>
            </a:r>
            <a:r>
              <a:rPr lang="sk-SK" dirty="0" smtClean="0"/>
              <a:t> vo vašej hlave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C989F-0E1D-4742-A307-66933BA43300}" type="slidenum">
              <a:rPr lang="sk-SK" smtClean="0"/>
              <a:t>37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9108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Technológia ADSL sa datuje do roku 1988, kedy </a:t>
            </a:r>
            <a:r>
              <a:rPr lang="sk-SK" dirty="0" err="1" smtClean="0"/>
              <a:t>Joe</a:t>
            </a:r>
            <a:r>
              <a:rPr lang="sk-SK" dirty="0" smtClean="0"/>
              <a:t> </a:t>
            </a:r>
            <a:r>
              <a:rPr lang="sk-SK" dirty="0" err="1" smtClean="0"/>
              <a:t>Lechleider</a:t>
            </a:r>
            <a:r>
              <a:rPr lang="sk-SK" dirty="0" smtClean="0"/>
              <a:t> z </a:t>
            </a:r>
            <a:r>
              <a:rPr lang="sk-SK" dirty="0" err="1" smtClean="0">
                <a:hlinkClick r:id="rId3" tooltip="Bellcore (stránka neexistuje)"/>
              </a:rPr>
              <a:t>Bellcore</a:t>
            </a:r>
            <a:r>
              <a:rPr lang="sk-SK" dirty="0" smtClean="0"/>
              <a:t> (dnes </a:t>
            </a:r>
            <a:r>
              <a:rPr lang="sk-SK" dirty="0" err="1" smtClean="0">
                <a:hlinkClick r:id="rId4" tooltip="Telcordia Technologies (stránka neexistuje)"/>
              </a:rPr>
              <a:t>Telcordia</a:t>
            </a:r>
            <a:r>
              <a:rPr lang="sk-SK" dirty="0" smtClean="0">
                <a:hlinkClick r:id="rId4" tooltip="Telcordia Technologies (stránka neexistuje)"/>
              </a:rPr>
              <a:t> Technologies</a:t>
            </a:r>
            <a:r>
              <a:rPr lang="sk-SK" dirty="0" smtClean="0"/>
              <a:t>) adaptovala DSL, aby nieslo digitálny signál v nevyužitom </a:t>
            </a:r>
            <a:r>
              <a:rPr lang="sk-SK" dirty="0" smtClean="0">
                <a:hlinkClick r:id="rId5" tooltip="Frekvenčné spektrum (stránka neexistuje)"/>
              </a:rPr>
              <a:t>frekvenčnom spektre</a:t>
            </a:r>
            <a:r>
              <a:rPr lang="sk-SK" dirty="0" smtClean="0"/>
              <a:t> dostupnom na vedeniach </a:t>
            </a:r>
            <a:r>
              <a:rPr lang="sk-SK" dirty="0" smtClean="0">
                <a:hlinkClick r:id="rId6" tooltip="Krútená dvojlinka"/>
              </a:rPr>
              <a:t>krútenej dvojlinky</a:t>
            </a:r>
            <a:r>
              <a:rPr lang="sk-SK" dirty="0" smtClean="0"/>
              <a:t>, ktoré vedú medzi </a:t>
            </a:r>
            <a:r>
              <a:rPr lang="sk-SK" dirty="0" smtClean="0">
                <a:hlinkClick r:id="rId7" tooltip="Ústredňa"/>
              </a:rPr>
              <a:t>ústredňou</a:t>
            </a:r>
            <a:r>
              <a:rPr lang="sk-SK" dirty="0" smtClean="0"/>
              <a:t> telefonickej spoločnosti a areálom zákazníka.</a:t>
            </a:r>
            <a:r>
              <a:rPr lang="sk-SK" dirty="0" smtClean="0">
                <a:hlinkClick r:id="rId8"/>
              </a:rPr>
              <a:t>[1]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C989F-0E1D-4742-A307-66933BA43300}" type="slidenum">
              <a:rPr lang="sk-SK" smtClean="0"/>
              <a:t>41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5587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 smtClean="0"/>
              <a:t>IDSL </a:t>
            </a:r>
            <a:r>
              <a:rPr lang="sk-SK" dirty="0" smtClean="0"/>
              <a:t>(ISDN </a:t>
            </a:r>
            <a:r>
              <a:rPr lang="sk-SK" dirty="0" err="1" smtClean="0"/>
              <a:t>Digital</a:t>
            </a:r>
            <a:r>
              <a:rPr lang="sk-SK" dirty="0" smtClean="0"/>
              <a:t> </a:t>
            </a:r>
            <a:r>
              <a:rPr lang="sk-SK" dirty="0" err="1" smtClean="0"/>
              <a:t>Subcriber</a:t>
            </a:r>
            <a:r>
              <a:rPr lang="sk-SK" dirty="0" smtClean="0"/>
              <a:t> </a:t>
            </a:r>
            <a:r>
              <a:rPr lang="sk-SK" dirty="0" err="1" smtClean="0"/>
              <a:t>Line</a:t>
            </a:r>
            <a:r>
              <a:rPr lang="sk-SK" dirty="0" smtClean="0"/>
              <a:t>): ISDN číslicová účastnícka linka, modemy IDSL sú ISDN </a:t>
            </a:r>
            <a:r>
              <a:rPr lang="sk-SK" dirty="0" err="1" smtClean="0"/>
              <a:t>terminálované</a:t>
            </a:r>
            <a:r>
              <a:rPr lang="sk-SK" dirty="0" smtClean="0"/>
              <a:t> adaptéry komunikujúce s kompatibilnými ISDN linkovými kartami, ktoré sú umiestnené na druhom konci </a:t>
            </a:r>
            <a:r>
              <a:rPr lang="sk-SK" dirty="0" err="1" smtClean="0"/>
              <a:t>metalickej</a:t>
            </a:r>
            <a:r>
              <a:rPr lang="sk-SK" dirty="0" smtClean="0"/>
              <a:t> slučky a ukončujú tak ISDN signál nezávisle na digitálnej telefónnej ústredni, sú teda priamo pripojené do siete WAN. Prenosové parametre ako pri DSL. 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C989F-0E1D-4742-A307-66933BA43300}" type="slidenum">
              <a:rPr lang="sk-SK" smtClean="0"/>
              <a:t>48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0161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 smtClean="0"/>
              <a:t>HDSL </a:t>
            </a:r>
            <a:r>
              <a:rPr lang="sk-SK" dirty="0" smtClean="0"/>
              <a:t>(</a:t>
            </a:r>
            <a:r>
              <a:rPr lang="sk-SK" dirty="0" err="1" smtClean="0"/>
              <a:t>High</a:t>
            </a:r>
            <a:r>
              <a:rPr lang="sk-SK" dirty="0" smtClean="0"/>
              <a:t> bit rate DSL):Vysokorýchlostná číslicová účastnícka linka patrí medzi najstaršie </a:t>
            </a:r>
            <a:r>
              <a:rPr lang="sk-SK" dirty="0" err="1" smtClean="0"/>
              <a:t>xDSL</a:t>
            </a:r>
            <a:r>
              <a:rPr lang="sk-SK" dirty="0" smtClean="0"/>
              <a:t> technológie a veľa ďalších </a:t>
            </a:r>
            <a:r>
              <a:rPr lang="sk-SK" dirty="0" err="1" smtClean="0"/>
              <a:t>xDSL</a:t>
            </a:r>
            <a:r>
              <a:rPr lang="sk-SK" dirty="0" smtClean="0"/>
              <a:t> technológii vychádza práve z HDSL. Prenosové prostredie tvoria 2 až 3 </a:t>
            </a:r>
            <a:r>
              <a:rPr lang="sk-SK" dirty="0" err="1" smtClean="0"/>
              <a:t>metalické</a:t>
            </a:r>
            <a:r>
              <a:rPr lang="sk-SK" dirty="0" smtClean="0"/>
              <a:t> páry, ale dnes poznáme aj </a:t>
            </a:r>
            <a:r>
              <a:rPr lang="sk-SK" dirty="0" err="1" smtClean="0"/>
              <a:t>jednopárovú</a:t>
            </a:r>
            <a:r>
              <a:rPr lang="sk-SK" dirty="0" smtClean="0"/>
              <a:t> verziu. Spôsob prenosu informácie je </a:t>
            </a:r>
            <a:r>
              <a:rPr lang="sk-SK" dirty="0" err="1" smtClean="0"/>
              <a:t>plneduplexný</a:t>
            </a:r>
            <a:r>
              <a:rPr lang="sk-SK" dirty="0" smtClean="0"/>
              <a:t> symetrický, prenosová rýchlosť je T1 (1,544 Mbit/s americká norma) alebo E1 (2,048 Mbit/s európska norma), preklenuteľná vzdialenosť na </a:t>
            </a:r>
            <a:r>
              <a:rPr lang="sk-SK" dirty="0" err="1" smtClean="0"/>
              <a:t>trojpárovom</a:t>
            </a:r>
            <a:r>
              <a:rPr lang="sk-SK" dirty="0" smtClean="0"/>
              <a:t> vedení o priemere jadra 0,5 mm je 3,7 km. Pri použití modulácie je možné súčasne na tom istom vedení prevádzkovať HDSL a POTS alebo ISDN. (šírka pásma 0 až 392 kHz)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C989F-0E1D-4742-A307-66933BA43300}" type="slidenum">
              <a:rPr lang="sk-SK" smtClean="0"/>
              <a:t>49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0241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 smtClean="0"/>
              <a:t>SDSL </a:t>
            </a:r>
            <a:r>
              <a:rPr lang="sk-SK" dirty="0" smtClean="0"/>
              <a:t>(</a:t>
            </a:r>
            <a:r>
              <a:rPr lang="sk-SK" dirty="0" err="1" smtClean="0"/>
              <a:t>SIngle</a:t>
            </a:r>
            <a:r>
              <a:rPr lang="sk-SK" dirty="0" smtClean="0"/>
              <a:t> </a:t>
            </a:r>
            <a:r>
              <a:rPr lang="sk-SK" dirty="0" err="1" smtClean="0"/>
              <a:t>pair</a:t>
            </a:r>
            <a:r>
              <a:rPr lang="sk-SK" dirty="0" smtClean="0"/>
              <a:t> </a:t>
            </a:r>
            <a:r>
              <a:rPr lang="sk-SK" dirty="0" err="1" smtClean="0"/>
              <a:t>Digital</a:t>
            </a:r>
            <a:r>
              <a:rPr lang="sk-SK" dirty="0" smtClean="0"/>
              <a:t> </a:t>
            </a:r>
            <a:r>
              <a:rPr lang="sk-SK" dirty="0" err="1" smtClean="0"/>
              <a:t>Subcriber</a:t>
            </a:r>
            <a:r>
              <a:rPr lang="sk-SK" dirty="0" smtClean="0"/>
              <a:t> </a:t>
            </a:r>
            <a:r>
              <a:rPr lang="sk-SK" dirty="0" err="1" smtClean="0"/>
              <a:t>Line</a:t>
            </a:r>
            <a:r>
              <a:rPr lang="sk-SK" dirty="0" smtClean="0"/>
              <a:t>):</a:t>
            </a:r>
            <a:r>
              <a:rPr lang="sk-SK" dirty="0" err="1" smtClean="0"/>
              <a:t>Jednopárová</a:t>
            </a:r>
            <a:r>
              <a:rPr lang="sk-SK" dirty="0" smtClean="0"/>
              <a:t> číslicová účastnícka linka používa ako prenosové prostredie 1 </a:t>
            </a:r>
            <a:r>
              <a:rPr lang="sk-SK" dirty="0" err="1" smtClean="0"/>
              <a:t>metalický</a:t>
            </a:r>
            <a:r>
              <a:rPr lang="sk-SK" dirty="0" smtClean="0"/>
              <a:t> pár, spôsob prenosu informácie je </a:t>
            </a:r>
            <a:r>
              <a:rPr lang="sk-SK" dirty="0" err="1" smtClean="0"/>
              <a:t>plneduplexný</a:t>
            </a:r>
            <a:r>
              <a:rPr lang="sk-SK" dirty="0" smtClean="0"/>
              <a:t> symetrický 2Mbit/s , čiže celková prenosová rýchlosť je T1 alebo E1 (2,048 Mbit/s), preklenuteľná vzdialenosť pri priemere jadra 0,5 mm je 3,4 km.(šírka pásma 20 až 450 kHz). Je to </a:t>
            </a:r>
            <a:r>
              <a:rPr lang="sk-SK" dirty="0" err="1" smtClean="0"/>
              <a:t>jednopárová</a:t>
            </a:r>
            <a:r>
              <a:rPr lang="sk-SK" dirty="0" smtClean="0"/>
              <a:t> verzia HDSL. Ušetrenie párov a polovodičových komponentov je najväčšou výhodou oproti HDSL. V súčasnosti sa javí ako druhá najperspektívnejšia </a:t>
            </a:r>
            <a:r>
              <a:rPr lang="sk-SK" dirty="0" err="1" smtClean="0"/>
              <a:t>xDSL</a:t>
            </a:r>
            <a:r>
              <a:rPr lang="sk-SK" dirty="0" smtClean="0"/>
              <a:t> technológia , pretože pre celý rad aplikácii je symetrickosť obrovskou výhodou. Umožňuje súčasnú prevádzku SDSL a POTS alebo ISDN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C989F-0E1D-4742-A307-66933BA43300}" type="slidenum">
              <a:rPr lang="sk-SK" smtClean="0"/>
              <a:t>53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6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1" dirty="0" smtClean="0"/>
              <a:t>MDSL </a:t>
            </a:r>
            <a:r>
              <a:rPr lang="sk-SK" dirty="0" smtClean="0"/>
              <a:t>(</a:t>
            </a:r>
            <a:r>
              <a:rPr lang="sk-SK" dirty="0" err="1" smtClean="0"/>
              <a:t>Multirate</a:t>
            </a:r>
            <a:r>
              <a:rPr lang="sk-SK" dirty="0" smtClean="0"/>
              <a:t> </a:t>
            </a:r>
            <a:r>
              <a:rPr lang="sk-SK" dirty="0" err="1" smtClean="0"/>
              <a:t>Symetric</a:t>
            </a:r>
            <a:r>
              <a:rPr lang="sk-SK" dirty="0" smtClean="0"/>
              <a:t> DSL):</a:t>
            </a:r>
            <a:r>
              <a:rPr lang="sk-SK" dirty="0" err="1" smtClean="0"/>
              <a:t>Multirýchlostná</a:t>
            </a:r>
            <a:r>
              <a:rPr lang="sk-SK" dirty="0" smtClean="0"/>
              <a:t> symetrická číslicová účastnícka linka používa ako prenosové prostredie 1 </a:t>
            </a:r>
            <a:r>
              <a:rPr lang="sk-SK" dirty="0" err="1" smtClean="0"/>
              <a:t>metalický</a:t>
            </a:r>
            <a:r>
              <a:rPr lang="sk-SK" dirty="0" smtClean="0"/>
              <a:t> pár, spôsob prenosu dát je symetrický, maximálna prenosová rýchlosť je 2,048 Mbit/s, umožňuje túto rýchlosť rozdeliť na násobky 64 </a:t>
            </a:r>
            <a:r>
              <a:rPr lang="sk-SK" dirty="0" err="1" smtClean="0"/>
              <a:t>kbit</a:t>
            </a:r>
            <a:r>
              <a:rPr lang="sk-SK" dirty="0" smtClean="0"/>
              <a:t>/S prenosových rýchlostí: 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2Mbit/s = N*M*64 </a:t>
            </a:r>
            <a:r>
              <a:rPr lang="sk-SK" dirty="0" err="1" smtClean="0"/>
              <a:t>kbit</a:t>
            </a:r>
            <a:r>
              <a:rPr lang="sk-SK" dirty="0" smtClean="0"/>
              <a:t>/s </a:t>
            </a:r>
            <a:br>
              <a:rPr lang="sk-SK" dirty="0" smtClean="0"/>
            </a:br>
            <a:r>
              <a:rPr lang="sk-SK" dirty="0" smtClean="0"/>
              <a:t>N - počet kanálov </a:t>
            </a:r>
            <a:br>
              <a:rPr lang="sk-SK" dirty="0" smtClean="0"/>
            </a:br>
            <a:r>
              <a:rPr lang="sk-SK" dirty="0" smtClean="0"/>
              <a:t>M – počet účastníkov 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Preklenuteľná vzdialenosť závisí od danej prenosovej rýchlosti a je pre rýchlosť 64/128 </a:t>
            </a:r>
            <a:r>
              <a:rPr lang="sk-SK" dirty="0" err="1" smtClean="0"/>
              <a:t>kbit</a:t>
            </a:r>
            <a:r>
              <a:rPr lang="sk-SK" dirty="0" smtClean="0"/>
              <a:t>/s až 8,9 km, pre rýchlosť 2,048 Mbit/s je 4,5 km pri priemere jadra 0,5 mm. Šírka pásma je tiež závislá od prenosovej rýchlosti. MDSL je v podstate SDSL, ale s tým, že podporuje rôzne prenosové rýchlosti. 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C989F-0E1D-4742-A307-66933BA43300}" type="slidenum">
              <a:rPr lang="sk-SK" smtClean="0"/>
              <a:t>54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5638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ist_of_HSPA+_networks" TargetMode="External"/><Relationship Id="rId13" Type="http://schemas.openxmlformats.org/officeDocument/2006/relationships/hyperlink" Target="https://en.wikipedia.org/wiki/LTE_Advanced" TargetMode="External"/><Relationship Id="rId18" Type="http://schemas.openxmlformats.org/officeDocument/2006/relationships/hyperlink" Target="https://en.wikipedia.org/wiki/WiMax" TargetMode="External"/><Relationship Id="rId3" Type="http://schemas.openxmlformats.org/officeDocument/2006/relationships/hyperlink" Target="https://en.wikipedia.org/wiki/HSPA+" TargetMode="External"/><Relationship Id="rId7" Type="http://schemas.openxmlformats.org/officeDocument/2006/relationships/hyperlink" Target="https://en.wikipedia.org/wiki/MIMO" TargetMode="External"/><Relationship Id="rId12" Type="http://schemas.openxmlformats.org/officeDocument/2006/relationships/hyperlink" Target="https://en.wikipedia.org/wiki/WiMAX#cite_note-ltedef-29" TargetMode="External"/><Relationship Id="rId17" Type="http://schemas.openxmlformats.org/officeDocument/2006/relationships/hyperlink" Target="https://en.wikipedia.org/wiki/802.16-2009" TargetMode="External"/><Relationship Id="rId2" Type="http://schemas.openxmlformats.org/officeDocument/2006/relationships/image" Target="../media/image8.png"/><Relationship Id="rId16" Type="http://schemas.openxmlformats.org/officeDocument/2006/relationships/hyperlink" Target="https://en.wikipedia.org/wiki/WiMAX#cite_note-autogenerated1-3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Frequency_division_duplex" TargetMode="External"/><Relationship Id="rId11" Type="http://schemas.openxmlformats.org/officeDocument/2006/relationships/hyperlink" Target="https://en.wikipedia.org/wiki/SC-FDMA" TargetMode="External"/><Relationship Id="rId5" Type="http://schemas.openxmlformats.org/officeDocument/2006/relationships/hyperlink" Target="https://en.wikipedia.org/wiki/Code_Division_Multiple_Access" TargetMode="External"/><Relationship Id="rId15" Type="http://schemas.openxmlformats.org/officeDocument/2006/relationships/hyperlink" Target="https://en.wikipedia.org/wiki/Orthogonal_frequency-division_multiple_access" TargetMode="External"/><Relationship Id="rId10" Type="http://schemas.openxmlformats.org/officeDocument/2006/relationships/hyperlink" Target="https://en.wikipedia.org/wiki/OFDMA" TargetMode="External"/><Relationship Id="rId19" Type="http://schemas.openxmlformats.org/officeDocument/2006/relationships/hyperlink" Target="https://en.wikipedia.org/wiki/802.16m" TargetMode="External"/><Relationship Id="rId4" Type="http://schemas.openxmlformats.org/officeDocument/2006/relationships/hyperlink" Target="https://en.wikipedia.org/wiki/3GPP" TargetMode="External"/><Relationship Id="rId9" Type="http://schemas.openxmlformats.org/officeDocument/2006/relationships/hyperlink" Target="https://en.wikipedia.org/wiki/3GPP_Long_Term_Evolution" TargetMode="External"/><Relationship Id="rId14" Type="http://schemas.openxmlformats.org/officeDocument/2006/relationships/hyperlink" Target="https://en.wikipedia.org/wiki/802.16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posterus.sk/wp-content/uploads/p18068_01_obr01.pn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posterus.sk/wp-content/uploads/p18068_02_obr02.pn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posterus.sk/wp-content/uploads/p18068_03_obr03.p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posterus.sk/wp-content/uploads/p18068_04_obr04.pn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Peter\Documents\Mikrotik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mikrotik.com" TargetMode="External"/><Relationship Id="rId2" Type="http://schemas.openxmlformats.org/officeDocument/2006/relationships/hyperlink" Target="http://www.mikrotik.com/download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Peter\Downloads\presentation_3268_1456152358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gview?url=http://mum.mikrotik.com/presentations/AU12/3_cox.pdf&amp;embedded=true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/index.php?title=ANSI_T1.413_Issue_2&amp;action=edit&amp;redlink=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k.wikipedia.org/w/index.php?title=G.992.2&amp;action=edit&amp;redlink=1" TargetMode="External"/><Relationship Id="rId4" Type="http://schemas.openxmlformats.org/officeDocument/2006/relationships/hyperlink" Target="https://sk.wikipedia.org/w/index.php?title=G.992.1&amp;action=edit&amp;redlink=1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Bezdrôtové siete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Peter Šuľaj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33580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910" y="2298213"/>
            <a:ext cx="13221724" cy="2231166"/>
          </a:xfrm>
          <a:solidFill>
            <a:schemeClr val="tx1">
              <a:alpha val="87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00400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4467" y="0"/>
            <a:ext cx="9905998" cy="1478570"/>
          </a:xfrm>
        </p:spPr>
        <p:txBody>
          <a:bodyPr/>
          <a:lstStyle/>
          <a:p>
            <a:r>
              <a:rPr lang="sk-SK" dirty="0" smtClean="0"/>
              <a:t>Väčšina sveta				USA</a:t>
            </a:r>
            <a:endParaRPr lang="sk-SK" dirty="0"/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48" y="1170484"/>
            <a:ext cx="5397933" cy="5397933"/>
          </a:xfr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2" y="1170484"/>
            <a:ext cx="5310057" cy="531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86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IEEE 802.11</a:t>
            </a:r>
            <a:r>
              <a:rPr lang="sk-SK" b="1" dirty="0"/>
              <a:t/>
            </a:r>
            <a:br>
              <a:rPr lang="sk-SK" b="1" dirty="0"/>
            </a:br>
            <a:endParaRPr lang="sk-SK" dirty="0"/>
          </a:p>
        </p:txBody>
      </p:sp>
      <p:graphicFrame>
        <p:nvGraphicFramePr>
          <p:cNvPr id="4" name="Zástupný objekt pre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2679002"/>
              </p:ext>
            </p:extLst>
          </p:nvPr>
        </p:nvGraphicFramePr>
        <p:xfrm>
          <a:off x="128335" y="0"/>
          <a:ext cx="12063665" cy="670876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24586">
                  <a:extLst>
                    <a:ext uri="{9D8B030D-6E8A-4147-A177-3AD203B41FA5}">
                      <a16:colId xmlns:a16="http://schemas.microsoft.com/office/drawing/2014/main" val="3702328038"/>
                    </a:ext>
                  </a:extLst>
                </a:gridCol>
                <a:gridCol w="1173315">
                  <a:extLst>
                    <a:ext uri="{9D8B030D-6E8A-4147-A177-3AD203B41FA5}">
                      <a16:colId xmlns:a16="http://schemas.microsoft.com/office/drawing/2014/main" val="3337675452"/>
                    </a:ext>
                  </a:extLst>
                </a:gridCol>
                <a:gridCol w="1090687">
                  <a:extLst>
                    <a:ext uri="{9D8B030D-6E8A-4147-A177-3AD203B41FA5}">
                      <a16:colId xmlns:a16="http://schemas.microsoft.com/office/drawing/2014/main" val="2693121707"/>
                    </a:ext>
                  </a:extLst>
                </a:gridCol>
                <a:gridCol w="1222892">
                  <a:extLst>
                    <a:ext uri="{9D8B030D-6E8A-4147-A177-3AD203B41FA5}">
                      <a16:colId xmlns:a16="http://schemas.microsoft.com/office/drawing/2014/main" val="2793484369"/>
                    </a:ext>
                  </a:extLst>
                </a:gridCol>
                <a:gridCol w="2723511">
                  <a:extLst>
                    <a:ext uri="{9D8B030D-6E8A-4147-A177-3AD203B41FA5}">
                      <a16:colId xmlns:a16="http://schemas.microsoft.com/office/drawing/2014/main" val="1389017315"/>
                    </a:ext>
                  </a:extLst>
                </a:gridCol>
                <a:gridCol w="807450">
                  <a:extLst>
                    <a:ext uri="{9D8B030D-6E8A-4147-A177-3AD203B41FA5}">
                      <a16:colId xmlns:a16="http://schemas.microsoft.com/office/drawing/2014/main" val="930638826"/>
                    </a:ext>
                  </a:extLst>
                </a:gridCol>
                <a:gridCol w="1446068">
                  <a:extLst>
                    <a:ext uri="{9D8B030D-6E8A-4147-A177-3AD203B41FA5}">
                      <a16:colId xmlns:a16="http://schemas.microsoft.com/office/drawing/2014/main" val="1316200165"/>
                    </a:ext>
                  </a:extLst>
                </a:gridCol>
                <a:gridCol w="1409793">
                  <a:extLst>
                    <a:ext uri="{9D8B030D-6E8A-4147-A177-3AD203B41FA5}">
                      <a16:colId xmlns:a16="http://schemas.microsoft.com/office/drawing/2014/main" val="1418166957"/>
                    </a:ext>
                  </a:extLst>
                </a:gridCol>
                <a:gridCol w="1165363">
                  <a:extLst>
                    <a:ext uri="{9D8B030D-6E8A-4147-A177-3AD203B41FA5}">
                      <a16:colId xmlns:a16="http://schemas.microsoft.com/office/drawing/2014/main" val="596177293"/>
                    </a:ext>
                  </a:extLst>
                </a:gridCol>
              </a:tblGrid>
              <a:tr h="338683">
                <a:tc rowSpan="2"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802.11 protokol</a:t>
                      </a:r>
                      <a:endParaRPr lang="sk-SK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Dátum</a:t>
                      </a:r>
                      <a:r>
                        <a:rPr lang="sk-SK" sz="1600" baseline="0" dirty="0" smtClean="0"/>
                        <a:t> uvedenia </a:t>
                      </a:r>
                      <a:endParaRPr lang="sk-SK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Frekvencia (GHz)</a:t>
                      </a:r>
                      <a:endParaRPr lang="sk-SK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1600" dirty="0" err="1" smtClean="0"/>
                        <a:t>Bandwidth</a:t>
                      </a:r>
                      <a:r>
                        <a:rPr lang="sk-SK" sz="1600" baseline="0" dirty="0" smtClean="0"/>
                        <a:t> (MHz)</a:t>
                      </a:r>
                      <a:endParaRPr lang="sk-SK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1600" dirty="0" err="1" smtClean="0"/>
                        <a:t>Data</a:t>
                      </a:r>
                      <a:r>
                        <a:rPr lang="sk-SK" sz="1600" dirty="0" smtClean="0"/>
                        <a:t> rate Mbit/s</a:t>
                      </a:r>
                      <a:endParaRPr lang="sk-SK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MIMO </a:t>
                      </a:r>
                      <a:endParaRPr lang="sk-SK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Modulácia</a:t>
                      </a:r>
                      <a:endParaRPr lang="sk-SK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Dosah</a:t>
                      </a:r>
                      <a:endParaRPr lang="sk-SK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097390"/>
                  </a:ext>
                </a:extLst>
              </a:tr>
              <a:tr h="338683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V budove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Vonka</a:t>
                      </a:r>
                      <a:endParaRPr lang="sk-S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581512"/>
                  </a:ext>
                </a:extLst>
              </a:tr>
              <a:tr h="338683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802.11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Jún 97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2,4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22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/>
                        <a:t>1,2</a:t>
                      </a:r>
                      <a:endParaRPr lang="sk-S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FHSS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20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100</a:t>
                      </a:r>
                      <a:endParaRPr lang="sk-S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654416"/>
                  </a:ext>
                </a:extLst>
              </a:tr>
              <a:tr h="592583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a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err="1" smtClean="0"/>
                        <a:t>Sept</a:t>
                      </a:r>
                      <a:r>
                        <a:rPr lang="sk-SK" sz="1400" baseline="0" dirty="0" smtClean="0"/>
                        <a:t> 99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5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20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/>
                        <a:t>6,9,12,18,24,36,48,54</a:t>
                      </a:r>
                      <a:endParaRPr lang="sk-S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OFDM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35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120</a:t>
                      </a:r>
                      <a:endParaRPr lang="sk-S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422639"/>
                  </a:ext>
                </a:extLst>
              </a:tr>
              <a:tr h="348505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a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dirty="0" err="1" smtClean="0"/>
                        <a:t>Sept</a:t>
                      </a:r>
                      <a:r>
                        <a:rPr lang="sk-SK" sz="1400" baseline="0" dirty="0" smtClean="0"/>
                        <a:t> 99</a:t>
                      </a:r>
                      <a:endParaRPr lang="sk-SK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3,7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20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/>
                        <a:t>6,9,12,18,24,36,48,54</a:t>
                      </a:r>
                      <a:endParaRPr lang="sk-S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OFDM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-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5000</a:t>
                      </a:r>
                      <a:endParaRPr lang="sk-S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100557"/>
                  </a:ext>
                </a:extLst>
              </a:tr>
              <a:tr h="338683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b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dirty="0" err="1" smtClean="0"/>
                        <a:t>Sept</a:t>
                      </a:r>
                      <a:r>
                        <a:rPr lang="sk-SK" sz="1400" baseline="0" dirty="0" smtClean="0"/>
                        <a:t> 99</a:t>
                      </a:r>
                      <a:endParaRPr lang="sk-SK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2,4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22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/>
                        <a:t>1,2,5.5,11</a:t>
                      </a:r>
                      <a:endParaRPr lang="sk-S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DSSS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35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140</a:t>
                      </a:r>
                      <a:endParaRPr lang="sk-S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733471"/>
                  </a:ext>
                </a:extLst>
              </a:tr>
              <a:tr h="315597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g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Jún 03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2,4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20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/>
                        <a:t>6,9,12,18,24,36,48,54</a:t>
                      </a:r>
                      <a:endParaRPr lang="sk-S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OFDM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38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140</a:t>
                      </a:r>
                      <a:endParaRPr lang="sk-S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559227"/>
                  </a:ext>
                </a:extLst>
              </a:tr>
              <a:tr h="338683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n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err="1" smtClean="0"/>
                        <a:t>Okt</a:t>
                      </a:r>
                      <a:r>
                        <a:rPr lang="sk-SK" sz="1400" dirty="0" smtClean="0"/>
                        <a:t> 09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2,4/5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20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7.2, 14.4, 21.7, 28.9, 43.3, 57.8, 65, 72.2 </a:t>
                      </a:r>
                      <a:endParaRPr lang="sk-S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4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MIMO-OFDM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70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250</a:t>
                      </a:r>
                      <a:endParaRPr lang="sk-S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234296"/>
                  </a:ext>
                </a:extLst>
              </a:tr>
              <a:tr h="338683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n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err="1" smtClean="0"/>
                        <a:t>Okt</a:t>
                      </a:r>
                      <a:r>
                        <a:rPr lang="sk-SK" sz="1400" dirty="0" smtClean="0"/>
                        <a:t> 09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2,4/5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40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 smtClean="0"/>
                        <a:t>15, 30, 45, 60, 90, 120, 135, 150 </a:t>
                      </a:r>
                      <a:br>
                        <a:rPr lang="pl-PL" sz="900" dirty="0" smtClean="0"/>
                      </a:br>
                      <a:r>
                        <a:rPr lang="pl-PL" sz="900" dirty="0" smtClean="0"/>
                        <a:t>(13.5, 27, 40.5, 54, 81, 108, 121.5, 135)</a:t>
                      </a:r>
                      <a:endParaRPr lang="sk-SK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4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MIMO-OFDM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70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250</a:t>
                      </a:r>
                      <a:endParaRPr lang="sk-S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032140"/>
                  </a:ext>
                </a:extLst>
              </a:tr>
              <a:tr h="338683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ad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err="1" smtClean="0"/>
                        <a:t>Dec</a:t>
                      </a:r>
                      <a:r>
                        <a:rPr lang="sk-SK" sz="1400" dirty="0" smtClean="0"/>
                        <a:t> 12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60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2160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Do 6,912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OFDM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60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100</a:t>
                      </a:r>
                      <a:endParaRPr lang="sk-S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276611"/>
                  </a:ext>
                </a:extLst>
              </a:tr>
              <a:tr h="338683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err="1" smtClean="0"/>
                        <a:t>ac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err="1" smtClean="0"/>
                        <a:t>Dec</a:t>
                      </a:r>
                      <a:r>
                        <a:rPr lang="sk-SK" sz="1400" dirty="0" smtClean="0"/>
                        <a:t> 13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5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20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100" dirty="0" smtClean="0"/>
                        <a:t>7.2, 14.4, 21.7, 28.9, 43.3, 57.8, 65, 72.2, 86.7, 96.3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8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MIMO-OFDM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35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481396"/>
                  </a:ext>
                </a:extLst>
              </a:tr>
              <a:tr h="338683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err="1" smtClean="0"/>
                        <a:t>ac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err="1" smtClean="0"/>
                        <a:t>Dec</a:t>
                      </a:r>
                      <a:r>
                        <a:rPr lang="sk-SK" sz="1400" dirty="0" smtClean="0"/>
                        <a:t> 13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5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40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00" dirty="0" smtClean="0"/>
                        <a:t>15, 30, 45, 60, 90, 120, 135, 150, 180, 200 </a:t>
                      </a:r>
                      <a:endParaRPr lang="sk-S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8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MIMO-OFDM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35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961409"/>
                  </a:ext>
                </a:extLst>
              </a:tr>
              <a:tr h="338683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err="1" smtClean="0"/>
                        <a:t>ac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err="1" smtClean="0"/>
                        <a:t>Dec</a:t>
                      </a:r>
                      <a:r>
                        <a:rPr lang="sk-SK" sz="1400" dirty="0" smtClean="0"/>
                        <a:t> 13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5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80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smtClean="0"/>
                        <a:t>32.5, 65, 97.5, 130, 195, 260, 292.5, 325, 390, 433.3</a:t>
                      </a:r>
                      <a:endParaRPr lang="sk-S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8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MIMO-OFDM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35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123052"/>
                  </a:ext>
                </a:extLst>
              </a:tr>
              <a:tr h="338683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err="1" smtClean="0"/>
                        <a:t>ac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err="1" smtClean="0"/>
                        <a:t>Dec</a:t>
                      </a:r>
                      <a:r>
                        <a:rPr lang="sk-SK" sz="1400" dirty="0" smtClean="0"/>
                        <a:t> 13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5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160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dirty="0" smtClean="0"/>
                        <a:t>65, 130, 195, 260, 390, 520, 585, 650, 780, 866.7</a:t>
                      </a:r>
                      <a:endParaRPr lang="sk-SK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8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MIMO-OFDM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35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242754"/>
                  </a:ext>
                </a:extLst>
              </a:tr>
              <a:tr h="338683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ah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err="1" smtClean="0"/>
                        <a:t>Sept</a:t>
                      </a:r>
                      <a:r>
                        <a:rPr lang="sk-SK" sz="1400" baseline="0" dirty="0" smtClean="0"/>
                        <a:t> 16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0,9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40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229056"/>
                  </a:ext>
                </a:extLst>
              </a:tr>
              <a:tr h="338683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aj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Nov 16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45/60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4320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952033"/>
                  </a:ext>
                </a:extLst>
              </a:tr>
              <a:tr h="338683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err="1" smtClean="0"/>
                        <a:t>ay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2017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60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8000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Do 100 000  (100</a:t>
                      </a:r>
                      <a:r>
                        <a:rPr lang="sk-SK" sz="1400" baseline="0" dirty="0" smtClean="0"/>
                        <a:t> </a:t>
                      </a:r>
                      <a:r>
                        <a:rPr lang="sk-SK" sz="1400" baseline="0" dirty="0" err="1" smtClean="0"/>
                        <a:t>Gbit</a:t>
                      </a:r>
                      <a:r>
                        <a:rPr lang="sk-SK" sz="1400" baseline="0" dirty="0" smtClean="0"/>
                        <a:t>/s)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4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OFDM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60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1000</a:t>
                      </a:r>
                      <a:endParaRPr lang="sk-S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037986"/>
                  </a:ext>
                </a:extLst>
              </a:tr>
              <a:tr h="338683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err="1" smtClean="0"/>
                        <a:t>ax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2019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2,4/5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40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 smtClean="0"/>
                        <a:t>MIMO-OFDM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258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292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802.11 zabezpečenie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MAC Filter</a:t>
            </a:r>
          </a:p>
          <a:p>
            <a:r>
              <a:rPr lang="sk-SK" dirty="0" smtClean="0"/>
              <a:t>WEP  - 64bit/128   -  40/104 bit  5/13 ASCII   24bit-náhodný reťazec</a:t>
            </a:r>
          </a:p>
          <a:p>
            <a:r>
              <a:rPr lang="sk-SK" dirty="0" smtClean="0"/>
              <a:t>WPA  - </a:t>
            </a:r>
            <a:r>
              <a:rPr lang="sk-SK" dirty="0" err="1" smtClean="0"/>
              <a:t>personal</a:t>
            </a:r>
            <a:r>
              <a:rPr lang="sk-SK" dirty="0" smtClean="0"/>
              <a:t>/</a:t>
            </a:r>
            <a:r>
              <a:rPr lang="sk-SK" dirty="0" err="1" smtClean="0"/>
              <a:t>enterprise</a:t>
            </a:r>
            <a:endParaRPr lang="sk-SK" dirty="0" smtClean="0"/>
          </a:p>
          <a:p>
            <a:pPr lvl="1"/>
            <a:r>
              <a:rPr lang="sk-SK" dirty="0" smtClean="0"/>
              <a:t>TKIP</a:t>
            </a:r>
          </a:p>
          <a:p>
            <a:pPr lvl="1"/>
            <a:r>
              <a:rPr lang="sk-SK" dirty="0" smtClean="0"/>
              <a:t>AES</a:t>
            </a:r>
          </a:p>
          <a:p>
            <a:r>
              <a:rPr lang="sk-SK" dirty="0" smtClean="0"/>
              <a:t>WPA2  </a:t>
            </a:r>
            <a:r>
              <a:rPr lang="sk-SK" dirty="0"/>
              <a:t>- </a:t>
            </a:r>
            <a:r>
              <a:rPr lang="sk-SK" dirty="0" err="1"/>
              <a:t>personal</a:t>
            </a:r>
            <a:r>
              <a:rPr lang="sk-SK" dirty="0"/>
              <a:t>/</a:t>
            </a:r>
            <a:r>
              <a:rPr lang="sk-SK" dirty="0" err="1"/>
              <a:t>enterprise</a:t>
            </a:r>
            <a:endParaRPr lang="sk-SK" dirty="0"/>
          </a:p>
          <a:p>
            <a:pPr lvl="1"/>
            <a:r>
              <a:rPr lang="sk-SK" dirty="0" smtClean="0"/>
              <a:t>TKIP</a:t>
            </a:r>
          </a:p>
          <a:p>
            <a:pPr lvl="1"/>
            <a:r>
              <a:rPr lang="sk-SK" dirty="0" smtClean="0"/>
              <a:t>AES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98776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6831" y="-74210"/>
            <a:ext cx="9905998" cy="1478570"/>
          </a:xfrm>
        </p:spPr>
        <p:txBody>
          <a:bodyPr/>
          <a:lstStyle/>
          <a:p>
            <a:r>
              <a:rPr lang="sk-SK" dirty="0" err="1" smtClean="0"/>
              <a:t>Wimax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93" y="0"/>
            <a:ext cx="6785334" cy="4463478"/>
          </a:xfrm>
        </p:spPr>
      </p:pic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290357"/>
              </p:ext>
            </p:extLst>
          </p:nvPr>
        </p:nvGraphicFramePr>
        <p:xfrm>
          <a:off x="703992" y="1316616"/>
          <a:ext cx="5013316" cy="4899874"/>
        </p:xfrm>
        <a:graphic>
          <a:graphicData uri="http://schemas.openxmlformats.org/drawingml/2006/table">
            <a:tbl>
              <a:tblPr/>
              <a:tblGrid>
                <a:gridCol w="716188">
                  <a:extLst>
                    <a:ext uri="{9D8B030D-6E8A-4147-A177-3AD203B41FA5}">
                      <a16:colId xmlns:a16="http://schemas.microsoft.com/office/drawing/2014/main" val="209388557"/>
                    </a:ext>
                  </a:extLst>
                </a:gridCol>
                <a:gridCol w="716188">
                  <a:extLst>
                    <a:ext uri="{9D8B030D-6E8A-4147-A177-3AD203B41FA5}">
                      <a16:colId xmlns:a16="http://schemas.microsoft.com/office/drawing/2014/main" val="1912935958"/>
                    </a:ext>
                  </a:extLst>
                </a:gridCol>
                <a:gridCol w="716188">
                  <a:extLst>
                    <a:ext uri="{9D8B030D-6E8A-4147-A177-3AD203B41FA5}">
                      <a16:colId xmlns:a16="http://schemas.microsoft.com/office/drawing/2014/main" val="2623507006"/>
                    </a:ext>
                  </a:extLst>
                </a:gridCol>
                <a:gridCol w="716188">
                  <a:extLst>
                    <a:ext uri="{9D8B030D-6E8A-4147-A177-3AD203B41FA5}">
                      <a16:colId xmlns:a16="http://schemas.microsoft.com/office/drawing/2014/main" val="885061116"/>
                    </a:ext>
                  </a:extLst>
                </a:gridCol>
                <a:gridCol w="716188">
                  <a:extLst>
                    <a:ext uri="{9D8B030D-6E8A-4147-A177-3AD203B41FA5}">
                      <a16:colId xmlns:a16="http://schemas.microsoft.com/office/drawing/2014/main" val="1913608896"/>
                    </a:ext>
                  </a:extLst>
                </a:gridCol>
                <a:gridCol w="716188">
                  <a:extLst>
                    <a:ext uri="{9D8B030D-6E8A-4147-A177-3AD203B41FA5}">
                      <a16:colId xmlns:a16="http://schemas.microsoft.com/office/drawing/2014/main" val="3547608536"/>
                    </a:ext>
                  </a:extLst>
                </a:gridCol>
                <a:gridCol w="716188">
                  <a:extLst>
                    <a:ext uri="{9D8B030D-6E8A-4147-A177-3AD203B41FA5}">
                      <a16:colId xmlns:a16="http://schemas.microsoft.com/office/drawing/2014/main" val="3218729989"/>
                    </a:ext>
                  </a:extLst>
                </a:gridCol>
              </a:tblGrid>
              <a:tr h="129826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 tooltip="HSPA+"/>
                        </a:rPr>
                        <a:t>HSPA+</a:t>
                      </a:r>
                      <a:endParaRPr lang="sk-SK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852" marR="25852" marT="12926" marB="129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 tooltip="3GPP"/>
                        </a:rPr>
                        <a:t>3GPP</a:t>
                      </a:r>
                      <a:endParaRPr lang="sk-SK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852" marR="25852" marT="12926" marB="129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3G </a:t>
                      </a:r>
                      <a:r>
                        <a:rPr lang="sk-SK" sz="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endParaRPr lang="sk-SK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852" marR="25852" marT="12926" marB="129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 tooltip="Code Division Multiple Access"/>
                        </a:rPr>
                        <a:t>CDMA</a:t>
                      </a:r>
                      <a: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6" tooltip="Frequency division duplex"/>
                        </a:rPr>
                        <a:t>FDD</a:t>
                      </a:r>
                      <a: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7" tooltip="MIMO"/>
                        </a:rPr>
                        <a:t>MIMO</a:t>
                      </a:r>
                      <a:endParaRPr lang="sk-SK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852" marR="25852" marT="12926" marB="129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b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b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b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672</a:t>
                      </a:r>
                    </a:p>
                  </a:txBody>
                  <a:tcPr marL="25852" marR="25852" marT="12926" marB="129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5.8</a:t>
                      </a:r>
                      <a:b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11.5</a:t>
                      </a:r>
                      <a:b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b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168</a:t>
                      </a:r>
                    </a:p>
                  </a:txBody>
                  <a:tcPr marL="25852" marR="25852" marT="12926" marB="129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8" tooltip="List of HSPA+ networks"/>
                        </a:rPr>
                        <a:t>HSPA+ is widely deployed</a:t>
                      </a:r>
                      <a:r>
                        <a:rPr lang="en-US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Revision 11 of the 3GPP states that </a:t>
                      </a:r>
                      <a:r>
                        <a:rPr lang="en-US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 tooltip="HSPA+"/>
                        </a:rPr>
                        <a:t>HSPA+</a:t>
                      </a:r>
                      <a:r>
                        <a:rPr lang="en-US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is expected to have a throughput capacity of 672 Mbit/s.</a:t>
                      </a:r>
                    </a:p>
                  </a:txBody>
                  <a:tcPr marL="25852" marR="25852" marT="12926" marB="129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617317"/>
                  </a:ext>
                </a:extLst>
              </a:tr>
              <a:tr h="119300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9" tooltip="3GPP Long Term Evolution"/>
                        </a:rPr>
                        <a:t>LTE</a:t>
                      </a:r>
                      <a:endParaRPr lang="sk-SK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852" marR="25852" marT="12926" marB="129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 tooltip="3GPP"/>
                        </a:rPr>
                        <a:t>3GPP</a:t>
                      </a:r>
                      <a:endParaRPr lang="sk-SK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852" marR="25852" marT="12926" marB="129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General 4G</a:t>
                      </a:r>
                    </a:p>
                  </a:txBody>
                  <a:tcPr marL="25852" marR="25852" marT="12926" marB="129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800" b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0" tooltip="OFDMA"/>
                        </a:rPr>
                        <a:t>OFDMA</a:t>
                      </a:r>
                      <a:r>
                        <a:rPr lang="sk-SK" sz="800" b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sk-SK" sz="800" b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7" tooltip="MIMO"/>
                        </a:rPr>
                        <a:t>MIMO</a:t>
                      </a:r>
                      <a:r>
                        <a:rPr lang="sk-SK" sz="800" b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sk-SK" sz="800" b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1" tooltip="SC-FDMA"/>
                        </a:rPr>
                        <a:t>SC-FDMA</a:t>
                      </a:r>
                      <a:endParaRPr lang="sk-SK" sz="800" b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852" marR="25852" marT="12926" marB="129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Cat3</a:t>
                      </a:r>
                      <a:b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150 Cat4</a:t>
                      </a:r>
                      <a:b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300 Cat5</a:t>
                      </a:r>
                      <a:b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(in 20 MHz FDD) 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[29]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852" marR="25852" marT="12926" marB="129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 Cat3/4</a:t>
                      </a:r>
                      <a:b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 Cat5</a:t>
                      </a:r>
                      <a:b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(in 20 MHz FDD)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[29]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852" marR="25852" marT="12926" marB="129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3" tooltip="LTE Advanced"/>
                        </a:rPr>
                        <a:t>LTE-Advanced</a:t>
                      </a:r>
                      <a:r>
                        <a:rPr lang="en-US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update expected to offer peak rates up to 1 Gbit/s fixed speeds and 100 Mb/s to mobile users.</a:t>
                      </a:r>
                    </a:p>
                  </a:txBody>
                  <a:tcPr marL="25852" marR="25852" marT="12926" marB="129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561422"/>
                  </a:ext>
                </a:extLst>
              </a:tr>
              <a:tr h="2456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WiMax rel 1</a:t>
                      </a:r>
                    </a:p>
                  </a:txBody>
                  <a:tcPr marL="25852" marR="25852" marT="12926" marB="129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4" tooltip="802.16"/>
                        </a:rPr>
                        <a:t>802.16</a:t>
                      </a:r>
                      <a:endParaRPr lang="sk-SK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852" marR="25852" marT="12926" marB="129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WirelessMAN</a:t>
                      </a:r>
                      <a:endParaRPr lang="sk-SK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852" marR="25852" marT="12926" marB="129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7" tooltip="MIMO"/>
                        </a:rPr>
                        <a:t>MIMO</a:t>
                      </a:r>
                      <a:r>
                        <a:rPr lang="sk-SK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sk-SK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5" tooltip="Orthogonal frequency-division multiple access"/>
                        </a:rPr>
                        <a:t>SOFDMA</a:t>
                      </a:r>
                      <a:endParaRPr lang="sk-SK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852" marR="25852" marT="12926" marB="129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 (10 MHz TDD)</a:t>
                      </a:r>
                    </a:p>
                  </a:txBody>
                  <a:tcPr marL="25852" marR="25852" marT="12926" marB="129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 (10 MHz TDD)</a:t>
                      </a:r>
                    </a:p>
                  </a:txBody>
                  <a:tcPr marL="25852" marR="25852" marT="12926" marB="129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 2x2 MIMO.</a:t>
                      </a:r>
                      <a: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6"/>
                        </a:rPr>
                        <a:t>[30]</a:t>
                      </a:r>
                      <a:endParaRPr lang="sk-SK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852" marR="25852" marT="12926" marB="129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062409"/>
                  </a:ext>
                </a:extLst>
              </a:tr>
              <a:tr h="77194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WiMax rel 1.5</a:t>
                      </a:r>
                    </a:p>
                  </a:txBody>
                  <a:tcPr marL="25852" marR="25852" marT="12926" marB="129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7" tooltip="802.16-2009"/>
                        </a:rPr>
                        <a:t>802.16-2009</a:t>
                      </a:r>
                      <a:endParaRPr lang="sk-SK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852" marR="25852" marT="12926" marB="129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WirelessMAN</a:t>
                      </a:r>
                    </a:p>
                  </a:txBody>
                  <a:tcPr marL="25852" marR="25852" marT="12926" marB="129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7" tooltip="MIMO"/>
                        </a:rPr>
                        <a:t>MIMO</a:t>
                      </a:r>
                      <a:r>
                        <a:rPr lang="sk-SK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sk-SK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5" tooltip="Orthogonal frequency-division multiple access"/>
                        </a:rPr>
                        <a:t>SOFDMA</a:t>
                      </a:r>
                      <a:endParaRPr lang="sk-SK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852" marR="25852" marT="12926" marB="129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83 (20 MHz TDD)</a:t>
                      </a:r>
                      <a:br>
                        <a:rPr lang="sk-SK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k-SK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141 (2x20 MHz FDD)</a:t>
                      </a:r>
                    </a:p>
                  </a:txBody>
                  <a:tcPr marL="25852" marR="25852" marT="12926" marB="129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 (20 MHz TDD)</a:t>
                      </a:r>
                      <a:br>
                        <a:rPr lang="sk-SK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k-SK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138 (2x20 MHz FDD)</a:t>
                      </a:r>
                    </a:p>
                  </a:txBody>
                  <a:tcPr marL="25852" marR="25852" marT="12926" marB="129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 2x2 MIMO.Enhanced with 20 MHz channels in 802.16-2009</a:t>
                      </a:r>
                      <a:r>
                        <a:rPr lang="en-US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6"/>
                        </a:rPr>
                        <a:t>[30]</a:t>
                      </a:r>
                      <a:endParaRPr lang="en-US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852" marR="25852" marT="12926" marB="129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735224"/>
                  </a:ext>
                </a:extLst>
              </a:tr>
              <a:tr h="129826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8" tooltip="WiMax"/>
                        </a:rPr>
                        <a:t>WiMAX rel 2</a:t>
                      </a:r>
                      <a:endParaRPr lang="sk-SK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852" marR="25852" marT="12926" marB="129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9" tooltip="802.16m"/>
                        </a:rPr>
                        <a:t>802.16m</a:t>
                      </a:r>
                      <a:endParaRPr lang="sk-SK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852" marR="25852" marT="12926" marB="129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WirelessMAN</a:t>
                      </a:r>
                    </a:p>
                  </a:txBody>
                  <a:tcPr marL="25852" marR="25852" marT="12926" marB="129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7" tooltip="MIMO"/>
                        </a:rPr>
                        <a:t>MIMO</a:t>
                      </a:r>
                      <a: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5" tooltip="Orthogonal frequency-division multiple access"/>
                        </a:rPr>
                        <a:t>SOFDMA</a:t>
                      </a:r>
                      <a:endParaRPr lang="sk-SK" sz="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852" marR="25852" marT="12926" marB="129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2x2 MIMO</a:t>
                      </a:r>
                      <a:b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110 (20 MHz TDD)</a:t>
                      </a:r>
                      <a:b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183 (2x20 MHz FDD)</a:t>
                      </a:r>
                      <a:b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4x4 MIMO</a:t>
                      </a:r>
                      <a:b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219 (20 MHz TDD)</a:t>
                      </a:r>
                      <a:b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k-SK" sz="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365 (2x20 MHz FDD)</a:t>
                      </a:r>
                    </a:p>
                  </a:txBody>
                  <a:tcPr marL="25852" marR="25852" marT="12926" marB="129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2x2 MIMO</a:t>
                      </a:r>
                      <a:br>
                        <a:rPr lang="sk-SK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k-SK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 (20 MHz TDD)</a:t>
                      </a:r>
                      <a:br>
                        <a:rPr lang="sk-SK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k-SK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188 (2x20 MHz FDD)</a:t>
                      </a:r>
                      <a:br>
                        <a:rPr lang="sk-SK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k-SK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4x4 MIMO</a:t>
                      </a:r>
                      <a:br>
                        <a:rPr lang="sk-SK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k-SK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140 (20 MHz TDD)</a:t>
                      </a:r>
                      <a:br>
                        <a:rPr lang="sk-SK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k-SK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376 (2x20 MHz FDD)</a:t>
                      </a:r>
                    </a:p>
                  </a:txBody>
                  <a:tcPr marL="25852" marR="25852" marT="12926" marB="129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Also, low mobility users can aggregate multiple channels to get a download throughput of up to 1 </a:t>
                      </a:r>
                      <a:r>
                        <a:rPr lang="en-US" sz="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Gbit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/s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6"/>
                        </a:rPr>
                        <a:t>[30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852" marR="25852" marT="12926" marB="129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90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837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Kognitívne rádio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snímanie </a:t>
            </a:r>
            <a:r>
              <a:rPr lang="sk-SK" dirty="0"/>
              <a:t>rádiového spektra. </a:t>
            </a:r>
            <a:endParaRPr lang="sk-SK" dirty="0" smtClean="0"/>
          </a:p>
          <a:p>
            <a:r>
              <a:rPr lang="sk-SK" dirty="0" smtClean="0"/>
              <a:t>obsadenosť </a:t>
            </a:r>
            <a:r>
              <a:rPr lang="sk-SK" dirty="0"/>
              <a:t>primárnymi používateľmi. </a:t>
            </a:r>
            <a:endParaRPr lang="sk-SK" dirty="0" smtClean="0"/>
          </a:p>
          <a:p>
            <a:r>
              <a:rPr lang="sk-SK" dirty="0" smtClean="0"/>
              <a:t>viaceré oblasti: časová</a:t>
            </a:r>
            <a:r>
              <a:rPr lang="sk-SK" dirty="0"/>
              <a:t>, frekvenčná alebo kódová. </a:t>
            </a:r>
          </a:p>
        </p:txBody>
      </p:sp>
    </p:spTree>
    <p:extLst>
      <p:ext uri="{BB962C8B-B14F-4D97-AF65-F5344CB8AC3E}">
        <p14:creationId xmlns:p14="http://schemas.microsoft.com/office/powerpoint/2010/main" val="846743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Frekvenčná oblasť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Ide o snímanie dostupnosti spektra vo frekvenčnej oblasti. Dostupné spektrum je rozdelené na úzke pásma frekvencií. Voľné miesta spektra v tejto oblasti znamenajú, že všetky pásma nie sú stále využívané v rovnakom čase. Niektoré pásma môžu byť využité pre príležitostné použitie.</a:t>
            </a:r>
          </a:p>
        </p:txBody>
      </p:sp>
    </p:spTree>
    <p:extLst>
      <p:ext uri="{BB962C8B-B14F-4D97-AF65-F5344CB8AC3E}">
        <p14:creationId xmlns:p14="http://schemas.microsoft.com/office/powerpoint/2010/main" val="628945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Časová oblasť</a:t>
            </a:r>
            <a:endParaRPr lang="sk-SK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91749" y="2097088"/>
            <a:ext cx="67943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 o dostupnosť špecifickej časti spektra v čase.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Inými slovami pásmo nie je stále využívane.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Existujú časy, ktoré môžu byť dostupné pre príležitostné využitie.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endParaRPr kumimoji="0" lang="sk-SK" altLang="sk-SK" sz="13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p18068_01_obr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512" y="3157659"/>
            <a:ext cx="5580440" cy="323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58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Geografická oblasť</a:t>
            </a:r>
            <a:endParaRPr lang="sk-SK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488" y="2192762"/>
            <a:ext cx="1174552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Spektrum môže byť dostupné v niektorých geografických oblastiach a v iných môže byť nevyužité v určitom čase.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Takto môžeme dosiahnuť nižšie straty šírením.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Týmto meraniam sa môžeme vyhnúť nájdením interferenčnej úrovne.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Žiadna interferencia znamená,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že nie je prítomný žiadny prenos od primárneho používateľa v danej oblasti.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Je ale potrebné dávať si pozor na skryté terminály, ktoré môžu vysielať.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endParaRPr kumimoji="0" lang="sk-SK" altLang="sk-SK" sz="1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p18068_02_obr0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1" y="3922811"/>
            <a:ext cx="38100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784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128324"/>
            <a:ext cx="9905998" cy="1478570"/>
          </a:xfrm>
        </p:spPr>
        <p:txBody>
          <a:bodyPr/>
          <a:lstStyle/>
          <a:p>
            <a:r>
              <a:rPr lang="sk-SK" dirty="0" smtClean="0"/>
              <a:t>Kódová oblasť</a:t>
            </a:r>
            <a:endParaRPr lang="sk-SK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24264" y="1501652"/>
            <a:ext cx="1032314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Širokopásmové spektrum môže byť využívané technológiami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ako sú rozprestreté spektrum s časovým alebo frekvenčným skákaním.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Prenos informácií bude dovolený sekundárnym používateľom v kódovej dimenzii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pomocou </a:t>
            </a:r>
            <a:r>
              <a:rPr kumimoji="0" lang="sk-SK" altLang="sk-SK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otrogonálnych</a:t>
            </a:r>
            <a:r>
              <a: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kódov, aby nedochádzalo k rušeniu primárnych používateľov.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Toto vyžaduje nie len detekciu prítomnosti primárnych používateľov, ale aj zistenie použitých kódov,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prípadne možnosti viaccestného šírenia.</a:t>
            </a:r>
            <a:endParaRPr kumimoji="0" lang="sk-SK" altLang="sk-SK" sz="16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p18068_03_obr0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906" y="3704734"/>
            <a:ext cx="4105957" cy="289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931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charakteristika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sk-SK" dirty="0">
                <a:latin typeface="Arial" charset="0"/>
              </a:rPr>
              <a:t> šírenie signálu voľným priestorom pomocou (neviditeľných) e-m vĺn v takých </a:t>
            </a:r>
            <a:r>
              <a:rPr lang="sk-SK" dirty="0" err="1">
                <a:latin typeface="Arial" charset="0"/>
              </a:rPr>
              <a:t>frekv.pásmach</a:t>
            </a:r>
            <a:r>
              <a:rPr lang="sk-SK" dirty="0">
                <a:latin typeface="Arial" charset="0"/>
              </a:rPr>
              <a:t> pre ktoré je to efektívne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>
                <a:latin typeface="Arial" charset="0"/>
              </a:rPr>
              <a:t>rádio (DV, SV, KV, VKV), TV pásma, pásma mobil. telef. sietí, </a:t>
            </a:r>
            <a:r>
              <a:rPr lang="sk-SK" dirty="0" err="1">
                <a:latin typeface="Arial" charset="0"/>
              </a:rPr>
              <a:t>družic</a:t>
            </a:r>
            <a:r>
              <a:rPr lang="sk-SK" dirty="0">
                <a:latin typeface="Arial" charset="0"/>
              </a:rPr>
              <a:t>. spoje, a nakoniec desiatky GHz pre RR spoje a širokopásmové </a:t>
            </a:r>
            <a:r>
              <a:rPr lang="sk-SK" dirty="0" err="1">
                <a:latin typeface="Arial" charset="0"/>
              </a:rPr>
              <a:t>PrS</a:t>
            </a:r>
            <a:endParaRPr lang="sk-SK" dirty="0"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>
                <a:latin typeface="Arial" charset="0"/>
              </a:rPr>
              <a:t> výlučne rádiové (príp. s </a:t>
            </a:r>
            <a:r>
              <a:rPr lang="sk-SK" dirty="0" err="1">
                <a:latin typeface="Arial" charset="0"/>
              </a:rPr>
              <a:t>retranslač.stanicami</a:t>
            </a:r>
            <a:r>
              <a:rPr lang="sk-SK" dirty="0">
                <a:latin typeface="Arial" charset="0"/>
              </a:rPr>
              <a:t>) alebo možná kombinácia s káblovými prostriedkami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08393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0267" y="175458"/>
            <a:ext cx="9905998" cy="1478570"/>
          </a:xfrm>
        </p:spPr>
        <p:txBody>
          <a:bodyPr/>
          <a:lstStyle/>
          <a:p>
            <a:r>
              <a:rPr lang="sk-SK" dirty="0" smtClean="0"/>
              <a:t>Uhlová oblasť</a:t>
            </a:r>
            <a:endParaRPr lang="sk-SK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49474" y="2242540"/>
            <a:ext cx="1070196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Keď poznáme pozíciu a smer vyžarovania primárneho používateľa môžeme využiť uhlovú dimenziu tak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aby sekundárny používateľ nerušil primárneho.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Napríklad ak primárny používateľ vysiela špecifickým smerom tak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sekundárny používateľ môže vysielať iným smerom ako je primárny bez toho aby sa navzájom rušili.</a:t>
            </a:r>
            <a:endParaRPr kumimoji="0" lang="sk-SK" altLang="sk-SK" sz="16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2" name="Picture 2" descr="p18068_04_obr0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43" y="4031383"/>
            <a:ext cx="38100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05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Satelitné siete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9594" y="1815378"/>
            <a:ext cx="6598661" cy="4474586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sk-SK" dirty="0"/>
              <a:t>- výhody, nevýhody...</a:t>
            </a:r>
          </a:p>
          <a:p>
            <a:pPr>
              <a:spcBef>
                <a:spcPct val="50000"/>
              </a:spcBef>
            </a:pPr>
            <a:r>
              <a:rPr lang="sk-SK" dirty="0"/>
              <a:t>-technológie </a:t>
            </a:r>
            <a:r>
              <a:rPr lang="sk-SK" b="1" dirty="0"/>
              <a:t>VSAT </a:t>
            </a:r>
            <a:r>
              <a:rPr lang="sk-SK" dirty="0"/>
              <a:t>(</a:t>
            </a:r>
            <a:r>
              <a:rPr lang="sk-SK" dirty="0" err="1"/>
              <a:t>Very</a:t>
            </a:r>
            <a:r>
              <a:rPr lang="sk-SK" dirty="0"/>
              <a:t> </a:t>
            </a:r>
            <a:r>
              <a:rPr lang="sk-SK" dirty="0" err="1"/>
              <a:t>Small</a:t>
            </a:r>
            <a:r>
              <a:rPr lang="sk-SK" dirty="0"/>
              <a:t> </a:t>
            </a:r>
            <a:r>
              <a:rPr lang="sk-SK" dirty="0" err="1"/>
              <a:t>Aperture</a:t>
            </a:r>
            <a:r>
              <a:rPr lang="sk-SK" dirty="0"/>
              <a:t> Terminal – pre úzkopásmové aj širokopásmové dáta (Internet, VoIP a video)</a:t>
            </a:r>
          </a:p>
          <a:p>
            <a:pPr>
              <a:spcBef>
                <a:spcPct val="50000"/>
              </a:spcBef>
            </a:pPr>
            <a:r>
              <a:rPr lang="sk-SK" b="1" dirty="0"/>
              <a:t>LEO</a:t>
            </a:r>
            <a:r>
              <a:rPr lang="sk-SK" dirty="0"/>
              <a:t>: Argos, </a:t>
            </a:r>
            <a:r>
              <a:rPr lang="sk-SK" dirty="0" err="1"/>
              <a:t>Orbcomm</a:t>
            </a:r>
            <a:r>
              <a:rPr lang="sk-SK" dirty="0"/>
              <a:t>, </a:t>
            </a:r>
            <a:r>
              <a:rPr lang="sk-SK" dirty="0" err="1"/>
              <a:t>Iridium</a:t>
            </a:r>
            <a:r>
              <a:rPr lang="sk-SK" dirty="0"/>
              <a:t>, </a:t>
            </a:r>
            <a:r>
              <a:rPr lang="sk-SK" dirty="0" err="1"/>
              <a:t>Teledesic</a:t>
            </a:r>
            <a:r>
              <a:rPr lang="sk-SK" dirty="0"/>
              <a:t>, </a:t>
            </a:r>
            <a:r>
              <a:rPr lang="sk-SK" dirty="0" err="1"/>
              <a:t>Globalstar</a:t>
            </a:r>
            <a:r>
              <a:rPr lang="sk-SK" dirty="0"/>
              <a:t>, </a:t>
            </a:r>
            <a:r>
              <a:rPr lang="sk-SK" dirty="0" err="1" smtClean="0"/>
              <a:t>Skybridge</a:t>
            </a:r>
            <a:endParaRPr lang="sk-SK" dirty="0" smtClean="0"/>
          </a:p>
          <a:p>
            <a:pPr>
              <a:spcBef>
                <a:spcPct val="50000"/>
              </a:spcBef>
            </a:pPr>
            <a:r>
              <a:rPr lang="sk-SK" b="1" dirty="0"/>
              <a:t>GEO</a:t>
            </a:r>
            <a:r>
              <a:rPr lang="sk-SK" dirty="0"/>
              <a:t>: </a:t>
            </a:r>
            <a:r>
              <a:rPr lang="sk-SK" dirty="0" err="1"/>
              <a:t>Thuraya</a:t>
            </a:r>
            <a:r>
              <a:rPr lang="sk-SK" dirty="0"/>
              <a:t>, </a:t>
            </a:r>
            <a:r>
              <a:rPr lang="sk-SK" dirty="0" err="1"/>
              <a:t>Inmarsat</a:t>
            </a:r>
            <a:r>
              <a:rPr lang="sk-SK" dirty="0"/>
              <a:t> (námorná komunikácia), cca 36000km nad rovníkom</a:t>
            </a:r>
            <a:endParaRPr lang="cs-CZ" dirty="0"/>
          </a:p>
          <a:p>
            <a:pPr>
              <a:spcBef>
                <a:spcPct val="50000"/>
              </a:spcBef>
            </a:pPr>
            <a:endParaRPr lang="sk-SK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246" y="1204531"/>
            <a:ext cx="4526057" cy="41788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991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085" y="1062182"/>
            <a:ext cx="9039499" cy="42788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23610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CATV	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41412" y="1560945"/>
            <a:ext cx="9905999" cy="4867564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sk-SK" dirty="0" err="1"/>
              <a:t>dig</a:t>
            </a:r>
            <a:r>
              <a:rPr lang="sk-SK" dirty="0"/>
              <a:t>. signál DVB-C/C2 kompresné kódovanie MPEG-2, resp. MPEG-4 AVC (H.264)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/>
              <a:t> 4 až 5 </a:t>
            </a:r>
            <a:r>
              <a:rPr lang="sk-SK" dirty="0" err="1"/>
              <a:t>dig</a:t>
            </a:r>
            <a:r>
              <a:rPr lang="sk-SK" dirty="0"/>
              <a:t>. kanálov v pôvodnom 1 analógovom </a:t>
            </a:r>
            <a:r>
              <a:rPr lang="sk-SK" dirty="0">
                <a:sym typeface="Wingdings" pitchFamily="2" charset="2"/>
              </a:rPr>
              <a:t></a:t>
            </a:r>
            <a:r>
              <a:rPr lang="sk-SK" dirty="0"/>
              <a:t> transportný tok sa moduluje na nosnú pomocou QAM/resp. COFDM-QAM</a:t>
            </a:r>
            <a:endParaRPr lang="en-US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dirty="0"/>
              <a:t> </a:t>
            </a:r>
            <a:r>
              <a:rPr lang="en-US" dirty="0" err="1"/>
              <a:t>centr</a:t>
            </a:r>
            <a:r>
              <a:rPr lang="sk-SK" dirty="0"/>
              <a:t>á</a:t>
            </a:r>
            <a:r>
              <a:rPr lang="en-US" dirty="0" err="1"/>
              <a:t>lny</a:t>
            </a:r>
            <a:r>
              <a:rPr lang="en-US" dirty="0"/>
              <a:t> </a:t>
            </a:r>
            <a:r>
              <a:rPr lang="en-US" dirty="0" err="1"/>
              <a:t>uzol</a:t>
            </a:r>
            <a:r>
              <a:rPr lang="sk-SK" dirty="0"/>
              <a:t> – pôvodne len s distribučnou úlohou – prebudováva sa na obojsmerný prenos (interaktívne služby) – </a:t>
            </a:r>
            <a:r>
              <a:rPr lang="sk-SK" dirty="0" err="1"/>
              <a:t>down</a:t>
            </a:r>
            <a:r>
              <a:rPr lang="sk-SK" dirty="0"/>
              <a:t> v pásme 65-850 MHz po 8 MHz na kanál  / </a:t>
            </a:r>
            <a:r>
              <a:rPr lang="sk-SK" dirty="0" err="1"/>
              <a:t>up</a:t>
            </a:r>
            <a:r>
              <a:rPr lang="sk-SK" dirty="0"/>
              <a:t> v pásme 5-65 MHz  (v USA 42-850 MHz / 5-42 MHz a 6 MHz-kanály)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/>
              <a:t> možnosť poskytovania telef. služieb – </a:t>
            </a:r>
            <a:r>
              <a:rPr lang="sk-SK" dirty="0" err="1"/>
              <a:t>hl.stanica</a:t>
            </a:r>
            <a:r>
              <a:rPr lang="sk-SK" dirty="0"/>
              <a:t> musí byť prepojená s PSTN (viď obr. ďalej)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/>
              <a:t> nutná modernizácia aj celej siete (niekoľko </a:t>
            </a:r>
            <a:r>
              <a:rPr lang="sk-SK" dirty="0" err="1"/>
              <a:t>hierarch</a:t>
            </a:r>
            <a:r>
              <a:rPr lang="sk-SK" dirty="0"/>
              <a:t>. úrovní siete, zosilňovače, optické úseky, O/E meniče, </a:t>
            </a:r>
            <a:r>
              <a:rPr lang="sk-SK" dirty="0" err="1"/>
              <a:t>frekv</a:t>
            </a:r>
            <a:r>
              <a:rPr lang="sk-SK" dirty="0"/>
              <a:t>. výhybky)</a:t>
            </a:r>
          </a:p>
          <a:p>
            <a:pPr>
              <a:spcBef>
                <a:spcPct val="50000"/>
              </a:spcBef>
            </a:pPr>
            <a:r>
              <a:rPr lang="en-US" dirty="0">
                <a:sym typeface="Wingdings" pitchFamily="2" charset="2"/>
              </a:rPr>
              <a:t> </a:t>
            </a:r>
            <a:r>
              <a:rPr lang="sk-SK" dirty="0"/>
              <a:t>v </a:t>
            </a:r>
            <a:r>
              <a:rPr lang="sk-SK" dirty="0" err="1"/>
              <a:t>súčas</a:t>
            </a:r>
            <a:r>
              <a:rPr lang="sk-SK" dirty="0"/>
              <a:t>. – poskytovanie TV, Internetu aj </a:t>
            </a:r>
            <a:r>
              <a:rPr lang="sk-SK" dirty="0" err="1"/>
              <a:t>tf</a:t>
            </a:r>
            <a:r>
              <a:rPr lang="sk-SK" dirty="0"/>
              <a:t>.</a:t>
            </a:r>
            <a:r>
              <a:rPr lang="en-US" dirty="0"/>
              <a:t> s </a:t>
            </a:r>
            <a:r>
              <a:rPr lang="en-US" dirty="0" err="1"/>
              <a:t>vysok</a:t>
            </a:r>
            <a:r>
              <a:rPr lang="sk-SK" dirty="0"/>
              <a:t>ý</a:t>
            </a:r>
            <a:r>
              <a:rPr lang="en-US" dirty="0"/>
              <a:t>mi </a:t>
            </a:r>
            <a:r>
              <a:rPr lang="en-US" dirty="0" err="1"/>
              <a:t>param</a:t>
            </a:r>
            <a:r>
              <a:rPr lang="el-GR" dirty="0"/>
              <a:t>.</a:t>
            </a:r>
            <a:r>
              <a:rPr lang="sk-SK" dirty="0"/>
              <a:t>= </a:t>
            </a:r>
            <a:r>
              <a:rPr lang="sk-SK" b="1" dirty="0" err="1"/>
              <a:t>Triple</a:t>
            </a:r>
            <a:r>
              <a:rPr lang="sk-SK" b="1" dirty="0"/>
              <a:t> </a:t>
            </a:r>
            <a:r>
              <a:rPr lang="sk-SK" b="1" dirty="0" err="1"/>
              <a:t>play</a:t>
            </a:r>
            <a:endParaRPr lang="sk-SK" b="1" dirty="0"/>
          </a:p>
          <a:p>
            <a:pPr>
              <a:spcBef>
                <a:spcPct val="50000"/>
              </a:spcBef>
            </a:pPr>
            <a:r>
              <a:rPr lang="sk-SK" b="1" dirty="0"/>
              <a:t>-komunikačné štandardy založené na protokole IP </a:t>
            </a:r>
            <a:r>
              <a:rPr lang="sk-SK" dirty="0"/>
              <a:t>(</a:t>
            </a:r>
            <a:r>
              <a:rPr lang="sk-SK" dirty="0" err="1"/>
              <a:t>Ethernet</a:t>
            </a:r>
            <a:r>
              <a:rPr lang="sk-SK" dirty="0"/>
              <a:t>-rámce s premennou dĺžkou - DOCSIS, resp. ATM technológia – IEEE 802.14):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k-SK" b="1" dirty="0"/>
              <a:t> </a:t>
            </a:r>
            <a:r>
              <a:rPr lang="en-US" b="1" dirty="0"/>
              <a:t>DOCSIS</a:t>
            </a:r>
            <a:r>
              <a:rPr lang="en-US" dirty="0"/>
              <a:t> - </a:t>
            </a:r>
            <a:r>
              <a:rPr lang="sk-SK" dirty="0" err="1"/>
              <a:t>Data</a:t>
            </a:r>
            <a:r>
              <a:rPr lang="sk-SK" dirty="0"/>
              <a:t> Over </a:t>
            </a:r>
            <a:r>
              <a:rPr lang="sk-SK" dirty="0" err="1"/>
              <a:t>Cable</a:t>
            </a:r>
            <a:r>
              <a:rPr lang="sk-SK" dirty="0"/>
              <a:t> Service Interface </a:t>
            </a:r>
            <a:r>
              <a:rPr lang="sk-SK" dirty="0" err="1"/>
              <a:t>Specification</a:t>
            </a:r>
            <a:r>
              <a:rPr lang="sk-SK" dirty="0"/>
              <a:t> (1999) = USA štandard pre komunikáciu cez systém CATV; neskôr prijatý aj ITU (ITU-T J.112), rýchlosti </a:t>
            </a:r>
            <a:r>
              <a:rPr lang="sk-SK" dirty="0" err="1"/>
              <a:t>up</a:t>
            </a:r>
            <a:r>
              <a:rPr lang="sk-SK" dirty="0"/>
              <a:t> 30,72Mbps/</a:t>
            </a:r>
            <a:r>
              <a:rPr lang="sk-SK" dirty="0" err="1"/>
              <a:t>down</a:t>
            </a:r>
            <a:r>
              <a:rPr lang="sk-SK" dirty="0"/>
              <a:t> 42,88Mbps na kanál, 256-QAM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k-SK" b="1" dirty="0"/>
              <a:t> DVB/DAVIC </a:t>
            </a:r>
            <a:r>
              <a:rPr lang="sk-SK" b="1" dirty="0" err="1"/>
              <a:t>Euromodem</a:t>
            </a:r>
            <a:r>
              <a:rPr lang="sk-SK" dirty="0"/>
              <a:t> – štandard vyvinutý v Európe (ETSI) (</a:t>
            </a:r>
            <a:r>
              <a:rPr lang="sk-SK" dirty="0" err="1"/>
              <a:t>Dig.Audio</a:t>
            </a:r>
            <a:r>
              <a:rPr lang="sk-SK" dirty="0"/>
              <a:t> Video </a:t>
            </a:r>
            <a:r>
              <a:rPr lang="sk-SK" dirty="0" err="1"/>
              <a:t>Council</a:t>
            </a:r>
            <a:r>
              <a:rPr lang="sk-SK" dirty="0"/>
              <a:t>)</a:t>
            </a:r>
            <a:endParaRPr lang="en-US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98341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686358" y="5292437"/>
            <a:ext cx="9905999" cy="1256146"/>
          </a:xfrm>
        </p:spPr>
        <p:txBody>
          <a:bodyPr>
            <a:normAutofit/>
          </a:bodyPr>
          <a:lstStyle/>
          <a:p>
            <a:r>
              <a:rPr lang="sk-SK" sz="1600" dirty="0">
                <a:latin typeface="Arial" charset="0"/>
              </a:rPr>
              <a:t>Bloková schéma </a:t>
            </a:r>
            <a:r>
              <a:rPr lang="sk-SK" sz="1600" b="1" dirty="0" err="1">
                <a:latin typeface="Arial" charset="0"/>
              </a:rPr>
              <a:t>kábelového</a:t>
            </a:r>
            <a:r>
              <a:rPr lang="sk-SK" sz="1600" b="1" dirty="0">
                <a:latin typeface="Arial" charset="0"/>
              </a:rPr>
              <a:t> modemu (</a:t>
            </a:r>
            <a:r>
              <a:rPr lang="sk-SK" sz="1600" dirty="0">
                <a:latin typeface="Arial" charset="0"/>
              </a:rPr>
              <a:t>uprostred) a jeho pripojenie do siete (môže byť integrovaný v Set-Top-Boxe). Telef. modem pre prípad neexistujúceho spätného kanála cez </a:t>
            </a:r>
            <a:r>
              <a:rPr lang="sk-SK" sz="1600" dirty="0" err="1">
                <a:latin typeface="Arial" charset="0"/>
              </a:rPr>
              <a:t>kábelovú</a:t>
            </a:r>
            <a:r>
              <a:rPr lang="sk-SK" sz="1600" dirty="0">
                <a:latin typeface="Arial" charset="0"/>
              </a:rPr>
              <a:t> sieť.</a:t>
            </a:r>
            <a:endParaRPr lang="cs-CZ" sz="1600" b="1" dirty="0">
              <a:latin typeface="Arial" charset="0"/>
            </a:endParaRPr>
          </a:p>
          <a:p>
            <a:endParaRPr lang="sk-SK" sz="1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6" y="457865"/>
            <a:ext cx="7237412" cy="44374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75453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941" y="1773439"/>
            <a:ext cx="7423150" cy="494876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PLC – </a:t>
            </a:r>
            <a:r>
              <a:rPr lang="sk-SK" dirty="0" err="1" smtClean="0"/>
              <a:t>Power</a:t>
            </a:r>
            <a:r>
              <a:rPr lang="sk-SK" dirty="0" smtClean="0"/>
              <a:t> </a:t>
            </a:r>
            <a:r>
              <a:rPr lang="sk-SK" dirty="0" err="1" smtClean="0"/>
              <a:t>line</a:t>
            </a:r>
            <a:r>
              <a:rPr lang="sk-SK" dirty="0" smtClean="0"/>
              <a:t> </a:t>
            </a:r>
            <a:r>
              <a:rPr lang="sk-SK" dirty="0" err="1" smtClean="0"/>
              <a:t>communication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60851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sk-SK" dirty="0"/>
              <a:t>prenos dát v energetických sieťach</a:t>
            </a:r>
          </a:p>
          <a:p>
            <a:pPr>
              <a:spcBef>
                <a:spcPct val="50000"/>
              </a:spcBef>
            </a:pPr>
            <a:r>
              <a:rPr lang="sk-SK" dirty="0" smtClean="0"/>
              <a:t>rôzne </a:t>
            </a:r>
            <a:r>
              <a:rPr lang="sk-SK" dirty="0"/>
              <a:t>možnosti, širokopásmové aj úzkopásmové </a:t>
            </a:r>
            <a:endParaRPr lang="sk-SK" dirty="0" smtClean="0"/>
          </a:p>
          <a:p>
            <a:pPr>
              <a:spcBef>
                <a:spcPct val="50000"/>
              </a:spcBef>
            </a:pPr>
            <a:r>
              <a:rPr lang="sk-SK" dirty="0"/>
              <a:t>úzkopásmové </a:t>
            </a:r>
          </a:p>
          <a:p>
            <a:pPr lvl="1">
              <a:spcBef>
                <a:spcPct val="50000"/>
              </a:spcBef>
            </a:pPr>
            <a:r>
              <a:rPr lang="sk-SK" dirty="0" smtClean="0"/>
              <a:t>Telefonovanie</a:t>
            </a:r>
          </a:p>
          <a:p>
            <a:pPr lvl="1">
              <a:spcBef>
                <a:spcPct val="50000"/>
              </a:spcBef>
            </a:pPr>
            <a:r>
              <a:rPr lang="sk-SK" dirty="0" smtClean="0"/>
              <a:t>Diaľková správa</a:t>
            </a:r>
            <a:endParaRPr lang="sk-SK" dirty="0"/>
          </a:p>
          <a:p>
            <a:pPr>
              <a:spcBef>
                <a:spcPct val="50000"/>
              </a:spcBef>
            </a:pPr>
            <a:r>
              <a:rPr lang="sk-SK" dirty="0" smtClean="0"/>
              <a:t>Širokopásmové</a:t>
            </a:r>
          </a:p>
          <a:p>
            <a:pPr lvl="1">
              <a:spcBef>
                <a:spcPct val="50000"/>
              </a:spcBef>
            </a:pPr>
            <a:r>
              <a:rPr lang="sk-SK" dirty="0" smtClean="0"/>
              <a:t>PDSL</a:t>
            </a:r>
          </a:p>
          <a:p>
            <a:pPr>
              <a:spcBef>
                <a:spcPct val="50000"/>
              </a:spcBef>
            </a:pPr>
            <a:endParaRPr lang="cs-CZ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0304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3341" y="3020291"/>
            <a:ext cx="6026006" cy="3731492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sk-SK" sz="1800" dirty="0" smtClean="0"/>
              <a:t> </a:t>
            </a:r>
            <a:r>
              <a:rPr lang="sk-SK" sz="1800" dirty="0"/>
              <a:t>PDSL – až pásma do desiatok MHz (čím</a:t>
            </a:r>
            <a:r>
              <a:rPr lang="en-US" sz="1800" dirty="0"/>
              <a:t> v</a:t>
            </a:r>
            <a:r>
              <a:rPr lang="sk-SK" sz="1800" dirty="0" err="1"/>
              <a:t>äčšia</a:t>
            </a:r>
            <a:r>
              <a:rPr lang="sk-SK" sz="1800" dirty="0"/>
              <a:t> vzdialenosť, tým nižšie </a:t>
            </a:r>
            <a:r>
              <a:rPr lang="sk-SK" sz="1800" dirty="0" err="1"/>
              <a:t>frekv</a:t>
            </a:r>
            <a:r>
              <a:rPr lang="sk-SK" sz="1800" dirty="0"/>
              <a:t>. sa môžu preniesť): do 30 MHz pre bližších, do 10 MHz pre vzdialenejších účastníkov; desiatky Mbps; OFDM</a:t>
            </a:r>
          </a:p>
          <a:p>
            <a:pPr>
              <a:spcBef>
                <a:spcPct val="50000"/>
              </a:spcBef>
            </a:pPr>
            <a:r>
              <a:rPr lang="sk-SK" sz="1800" dirty="0" smtClean="0"/>
              <a:t>možnosť </a:t>
            </a:r>
            <a:r>
              <a:rPr lang="sk-SK" sz="1800" dirty="0"/>
              <a:t>distribúcie Internetu, TV, rozhlasu aj do odľahlých miest</a:t>
            </a:r>
          </a:p>
          <a:p>
            <a:pPr>
              <a:spcBef>
                <a:spcPct val="50000"/>
              </a:spcBef>
            </a:pPr>
            <a:r>
              <a:rPr lang="sk-SK" sz="1800" dirty="0" smtClean="0"/>
              <a:t>vývoj </a:t>
            </a:r>
            <a:r>
              <a:rPr lang="sk-SK" sz="1800" dirty="0"/>
              <a:t>v oblasti e-m kompatibility a potláčania vzájomného rušenia rôznych </a:t>
            </a:r>
            <a:r>
              <a:rPr lang="sk-SK" sz="1800" dirty="0" err="1"/>
              <a:t>tel</a:t>
            </a:r>
            <a:r>
              <a:rPr lang="sk-SK" sz="1800" dirty="0"/>
              <a:t>-kom. systémov aj rušenia od </a:t>
            </a:r>
            <a:r>
              <a:rPr lang="sk-SK" sz="1800" dirty="0" err="1"/>
              <a:t>en</a:t>
            </a:r>
            <a:r>
              <a:rPr lang="sk-SK" sz="1800" dirty="0"/>
              <a:t>. siete (medzné hodnoty)</a:t>
            </a:r>
            <a:endParaRPr lang="cs-CZ" sz="1800" dirty="0"/>
          </a:p>
          <a:p>
            <a:endParaRPr lang="sk-SK" sz="1800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244735"/>
              </p:ext>
            </p:extLst>
          </p:nvPr>
        </p:nvGraphicFramePr>
        <p:xfrm>
          <a:off x="1624012" y="286530"/>
          <a:ext cx="8940798" cy="2494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14399">
                  <a:extLst>
                    <a:ext uri="{9D8B030D-6E8A-4147-A177-3AD203B41FA5}">
                      <a16:colId xmlns:a16="http://schemas.microsoft.com/office/drawing/2014/main" val="3498974710"/>
                    </a:ext>
                  </a:extLst>
                </a:gridCol>
                <a:gridCol w="1668379">
                  <a:extLst>
                    <a:ext uri="{9D8B030D-6E8A-4147-A177-3AD203B41FA5}">
                      <a16:colId xmlns:a16="http://schemas.microsoft.com/office/drawing/2014/main" val="363769817"/>
                    </a:ext>
                  </a:extLst>
                </a:gridCol>
                <a:gridCol w="6358020">
                  <a:extLst>
                    <a:ext uri="{9D8B030D-6E8A-4147-A177-3AD203B41FA5}">
                      <a16:colId xmlns:a16="http://schemas.microsoft.com/office/drawing/2014/main" val="9437971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Pásmo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Pásmo v kHz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Poznámka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784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3-95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Len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dodávateľov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el. energie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012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9-95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dodávateľov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el. energie a po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ich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súhlase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odberateľov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574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B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95-125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Privátne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účely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odberateľov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997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C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125-140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odberateľov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vyžaduje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protokol o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pristúpení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 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dohode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3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D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140-148,5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privátne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účely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odberateľov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631269"/>
                  </a:ext>
                </a:extLst>
              </a:tr>
            </a:tbl>
          </a:graphicData>
        </a:graphic>
      </p:graphicFrame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20" y="2242041"/>
            <a:ext cx="3947198" cy="2643996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407" y="4469808"/>
            <a:ext cx="3973225" cy="264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2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Power</a:t>
            </a:r>
            <a:r>
              <a:rPr lang="sk-SK" dirty="0" smtClean="0"/>
              <a:t> </a:t>
            </a:r>
            <a:r>
              <a:rPr lang="sk-SK" dirty="0" err="1" smtClean="0"/>
              <a:t>Line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71959" y="2097088"/>
            <a:ext cx="5721206" cy="3541714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sk-SK" sz="1600" b="1" dirty="0"/>
              <a:t>IPTV aj Internet cez el. zásuvky (v rámci domácej siete)</a:t>
            </a:r>
            <a:r>
              <a:rPr lang="en-US" sz="1600" b="1" dirty="0"/>
              <a:t>- </a:t>
            </a:r>
            <a:r>
              <a:rPr lang="en-US" sz="1600" dirty="0" err="1"/>
              <a:t>architekt</a:t>
            </a:r>
            <a:r>
              <a:rPr lang="sk-SK" sz="1600" dirty="0" err="1"/>
              <a:t>úra</a:t>
            </a:r>
            <a:r>
              <a:rPr lang="sk-SK" sz="1600" b="1" dirty="0"/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600" dirty="0"/>
              <a:t>Internetové pripojenie (môže byť aj  linka DSL)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600" dirty="0"/>
              <a:t> router (alebo DSL modem) pripojený k Internetu aj k el. sieti 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600" dirty="0"/>
              <a:t> </a:t>
            </a:r>
            <a:r>
              <a:rPr lang="sk-SK" sz="1600" b="1" dirty="0"/>
              <a:t>adaptéry </a:t>
            </a:r>
            <a:r>
              <a:rPr lang="sk-SK" sz="1600" dirty="0"/>
              <a:t>technológie </a:t>
            </a:r>
            <a:r>
              <a:rPr lang="sk-SK" sz="1600" dirty="0" err="1"/>
              <a:t>Powerline</a:t>
            </a:r>
            <a:r>
              <a:rPr lang="sk-SK" sz="1600" dirty="0"/>
              <a:t> pripojené k el. zásuvkám v byte (za trafostanicou, v rovnakom fázovom okruhu)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600" dirty="0"/>
              <a:t> v dosahu 10</a:t>
            </a:r>
            <a:r>
              <a:rPr lang="sk-SK" sz="1600" baseline="30000" dirty="0"/>
              <a:t>1</a:t>
            </a:r>
            <a:r>
              <a:rPr lang="sk-SK" sz="1600" dirty="0"/>
              <a:t> m rýchlosti do 200 Mbps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sz="1600" dirty="0"/>
              <a:t> nevhodné: </a:t>
            </a:r>
            <a:r>
              <a:rPr lang="sk-SK" sz="1600" dirty="0" err="1"/>
              <a:t>prepäťové</a:t>
            </a:r>
            <a:r>
              <a:rPr lang="sk-SK" sz="1600" dirty="0"/>
              <a:t> ochrany a filtre (!)</a:t>
            </a:r>
          </a:p>
          <a:p>
            <a:endParaRPr lang="sk-SK" sz="16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165" y="548735"/>
            <a:ext cx="5114326" cy="49422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777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/>
              <a:t>Mikrotik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025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Prečo práve </a:t>
            </a:r>
            <a:r>
              <a:rPr lang="sk-SK" dirty="0" err="1" smtClean="0"/>
              <a:t>mikrotik</a:t>
            </a:r>
            <a:r>
              <a:rPr lang="sk-SK" dirty="0" smtClean="0"/>
              <a:t> ?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hlinkClick r:id="rId2" action="ppaction://hlinkfile"/>
              </a:rPr>
              <a:t>Budúca voľba :)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8148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Delenie</a:t>
            </a:r>
            <a:endParaRPr lang="sk-SK" dirty="0"/>
          </a:p>
        </p:txBody>
      </p:sp>
      <p:graphicFrame>
        <p:nvGraphicFramePr>
          <p:cNvPr id="4" name="Zástupný objekt pre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623881"/>
              </p:ext>
            </p:extLst>
          </p:nvPr>
        </p:nvGraphicFramePr>
        <p:xfrm>
          <a:off x="1141413" y="2249488"/>
          <a:ext cx="9906000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02000">
                  <a:extLst>
                    <a:ext uri="{9D8B030D-6E8A-4147-A177-3AD203B41FA5}">
                      <a16:colId xmlns:a16="http://schemas.microsoft.com/office/drawing/2014/main" val="2132010070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641205302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33604605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Typ delenia</a:t>
                      </a:r>
                      <a:endParaRPr lang="sk-SK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k-SK" dirty="0" smtClean="0"/>
                        <a:t>Druh rádiových prostriedkov</a:t>
                      </a:r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16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Šírka pásma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Úzkopásmové</a:t>
                      </a:r>
                      <a:r>
                        <a:rPr lang="sk-SK" baseline="0" dirty="0" smtClean="0"/>
                        <a:t> 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Širokopásmové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197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Smer prenosu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Jednosmerné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Pozzemné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042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Usporiadanie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Bod-bod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Bod-</a:t>
                      </a:r>
                      <a:r>
                        <a:rPr lang="sk-SK" baseline="0" dirty="0" smtClean="0"/>
                        <a:t> viac bodov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154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Mobilita KB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Pevný KB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Mobilný terminál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402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Využité prostriedky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Pozemné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Družicové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926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394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Pojmy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Často nesprávne sa </a:t>
            </a:r>
            <a:r>
              <a:rPr lang="sk-SK" dirty="0" err="1" smtClean="0"/>
              <a:t>Mikrotikom</a:t>
            </a:r>
            <a:r>
              <a:rPr lang="sk-SK" dirty="0" smtClean="0"/>
              <a:t> </a:t>
            </a:r>
            <a:r>
              <a:rPr lang="sk-SK" dirty="0"/>
              <a:t>označuje samotný hardware, </a:t>
            </a:r>
            <a:r>
              <a:rPr lang="sk-SK" dirty="0" smtClean="0"/>
              <a:t>v skutočnosti </a:t>
            </a:r>
            <a:r>
              <a:rPr lang="sk-SK" dirty="0"/>
              <a:t>je to </a:t>
            </a:r>
            <a:r>
              <a:rPr lang="sk-SK" dirty="0" smtClean="0"/>
              <a:t>len názov </a:t>
            </a:r>
            <a:r>
              <a:rPr lang="sk-SK" dirty="0"/>
              <a:t>firmy, </a:t>
            </a:r>
            <a:r>
              <a:rPr lang="sk-SK" dirty="0" smtClean="0"/>
              <a:t>ktorá vyvíja </a:t>
            </a:r>
            <a:r>
              <a:rPr lang="sk-SK" dirty="0"/>
              <a:t>Router OS a </a:t>
            </a:r>
            <a:r>
              <a:rPr lang="sk-SK" dirty="0" err="1"/>
              <a:t>RouterBOARDy</a:t>
            </a:r>
            <a:r>
              <a:rPr lang="sk-SK" dirty="0"/>
              <a:t>. </a:t>
            </a:r>
            <a:endParaRPr lang="sk-SK" dirty="0" smtClean="0"/>
          </a:p>
          <a:p>
            <a:r>
              <a:rPr lang="sk-SK" dirty="0" smtClean="0"/>
              <a:t>1995</a:t>
            </a:r>
            <a:r>
              <a:rPr lang="sk-SK" dirty="0"/>
              <a:t> a sídlo má v Lotyšsku. </a:t>
            </a:r>
          </a:p>
          <a:p>
            <a:r>
              <a:rPr lang="sk-SK" b="1" dirty="0" err="1"/>
              <a:t>RouterBOARD</a:t>
            </a:r>
            <a:r>
              <a:rPr lang="sk-SK" b="1" dirty="0"/>
              <a:t> (RB)</a:t>
            </a:r>
          </a:p>
          <a:p>
            <a:pPr lvl="1"/>
            <a:r>
              <a:rPr lang="sk-SK" dirty="0" smtClean="0"/>
              <a:t>Doska </a:t>
            </a:r>
            <a:r>
              <a:rPr lang="sk-SK" dirty="0"/>
              <a:t>s </a:t>
            </a:r>
            <a:r>
              <a:rPr lang="sk-SK" dirty="0" smtClean="0"/>
              <a:t>niekoľkými </a:t>
            </a:r>
            <a:r>
              <a:rPr lang="sk-SK" dirty="0" err="1"/>
              <a:t>miniPCI</a:t>
            </a:r>
            <a:r>
              <a:rPr lang="sk-SK" dirty="0"/>
              <a:t> </a:t>
            </a:r>
            <a:r>
              <a:rPr lang="sk-SK" dirty="0" smtClean="0"/>
              <a:t>slotmi, </a:t>
            </a:r>
            <a:r>
              <a:rPr lang="sk-SK" dirty="0" err="1"/>
              <a:t>ethernet</a:t>
            </a:r>
            <a:r>
              <a:rPr lang="sk-SK" dirty="0"/>
              <a:t> </a:t>
            </a:r>
            <a:r>
              <a:rPr lang="sk-SK" dirty="0" smtClean="0"/>
              <a:t>portami </a:t>
            </a:r>
            <a:r>
              <a:rPr lang="sk-SK" dirty="0"/>
              <a:t>a RS232 </a:t>
            </a:r>
            <a:r>
              <a:rPr lang="sk-SK" dirty="0" smtClean="0"/>
              <a:t>konektorom</a:t>
            </a:r>
          </a:p>
          <a:p>
            <a:pPr lvl="1"/>
            <a:r>
              <a:rPr lang="sk-SK" dirty="0" smtClean="0"/>
              <a:t>S </a:t>
            </a:r>
            <a:r>
              <a:rPr lang="sk-SK" dirty="0" err="1" smtClean="0"/>
              <a:t>RouterOS</a:t>
            </a:r>
            <a:r>
              <a:rPr lang="sk-SK" dirty="0" smtClean="0"/>
              <a:t> spolu tvoria  veľmi </a:t>
            </a:r>
            <a:r>
              <a:rPr lang="sk-SK" dirty="0"/>
              <a:t>výkonný a </a:t>
            </a:r>
            <a:r>
              <a:rPr lang="sk-SK" dirty="0" smtClean="0"/>
              <a:t>prepracovaný </a:t>
            </a:r>
            <a:r>
              <a:rPr lang="sk-SK" dirty="0"/>
              <a:t>router.</a:t>
            </a:r>
          </a:p>
          <a:p>
            <a:r>
              <a:rPr lang="sk-SK" b="1" dirty="0"/>
              <a:t>Router OS (ROS)</a:t>
            </a:r>
          </a:p>
          <a:p>
            <a:pPr lvl="1"/>
            <a:r>
              <a:rPr lang="sk-SK" dirty="0"/>
              <a:t>Operační systém využívaný </a:t>
            </a:r>
            <a:r>
              <a:rPr lang="sk-SK" dirty="0" smtClean="0"/>
              <a:t>práve </a:t>
            </a:r>
            <a:r>
              <a:rPr lang="sk-SK" dirty="0"/>
              <a:t>na </a:t>
            </a:r>
            <a:r>
              <a:rPr lang="sk-SK" dirty="0" err="1" smtClean="0"/>
              <a:t>RouterBOARDoch</a:t>
            </a:r>
            <a:r>
              <a:rPr lang="sk-SK" dirty="0" smtClean="0"/>
              <a:t>. Ma všestranné využitie od FTP servera </a:t>
            </a:r>
            <a:r>
              <a:rPr lang="sk-SK" dirty="0"/>
              <a:t>po dynamické </a:t>
            </a:r>
            <a:r>
              <a:rPr lang="sk-SK" dirty="0" err="1" smtClean="0"/>
              <a:t>routovanie</a:t>
            </a:r>
            <a:r>
              <a:rPr lang="sk-SK" dirty="0" smtClean="0"/>
              <a:t>. </a:t>
            </a:r>
            <a:r>
              <a:rPr lang="sk-SK" dirty="0"/>
              <a:t>Možnosti </a:t>
            </a:r>
            <a:r>
              <a:rPr lang="sk-SK" dirty="0" smtClean="0"/>
              <a:t>sú skutočne </a:t>
            </a:r>
            <a:r>
              <a:rPr lang="sk-SK" dirty="0"/>
              <a:t>široké a </a:t>
            </a:r>
            <a:r>
              <a:rPr lang="sk-SK" dirty="0" smtClean="0"/>
              <a:t>konfigurácia </a:t>
            </a:r>
            <a:r>
              <a:rPr lang="sk-SK" dirty="0"/>
              <a:t>celého </a:t>
            </a:r>
            <a:r>
              <a:rPr lang="sk-SK" dirty="0" smtClean="0"/>
              <a:t>zariadenia je väčšinou pre pokročilého užívateľa.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0387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Licencia </a:t>
            </a:r>
            <a:endParaRPr lang="sk-SK" dirty="0"/>
          </a:p>
        </p:txBody>
      </p:sp>
      <p:graphicFrame>
        <p:nvGraphicFramePr>
          <p:cNvPr id="4" name="Zástupný objekt pre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03672"/>
              </p:ext>
            </p:extLst>
          </p:nvPr>
        </p:nvGraphicFramePr>
        <p:xfrm>
          <a:off x="1533235" y="1690251"/>
          <a:ext cx="9264073" cy="489594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23439">
                  <a:extLst>
                    <a:ext uri="{9D8B030D-6E8A-4147-A177-3AD203B41FA5}">
                      <a16:colId xmlns:a16="http://schemas.microsoft.com/office/drawing/2014/main" val="2773686420"/>
                    </a:ext>
                  </a:extLst>
                </a:gridCol>
                <a:gridCol w="1323439">
                  <a:extLst>
                    <a:ext uri="{9D8B030D-6E8A-4147-A177-3AD203B41FA5}">
                      <a16:colId xmlns:a16="http://schemas.microsoft.com/office/drawing/2014/main" val="939452071"/>
                    </a:ext>
                  </a:extLst>
                </a:gridCol>
                <a:gridCol w="1323439">
                  <a:extLst>
                    <a:ext uri="{9D8B030D-6E8A-4147-A177-3AD203B41FA5}">
                      <a16:colId xmlns:a16="http://schemas.microsoft.com/office/drawing/2014/main" val="795506190"/>
                    </a:ext>
                  </a:extLst>
                </a:gridCol>
                <a:gridCol w="1323439">
                  <a:extLst>
                    <a:ext uri="{9D8B030D-6E8A-4147-A177-3AD203B41FA5}">
                      <a16:colId xmlns:a16="http://schemas.microsoft.com/office/drawing/2014/main" val="4076293900"/>
                    </a:ext>
                  </a:extLst>
                </a:gridCol>
                <a:gridCol w="1323439">
                  <a:extLst>
                    <a:ext uri="{9D8B030D-6E8A-4147-A177-3AD203B41FA5}">
                      <a16:colId xmlns:a16="http://schemas.microsoft.com/office/drawing/2014/main" val="1692476228"/>
                    </a:ext>
                  </a:extLst>
                </a:gridCol>
                <a:gridCol w="1323439">
                  <a:extLst>
                    <a:ext uri="{9D8B030D-6E8A-4147-A177-3AD203B41FA5}">
                      <a16:colId xmlns:a16="http://schemas.microsoft.com/office/drawing/2014/main" val="4134478704"/>
                    </a:ext>
                  </a:extLst>
                </a:gridCol>
                <a:gridCol w="1323439">
                  <a:extLst>
                    <a:ext uri="{9D8B030D-6E8A-4147-A177-3AD203B41FA5}">
                      <a16:colId xmlns:a16="http://schemas.microsoft.com/office/drawing/2014/main" val="757129990"/>
                    </a:ext>
                  </a:extLst>
                </a:gridCol>
              </a:tblGrid>
              <a:tr h="228463">
                <a:tc>
                  <a:txBody>
                    <a:bodyPr/>
                    <a:lstStyle/>
                    <a:p>
                      <a:r>
                        <a:rPr lang="sk-SK" sz="1200"/>
                        <a:t>Level number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0 (Trial mode)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1 (Free Demo)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3 (WISP CPE)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4 (WISP)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5 (WISP)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6 (Controller) </a:t>
                      </a:r>
                    </a:p>
                  </a:txBody>
                  <a:tcPr marL="29514" marR="29514" marT="14757" marB="14757" anchor="ctr"/>
                </a:tc>
                <a:extLst>
                  <a:ext uri="{0D108BD9-81ED-4DB2-BD59-A6C34878D82A}">
                    <a16:rowId xmlns:a16="http://schemas.microsoft.com/office/drawing/2014/main" val="1416960405"/>
                  </a:ext>
                </a:extLst>
              </a:tr>
              <a:tr h="228463">
                <a:tc>
                  <a:txBody>
                    <a:bodyPr/>
                    <a:lstStyle/>
                    <a:p>
                      <a:r>
                        <a:rPr lang="sk-SK" sz="1200"/>
                        <a:t>Price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>
                          <a:effectLst/>
                          <a:hlinkClick r:id="rId2"/>
                        </a:rPr>
                        <a:t>no key</a:t>
                      </a:r>
                      <a:r>
                        <a:rPr lang="sk-SK" sz="1200">
                          <a:effectLst/>
                        </a:rPr>
                        <a:t> </a:t>
                      </a:r>
                      <a:endParaRPr lang="sk-SK" sz="120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>
                          <a:effectLst/>
                          <a:hlinkClick r:id="rId2"/>
                        </a:rPr>
                        <a:t>registration required</a:t>
                      </a:r>
                      <a:r>
                        <a:rPr lang="sk-SK" sz="1200">
                          <a:effectLst/>
                        </a:rPr>
                        <a:t> </a:t>
                      </a:r>
                      <a:endParaRPr lang="sk-SK" sz="120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>
                          <a:effectLst/>
                          <a:hlinkClick r:id="rId3"/>
                        </a:rPr>
                        <a:t>volume only</a:t>
                      </a:r>
                      <a:r>
                        <a:rPr lang="sk-SK" sz="1200">
                          <a:effectLst/>
                        </a:rPr>
                        <a:t> </a:t>
                      </a:r>
                      <a:endParaRPr lang="sk-SK" sz="120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>
                          <a:effectLst/>
                        </a:rPr>
                        <a:t>$45 </a:t>
                      </a:r>
                      <a:endParaRPr lang="sk-SK" sz="120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>
                          <a:effectLst/>
                        </a:rPr>
                        <a:t>$95 </a:t>
                      </a:r>
                      <a:endParaRPr lang="sk-SK" sz="120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>
                          <a:effectLst/>
                        </a:rPr>
                        <a:t>$250 </a:t>
                      </a:r>
                      <a:endParaRPr lang="sk-SK" sz="120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29514" marR="29514" marT="14757" marB="14757" anchor="ctr"/>
                </a:tc>
                <a:extLst>
                  <a:ext uri="{0D108BD9-81ED-4DB2-BD59-A6C34878D82A}">
                    <a16:rowId xmlns:a16="http://schemas.microsoft.com/office/drawing/2014/main" val="1256184139"/>
                  </a:ext>
                </a:extLst>
              </a:tr>
              <a:tr h="326820">
                <a:tc>
                  <a:txBody>
                    <a:bodyPr/>
                    <a:lstStyle/>
                    <a:p>
                      <a:r>
                        <a:rPr lang="sk-SK" sz="1200">
                          <a:effectLst/>
                        </a:rPr>
                        <a:t>Initial Config Support </a:t>
                      </a:r>
                      <a:endParaRPr lang="sk-SK" sz="1200" b="1">
                        <a:effectLst/>
                      </a:endParaRP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-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-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-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15 days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30 days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30 days </a:t>
                      </a:r>
                    </a:p>
                  </a:txBody>
                  <a:tcPr marL="29514" marR="29514" marT="14757" marB="14757" anchor="ctr"/>
                </a:tc>
                <a:extLst>
                  <a:ext uri="{0D108BD9-81ED-4DB2-BD59-A6C34878D82A}">
                    <a16:rowId xmlns:a16="http://schemas.microsoft.com/office/drawing/2014/main" val="1646256452"/>
                  </a:ext>
                </a:extLst>
              </a:tr>
              <a:tr h="130105">
                <a:tc>
                  <a:txBody>
                    <a:bodyPr/>
                    <a:lstStyle/>
                    <a:p>
                      <a:r>
                        <a:rPr lang="sk-SK" sz="1200">
                          <a:effectLst/>
                        </a:rPr>
                        <a:t>Wireless AP </a:t>
                      </a:r>
                      <a:endParaRPr lang="sk-SK" sz="1200" b="1">
                        <a:effectLst/>
                      </a:endParaRP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24h trial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-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-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yes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yes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yes </a:t>
                      </a:r>
                    </a:p>
                  </a:txBody>
                  <a:tcPr marL="29514" marR="29514" marT="14757" marB="14757" anchor="ctr"/>
                </a:tc>
                <a:extLst>
                  <a:ext uri="{0D108BD9-81ED-4DB2-BD59-A6C34878D82A}">
                    <a16:rowId xmlns:a16="http://schemas.microsoft.com/office/drawing/2014/main" val="2729864086"/>
                  </a:ext>
                </a:extLst>
              </a:tr>
              <a:tr h="326820">
                <a:tc>
                  <a:txBody>
                    <a:bodyPr/>
                    <a:lstStyle/>
                    <a:p>
                      <a:r>
                        <a:rPr lang="sk-SK" sz="1200">
                          <a:effectLst/>
                        </a:rPr>
                        <a:t>Wireless Client and Bridge </a:t>
                      </a:r>
                      <a:endParaRPr lang="sk-SK" sz="1200" b="1">
                        <a:effectLst/>
                      </a:endParaRP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24h trial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-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yes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yes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yes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yes </a:t>
                      </a:r>
                    </a:p>
                  </a:txBody>
                  <a:tcPr marL="29514" marR="29514" marT="14757" marB="14757" anchor="ctr"/>
                </a:tc>
                <a:extLst>
                  <a:ext uri="{0D108BD9-81ED-4DB2-BD59-A6C34878D82A}">
                    <a16:rowId xmlns:a16="http://schemas.microsoft.com/office/drawing/2014/main" val="4241758196"/>
                  </a:ext>
                </a:extLst>
              </a:tr>
              <a:tr h="326820">
                <a:tc>
                  <a:txBody>
                    <a:bodyPr/>
                    <a:lstStyle/>
                    <a:p>
                      <a:r>
                        <a:rPr lang="sk-SK" sz="1200">
                          <a:effectLst/>
                        </a:rPr>
                        <a:t>RIP, OSPF, BGP protocols </a:t>
                      </a:r>
                      <a:endParaRPr lang="sk-SK" sz="1200" b="1">
                        <a:effectLst/>
                      </a:endParaRP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 dirty="0"/>
                        <a:t>24h trial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-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yes(*)</a:t>
                      </a:r>
                      <a:br>
                        <a:rPr lang="sk-SK" sz="1200"/>
                      </a:br>
                      <a:endParaRPr lang="sk-SK" sz="1200"/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yes</a:t>
                      </a:r>
                      <a:br>
                        <a:rPr lang="sk-SK" sz="1200"/>
                      </a:br>
                      <a:endParaRPr lang="sk-SK" sz="1200"/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yes</a:t>
                      </a:r>
                      <a:br>
                        <a:rPr lang="sk-SK" sz="1200"/>
                      </a:br>
                      <a:endParaRPr lang="sk-SK" sz="1200"/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yes </a:t>
                      </a:r>
                    </a:p>
                  </a:txBody>
                  <a:tcPr marL="29514" marR="29514" marT="14757" marB="14757" anchor="ctr"/>
                </a:tc>
                <a:extLst>
                  <a:ext uri="{0D108BD9-81ED-4DB2-BD59-A6C34878D82A}">
                    <a16:rowId xmlns:a16="http://schemas.microsoft.com/office/drawing/2014/main" val="21096487"/>
                  </a:ext>
                </a:extLst>
              </a:tr>
              <a:tr h="130105">
                <a:tc>
                  <a:txBody>
                    <a:bodyPr/>
                    <a:lstStyle/>
                    <a:p>
                      <a:r>
                        <a:rPr lang="sk-SK" sz="1200">
                          <a:effectLst/>
                        </a:rPr>
                        <a:t>EoIP tunnels </a:t>
                      </a:r>
                      <a:endParaRPr lang="sk-SK" sz="1200" b="1">
                        <a:effectLst/>
                      </a:endParaRP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24h trial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1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unlimited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unlimited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unlimited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unlimited </a:t>
                      </a:r>
                    </a:p>
                  </a:txBody>
                  <a:tcPr marL="29514" marR="29514" marT="14757" marB="14757" anchor="ctr"/>
                </a:tc>
                <a:extLst>
                  <a:ext uri="{0D108BD9-81ED-4DB2-BD59-A6C34878D82A}">
                    <a16:rowId xmlns:a16="http://schemas.microsoft.com/office/drawing/2014/main" val="2740470924"/>
                  </a:ext>
                </a:extLst>
              </a:tr>
              <a:tr h="228463">
                <a:tc>
                  <a:txBody>
                    <a:bodyPr/>
                    <a:lstStyle/>
                    <a:p>
                      <a:r>
                        <a:rPr lang="sk-SK" sz="1200">
                          <a:effectLst/>
                        </a:rPr>
                        <a:t>PPPoE tunnels </a:t>
                      </a:r>
                      <a:endParaRPr lang="sk-SK" sz="1200" b="1">
                        <a:effectLst/>
                      </a:endParaRP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24h trial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1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200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200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500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unlimited </a:t>
                      </a:r>
                    </a:p>
                  </a:txBody>
                  <a:tcPr marL="29514" marR="29514" marT="14757" marB="14757" anchor="ctr"/>
                </a:tc>
                <a:extLst>
                  <a:ext uri="{0D108BD9-81ED-4DB2-BD59-A6C34878D82A}">
                    <a16:rowId xmlns:a16="http://schemas.microsoft.com/office/drawing/2014/main" val="403559167"/>
                  </a:ext>
                </a:extLst>
              </a:tr>
              <a:tr h="228463">
                <a:tc>
                  <a:txBody>
                    <a:bodyPr/>
                    <a:lstStyle/>
                    <a:p>
                      <a:r>
                        <a:rPr lang="sk-SK" sz="1200">
                          <a:effectLst/>
                        </a:rPr>
                        <a:t>PPTP tunnels </a:t>
                      </a:r>
                      <a:endParaRPr lang="sk-SK" sz="1200" b="1">
                        <a:effectLst/>
                      </a:endParaRP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24h trial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 dirty="0"/>
                        <a:t>1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200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200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500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unlimited </a:t>
                      </a:r>
                    </a:p>
                  </a:txBody>
                  <a:tcPr marL="29514" marR="29514" marT="14757" marB="14757" anchor="ctr"/>
                </a:tc>
                <a:extLst>
                  <a:ext uri="{0D108BD9-81ED-4DB2-BD59-A6C34878D82A}">
                    <a16:rowId xmlns:a16="http://schemas.microsoft.com/office/drawing/2014/main" val="3842632619"/>
                  </a:ext>
                </a:extLst>
              </a:tr>
              <a:tr h="130105">
                <a:tc>
                  <a:txBody>
                    <a:bodyPr/>
                    <a:lstStyle/>
                    <a:p>
                      <a:r>
                        <a:rPr lang="sk-SK" sz="1200">
                          <a:effectLst/>
                        </a:rPr>
                        <a:t>L2TP tunnels </a:t>
                      </a:r>
                      <a:endParaRPr lang="sk-SK" sz="1200" b="1">
                        <a:effectLst/>
                      </a:endParaRP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24h trial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1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200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200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500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unlimited </a:t>
                      </a:r>
                    </a:p>
                  </a:txBody>
                  <a:tcPr marL="29514" marR="29514" marT="14757" marB="14757" anchor="ctr"/>
                </a:tc>
                <a:extLst>
                  <a:ext uri="{0D108BD9-81ED-4DB2-BD59-A6C34878D82A}">
                    <a16:rowId xmlns:a16="http://schemas.microsoft.com/office/drawing/2014/main" val="43885874"/>
                  </a:ext>
                </a:extLst>
              </a:tr>
              <a:tr h="228463">
                <a:tc>
                  <a:txBody>
                    <a:bodyPr/>
                    <a:lstStyle/>
                    <a:p>
                      <a:r>
                        <a:rPr lang="sk-SK" sz="1200">
                          <a:effectLst/>
                        </a:rPr>
                        <a:t>OVPN tunnels </a:t>
                      </a:r>
                      <a:endParaRPr lang="sk-SK" sz="1200" b="1">
                        <a:effectLst/>
                      </a:endParaRP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24h trial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1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200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200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unlimited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unlimited </a:t>
                      </a:r>
                    </a:p>
                  </a:txBody>
                  <a:tcPr marL="29514" marR="29514" marT="14757" marB="14757" anchor="ctr"/>
                </a:tc>
                <a:extLst>
                  <a:ext uri="{0D108BD9-81ED-4DB2-BD59-A6C34878D82A}">
                    <a16:rowId xmlns:a16="http://schemas.microsoft.com/office/drawing/2014/main" val="811062702"/>
                  </a:ext>
                </a:extLst>
              </a:tr>
              <a:tr h="228463">
                <a:tc>
                  <a:txBody>
                    <a:bodyPr/>
                    <a:lstStyle/>
                    <a:p>
                      <a:r>
                        <a:rPr lang="sk-SK" sz="1200">
                          <a:effectLst/>
                        </a:rPr>
                        <a:t>VLAN interfaces </a:t>
                      </a:r>
                      <a:endParaRPr lang="sk-SK" sz="1200" b="1">
                        <a:effectLst/>
                      </a:endParaRP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24h trial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1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unlimited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unlimited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unlimited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unlimited </a:t>
                      </a:r>
                    </a:p>
                  </a:txBody>
                  <a:tcPr marL="29514" marR="29514" marT="14757" marB="14757" anchor="ctr"/>
                </a:tc>
                <a:extLst>
                  <a:ext uri="{0D108BD9-81ED-4DB2-BD59-A6C34878D82A}">
                    <a16:rowId xmlns:a16="http://schemas.microsoft.com/office/drawing/2014/main" val="3318091513"/>
                  </a:ext>
                </a:extLst>
              </a:tr>
              <a:tr h="228463">
                <a:tc>
                  <a:txBody>
                    <a:bodyPr/>
                    <a:lstStyle/>
                    <a:p>
                      <a:r>
                        <a:rPr lang="sk-SK" sz="1200">
                          <a:effectLst/>
                        </a:rPr>
                        <a:t>HotSpot active users </a:t>
                      </a:r>
                      <a:endParaRPr lang="sk-SK" sz="1200" b="1">
                        <a:effectLst/>
                      </a:endParaRP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24h trial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1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1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200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500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unlimited </a:t>
                      </a:r>
                    </a:p>
                  </a:txBody>
                  <a:tcPr marL="29514" marR="29514" marT="14757" marB="14757" anchor="ctr"/>
                </a:tc>
                <a:extLst>
                  <a:ext uri="{0D108BD9-81ED-4DB2-BD59-A6C34878D82A}">
                    <a16:rowId xmlns:a16="http://schemas.microsoft.com/office/drawing/2014/main" val="3504566546"/>
                  </a:ext>
                </a:extLst>
              </a:tr>
              <a:tr h="228463">
                <a:tc>
                  <a:txBody>
                    <a:bodyPr/>
                    <a:lstStyle/>
                    <a:p>
                      <a:r>
                        <a:rPr lang="sk-SK" sz="1200">
                          <a:effectLst/>
                        </a:rPr>
                        <a:t>RADIUS client </a:t>
                      </a:r>
                      <a:endParaRPr lang="sk-SK" sz="1200" b="1">
                        <a:effectLst/>
                      </a:endParaRP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24h trial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-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yes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yes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yes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yes </a:t>
                      </a:r>
                    </a:p>
                  </a:txBody>
                  <a:tcPr marL="29514" marR="29514" marT="14757" marB="14757" anchor="ctr"/>
                </a:tc>
                <a:extLst>
                  <a:ext uri="{0D108BD9-81ED-4DB2-BD59-A6C34878D82A}">
                    <a16:rowId xmlns:a16="http://schemas.microsoft.com/office/drawing/2014/main" val="3921146746"/>
                  </a:ext>
                </a:extLst>
              </a:tr>
              <a:tr h="130105">
                <a:tc>
                  <a:txBody>
                    <a:bodyPr/>
                    <a:lstStyle/>
                    <a:p>
                      <a:r>
                        <a:rPr lang="sk-SK" sz="1200">
                          <a:effectLst/>
                        </a:rPr>
                        <a:t>Queues </a:t>
                      </a:r>
                      <a:endParaRPr lang="sk-SK" sz="1200" b="1">
                        <a:effectLst/>
                      </a:endParaRP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24h trial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1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unlimited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unlimited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unlimited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unlimited </a:t>
                      </a:r>
                    </a:p>
                  </a:txBody>
                  <a:tcPr marL="29514" marR="29514" marT="14757" marB="14757" anchor="ctr"/>
                </a:tc>
                <a:extLst>
                  <a:ext uri="{0D108BD9-81ED-4DB2-BD59-A6C34878D82A}">
                    <a16:rowId xmlns:a16="http://schemas.microsoft.com/office/drawing/2014/main" val="3719064445"/>
                  </a:ext>
                </a:extLst>
              </a:tr>
              <a:tr h="130105">
                <a:tc>
                  <a:txBody>
                    <a:bodyPr/>
                    <a:lstStyle/>
                    <a:p>
                      <a:r>
                        <a:rPr lang="sk-SK" sz="1200">
                          <a:effectLst/>
                        </a:rPr>
                        <a:t>Web proxy </a:t>
                      </a:r>
                      <a:endParaRPr lang="sk-SK" sz="1200" b="1">
                        <a:effectLst/>
                      </a:endParaRP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24h trial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-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yes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yes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yes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yes </a:t>
                      </a:r>
                    </a:p>
                  </a:txBody>
                  <a:tcPr marL="29514" marR="29514" marT="14757" marB="14757" anchor="ctr"/>
                </a:tc>
                <a:extLst>
                  <a:ext uri="{0D108BD9-81ED-4DB2-BD59-A6C34878D82A}">
                    <a16:rowId xmlns:a16="http://schemas.microsoft.com/office/drawing/2014/main" val="746281275"/>
                  </a:ext>
                </a:extLst>
              </a:tr>
              <a:tr h="425178">
                <a:tc>
                  <a:txBody>
                    <a:bodyPr/>
                    <a:lstStyle/>
                    <a:p>
                      <a:r>
                        <a:rPr lang="sk-SK" sz="1200">
                          <a:effectLst/>
                        </a:rPr>
                        <a:t>User manager active sessions </a:t>
                      </a:r>
                      <a:endParaRPr lang="sk-SK" sz="1200" b="1">
                        <a:effectLst/>
                      </a:endParaRP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24h trial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1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10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20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50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Unlimited </a:t>
                      </a:r>
                    </a:p>
                  </a:txBody>
                  <a:tcPr marL="29514" marR="29514" marT="14757" marB="14757" anchor="ctr"/>
                </a:tc>
                <a:extLst>
                  <a:ext uri="{0D108BD9-81ED-4DB2-BD59-A6C34878D82A}">
                    <a16:rowId xmlns:a16="http://schemas.microsoft.com/office/drawing/2014/main" val="1734623380"/>
                  </a:ext>
                </a:extLst>
              </a:tr>
              <a:tr h="228463">
                <a:tc>
                  <a:txBody>
                    <a:bodyPr/>
                    <a:lstStyle/>
                    <a:p>
                      <a:r>
                        <a:rPr lang="sk-SK" sz="1200">
                          <a:effectLst/>
                        </a:rPr>
                        <a:t>Number of KVM guests </a:t>
                      </a:r>
                      <a:endParaRPr lang="sk-SK" sz="1200" b="1">
                        <a:effectLst/>
                      </a:endParaRP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none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1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Unlimited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Unlimited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Unlimited </a:t>
                      </a:r>
                    </a:p>
                  </a:txBody>
                  <a:tcPr marL="29514" marR="29514" marT="14757" marB="14757" anchor="ctr"/>
                </a:tc>
                <a:tc>
                  <a:txBody>
                    <a:bodyPr/>
                    <a:lstStyle/>
                    <a:p>
                      <a:r>
                        <a:rPr lang="sk-SK" sz="1200" dirty="0" err="1"/>
                        <a:t>Unlimited</a:t>
                      </a:r>
                      <a:r>
                        <a:rPr lang="sk-SK" sz="1200" dirty="0"/>
                        <a:t> </a:t>
                      </a:r>
                    </a:p>
                  </a:txBody>
                  <a:tcPr marL="29514" marR="29514" marT="14757" marB="14757" anchor="ctr"/>
                </a:tc>
                <a:extLst>
                  <a:ext uri="{0D108BD9-81ED-4DB2-BD59-A6C34878D82A}">
                    <a16:rowId xmlns:a16="http://schemas.microsoft.com/office/drawing/2014/main" val="862887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51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MikroTik</a:t>
            </a:r>
            <a:r>
              <a:rPr lang="cs-CZ" b="1" dirty="0"/>
              <a:t> </a:t>
            </a:r>
            <a:r>
              <a:rPr lang="cs-CZ" b="1" dirty="0" err="1"/>
              <a:t>RouterOS</a:t>
            </a:r>
            <a:r>
              <a:rPr lang="cs-CZ" b="1" dirty="0"/>
              <a:t/>
            </a:r>
            <a:br>
              <a:rPr lang="cs-CZ" b="1" dirty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operačný systém založený na Linuxe, </a:t>
            </a:r>
            <a:r>
              <a:rPr lang="sk-SK" dirty="0"/>
              <a:t>vhodný </a:t>
            </a:r>
            <a:r>
              <a:rPr lang="sk-SK" dirty="0" smtClean="0"/>
              <a:t>hlavne pre bezdrôtové </a:t>
            </a:r>
            <a:r>
              <a:rPr lang="sk-SK" dirty="0"/>
              <a:t>spoje a </a:t>
            </a:r>
            <a:r>
              <a:rPr lang="sk-SK" dirty="0" smtClean="0"/>
              <a:t>ako bezpečný HW firewall.</a:t>
            </a:r>
          </a:p>
          <a:p>
            <a:r>
              <a:rPr lang="sk-SK" dirty="0" smtClean="0"/>
              <a:t> Komunikácia s OS je možná cez GUI </a:t>
            </a:r>
            <a:r>
              <a:rPr lang="sk-SK" dirty="0" err="1" smtClean="0"/>
              <a:t>Winbox</a:t>
            </a:r>
            <a:r>
              <a:rPr lang="sk-SK" dirty="0" smtClean="0"/>
              <a:t>, SSH, </a:t>
            </a:r>
            <a:r>
              <a:rPr lang="sk-SK" dirty="0" err="1" smtClean="0"/>
              <a:t>Telnet</a:t>
            </a:r>
            <a:r>
              <a:rPr lang="sk-SK" dirty="0" smtClean="0"/>
              <a:t>, RS232</a:t>
            </a:r>
          </a:p>
          <a:p>
            <a:r>
              <a:rPr lang="sk-SK" dirty="0" smtClean="0"/>
              <a:t> </a:t>
            </a:r>
            <a:r>
              <a:rPr lang="sk-SK" dirty="0"/>
              <a:t>Mac-</a:t>
            </a:r>
            <a:r>
              <a:rPr lang="sk-SK" dirty="0" err="1"/>
              <a:t>Telnet</a:t>
            </a:r>
            <a:r>
              <a:rPr lang="sk-SK" dirty="0"/>
              <a:t> </a:t>
            </a:r>
            <a:r>
              <a:rPr lang="sk-SK" dirty="0" smtClean="0"/>
              <a:t>(špecifický </a:t>
            </a:r>
            <a:r>
              <a:rPr lang="sk-SK" dirty="0"/>
              <a:t>protokol </a:t>
            </a:r>
            <a:r>
              <a:rPr lang="sk-SK" dirty="0" smtClean="0"/>
              <a:t>komunikujúci </a:t>
            </a:r>
            <a:r>
              <a:rPr lang="sk-SK" dirty="0"/>
              <a:t>po 2. </a:t>
            </a:r>
            <a:r>
              <a:rPr lang="sk-SK" dirty="0" smtClean="0"/>
              <a:t>sieťovej vrstve </a:t>
            </a:r>
            <a:r>
              <a:rPr lang="sk-SK" dirty="0"/>
              <a:t>na správu OS bez </a:t>
            </a:r>
            <a:r>
              <a:rPr lang="sk-SK" dirty="0" smtClean="0"/>
              <a:t>nastavenia </a:t>
            </a:r>
            <a:r>
              <a:rPr lang="sk-SK" dirty="0"/>
              <a:t>IP </a:t>
            </a:r>
            <a:r>
              <a:rPr lang="sk-SK" dirty="0" smtClean="0"/>
              <a:t>adries</a:t>
            </a:r>
            <a:r>
              <a:rPr lang="sk-SK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7254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Forma distribúcie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pre </a:t>
            </a:r>
            <a:r>
              <a:rPr lang="sk-SK" dirty="0"/>
              <a:t>platformy: </a:t>
            </a:r>
            <a:endParaRPr lang="sk-SK" dirty="0" smtClean="0"/>
          </a:p>
          <a:p>
            <a:pPr lvl="1"/>
            <a:r>
              <a:rPr lang="sk-SK" dirty="0" smtClean="0"/>
              <a:t>I386, </a:t>
            </a:r>
            <a:r>
              <a:rPr lang="sk-SK" dirty="0" err="1" smtClean="0"/>
              <a:t>mips</a:t>
            </a:r>
            <a:r>
              <a:rPr lang="sk-SK" dirty="0" smtClean="0"/>
              <a:t>, </a:t>
            </a:r>
            <a:r>
              <a:rPr lang="sk-SK" dirty="0" err="1" smtClean="0"/>
              <a:t>powerpc</a:t>
            </a:r>
            <a:r>
              <a:rPr lang="sk-SK" dirty="0" smtClean="0"/>
              <a:t> </a:t>
            </a:r>
          </a:p>
          <a:p>
            <a:pPr lvl="1"/>
            <a:r>
              <a:rPr lang="sk-SK" dirty="0" smtClean="0"/>
              <a:t>Tiež je distribuovaný </a:t>
            </a:r>
            <a:r>
              <a:rPr lang="sk-SK" dirty="0"/>
              <a:t>v </a:t>
            </a:r>
            <a:r>
              <a:rPr lang="sk-SK" dirty="0" smtClean="0"/>
              <a:t>podobe inštalačných balíčkov </a:t>
            </a:r>
            <a:r>
              <a:rPr lang="sk-SK" dirty="0"/>
              <a:t>NPK </a:t>
            </a:r>
          </a:p>
          <a:p>
            <a:pPr lvl="1"/>
            <a:r>
              <a:rPr lang="sk-SK" dirty="0" smtClean="0"/>
              <a:t>Predinštalovaný na </a:t>
            </a:r>
            <a:r>
              <a:rPr lang="sk-SK" dirty="0" err="1" smtClean="0"/>
              <a:t>RouterBOARDoch</a:t>
            </a:r>
            <a:r>
              <a:rPr lang="sk-SK" dirty="0" smtClean="0"/>
              <a:t>.</a:t>
            </a:r>
          </a:p>
          <a:p>
            <a:pPr lvl="1"/>
            <a:r>
              <a:rPr lang="sk-SK" dirty="0" smtClean="0"/>
              <a:t>X86 pre PC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9111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Praktické riešenia </a:t>
            </a:r>
            <a:r>
              <a:rPr lang="sk-SK" dirty="0" err="1" smtClean="0"/>
              <a:t>mikrotiku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Integrácia API rozhrania </a:t>
            </a:r>
            <a:r>
              <a:rPr lang="sk-SK" dirty="0" err="1" smtClean="0"/>
              <a:t>Mikrotiku</a:t>
            </a:r>
            <a:endParaRPr lang="sk-SK" dirty="0" smtClean="0"/>
          </a:p>
          <a:p>
            <a:r>
              <a:rPr lang="en-US" dirty="0" smtClean="0"/>
              <a:t>Script</a:t>
            </a:r>
            <a:r>
              <a:rPr lang="sk-SK" dirty="0" err="1" smtClean="0"/>
              <a:t>tovanie</a:t>
            </a:r>
            <a:r>
              <a:rPr lang="sk-SK" dirty="0" smtClean="0"/>
              <a:t> v</a:t>
            </a:r>
            <a:r>
              <a:rPr lang="en-US" dirty="0" smtClean="0"/>
              <a:t> </a:t>
            </a:r>
            <a:r>
              <a:rPr lang="en-US" dirty="0" err="1" smtClean="0"/>
              <a:t>RouterOS</a:t>
            </a:r>
            <a:r>
              <a:rPr lang="sk-SK" dirty="0" smtClean="0"/>
              <a:t> (pre zábavu a zisk ) </a:t>
            </a:r>
            <a:endParaRPr lang="en-US" dirty="0"/>
          </a:p>
          <a:p>
            <a:endParaRPr lang="en-US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275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Integrácia API rozhrania </a:t>
            </a:r>
            <a:r>
              <a:rPr lang="sk-SK" dirty="0" err="1"/>
              <a:t>Mikrotiku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2608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Obsah 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41413" y="1810327"/>
            <a:ext cx="3679970" cy="3980874"/>
          </a:xfrm>
        </p:spPr>
        <p:txBody>
          <a:bodyPr>
            <a:normAutofit fontScale="70000" lnSpcReduction="20000"/>
          </a:bodyPr>
          <a:lstStyle/>
          <a:p>
            <a:r>
              <a:rPr lang="sk-SK" dirty="0"/>
              <a:t>Úvod a </a:t>
            </a:r>
            <a:r>
              <a:rPr lang="sk-SK" dirty="0" smtClean="0"/>
              <a:t>možné problémy</a:t>
            </a:r>
          </a:p>
          <a:p>
            <a:r>
              <a:rPr lang="sk-SK" dirty="0" err="1"/>
              <a:t>D</a:t>
            </a:r>
            <a:r>
              <a:rPr lang="sk-SK" dirty="0" err="1" smtClean="0"/>
              <a:t>ashboard</a:t>
            </a:r>
            <a:r>
              <a:rPr lang="sk-SK" dirty="0" smtClean="0"/>
              <a:t> </a:t>
            </a:r>
            <a:r>
              <a:rPr lang="sk-SK" dirty="0"/>
              <a:t>API</a:t>
            </a:r>
            <a:br>
              <a:rPr lang="sk-SK" dirty="0"/>
            </a:br>
            <a:r>
              <a:rPr lang="sk-SK" dirty="0" smtClean="0"/>
              <a:t>MIKROTIK</a:t>
            </a:r>
          </a:p>
          <a:p>
            <a:r>
              <a:rPr lang="sk-SK" dirty="0" smtClean="0"/>
              <a:t>integrácia</a:t>
            </a:r>
            <a:r>
              <a:rPr lang="sk-SK" dirty="0"/>
              <a:t/>
            </a:r>
            <a:br>
              <a:rPr lang="sk-SK" dirty="0"/>
            </a:br>
            <a:r>
              <a:rPr lang="sk-SK" dirty="0" err="1"/>
              <a:t>Asterisk</a:t>
            </a:r>
            <a:r>
              <a:rPr lang="sk-SK" dirty="0"/>
              <a:t> &amp;</a:t>
            </a:r>
            <a:br>
              <a:rPr lang="sk-SK" dirty="0"/>
            </a:br>
            <a:r>
              <a:rPr lang="sk-SK" dirty="0" err="1" smtClean="0"/>
              <a:t>hotspot</a:t>
            </a:r>
            <a:endParaRPr lang="sk-SK" dirty="0" smtClean="0"/>
          </a:p>
          <a:p>
            <a:r>
              <a:rPr lang="sk-SK" dirty="0" smtClean="0"/>
              <a:t>integrácia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Android &amp;</a:t>
            </a:r>
            <a:br>
              <a:rPr lang="sk-SK" dirty="0"/>
            </a:br>
            <a:r>
              <a:rPr lang="sk-SK" dirty="0" err="1" smtClean="0"/>
              <a:t>HotSpot</a:t>
            </a:r>
            <a:endParaRPr lang="sk-SK" dirty="0" smtClean="0"/>
          </a:p>
          <a:p>
            <a:r>
              <a:rPr lang="sk-SK" dirty="0" smtClean="0"/>
              <a:t>Integrovaný </a:t>
            </a:r>
            <a:r>
              <a:rPr lang="sk-SK" dirty="0"/>
              <a:t>monitoring </a:t>
            </a:r>
            <a:r>
              <a:rPr lang="sk-SK" dirty="0" smtClean="0"/>
              <a:t>PRTG</a:t>
            </a:r>
          </a:p>
          <a:p>
            <a:r>
              <a:rPr lang="sk-SK" dirty="0" smtClean="0"/>
              <a:t>Potenciálny </a:t>
            </a:r>
            <a:r>
              <a:rPr lang="sk-SK" dirty="0"/>
              <a:t>API</a:t>
            </a:r>
            <a:br>
              <a:rPr lang="sk-SK" dirty="0"/>
            </a:br>
            <a:r>
              <a:rPr lang="sk-SK" dirty="0" err="1"/>
              <a:t>MikroYk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724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Možný problém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zákazník </a:t>
            </a:r>
            <a:r>
              <a:rPr lang="sk-SK" dirty="0" err="1" smtClean="0"/>
              <a:t>HostalVistasol</a:t>
            </a:r>
            <a:r>
              <a:rPr lang="sk-SK" dirty="0"/>
              <a:t/>
            </a:r>
            <a:br>
              <a:rPr lang="sk-SK" dirty="0"/>
            </a:br>
            <a:endParaRPr lang="sk-SK" dirty="0" smtClean="0"/>
          </a:p>
          <a:p>
            <a:r>
              <a:rPr lang="sk-SK" dirty="0" smtClean="0"/>
              <a:t>Spočiatku router pre spoločnú </a:t>
            </a:r>
            <a:r>
              <a:rPr lang="sk-SK" dirty="0" err="1" smtClean="0"/>
              <a:t>wifi</a:t>
            </a:r>
            <a:endParaRPr lang="sk-SK" dirty="0" smtClean="0"/>
          </a:p>
          <a:p>
            <a:r>
              <a:rPr lang="sk-SK" dirty="0" smtClean="0"/>
              <a:t>Bez </a:t>
            </a:r>
            <a:r>
              <a:rPr lang="sk-SK" dirty="0"/>
              <a:t>kontroly prístupu do </a:t>
            </a:r>
            <a:r>
              <a:rPr lang="sk-SK" dirty="0" smtClean="0"/>
              <a:t>siete </a:t>
            </a:r>
            <a:r>
              <a:rPr lang="sk-SK" dirty="0" err="1" smtClean="0"/>
              <a:t>wifi</a:t>
            </a:r>
            <a:endParaRPr lang="sk-SK" dirty="0" smtClean="0"/>
          </a:p>
          <a:p>
            <a:r>
              <a:rPr lang="sk-SK" dirty="0" smtClean="0"/>
              <a:t>Bez </a:t>
            </a:r>
            <a:r>
              <a:rPr lang="sk-SK" dirty="0"/>
              <a:t>informácií o tom, kto a </a:t>
            </a:r>
            <a:r>
              <a:rPr lang="sk-SK" dirty="0" smtClean="0"/>
              <a:t>ako</a:t>
            </a:r>
          </a:p>
          <a:p>
            <a:r>
              <a:rPr lang="sk-SK" dirty="0" smtClean="0">
                <a:hlinkClick r:id="rId3" action="ppaction://hlinkfile"/>
              </a:rPr>
              <a:t>Otvoriť </a:t>
            </a:r>
            <a:r>
              <a:rPr lang="sk-SK" dirty="0" err="1" smtClean="0">
                <a:hlinkClick r:id="rId3" action="ppaction://hlinkfile"/>
              </a:rPr>
              <a:t>pdfko</a:t>
            </a:r>
            <a:r>
              <a:rPr lang="sk-SK" dirty="0" smtClean="0">
                <a:hlinkClick r:id="rId3" action="ppaction://hlinkfile"/>
              </a:rPr>
              <a:t> :)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5358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Skriptovanie v </a:t>
            </a:r>
            <a:r>
              <a:rPr lang="sk-SK" dirty="0" err="1" smtClean="0"/>
              <a:t>Mikrotiku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hlinkClick r:id="rId2"/>
              </a:rPr>
              <a:t>Prezentácia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685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359" y="2465791"/>
            <a:ext cx="9905998" cy="1478570"/>
          </a:xfrm>
        </p:spPr>
        <p:txBody>
          <a:bodyPr/>
          <a:lstStyle/>
          <a:p>
            <a:r>
              <a:rPr lang="sk-SK" dirty="0" smtClean="0"/>
              <a:t>Ďakujem za pozornosť </a:t>
            </a:r>
            <a:r>
              <a:rPr lang="sk-SK" dirty="0" smtClean="0"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3554" y="618518"/>
            <a:ext cx="4023857" cy="56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7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Mobilná rádiová sieť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7429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Technológie </a:t>
            </a:r>
            <a:r>
              <a:rPr lang="sk-SK" dirty="0" err="1" smtClean="0"/>
              <a:t>xDS</a:t>
            </a:r>
            <a:r>
              <a:rPr lang="sk-SK" dirty="0" err="1"/>
              <a:t>L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512945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graphicFrame>
        <p:nvGraphicFramePr>
          <p:cNvPr id="4" name="Zástupný objekt pre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933109"/>
              </p:ext>
            </p:extLst>
          </p:nvPr>
        </p:nvGraphicFramePr>
        <p:xfrm>
          <a:off x="1141411" y="147556"/>
          <a:ext cx="9906000" cy="6548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2685778709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1330671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ADSL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hlinkClick r:id="rId3" tooltip="ANSI T1.413 Issue 2 (stránka neexistuje)"/>
                        </a:rPr>
                        <a:t>ANSI T1.413 </a:t>
                      </a:r>
                      <a:r>
                        <a:rPr lang="sk-SK" dirty="0" err="1" smtClean="0">
                          <a:hlinkClick r:id="rId3" tooltip="ANSI T1.413 Issue 2 (stránka neexistuje)"/>
                        </a:rPr>
                        <a:t>Issue</a:t>
                      </a:r>
                      <a:r>
                        <a:rPr lang="sk-SK" dirty="0" smtClean="0">
                          <a:hlinkClick r:id="rId3" tooltip="ANSI T1.413 Issue 2 (stránka neexistuje)"/>
                        </a:rPr>
                        <a:t> 2</a:t>
                      </a:r>
                      <a:r>
                        <a:rPr lang="sk-SK" dirty="0" smtClean="0"/>
                        <a:t/>
                      </a:r>
                      <a:br>
                        <a:rPr lang="sk-SK" dirty="0" smtClean="0"/>
                      </a:br>
                      <a:r>
                        <a:rPr lang="sk-SK" dirty="0" smtClean="0">
                          <a:hlinkClick r:id="rId4" tooltip="G.992.1 (stránka neexistuje)"/>
                        </a:rPr>
                        <a:t>ITU G.992.1</a:t>
                      </a:r>
                      <a:r>
                        <a:rPr lang="sk-SK" dirty="0" smtClean="0"/>
                        <a:t> (G.DMT)</a:t>
                      </a:r>
                      <a:br>
                        <a:rPr lang="sk-SK" dirty="0" smtClean="0"/>
                      </a:br>
                      <a:r>
                        <a:rPr lang="sk-SK" dirty="0" smtClean="0">
                          <a:hlinkClick r:id="rId5" tooltip="G.992.2 (stránka neexistuje)"/>
                        </a:rPr>
                        <a:t>ITU G.992.2</a:t>
                      </a:r>
                      <a:r>
                        <a:rPr lang="sk-SK" dirty="0" smtClean="0"/>
                        <a:t> (</a:t>
                      </a:r>
                      <a:r>
                        <a:rPr lang="sk-SK" dirty="0" err="1" smtClean="0"/>
                        <a:t>G.Lite</a:t>
                      </a:r>
                      <a:r>
                        <a:rPr lang="sk-SK" dirty="0" smtClean="0"/>
                        <a:t>)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640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ADSL 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ITU G.992.2</a:t>
                      </a:r>
                    </a:p>
                    <a:p>
                      <a:r>
                        <a:rPr lang="sk-SK" dirty="0" smtClean="0"/>
                        <a:t>ITU G.992.3</a:t>
                      </a:r>
                    </a:p>
                    <a:p>
                      <a:r>
                        <a:rPr lang="sk-SK" dirty="0" smtClean="0"/>
                        <a:t>ITU G.992.4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01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ADSL 2+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ITU G.992.5</a:t>
                      </a:r>
                    </a:p>
                    <a:p>
                      <a:r>
                        <a:rPr lang="sk-SK" dirty="0" smtClean="0"/>
                        <a:t>ITU G.991.1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286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HDSL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ITU G.991.1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058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HDSL 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97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IDSL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371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MSDSL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702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PDSL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253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RADSL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118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SDSL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948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SHDSL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ITU G.991.2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914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UDSL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957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VDSL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ITU G.993.1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260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VDSL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ITU G.993.2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13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4551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76" y="439085"/>
            <a:ext cx="7719872" cy="55808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333229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Úvod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sk-SK" dirty="0"/>
              <a:t> PSTN  a Internet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/>
              <a:t> </a:t>
            </a:r>
            <a:r>
              <a:rPr lang="sk-SK" dirty="0" err="1"/>
              <a:t>analog</a:t>
            </a:r>
            <a:r>
              <a:rPr lang="sk-SK" dirty="0"/>
              <a:t> /</a:t>
            </a:r>
            <a:r>
              <a:rPr lang="en-US" dirty="0"/>
              <a:t> </a:t>
            </a:r>
            <a:r>
              <a:rPr lang="sk-SK" dirty="0" err="1"/>
              <a:t>digital</a:t>
            </a:r>
            <a:r>
              <a:rPr lang="en-US" dirty="0"/>
              <a:t>  (</a:t>
            </a:r>
            <a:r>
              <a:rPr lang="sk-SK" dirty="0"/>
              <a:t>najprv len hovory, potom aj prenos dát pomocou </a:t>
            </a:r>
            <a:r>
              <a:rPr lang="sk-SK" dirty="0" err="1"/>
              <a:t>tf.modemov</a:t>
            </a:r>
            <a:r>
              <a:rPr lang="sk-SK" dirty="0"/>
              <a:t>, okrem telegrafu, digitalizácia a vznik </a:t>
            </a:r>
            <a:r>
              <a:rPr lang="sk-SK" dirty="0" err="1"/>
              <a:t>link</a:t>
            </a:r>
            <a:r>
              <a:rPr lang="sk-SK" dirty="0"/>
              <a:t>. systémov s kódom AMI a HDB3 pre 2Mbps, resp. 8Mbps, zavedenie ISDN s viacstavovým kódom 2B1Q </a:t>
            </a:r>
            <a:r>
              <a:rPr lang="sk-SK" dirty="0">
                <a:sym typeface="Wingdings" pitchFamily="2" charset="2"/>
              </a:rPr>
              <a:t>využitie poznatkov v </a:t>
            </a:r>
            <a:r>
              <a:rPr lang="sk-SK" dirty="0" err="1">
                <a:sym typeface="Wingdings" pitchFamily="2" charset="2"/>
              </a:rPr>
              <a:t>xDSL</a:t>
            </a:r>
            <a:r>
              <a:rPr lang="sk-SK" dirty="0">
                <a:sym typeface="Wingdings" pitchFamily="2" charset="2"/>
              </a:rPr>
              <a:t>)</a:t>
            </a:r>
            <a:endParaRPr lang="sk-SK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/>
              <a:t> pásma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/>
              <a:t> čas obsadenia okruhu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/>
              <a:t> </a:t>
            </a:r>
            <a:r>
              <a:rPr lang="sk-SK" dirty="0" err="1"/>
              <a:t>širokopásmovosť</a:t>
            </a:r>
            <a:r>
              <a:rPr lang="sk-SK" dirty="0"/>
              <a:t>; oneskorenie; čakacia doba, odozva – </a:t>
            </a:r>
            <a:r>
              <a:rPr lang="sk-SK" b="1" dirty="0" err="1"/>
              <a:t>latency</a:t>
            </a:r>
            <a:endParaRPr lang="sk-SK" b="1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/>
              <a:t> </a:t>
            </a:r>
            <a:r>
              <a:rPr lang="sk-SK" u="sng" dirty="0">
                <a:solidFill>
                  <a:srgbClr val="FF0000"/>
                </a:solidFill>
              </a:rPr>
              <a:t>využitie krútených párov</a:t>
            </a:r>
            <a:r>
              <a:rPr lang="sk-SK" dirty="0"/>
              <a:t> (</a:t>
            </a:r>
            <a:r>
              <a:rPr lang="sk-SK" dirty="0" err="1"/>
              <a:t>metalických</a:t>
            </a:r>
            <a:r>
              <a:rPr lang="sk-SK" dirty="0"/>
              <a:t> sietí);</a:t>
            </a:r>
            <a:r>
              <a:rPr lang="en-US" dirty="0"/>
              <a:t> </a:t>
            </a:r>
            <a:r>
              <a:rPr lang="en-US" b="1" dirty="0"/>
              <a:t>DSLAM</a:t>
            </a:r>
            <a:r>
              <a:rPr lang="en-US" dirty="0"/>
              <a:t>-DSL Access Multiplexer  - u </a:t>
            </a:r>
            <a:r>
              <a:rPr lang="en-US" dirty="0" err="1"/>
              <a:t>posky</a:t>
            </a:r>
            <a:r>
              <a:rPr lang="sk-SK" dirty="0"/>
              <a:t>t</a:t>
            </a:r>
            <a:r>
              <a:rPr lang="en-US" dirty="0"/>
              <a:t>ovate</a:t>
            </a:r>
            <a:r>
              <a:rPr lang="sk-SK" dirty="0"/>
              <a:t>ľa, koncentruje prevádzku od viacerých užívateľov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/>
              <a:t> viac foriem DSL </a:t>
            </a:r>
            <a:r>
              <a:rPr lang="sk-SK" dirty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</a:t>
            </a:r>
            <a:r>
              <a:rPr lang="sk-SK" dirty="0"/>
              <a:t> </a:t>
            </a:r>
            <a:r>
              <a:rPr lang="sk-SK" dirty="0" err="1"/>
              <a:t>xDSL</a:t>
            </a:r>
            <a:endParaRPr lang="cs-CZ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682560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427" y="443425"/>
            <a:ext cx="8219569" cy="50065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3979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Digital</a:t>
            </a:r>
            <a:r>
              <a:rPr lang="sk-SK" dirty="0" smtClean="0"/>
              <a:t> </a:t>
            </a:r>
            <a:r>
              <a:rPr lang="sk-SK" dirty="0" err="1" smtClean="0"/>
              <a:t>only</a:t>
            </a:r>
            <a:r>
              <a:rPr lang="sk-SK" dirty="0" smtClean="0"/>
              <a:t> </a:t>
            </a:r>
            <a:r>
              <a:rPr lang="sk-SK" dirty="0" smtClean="0"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944" y="1630652"/>
            <a:ext cx="9156701" cy="45022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2790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graphicFrame>
        <p:nvGraphicFramePr>
          <p:cNvPr id="4" name="Zástupný objekt pre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461943"/>
              </p:ext>
            </p:extLst>
          </p:nvPr>
        </p:nvGraphicFramePr>
        <p:xfrm>
          <a:off x="1141410" y="775857"/>
          <a:ext cx="9906001" cy="49250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15143">
                  <a:extLst>
                    <a:ext uri="{9D8B030D-6E8A-4147-A177-3AD203B41FA5}">
                      <a16:colId xmlns:a16="http://schemas.microsoft.com/office/drawing/2014/main" val="195883803"/>
                    </a:ext>
                  </a:extLst>
                </a:gridCol>
                <a:gridCol w="1415143">
                  <a:extLst>
                    <a:ext uri="{9D8B030D-6E8A-4147-A177-3AD203B41FA5}">
                      <a16:colId xmlns:a16="http://schemas.microsoft.com/office/drawing/2014/main" val="2567244209"/>
                    </a:ext>
                  </a:extLst>
                </a:gridCol>
                <a:gridCol w="1415143">
                  <a:extLst>
                    <a:ext uri="{9D8B030D-6E8A-4147-A177-3AD203B41FA5}">
                      <a16:colId xmlns:a16="http://schemas.microsoft.com/office/drawing/2014/main" val="3761306689"/>
                    </a:ext>
                  </a:extLst>
                </a:gridCol>
                <a:gridCol w="1415143">
                  <a:extLst>
                    <a:ext uri="{9D8B030D-6E8A-4147-A177-3AD203B41FA5}">
                      <a16:colId xmlns:a16="http://schemas.microsoft.com/office/drawing/2014/main" val="2929702416"/>
                    </a:ext>
                  </a:extLst>
                </a:gridCol>
                <a:gridCol w="1415143">
                  <a:extLst>
                    <a:ext uri="{9D8B030D-6E8A-4147-A177-3AD203B41FA5}">
                      <a16:colId xmlns:a16="http://schemas.microsoft.com/office/drawing/2014/main" val="2687617462"/>
                    </a:ext>
                  </a:extLst>
                </a:gridCol>
                <a:gridCol w="1415143">
                  <a:extLst>
                    <a:ext uri="{9D8B030D-6E8A-4147-A177-3AD203B41FA5}">
                      <a16:colId xmlns:a16="http://schemas.microsoft.com/office/drawing/2014/main" val="1116701475"/>
                    </a:ext>
                  </a:extLst>
                </a:gridCol>
                <a:gridCol w="1415143">
                  <a:extLst>
                    <a:ext uri="{9D8B030D-6E8A-4147-A177-3AD203B41FA5}">
                      <a16:colId xmlns:a16="http://schemas.microsoft.com/office/drawing/2014/main" val="3762086599"/>
                    </a:ext>
                  </a:extLst>
                </a:gridCol>
              </a:tblGrid>
              <a:tr h="5474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označenie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Štandard ITU-T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Rýchlosť down </a:t>
                      </a: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[Mbps]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</a:t>
                      </a: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ý</a:t>
                      </a: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chlos</a:t>
                      </a: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ť</a:t>
                      </a: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up</a:t>
                      </a: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[Mbps]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Linkový kód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Dosah </a:t>
                      </a: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[km]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Použitie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72302999"/>
                  </a:ext>
                </a:extLst>
              </a:tr>
              <a:tr h="5474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DSL (IDSL)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ITU-T I.430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0,128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0,128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2B1Q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Videokonf.,pr</a:t>
                      </a: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í</a:t>
                      </a: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stup k Internetu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325007116"/>
                  </a:ext>
                </a:extLst>
              </a:tr>
              <a:tr h="863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HDSL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.991.1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CAP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2B1Q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2-3... 1 </a:t>
                      </a: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pár</a:t>
                      </a:r>
                      <a:endParaRPr kumimoji="0" lang="en-US" sz="14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.......2 páry</a:t>
                      </a:r>
                      <a:endParaRPr kumimoji="0" lang="en-US" sz="14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5,5</a:t>
                      </a: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.....3 páry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Prenos E1, prepojenie LAN, Frame Relay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22749622"/>
                  </a:ext>
                </a:extLst>
              </a:tr>
              <a:tr h="391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SDSL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do 2,3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do 2,3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2B1Q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 až 5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512084"/>
                  </a:ext>
                </a:extLst>
              </a:tr>
              <a:tr h="391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SHDSL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G.991.2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do 2,3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do 2,3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 PAM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 až 6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984004"/>
                  </a:ext>
                </a:extLst>
              </a:tr>
              <a:tr h="5474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ADSL Lite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G.992.1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do 1,5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do 0,5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DMT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 až 7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Prístup k Internetu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286989049"/>
                  </a:ext>
                </a:extLst>
              </a:tr>
              <a:tr h="1043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ADSL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R-ADSL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G.992.2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1,5 až 8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do 1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DMT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 až 6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Prístup k Internetu,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Video na požiad.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191924953"/>
                  </a:ext>
                </a:extLst>
              </a:tr>
              <a:tr h="592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VDSL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G.993.1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 až 52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alebo </a:t>
                      </a:r>
                      <a:r>
                        <a:rPr kumimoji="0" lang="sk-SK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250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1,5 až 6,4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al. </a:t>
                      </a:r>
                      <a:r>
                        <a:rPr kumimoji="0" lang="sk-SK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QAM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DMT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0,3 až 1,5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Multimed.prístup</a:t>
                      </a:r>
                      <a:r>
                        <a:rPr kumimoji="0" lang="sk-SK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k Internetu, HDTV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873349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8649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6" y="646661"/>
            <a:ext cx="8718550" cy="4735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9963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IDSL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41412" y="1838036"/>
            <a:ext cx="9905999" cy="4692073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Tx/>
              <a:buChar char="-"/>
            </a:pPr>
            <a:r>
              <a:rPr lang="sk-SK" dirty="0"/>
              <a:t>ITU-T I.430, ETSI ETR 80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podporuje</a:t>
            </a:r>
            <a:r>
              <a:rPr lang="en-US" dirty="0"/>
              <a:t> </a:t>
            </a:r>
            <a:r>
              <a:rPr lang="en-US" dirty="0" err="1"/>
              <a:t>existuj</a:t>
            </a:r>
            <a:r>
              <a:rPr lang="sk-SK" dirty="0"/>
              <a:t>ú</a:t>
            </a:r>
            <a:r>
              <a:rPr lang="en-US" dirty="0" err="1"/>
              <a:t>ce</a:t>
            </a:r>
            <a:r>
              <a:rPr lang="en-US" dirty="0"/>
              <a:t> ISDN</a:t>
            </a:r>
            <a:r>
              <a:rPr lang="sk-SK" dirty="0"/>
              <a:t> terminálové adaptéry a smerovače</a:t>
            </a:r>
          </a:p>
          <a:p>
            <a:pPr marL="285750" indent="-285750">
              <a:buFontTx/>
              <a:buChar char="-"/>
            </a:pPr>
            <a:r>
              <a:rPr lang="sk-SK" dirty="0"/>
              <a:t>„nultý variant </a:t>
            </a:r>
            <a:r>
              <a:rPr lang="sk-SK" dirty="0" err="1"/>
              <a:t>xDSL</a:t>
            </a:r>
            <a:r>
              <a:rPr lang="sk-SK" dirty="0"/>
              <a:t>“ alebo tiež jednoducho DSL</a:t>
            </a:r>
          </a:p>
          <a:p>
            <a:pPr marL="285750" indent="-285750">
              <a:buFontTx/>
              <a:buChar char="-"/>
            </a:pPr>
            <a:r>
              <a:rPr lang="sk-SK" dirty="0"/>
              <a:t>na rozdiel od ISDN: 	</a:t>
            </a:r>
            <a:r>
              <a:rPr lang="sk-SK" b="1" dirty="0"/>
              <a:t>permanentné pripojenie k Internetu</a:t>
            </a:r>
            <a:r>
              <a:rPr lang="en-US" b="1" dirty="0"/>
              <a:t>,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vyt</a:t>
            </a:r>
            <a:r>
              <a:rPr lang="sk-SK" dirty="0" err="1"/>
              <a:t>áčaním</a:t>
            </a:r>
            <a:r>
              <a:rPr lang="sk-SK" dirty="0"/>
              <a:t> 				a nie cez hlasové spojovacie pole</a:t>
            </a:r>
            <a:endParaRPr lang="sk-SK" b="1" dirty="0"/>
          </a:p>
          <a:p>
            <a:pPr lvl="6"/>
            <a:r>
              <a:rPr lang="sk-SK" dirty="0"/>
              <a:t>platba fixnej čiastky mesačne</a:t>
            </a:r>
          </a:p>
          <a:p>
            <a:pPr lvl="6"/>
            <a:r>
              <a:rPr lang="sk-SK" dirty="0"/>
              <a:t>dáta a reč sú v mieste </a:t>
            </a:r>
            <a:r>
              <a:rPr lang="sk-SK" dirty="0" err="1"/>
              <a:t>lokál.ústredne</a:t>
            </a:r>
            <a:r>
              <a:rPr lang="sk-SK" dirty="0"/>
              <a:t> oddelené</a:t>
            </a:r>
          </a:p>
          <a:p>
            <a:pPr lvl="6"/>
            <a:r>
              <a:rPr lang="sk-SK" dirty="0"/>
              <a:t>oba smery po 160 </a:t>
            </a:r>
            <a:r>
              <a:rPr lang="sk-SK" dirty="0" err="1"/>
              <a:t>kbps</a:t>
            </a:r>
            <a:r>
              <a:rPr lang="sk-SK" dirty="0"/>
              <a:t> (užitočná 128 </a:t>
            </a:r>
            <a:r>
              <a:rPr lang="sk-SK" dirty="0" err="1"/>
              <a:t>kbps</a:t>
            </a:r>
            <a:r>
              <a:rPr lang="sk-SK" dirty="0"/>
              <a:t>), formát </a:t>
            </a:r>
          </a:p>
          <a:p>
            <a:pPr lvl="6"/>
            <a:r>
              <a:rPr lang="sk-SK" dirty="0"/>
              <a:t>	rámca ako v ISDN-BRA</a:t>
            </a:r>
          </a:p>
          <a:p>
            <a:pPr lvl="6"/>
            <a:r>
              <a:rPr lang="sk-SK" dirty="0"/>
              <a:t>prenos v základnom pásme (2B1Q); nie je možný</a:t>
            </a:r>
          </a:p>
          <a:p>
            <a:pPr lvl="6"/>
            <a:r>
              <a:rPr lang="sk-SK" dirty="0"/>
              <a:t>	 prenos hlasu analógovo, </a:t>
            </a:r>
            <a:r>
              <a:rPr lang="sk-SK" dirty="0" err="1"/>
              <a:t>digital</a:t>
            </a:r>
            <a:r>
              <a:rPr lang="sk-SK" dirty="0"/>
              <a:t> </a:t>
            </a:r>
            <a:r>
              <a:rPr lang="sk-SK" dirty="0" err="1"/>
              <a:t>only</a:t>
            </a:r>
            <a:r>
              <a:rPr lang="sk-SK" dirty="0"/>
              <a:t>; </a:t>
            </a:r>
          </a:p>
          <a:p>
            <a:pPr lvl="6"/>
            <a:r>
              <a:rPr lang="sk-SK" dirty="0"/>
              <a:t>	potlačenie echa a FFE, DFE</a:t>
            </a:r>
          </a:p>
          <a:p>
            <a:pPr lvl="6"/>
            <a:r>
              <a:rPr lang="el-GR" dirty="0"/>
              <a:t>&gt; 10 </a:t>
            </a:r>
            <a:r>
              <a:rPr lang="en-US" dirty="0"/>
              <a:t>km </a:t>
            </a:r>
            <a:endParaRPr lang="sk-SK" dirty="0"/>
          </a:p>
          <a:p>
            <a:r>
              <a:rPr lang="sk-SK" dirty="0"/>
              <a:t>- koncentrátor a </a:t>
            </a:r>
            <a:r>
              <a:rPr lang="sk-SK" b="1" dirty="0"/>
              <a:t>štatistické </a:t>
            </a:r>
            <a:r>
              <a:rPr lang="sk-SK" b="1" dirty="0" err="1"/>
              <a:t>multiplexovanie</a:t>
            </a:r>
            <a:r>
              <a:rPr lang="sk-SK" b="1" dirty="0"/>
              <a:t> </a:t>
            </a:r>
            <a:r>
              <a:rPr lang="el-GR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lep</a:t>
            </a:r>
            <a:r>
              <a:rPr lang="sk-SK" dirty="0" err="1">
                <a:sym typeface="Wingdings" pitchFamily="2" charset="2"/>
              </a:rPr>
              <a:t>šie</a:t>
            </a:r>
            <a:r>
              <a:rPr lang="sk-SK" dirty="0">
                <a:sym typeface="Wingdings" pitchFamily="2" charset="2"/>
              </a:rPr>
              <a:t> využitie prostriedkov siete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965142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HDSL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41412" y="1653309"/>
            <a:ext cx="9905999" cy="5024582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</a:pPr>
            <a:r>
              <a:rPr lang="sk-SK" b="1" dirty="0"/>
              <a:t>Špecifikácie HDSL: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/>
              <a:t>vyvinuté v USA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/>
              <a:t>ETSI ETR 152, ITU-T G.999.1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/>
              <a:t>náhrada </a:t>
            </a:r>
            <a:r>
              <a:rPr lang="sk-SK" dirty="0" err="1"/>
              <a:t>link</a:t>
            </a:r>
            <a:r>
              <a:rPr lang="sk-SK" dirty="0"/>
              <a:t>. kódu HDB3 kódom 2B1Q alebo modulácia </a:t>
            </a:r>
            <a:r>
              <a:rPr lang="sk-SK" b="1" dirty="0"/>
              <a:t>CAP</a:t>
            </a:r>
            <a:r>
              <a:rPr lang="sk-SK" dirty="0"/>
              <a:t> (výkonnejší systém,  PDH (TDM)  - E1, resp. T1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/>
              <a:t>max. prenos. r. 2 Mbps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/>
              <a:t> prenos po 1, 2 alebo 3 medených telef. pároch DLL miestnej siete (DLL- </a:t>
            </a:r>
            <a:r>
              <a:rPr lang="sk-SK" dirty="0" err="1"/>
              <a:t>Digital</a:t>
            </a:r>
            <a:r>
              <a:rPr lang="sk-SK" dirty="0"/>
              <a:t> </a:t>
            </a:r>
            <a:r>
              <a:rPr lang="sk-SK" dirty="0" err="1"/>
              <a:t>Local</a:t>
            </a:r>
            <a:r>
              <a:rPr lang="sk-SK" dirty="0"/>
              <a:t> </a:t>
            </a:r>
            <a:r>
              <a:rPr lang="sk-SK" dirty="0" err="1"/>
              <a:t>Loop</a:t>
            </a:r>
            <a:r>
              <a:rPr lang="sk-SK" dirty="0"/>
              <a:t>) – na každom </a:t>
            </a:r>
            <a:r>
              <a:rPr lang="sk-SK" b="1" dirty="0"/>
              <a:t>duplexný prenos,</a:t>
            </a:r>
            <a:r>
              <a:rPr lang="sk-SK" dirty="0"/>
              <a:t> použitie vidlice a metódy potlačenia echa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dirty="0"/>
              <a:t> men</a:t>
            </a:r>
            <a:r>
              <a:rPr lang="sk-SK" dirty="0" err="1"/>
              <a:t>šia</a:t>
            </a:r>
            <a:r>
              <a:rPr lang="sk-SK" dirty="0"/>
              <a:t> šírka obsadeného </a:t>
            </a:r>
            <a:r>
              <a:rPr lang="sk-SK" dirty="0" err="1"/>
              <a:t>frekv</a:t>
            </a:r>
            <a:r>
              <a:rPr lang="sk-SK" dirty="0"/>
              <a:t>. pásma </a:t>
            </a:r>
            <a:r>
              <a:rPr lang="sk-SK" dirty="0">
                <a:cs typeface="Arial" charset="0"/>
              </a:rPr>
              <a:t>→ prenos na vzdialenosť až do 8 km bez </a:t>
            </a:r>
            <a:r>
              <a:rPr lang="sk-SK" dirty="0" err="1">
                <a:cs typeface="Arial" charset="0"/>
              </a:rPr>
              <a:t>opakovačov</a:t>
            </a:r>
            <a:endParaRPr lang="sk-SK" dirty="0">
              <a:cs typeface="Arial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/>
              <a:t>Využitie: - typicky pre prepojenie medzi nosnými </a:t>
            </a:r>
            <a:r>
              <a:rPr lang="sk-SK" dirty="0" err="1"/>
              <a:t>syst</a:t>
            </a:r>
            <a:r>
              <a:rPr lang="sk-SK" dirty="0"/>
              <a:t>. lokál. </a:t>
            </a:r>
            <a:r>
              <a:rPr lang="sk-SK" dirty="0" err="1"/>
              <a:t>ustrední</a:t>
            </a:r>
            <a:r>
              <a:rPr lang="sk-SK" dirty="0"/>
              <a:t> 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sk-SK" dirty="0"/>
              <a:t>pripojenie pobočkovej ústredne k verejnej sieti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sk-SK" dirty="0"/>
              <a:t>súkromné podnikové siete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sk-SK" dirty="0"/>
              <a:t>vzdialený prístup k sieti LAN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sk-SK" dirty="0"/>
              <a:t>spojenie BS mobilných sietí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8714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Vývoj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1G – 80.roky (FDMA) FM</a:t>
            </a:r>
          </a:p>
          <a:p>
            <a:r>
              <a:rPr lang="sk-SK" dirty="0" smtClean="0"/>
              <a:t>2G -	90.roky GSM</a:t>
            </a:r>
          </a:p>
          <a:p>
            <a:r>
              <a:rPr lang="sk-SK" dirty="0" smtClean="0"/>
              <a:t>2,5G – GPRS</a:t>
            </a:r>
          </a:p>
          <a:p>
            <a:r>
              <a:rPr lang="sk-SK" dirty="0" smtClean="0"/>
              <a:t>3G – UMTS</a:t>
            </a:r>
          </a:p>
          <a:p>
            <a:r>
              <a:rPr lang="sk-SK" dirty="0" smtClean="0"/>
              <a:t>4G – LTE</a:t>
            </a:r>
          </a:p>
          <a:p>
            <a:r>
              <a:rPr lang="sk-SK" dirty="0" smtClean="0"/>
              <a:t>5G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551610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graphicFrame>
        <p:nvGraphicFramePr>
          <p:cNvPr id="4" name="Zástupný objekt pre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457474"/>
              </p:ext>
            </p:extLst>
          </p:nvPr>
        </p:nvGraphicFramePr>
        <p:xfrm>
          <a:off x="1141410" y="618518"/>
          <a:ext cx="9906001" cy="210083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15143">
                  <a:extLst>
                    <a:ext uri="{9D8B030D-6E8A-4147-A177-3AD203B41FA5}">
                      <a16:colId xmlns:a16="http://schemas.microsoft.com/office/drawing/2014/main" val="1188043056"/>
                    </a:ext>
                  </a:extLst>
                </a:gridCol>
                <a:gridCol w="1415143">
                  <a:extLst>
                    <a:ext uri="{9D8B030D-6E8A-4147-A177-3AD203B41FA5}">
                      <a16:colId xmlns:a16="http://schemas.microsoft.com/office/drawing/2014/main" val="4046088951"/>
                    </a:ext>
                  </a:extLst>
                </a:gridCol>
                <a:gridCol w="1415143">
                  <a:extLst>
                    <a:ext uri="{9D8B030D-6E8A-4147-A177-3AD203B41FA5}">
                      <a16:colId xmlns:a16="http://schemas.microsoft.com/office/drawing/2014/main" val="3091241310"/>
                    </a:ext>
                  </a:extLst>
                </a:gridCol>
                <a:gridCol w="1415143">
                  <a:extLst>
                    <a:ext uri="{9D8B030D-6E8A-4147-A177-3AD203B41FA5}">
                      <a16:colId xmlns:a16="http://schemas.microsoft.com/office/drawing/2014/main" val="480035290"/>
                    </a:ext>
                  </a:extLst>
                </a:gridCol>
                <a:gridCol w="1415143">
                  <a:extLst>
                    <a:ext uri="{9D8B030D-6E8A-4147-A177-3AD203B41FA5}">
                      <a16:colId xmlns:a16="http://schemas.microsoft.com/office/drawing/2014/main" val="2967997203"/>
                    </a:ext>
                  </a:extLst>
                </a:gridCol>
                <a:gridCol w="1415143">
                  <a:extLst>
                    <a:ext uri="{9D8B030D-6E8A-4147-A177-3AD203B41FA5}">
                      <a16:colId xmlns:a16="http://schemas.microsoft.com/office/drawing/2014/main" val="2716437272"/>
                    </a:ext>
                  </a:extLst>
                </a:gridCol>
                <a:gridCol w="1415143">
                  <a:extLst>
                    <a:ext uri="{9D8B030D-6E8A-4147-A177-3AD203B41FA5}">
                      <a16:colId xmlns:a16="http://schemas.microsoft.com/office/drawing/2014/main" val="2444250"/>
                    </a:ext>
                  </a:extLst>
                </a:gridCol>
              </a:tblGrid>
              <a:tr h="6675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Počet párov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Celková rýchlosť </a:t>
                      </a: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[kbps]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Rýchlosť na pár </a:t>
                      </a: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[kbps]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Služobný kanál </a:t>
                      </a: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[kbps]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Prenosová rýchlosť </a:t>
                      </a: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[kbps]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Modulačná rýchlosť </a:t>
                      </a: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[</a:t>
                      </a: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kBd</a:t>
                      </a: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]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Preklenuteľný útlm pri 150 kHz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702679463"/>
                  </a:ext>
                </a:extLst>
              </a:tr>
              <a:tr h="4777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2304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2304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2320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1160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24 dB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10430170"/>
                  </a:ext>
                </a:extLst>
              </a:tr>
              <a:tr h="4777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2304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1152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1168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584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27 dB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468610329"/>
                  </a:ext>
                </a:extLst>
              </a:tr>
              <a:tr h="4777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2304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768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784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392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31 dB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009089018"/>
                  </a:ext>
                </a:extLst>
              </a:tr>
            </a:tbl>
          </a:graphicData>
        </a:graphic>
      </p:graphicFrame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854" y="2811318"/>
            <a:ext cx="7885112" cy="3835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1905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557898"/>
              </p:ext>
            </p:extLst>
          </p:nvPr>
        </p:nvGraphicFramePr>
        <p:xfrm>
          <a:off x="1995776" y="919884"/>
          <a:ext cx="7993062" cy="774192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6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25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636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Synchro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Skupina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OH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blokov dát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OH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blokov dát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OH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blokov dát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OH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blokov dát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360166"/>
              </p:ext>
            </p:extLst>
          </p:nvPr>
        </p:nvGraphicFramePr>
        <p:xfrm>
          <a:off x="2714913" y="2288309"/>
          <a:ext cx="6096000" cy="43180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3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08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B1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B2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B3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B11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B12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667019"/>
              </p:ext>
            </p:extLst>
          </p:nvPr>
        </p:nvGraphicFramePr>
        <p:xfrm>
          <a:off x="2427576" y="3296372"/>
          <a:ext cx="6192837" cy="560832"/>
        </p:xfrm>
        <a:graphic>
          <a:graphicData uri="http://schemas.openxmlformats.org/drawingml/2006/table">
            <a:tbl>
              <a:tblPr/>
              <a:tblGrid>
                <a:gridCol w="585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2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00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03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bajt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bajt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 . bajt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35. bajt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854587"/>
              </p:ext>
            </p:extLst>
          </p:nvPr>
        </p:nvGraphicFramePr>
        <p:xfrm>
          <a:off x="2427576" y="4231409"/>
          <a:ext cx="6192837" cy="518160"/>
        </p:xfrm>
        <a:graphic>
          <a:graphicData uri="http://schemas.openxmlformats.org/drawingml/2006/table">
            <a:tbl>
              <a:tblPr/>
              <a:tblGrid>
                <a:gridCol w="585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00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03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bajt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bajt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34. bajt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36. bajt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 Box 80"/>
          <p:cNvSpPr txBox="1">
            <a:spLocks noChangeArrowheads="1"/>
          </p:cNvSpPr>
          <p:nvPr/>
        </p:nvSpPr>
        <p:spPr bwMode="auto">
          <a:xfrm>
            <a:off x="5415772" y="5270028"/>
            <a:ext cx="5039791" cy="10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sk-SK" dirty="0"/>
              <a:t>B1 až B12 – bloky užívateľských dát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sk-SK" dirty="0"/>
              <a:t>OH – záhlavie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sk-SK" dirty="0"/>
              <a:t>S – vyrovnávacie symboly </a:t>
            </a:r>
            <a:r>
              <a:rPr lang="sk-SK" dirty="0" err="1"/>
              <a:t>stuffingu</a:t>
            </a:r>
            <a:endParaRPr lang="sk-SK" dirty="0"/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sk-SK" dirty="0"/>
              <a:t>Z – bity pre identifikáciu páru a dátového bloku</a:t>
            </a:r>
            <a:endParaRPr lang="cs-CZ" dirty="0"/>
          </a:p>
        </p:txBody>
      </p:sp>
      <p:sp>
        <p:nvSpPr>
          <p:cNvPr id="9" name="Line 81"/>
          <p:cNvSpPr>
            <a:spLocks noChangeShapeType="1"/>
          </p:cNvSpPr>
          <p:nvPr/>
        </p:nvSpPr>
        <p:spPr bwMode="auto">
          <a:xfrm flipV="1">
            <a:off x="1995776" y="343622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0" name="Line 82"/>
          <p:cNvSpPr>
            <a:spLocks noChangeShapeType="1"/>
          </p:cNvSpPr>
          <p:nvPr/>
        </p:nvSpPr>
        <p:spPr bwMode="auto">
          <a:xfrm flipV="1">
            <a:off x="9987251" y="343622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1" name="Line 83"/>
          <p:cNvSpPr>
            <a:spLocks noChangeShapeType="1"/>
          </p:cNvSpPr>
          <p:nvPr/>
        </p:nvSpPr>
        <p:spPr bwMode="auto">
          <a:xfrm>
            <a:off x="1995776" y="488084"/>
            <a:ext cx="799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5091401" y="199159"/>
            <a:ext cx="1008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/>
              <a:t>6 ms</a:t>
            </a:r>
            <a:endParaRPr lang="cs-CZ" sz="1400"/>
          </a:p>
        </p:txBody>
      </p:sp>
      <p:sp>
        <p:nvSpPr>
          <p:cNvPr id="13" name="Text Box 85"/>
          <p:cNvSpPr txBox="1">
            <a:spLocks noChangeArrowheads="1"/>
          </p:cNvSpPr>
          <p:nvPr/>
        </p:nvSpPr>
        <p:spPr bwMode="auto">
          <a:xfrm>
            <a:off x="1706851" y="2143847"/>
            <a:ext cx="10080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/>
              <a:t>dátové bloky</a:t>
            </a:r>
            <a:endParaRPr lang="cs-CZ" sz="1400"/>
          </a:p>
        </p:txBody>
      </p:sp>
      <p:sp>
        <p:nvSpPr>
          <p:cNvPr id="14" name="Text Box 86"/>
          <p:cNvSpPr txBox="1">
            <a:spLocks noChangeArrowheads="1"/>
          </p:cNvSpPr>
          <p:nvPr/>
        </p:nvSpPr>
        <p:spPr bwMode="auto">
          <a:xfrm>
            <a:off x="1706851" y="3367809"/>
            <a:ext cx="1008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/>
              <a:t>1. pár</a:t>
            </a:r>
            <a:endParaRPr lang="cs-CZ" sz="1400"/>
          </a:p>
        </p:txBody>
      </p:sp>
      <p:sp>
        <p:nvSpPr>
          <p:cNvPr id="15" name="Text Box 87"/>
          <p:cNvSpPr txBox="1">
            <a:spLocks noChangeArrowheads="1"/>
          </p:cNvSpPr>
          <p:nvPr/>
        </p:nvSpPr>
        <p:spPr bwMode="auto">
          <a:xfrm>
            <a:off x="1706851" y="4304434"/>
            <a:ext cx="1008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/>
              <a:t>2. pár</a:t>
            </a:r>
            <a:endParaRPr lang="cs-CZ" sz="1400"/>
          </a:p>
        </p:txBody>
      </p:sp>
      <p:sp>
        <p:nvSpPr>
          <p:cNvPr id="16" name="Text Box 88"/>
          <p:cNvSpPr txBox="1">
            <a:spLocks noChangeArrowheads="1"/>
          </p:cNvSpPr>
          <p:nvPr/>
        </p:nvSpPr>
        <p:spPr bwMode="auto">
          <a:xfrm>
            <a:off x="1779082" y="5024117"/>
            <a:ext cx="3024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/>
              <a:t>Obr. </a:t>
            </a:r>
            <a:r>
              <a:rPr lang="sk-SK" dirty="0"/>
              <a:t> Zloženie rámca HDSL pre 2-párový systém</a:t>
            </a:r>
            <a:endParaRPr lang="cs-CZ" b="1" dirty="0"/>
          </a:p>
        </p:txBody>
      </p:sp>
      <p:sp>
        <p:nvSpPr>
          <p:cNvPr id="17" name="Line 89"/>
          <p:cNvSpPr>
            <a:spLocks noChangeShapeType="1"/>
          </p:cNvSpPr>
          <p:nvPr/>
        </p:nvSpPr>
        <p:spPr bwMode="auto">
          <a:xfrm>
            <a:off x="3507076" y="1712047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8" name="Line 90"/>
          <p:cNvSpPr>
            <a:spLocks noChangeShapeType="1"/>
          </p:cNvSpPr>
          <p:nvPr/>
        </p:nvSpPr>
        <p:spPr bwMode="auto">
          <a:xfrm flipV="1">
            <a:off x="2714913" y="1856509"/>
            <a:ext cx="792163" cy="2873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9" name="Line 91"/>
          <p:cNvSpPr>
            <a:spLocks noChangeShapeType="1"/>
          </p:cNvSpPr>
          <p:nvPr/>
        </p:nvSpPr>
        <p:spPr bwMode="auto">
          <a:xfrm>
            <a:off x="4588163" y="1783484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" name="Line 92"/>
          <p:cNvSpPr>
            <a:spLocks noChangeShapeType="1"/>
          </p:cNvSpPr>
          <p:nvPr/>
        </p:nvSpPr>
        <p:spPr bwMode="auto">
          <a:xfrm flipH="1" flipV="1">
            <a:off x="4588163" y="1927947"/>
            <a:ext cx="4248150" cy="2873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1" name="Line 93"/>
          <p:cNvSpPr>
            <a:spLocks noChangeShapeType="1"/>
          </p:cNvSpPr>
          <p:nvPr/>
        </p:nvSpPr>
        <p:spPr bwMode="auto">
          <a:xfrm flipH="1" flipV="1">
            <a:off x="3291176" y="2864572"/>
            <a:ext cx="5256212" cy="358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2" name="Line 94"/>
          <p:cNvSpPr>
            <a:spLocks noChangeShapeType="1"/>
          </p:cNvSpPr>
          <p:nvPr/>
        </p:nvSpPr>
        <p:spPr bwMode="auto">
          <a:xfrm>
            <a:off x="3291176" y="2720109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3" name="Line 95"/>
          <p:cNvSpPr>
            <a:spLocks noChangeShapeType="1"/>
          </p:cNvSpPr>
          <p:nvPr/>
        </p:nvSpPr>
        <p:spPr bwMode="auto">
          <a:xfrm>
            <a:off x="2714913" y="2791547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4" name="Line 96"/>
          <p:cNvSpPr>
            <a:spLocks noChangeShapeType="1"/>
          </p:cNvSpPr>
          <p:nvPr/>
        </p:nvSpPr>
        <p:spPr bwMode="auto">
          <a:xfrm flipV="1">
            <a:off x="2427576" y="2936009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28524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HDSL 2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dirty="0"/>
              <a:t>2. generácia HDSL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dirty="0"/>
              <a:t>1 pár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dirty="0"/>
              <a:t> zvýšenie počtu stavov (64-CAP a potom 8- a 16-PAM) a mriežkové kódovanie (TC)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dirty="0"/>
              <a:t> predchodca SHDSL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dirty="0"/>
              <a:t> nebol celosvetovo štandardizovaný</a:t>
            </a:r>
            <a:endParaRPr lang="cs-CZ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716548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SDSL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sk-SK" dirty="0"/>
              <a:t> neštandardizovaný; predchodca SHDSL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sk-SK" dirty="0"/>
              <a:t>duplexný symetrický prenos po </a:t>
            </a:r>
            <a:r>
              <a:rPr lang="sk-SK" dirty="0" err="1"/>
              <a:t>symetr</a:t>
            </a:r>
            <a:r>
              <a:rPr lang="sk-SK" dirty="0"/>
              <a:t>. páre s použitím </a:t>
            </a:r>
            <a:r>
              <a:rPr lang="sk-SK" dirty="0" err="1"/>
              <a:t>opakovačov</a:t>
            </a:r>
            <a:endParaRPr lang="sk-SK" dirty="0"/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sk-SK" dirty="0"/>
              <a:t>16-TC-PAM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sk-SK" dirty="0"/>
              <a:t>2,3 Mbps aj menšie s menšími nárokmi na spektrum a s väčším dosahom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sk-SK" dirty="0"/>
              <a:t>začiatok prispôsobovania prenosovej rýchlosti podmienkam, a zač. používania ATM</a:t>
            </a:r>
            <a:endParaRPr lang="cs-CZ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295124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MDSL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sk-SK" dirty="0"/>
              <a:t>viacrýchlostná, symetrická, 1 </a:t>
            </a:r>
            <a:r>
              <a:rPr lang="sk-SK" dirty="0" err="1"/>
              <a:t>metalický</a:t>
            </a:r>
            <a:r>
              <a:rPr lang="sk-SK" dirty="0"/>
              <a:t> pár, 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sk-SK" dirty="0"/>
              <a:t>2,048 Mbps a menej (N x M x 64 </a:t>
            </a:r>
            <a:r>
              <a:rPr lang="sk-SK" dirty="0" err="1"/>
              <a:t>kbps</a:t>
            </a:r>
            <a:r>
              <a:rPr lang="sk-SK" dirty="0"/>
              <a:t>; N ... počet kanálov, M ... počet </a:t>
            </a:r>
            <a:endParaRPr lang="sk-SK" dirty="0" smtClean="0"/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</a:pPr>
            <a:r>
              <a:rPr lang="sk-SK" dirty="0" smtClean="0"/>
              <a:t>   účastníkov</a:t>
            </a:r>
            <a:r>
              <a:rPr lang="sk-SK" dirty="0"/>
              <a:t>)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sk-SK" dirty="0"/>
              <a:t>podpora integrovaného hlasu aj dát, videokonferencie s MPEG2</a:t>
            </a:r>
            <a:endParaRPr lang="cs-CZ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828923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41412" y="618518"/>
            <a:ext cx="9905999" cy="5532900"/>
          </a:xfrm>
        </p:spPr>
        <p:txBody>
          <a:bodyPr>
            <a:normAutofit fontScale="85000" lnSpcReduction="20000"/>
          </a:bodyPr>
          <a:lstStyle/>
          <a:p>
            <a:r>
              <a:rPr lang="sk-SK" b="1" dirty="0"/>
              <a:t>RADSL </a:t>
            </a:r>
            <a:r>
              <a:rPr lang="sk-SK" dirty="0"/>
              <a:t>(Rate </a:t>
            </a:r>
            <a:r>
              <a:rPr lang="sk-SK" dirty="0" err="1"/>
              <a:t>Adaptive</a:t>
            </a:r>
            <a:r>
              <a:rPr lang="sk-SK" dirty="0"/>
              <a:t> DSL):Číslicová účastnícka linka používa ako prenosové prostredie 1 </a:t>
            </a:r>
            <a:r>
              <a:rPr lang="sk-SK" dirty="0" err="1"/>
              <a:t>metalický</a:t>
            </a:r>
            <a:r>
              <a:rPr lang="sk-SK" dirty="0"/>
              <a:t> pár, spôsob prenosu je možné voliť a môže byť asymetricky alebo symetricky, prenosová rýchlosť je adaptívna, čo umožňuje voľbu prenosovej rýchlosti pre poskytovanie služieb v závislosti na prenosových parametrov vedenia a vzdialenosti, rýchlostný rozsah 1 – 12 Mbit/s pre </a:t>
            </a:r>
            <a:r>
              <a:rPr lang="sk-SK" dirty="0" err="1"/>
              <a:t>downstream</a:t>
            </a:r>
            <a:r>
              <a:rPr lang="sk-SK" dirty="0"/>
              <a:t> , 128 </a:t>
            </a:r>
            <a:r>
              <a:rPr lang="sk-SK" dirty="0" err="1"/>
              <a:t>kbit</a:t>
            </a:r>
            <a:r>
              <a:rPr lang="sk-SK" dirty="0"/>
              <a:t>/s – 1 Mbit/s pre </a:t>
            </a:r>
            <a:r>
              <a:rPr lang="sk-SK" dirty="0" err="1"/>
              <a:t>upstream</a:t>
            </a:r>
            <a:r>
              <a:rPr lang="sk-SK" dirty="0"/>
              <a:t>. Maximálna šírka pásma je 10 MHz). </a:t>
            </a:r>
            <a:endParaRPr lang="sk-SK" dirty="0" smtClean="0"/>
          </a:p>
          <a:p>
            <a:r>
              <a:rPr lang="sk-SK" b="1" dirty="0"/>
              <a:t>PDSL </a:t>
            </a:r>
            <a:r>
              <a:rPr lang="sk-SK" dirty="0"/>
              <a:t>(</a:t>
            </a:r>
            <a:r>
              <a:rPr lang="sk-SK" dirty="0" err="1"/>
              <a:t>Power</a:t>
            </a:r>
            <a:r>
              <a:rPr lang="sk-SK" dirty="0"/>
              <a:t> DSL): Umožňuje pripojenie používateľov cez klasickú 220V prípojnú energetickú sieť. Sieťová zásuvka tvorí nielen pripojenie zariadenia k zdroju elektrickej energie, ale súčasne tvorí dátovú </a:t>
            </a:r>
            <a:r>
              <a:rPr lang="sk-SK" dirty="0" err="1"/>
              <a:t>metalickú</a:t>
            </a:r>
            <a:r>
              <a:rPr lang="sk-SK" dirty="0"/>
              <a:t> sieť. Hromadnému nasadeniu tejto technológie v súčasnosti bráni problém s transformáciou dát do vysokonapäťových energetických sieti, diskutovaná je i otázka zdieľania rovnakej prístupovej siete. </a:t>
            </a:r>
            <a:endParaRPr lang="sk-SK" dirty="0" smtClean="0"/>
          </a:p>
          <a:p>
            <a:r>
              <a:rPr lang="sk-SK" b="1" dirty="0"/>
              <a:t>BDSL </a:t>
            </a:r>
            <a:r>
              <a:rPr lang="sk-SK" dirty="0"/>
              <a:t>(</a:t>
            </a:r>
            <a:r>
              <a:rPr lang="sk-SK" dirty="0" err="1"/>
              <a:t>Broadcast</a:t>
            </a:r>
            <a:r>
              <a:rPr lang="sk-SK" dirty="0"/>
              <a:t> DSL): je určená na distribúciu väčšieho počtu televíznych kanálov, ktoré zdieľajú prenosové médium spolu s analógovou telefónnou linkou. </a:t>
            </a:r>
            <a:br>
              <a:rPr lang="sk-SK" dirty="0"/>
            </a:br>
            <a:r>
              <a:rPr lang="sk-SK" dirty="0"/>
              <a:t>Analógové signály sú zdigitalizované a spolu s digitálnymi TV sú podrobené kompresii. Pri použití troch </a:t>
            </a:r>
            <a:r>
              <a:rPr lang="sk-SK" dirty="0" err="1"/>
              <a:t>subnosných</a:t>
            </a:r>
            <a:r>
              <a:rPr lang="sk-SK" dirty="0"/>
              <a:t> frekvencii (40 kHz , 80 kHz , 1,2 MHz ) a dĺžke prípojného vedenia je možné prenášať 40 TV kanálov. </a:t>
            </a:r>
          </a:p>
        </p:txBody>
      </p:sp>
    </p:spTree>
    <p:extLst>
      <p:ext uri="{BB962C8B-B14F-4D97-AF65-F5344CB8AC3E}">
        <p14:creationId xmlns:p14="http://schemas.microsoft.com/office/powerpoint/2010/main" val="1162628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ADSL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b="1" dirty="0" err="1"/>
              <a:t>Assymmetric</a:t>
            </a:r>
            <a:r>
              <a:rPr lang="sk-SK" b="1" dirty="0"/>
              <a:t> </a:t>
            </a:r>
            <a:r>
              <a:rPr lang="sk-SK" b="1" dirty="0" err="1"/>
              <a:t>Digital</a:t>
            </a:r>
            <a:r>
              <a:rPr lang="sk-SK" b="1" dirty="0"/>
              <a:t> </a:t>
            </a:r>
            <a:r>
              <a:rPr lang="sk-SK" b="1" dirty="0" err="1"/>
              <a:t>Subscriber</a:t>
            </a:r>
            <a:r>
              <a:rPr lang="sk-SK" b="1" dirty="0"/>
              <a:t> </a:t>
            </a:r>
            <a:r>
              <a:rPr lang="sk-SK" b="1" dirty="0" err="1"/>
              <a:t>Line</a:t>
            </a:r>
            <a:endParaRPr lang="sk-SK" b="1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796325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541" y="618518"/>
            <a:ext cx="7383933" cy="49226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113712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41412" y="1209964"/>
            <a:ext cx="9905999" cy="4581237"/>
          </a:xfrm>
        </p:spPr>
        <p:txBody>
          <a:bodyPr>
            <a:normAutofit fontScale="77500" lnSpcReduction="20000"/>
          </a:bodyPr>
          <a:lstStyle/>
          <a:p>
            <a:r>
              <a:rPr lang="sk-SK" b="1" dirty="0"/>
              <a:t>Špecifikácie:</a:t>
            </a:r>
          </a:p>
          <a:p>
            <a:pPr>
              <a:buFontTx/>
              <a:buChar char="•"/>
            </a:pPr>
            <a:r>
              <a:rPr lang="sk-SK" dirty="0"/>
              <a:t> vysokorýchlostný </a:t>
            </a:r>
            <a:r>
              <a:rPr lang="sk-SK" dirty="0" err="1"/>
              <a:t>dig</a:t>
            </a:r>
            <a:r>
              <a:rPr lang="sk-SK" dirty="0"/>
              <a:t>. prenos + telefónna (aj analógová) prípojka, alebo </a:t>
            </a:r>
            <a:r>
              <a:rPr lang="en-US" dirty="0"/>
              <a:t>+ </a:t>
            </a:r>
            <a:r>
              <a:rPr lang="sk-SK" dirty="0"/>
              <a:t>ISDN </a:t>
            </a:r>
          </a:p>
          <a:p>
            <a:pPr>
              <a:buFontTx/>
              <a:buChar char="•"/>
            </a:pPr>
            <a:r>
              <a:rPr lang="sk-SK" dirty="0"/>
              <a:t> max. </a:t>
            </a:r>
            <a:r>
              <a:rPr lang="sk-SK" dirty="0" err="1"/>
              <a:t>down</a:t>
            </a:r>
            <a:r>
              <a:rPr lang="sk-SK" dirty="0"/>
              <a:t> 1,5 až 8 Mbps / max. </a:t>
            </a:r>
            <a:r>
              <a:rPr lang="sk-SK" dirty="0" err="1"/>
              <a:t>up</a:t>
            </a:r>
            <a:r>
              <a:rPr lang="sk-SK" dirty="0"/>
              <a:t> 16 až 832 </a:t>
            </a:r>
            <a:r>
              <a:rPr lang="sk-SK" dirty="0" err="1"/>
              <a:t>kbps</a:t>
            </a:r>
            <a:r>
              <a:rPr lang="sk-SK" dirty="0"/>
              <a:t> (</a:t>
            </a:r>
            <a:r>
              <a:rPr lang="sk-SK" b="1" dirty="0"/>
              <a:t>základný</a:t>
            </a:r>
            <a:r>
              <a:rPr lang="sk-SK" dirty="0"/>
              <a:t> ADSL systém) – rôzne rýchlosti v závislosti od vzdialenosti</a:t>
            </a:r>
          </a:p>
          <a:p>
            <a:pPr>
              <a:buFontTx/>
              <a:buChar char="•"/>
            </a:pPr>
            <a:r>
              <a:rPr lang="sk-SK" dirty="0"/>
              <a:t> pásmo do 1,1 MHz s </a:t>
            </a:r>
            <a:r>
              <a:rPr lang="sk-SK" b="1" dirty="0"/>
              <a:t>DMT</a:t>
            </a:r>
            <a:r>
              <a:rPr lang="sk-SK" dirty="0"/>
              <a:t> moduláciou (</a:t>
            </a:r>
            <a:r>
              <a:rPr lang="sk-SK" dirty="0" err="1"/>
              <a:t>Discrete</a:t>
            </a:r>
            <a:r>
              <a:rPr lang="sk-SK" dirty="0"/>
              <a:t> </a:t>
            </a:r>
            <a:r>
              <a:rPr lang="sk-SK" dirty="0" err="1"/>
              <a:t>Multitone</a:t>
            </a:r>
            <a:r>
              <a:rPr lang="sk-SK" dirty="0"/>
              <a:t> </a:t>
            </a:r>
            <a:r>
              <a:rPr lang="sk-SK" dirty="0" err="1"/>
              <a:t>Transmission</a:t>
            </a:r>
            <a:r>
              <a:rPr lang="sk-SK" dirty="0"/>
              <a:t>), max. 256 DMT kanálov</a:t>
            </a:r>
            <a:r>
              <a:rPr lang="en-US" dirty="0"/>
              <a:t> – </a:t>
            </a:r>
            <a:r>
              <a:rPr lang="sk-SK" dirty="0"/>
              <a:t>každý široký 4 kHz. Resp. (v USA) použitie </a:t>
            </a:r>
            <a:r>
              <a:rPr lang="sk-SK" b="1" dirty="0"/>
              <a:t>CAP modulácie</a:t>
            </a:r>
          </a:p>
          <a:p>
            <a:pPr>
              <a:buFontTx/>
              <a:buChar char="•"/>
            </a:pPr>
            <a:r>
              <a:rPr lang="sk-SK" dirty="0"/>
              <a:t> pre analógový </a:t>
            </a:r>
            <a:r>
              <a:rPr lang="sk-SK" dirty="0" err="1"/>
              <a:t>tf</a:t>
            </a:r>
            <a:r>
              <a:rPr lang="sk-SK" dirty="0"/>
              <a:t>.- dolných 4 kHz; pre ISDN až do 80 kHz (pri prenose ISDN je pásmo pre </a:t>
            </a:r>
            <a:r>
              <a:rPr lang="sk-SK" dirty="0" err="1"/>
              <a:t>dig</a:t>
            </a:r>
            <a:r>
              <a:rPr lang="sk-SK" dirty="0"/>
              <a:t>. dáta zmenšené...)</a:t>
            </a:r>
          </a:p>
          <a:p>
            <a:pPr>
              <a:buFontTx/>
              <a:buChar char="•"/>
            </a:pPr>
            <a:r>
              <a:rPr lang="sk-SK" dirty="0"/>
              <a:t> dosah 5,5 km</a:t>
            </a:r>
          </a:p>
          <a:p>
            <a:pPr>
              <a:buFontTx/>
              <a:buChar char="•"/>
            </a:pPr>
            <a:r>
              <a:rPr lang="sk-SK" dirty="0"/>
              <a:t> prenos v rámcoch po Cu- vedeniach</a:t>
            </a:r>
          </a:p>
          <a:p>
            <a:pPr>
              <a:buFontTx/>
              <a:buChar char="•"/>
            </a:pPr>
            <a:r>
              <a:rPr lang="sk-SK" dirty="0"/>
              <a:t> variant</a:t>
            </a:r>
            <a:r>
              <a:rPr lang="en-US" dirty="0"/>
              <a:t>y</a:t>
            </a:r>
            <a:r>
              <a:rPr lang="cs-CZ" dirty="0"/>
              <a:t> </a:t>
            </a:r>
            <a:r>
              <a:rPr lang="sk-SK" dirty="0"/>
              <a:t> </a:t>
            </a:r>
            <a:r>
              <a:rPr lang="sk-SK" b="1" dirty="0" err="1"/>
              <a:t>Full</a:t>
            </a:r>
            <a:r>
              <a:rPr lang="sk-SK" b="1" dirty="0"/>
              <a:t> / Lite - viď ďalej </a:t>
            </a:r>
            <a:r>
              <a:rPr lang="en-US" b="1" dirty="0"/>
              <a:t>    </a:t>
            </a:r>
            <a:r>
              <a:rPr lang="sk-SK" dirty="0"/>
              <a:t>(lite je bez </a:t>
            </a:r>
            <a:r>
              <a:rPr lang="sk-SK" dirty="0" err="1"/>
              <a:t>splitterov</a:t>
            </a:r>
            <a:r>
              <a:rPr lang="en-US" dirty="0"/>
              <a:t>, m</a:t>
            </a:r>
            <a:r>
              <a:rPr lang="sk-SK" dirty="0"/>
              <a:t>á</a:t>
            </a:r>
            <a:r>
              <a:rPr lang="en-US" dirty="0"/>
              <a:t> </a:t>
            </a:r>
            <a:r>
              <a:rPr lang="en-US" dirty="0" err="1"/>
              <a:t>polovicu</a:t>
            </a:r>
            <a:r>
              <a:rPr lang="en-US" dirty="0"/>
              <a:t> p</a:t>
            </a:r>
            <a:r>
              <a:rPr lang="sk-SK" dirty="0"/>
              <a:t>á</a:t>
            </a:r>
            <a:r>
              <a:rPr lang="en-US" dirty="0" err="1"/>
              <a:t>sma</a:t>
            </a:r>
            <a:r>
              <a:rPr lang="sk-SK" dirty="0"/>
              <a:t> a neprenáša ISDN, iba ak POTS)</a:t>
            </a:r>
            <a:endParaRPr lang="cs-CZ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032744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" name="Zástupný objekt pre obsah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37" y="1625600"/>
            <a:ext cx="9550400" cy="4775200"/>
          </a:xfrm>
        </p:spPr>
      </p:pic>
    </p:spTree>
    <p:extLst>
      <p:ext uri="{BB962C8B-B14F-4D97-AF65-F5344CB8AC3E}">
        <p14:creationId xmlns:p14="http://schemas.microsoft.com/office/powerpoint/2010/main" val="138805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Širokopásmové prístupové systémy FWA  </a:t>
            </a:r>
            <a:r>
              <a:rPr lang="sk-SK" dirty="0"/>
              <a:t>(</a:t>
            </a:r>
            <a:r>
              <a:rPr lang="sk-SK" dirty="0" err="1"/>
              <a:t>Fixed</a:t>
            </a:r>
            <a:r>
              <a:rPr lang="sk-SK" dirty="0"/>
              <a:t> </a:t>
            </a:r>
            <a:r>
              <a:rPr lang="sk-SK" dirty="0" err="1"/>
              <a:t>Wireless</a:t>
            </a:r>
            <a:r>
              <a:rPr lang="sk-SK" dirty="0"/>
              <a:t> Access)</a:t>
            </a:r>
            <a:r>
              <a:rPr lang="cs-CZ" dirty="0"/>
              <a:t/>
            </a:r>
            <a:br>
              <a:rPr lang="cs-CZ" dirty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41412" y="1761564"/>
            <a:ext cx="9905999" cy="4719917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FWA v pásme 26/28 GHz sú licencované, drahé, pre organizácie</a:t>
            </a:r>
            <a:endParaRPr lang="cs-CZ" dirty="0"/>
          </a:p>
          <a:p>
            <a:r>
              <a:rPr lang="sk-SK" dirty="0"/>
              <a:t>mnohobodové usporiadanie označované tiež </a:t>
            </a:r>
            <a:r>
              <a:rPr lang="sk-SK" b="1" dirty="0"/>
              <a:t>LMDS (</a:t>
            </a:r>
            <a:r>
              <a:rPr lang="sk-SK" dirty="0" err="1"/>
              <a:t>Local</a:t>
            </a:r>
            <a:r>
              <a:rPr lang="sk-SK" dirty="0"/>
              <a:t> </a:t>
            </a:r>
            <a:r>
              <a:rPr lang="sk-SK" dirty="0" err="1"/>
              <a:t>Multipoint</a:t>
            </a:r>
            <a:r>
              <a:rPr lang="sk-SK" dirty="0"/>
              <a:t> </a:t>
            </a:r>
            <a:r>
              <a:rPr lang="sk-SK" dirty="0" err="1"/>
              <a:t>Distribution</a:t>
            </a:r>
            <a:r>
              <a:rPr lang="sk-SK" dirty="0"/>
              <a:t> Systems) – pevný rádiový prístup v pásme 28-32 GHz- alternatíva </a:t>
            </a:r>
            <a:r>
              <a:rPr lang="sk-SK" dirty="0" err="1"/>
              <a:t>kábelovej</a:t>
            </a:r>
            <a:r>
              <a:rPr lang="sk-SK" dirty="0"/>
              <a:t> </a:t>
            </a:r>
            <a:r>
              <a:rPr lang="sk-SK" dirty="0" err="1"/>
              <a:t>PrS</a:t>
            </a:r>
            <a:r>
              <a:rPr lang="sk-SK" dirty="0"/>
              <a:t>-bunky, rozdelené na sektory obsluhované z BS cez rádiové rozhranie; BS sú pripojené k chrbticovej sieti</a:t>
            </a:r>
            <a:r>
              <a:rPr lang="en-US" dirty="0"/>
              <a:t>;</a:t>
            </a:r>
            <a:r>
              <a:rPr lang="sk-SK" dirty="0"/>
              <a:t> väčšinou ATM technológia</a:t>
            </a:r>
            <a:r>
              <a:rPr lang="en-US" dirty="0"/>
              <a:t>;</a:t>
            </a:r>
            <a:r>
              <a:rPr lang="sk-SK" dirty="0"/>
              <a:t> licencované (s garantovanou </a:t>
            </a:r>
            <a:r>
              <a:rPr lang="sk-SK" dirty="0" err="1"/>
              <a:t>QoS</a:t>
            </a:r>
            <a:r>
              <a:rPr lang="sk-SK" dirty="0"/>
              <a:t>) a nelicencované (tzv. generálna licencia, WLAN)</a:t>
            </a:r>
            <a:r>
              <a:rPr lang="en-US" dirty="0"/>
              <a:t>;</a:t>
            </a:r>
            <a:r>
              <a:rPr lang="sk-SK" dirty="0"/>
              <a:t> TDMA, FDMA aj CDMA</a:t>
            </a:r>
            <a:r>
              <a:rPr lang="en-US" dirty="0"/>
              <a:t>;</a:t>
            </a:r>
            <a:r>
              <a:rPr lang="sk-SK" dirty="0"/>
              <a:t> náchylné na rušenie dažďom, </a:t>
            </a:r>
            <a:r>
              <a:rPr lang="sk-SK" dirty="0" smtClean="0"/>
              <a:t>vegetáciou</a:t>
            </a:r>
          </a:p>
          <a:p>
            <a:r>
              <a:rPr lang="sk-SK" b="1" dirty="0"/>
              <a:t> MMDS – (</a:t>
            </a:r>
            <a:r>
              <a:rPr lang="sk-SK" dirty="0" err="1"/>
              <a:t>Multichannel</a:t>
            </a:r>
            <a:r>
              <a:rPr lang="sk-SK" dirty="0"/>
              <a:t> </a:t>
            </a:r>
            <a:r>
              <a:rPr lang="sk-SK" dirty="0" err="1"/>
              <a:t>Multipoint</a:t>
            </a:r>
            <a:r>
              <a:rPr lang="sk-SK" dirty="0"/>
              <a:t> </a:t>
            </a:r>
            <a:r>
              <a:rPr lang="sk-SK" dirty="0" err="1"/>
              <a:t>Distribution</a:t>
            </a:r>
            <a:r>
              <a:rPr lang="sk-SK" dirty="0"/>
              <a:t> </a:t>
            </a:r>
            <a:r>
              <a:rPr lang="sk-SK" dirty="0" err="1"/>
              <a:t>System</a:t>
            </a:r>
            <a:r>
              <a:rPr lang="sk-SK" dirty="0"/>
              <a:t>) – alebo tzv. „bezdrôtová káblovka“ – využíva sa napr. pre distribúciu </a:t>
            </a:r>
            <a:r>
              <a:rPr lang="sk-SK" dirty="0" err="1"/>
              <a:t>dig</a:t>
            </a:r>
            <a:r>
              <a:rPr lang="sk-SK" dirty="0"/>
              <a:t>. TV </a:t>
            </a:r>
            <a:r>
              <a:rPr lang="sk-SK" dirty="0" err="1"/>
              <a:t>sig</a:t>
            </a:r>
            <a:r>
              <a:rPr lang="sk-SK" dirty="0"/>
              <a:t>. (DVB-C) v pásmach 2-3 GHz, </a:t>
            </a:r>
            <a:r>
              <a:rPr lang="en-US" dirty="0"/>
              <a:t>ale </a:t>
            </a:r>
            <a:r>
              <a:rPr lang="en-US" dirty="0" err="1"/>
              <a:t>aj</a:t>
            </a:r>
            <a:r>
              <a:rPr lang="en-US" dirty="0"/>
              <a:t> d</a:t>
            </a:r>
            <a:r>
              <a:rPr lang="sk-SK" dirty="0" err="1"/>
              <a:t>átové</a:t>
            </a:r>
            <a:r>
              <a:rPr lang="sk-SK" dirty="0"/>
              <a:t> služby a prístup k </a:t>
            </a:r>
            <a:r>
              <a:rPr lang="sk-SK" dirty="0" err="1"/>
              <a:t>Intern</a:t>
            </a:r>
            <a:r>
              <a:rPr lang="sk-SK" dirty="0"/>
              <a:t>.;podmienka priamej viditeľnosti pre zabezpečenie kvalitného príjmu (podobný je </a:t>
            </a:r>
            <a:r>
              <a:rPr lang="sk-SK" b="1" dirty="0"/>
              <a:t>MVDS-</a:t>
            </a:r>
            <a:r>
              <a:rPr lang="sk-SK" dirty="0" err="1"/>
              <a:t>Multipoint</a:t>
            </a:r>
            <a:r>
              <a:rPr lang="sk-SK" dirty="0"/>
              <a:t> Video </a:t>
            </a:r>
            <a:r>
              <a:rPr lang="sk-SK" dirty="0" err="1"/>
              <a:t>Distribution</a:t>
            </a:r>
            <a:r>
              <a:rPr lang="sk-SK" dirty="0"/>
              <a:t> Service)</a:t>
            </a:r>
            <a:endParaRPr lang="cs-CZ" dirty="0"/>
          </a:p>
          <a:p>
            <a:endParaRPr lang="sk-SK" sz="1800" dirty="0" smtClean="0"/>
          </a:p>
          <a:p>
            <a:endParaRPr lang="cs-CZ" b="1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819727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017" y="880739"/>
            <a:ext cx="7885585" cy="41320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" y="3726910"/>
            <a:ext cx="3810000" cy="2571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870928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95" y="1357803"/>
            <a:ext cx="6097968" cy="47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35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41412" y="326231"/>
            <a:ext cx="9905999" cy="3541714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sk-SK" dirty="0" err="1"/>
              <a:t>btw</a:t>
            </a:r>
            <a:r>
              <a:rPr lang="sk-SK" dirty="0"/>
              <a:t>., vzťah medzi šírkou pásma a dátovou rýchlosťou:   </a:t>
            </a:r>
          </a:p>
          <a:p>
            <a:pPr>
              <a:spcBef>
                <a:spcPct val="50000"/>
              </a:spcBef>
            </a:pPr>
            <a:endParaRPr lang="sk-SK" b="1" dirty="0"/>
          </a:p>
          <a:p>
            <a:pPr>
              <a:spcBef>
                <a:spcPct val="50000"/>
              </a:spcBef>
            </a:pPr>
            <a:r>
              <a:rPr lang="sk-SK" b="1" dirty="0" err="1"/>
              <a:t>Shannonova-Hartleyova</a:t>
            </a:r>
            <a:r>
              <a:rPr lang="sk-SK" b="1" dirty="0"/>
              <a:t> teoréma</a:t>
            </a:r>
            <a:r>
              <a:rPr lang="sk-SK" dirty="0"/>
              <a:t> pre kapacitu prenosu digitálneho signálu so stredným výkonom S cez zašumený (frekvenčný) kanál, pričom ide o aditívny </a:t>
            </a:r>
            <a:r>
              <a:rPr lang="sk-SK" dirty="0" err="1"/>
              <a:t>Gaussov</a:t>
            </a:r>
            <a:r>
              <a:rPr lang="sk-SK" dirty="0"/>
              <a:t> šum s</a:t>
            </a:r>
            <a:r>
              <a:rPr lang="en-US" dirty="0"/>
              <a:t>o </a:t>
            </a:r>
            <a:r>
              <a:rPr lang="en-US" dirty="0" err="1"/>
              <a:t>stredn</a:t>
            </a:r>
            <a:r>
              <a:rPr lang="sk-SK" dirty="0" err="1"/>
              <a:t>ým</a:t>
            </a:r>
            <a:r>
              <a:rPr lang="sk-SK" dirty="0"/>
              <a:t> výkonom N:</a:t>
            </a:r>
            <a:endParaRPr lang="cs-CZ" dirty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50" y="3461735"/>
            <a:ext cx="4240807" cy="1562845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5874327" y="3945460"/>
            <a:ext cx="6096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/>
              <a:t>B ... šírka pásma </a:t>
            </a:r>
            <a:r>
              <a:rPr lang="en-US" dirty="0"/>
              <a:t>[Hz]</a:t>
            </a:r>
          </a:p>
          <a:p>
            <a:pPr>
              <a:spcBef>
                <a:spcPct val="50000"/>
              </a:spcBef>
            </a:pPr>
            <a:r>
              <a:rPr lang="en-US" dirty="0"/>
              <a:t>S ...v</a:t>
            </a:r>
            <a:r>
              <a:rPr lang="sk-SK" dirty="0"/>
              <a:t>ý</a:t>
            </a:r>
            <a:r>
              <a:rPr lang="en-US" dirty="0" err="1"/>
              <a:t>kon</a:t>
            </a:r>
            <a:r>
              <a:rPr lang="en-US" dirty="0"/>
              <a:t> sign</a:t>
            </a:r>
            <a:r>
              <a:rPr lang="sk-SK" dirty="0"/>
              <a:t>á</a:t>
            </a:r>
            <a:r>
              <a:rPr lang="en-US" dirty="0" err="1"/>
              <a:t>lu</a:t>
            </a:r>
            <a:r>
              <a:rPr lang="en-US" dirty="0"/>
              <a:t> v </a:t>
            </a:r>
            <a:r>
              <a:rPr lang="en-US" dirty="0" err="1"/>
              <a:t>danom</a:t>
            </a:r>
            <a:r>
              <a:rPr lang="en-US" dirty="0"/>
              <a:t> p</a:t>
            </a:r>
            <a:r>
              <a:rPr lang="sk-SK" dirty="0"/>
              <a:t>á</a:t>
            </a:r>
            <a:r>
              <a:rPr lang="en-US" dirty="0" err="1"/>
              <a:t>sme</a:t>
            </a:r>
            <a:r>
              <a:rPr lang="en-US" dirty="0"/>
              <a:t> [V</a:t>
            </a:r>
            <a:r>
              <a:rPr lang="en-US" baseline="30000" dirty="0"/>
              <a:t>2</a:t>
            </a:r>
            <a:r>
              <a:rPr lang="en-US" dirty="0"/>
              <a:t>]</a:t>
            </a:r>
          </a:p>
          <a:p>
            <a:pPr>
              <a:spcBef>
                <a:spcPct val="50000"/>
              </a:spcBef>
            </a:pPr>
            <a:r>
              <a:rPr lang="en-US" dirty="0"/>
              <a:t>N...v</a:t>
            </a:r>
            <a:r>
              <a:rPr lang="sk-SK" dirty="0" err="1"/>
              <a:t>ýkon</a:t>
            </a:r>
            <a:r>
              <a:rPr lang="sk-SK" dirty="0"/>
              <a:t> šumu v danom pásme </a:t>
            </a:r>
            <a:r>
              <a:rPr lang="en-US" dirty="0"/>
              <a:t>[V</a:t>
            </a:r>
            <a:r>
              <a:rPr lang="sk-SK" baseline="30000" dirty="0"/>
              <a:t>2</a:t>
            </a:r>
            <a:r>
              <a:rPr lang="en-US" dirty="0"/>
              <a:t>]</a:t>
            </a:r>
            <a:endParaRPr lang="sk-SK" dirty="0"/>
          </a:p>
          <a:p>
            <a:pPr>
              <a:spcBef>
                <a:spcPct val="50000"/>
              </a:spcBef>
            </a:pPr>
            <a:r>
              <a:rPr lang="sk-SK" dirty="0"/>
              <a:t>S/N . .. pomer signál/šum </a:t>
            </a:r>
            <a:r>
              <a:rPr lang="en-US" dirty="0"/>
              <a:t>[</a:t>
            </a:r>
            <a:r>
              <a:rPr lang="sk-SK" dirty="0"/>
              <a:t>bezrozmerné!</a:t>
            </a:r>
            <a:r>
              <a:rPr lang="en-US" dirty="0"/>
              <a:t>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57637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ADSL Modem</a:t>
            </a:r>
            <a:endParaRPr lang="sk-SK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195" y="1703606"/>
            <a:ext cx="7442077" cy="4396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4513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Obsadzovanie </a:t>
            </a:r>
            <a:r>
              <a:rPr lang="sk-SK" dirty="0" err="1" smtClean="0"/>
              <a:t>subkanálu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2000" dirty="0" smtClean="0"/>
              <a:t>ADSL </a:t>
            </a:r>
            <a:r>
              <a:rPr lang="sk-SK" sz="2000" dirty="0"/>
              <a:t>modemy (v ATU-C a ATU-R) sa konfigurujú počas inicializácie a okrem iného zisťujú aktuálny stav prenosového prostredia </a:t>
            </a:r>
            <a:r>
              <a:rPr lang="sk-SK" dirty="0"/>
              <a:t>(SNR ...)</a:t>
            </a:r>
            <a:endParaRPr lang="sk-SK" sz="2000" dirty="0"/>
          </a:p>
          <a:p>
            <a:pPr marL="342900" indent="-342900">
              <a:buFontTx/>
              <a:buChar char="-"/>
            </a:pPr>
            <a:r>
              <a:rPr lang="sk-SK" sz="2000" dirty="0"/>
              <a:t> rýchlosti v prípojke ADSL sú adaptívne prispôsobované vlastnostiam vedenia (SNR) a požiadavkám na kvalitu služby </a:t>
            </a:r>
            <a:r>
              <a:rPr lang="el-GR" sz="2000" dirty="0"/>
              <a:t>(</a:t>
            </a:r>
            <a:r>
              <a:rPr lang="sk-SK" sz="2000" dirty="0"/>
              <a:t>chybovosť BER </a:t>
            </a:r>
            <a:r>
              <a:rPr lang="sk-SK" sz="2000" dirty="0">
                <a:sym typeface="Wingdings" panose="05000000000000000000" pitchFamily="2" charset="2"/>
              </a:rPr>
              <a:t></a:t>
            </a:r>
            <a:r>
              <a:rPr lang="en-US" sz="2000" dirty="0" err="1">
                <a:sym typeface="Wingdings" panose="05000000000000000000" pitchFamily="2" charset="2"/>
              </a:rPr>
              <a:t>Shannonov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odstup</a:t>
            </a:r>
            <a:r>
              <a:rPr lang="en-US" sz="2000" dirty="0">
                <a:sym typeface="Wingdings" panose="05000000000000000000" pitchFamily="2" charset="2"/>
              </a:rPr>
              <a:t>, </a:t>
            </a:r>
            <a:r>
              <a:rPr lang="en-US" sz="2000" dirty="0" err="1">
                <a:sym typeface="Wingdings" panose="05000000000000000000" pitchFamily="2" charset="2"/>
              </a:rPr>
              <a:t>zni</a:t>
            </a:r>
            <a:r>
              <a:rPr lang="sk-SK" sz="2000" dirty="0">
                <a:sym typeface="Wingdings" panose="05000000000000000000" pitchFamily="2" charset="2"/>
              </a:rPr>
              <a:t>žujúci SNR)</a:t>
            </a:r>
            <a:r>
              <a:rPr lang="sk-SK" sz="2000" dirty="0"/>
              <a:t>; pohybujú sa  v celistvých násobkoch 32 </a:t>
            </a:r>
            <a:r>
              <a:rPr lang="sk-SK" sz="2000" dirty="0" err="1"/>
              <a:t>kbps</a:t>
            </a:r>
            <a:endParaRPr lang="sk-SK" sz="2000" dirty="0"/>
          </a:p>
          <a:p>
            <a:pPr lvl="1"/>
            <a:endParaRPr lang="sk-SK" dirty="0"/>
          </a:p>
          <a:p>
            <a:pPr marL="800100" lvl="1" indent="-342900">
              <a:buFontTx/>
              <a:buChar char="-"/>
            </a:pPr>
            <a:r>
              <a:rPr lang="sk-SK" dirty="0"/>
              <a:t>jednotlivé bity rámca sú rozdelené do </a:t>
            </a:r>
            <a:r>
              <a:rPr lang="sk-SK" dirty="0" err="1"/>
              <a:t>subblokov</a:t>
            </a:r>
            <a:r>
              <a:rPr lang="sk-SK" dirty="0"/>
              <a:t> a mapujú sa na jednotlivé </a:t>
            </a:r>
            <a:r>
              <a:rPr lang="sk-SK" dirty="0" err="1"/>
              <a:t>subnosné</a:t>
            </a:r>
            <a:r>
              <a:rPr lang="sk-SK" dirty="0"/>
              <a:t> (</a:t>
            </a:r>
            <a:r>
              <a:rPr lang="sk-SK" dirty="0" err="1"/>
              <a:t>subblok</a:t>
            </a:r>
            <a:r>
              <a:rPr lang="sk-SK" dirty="0"/>
              <a:t> = 1 stav M-QAM) , t.j.  2 až 15 bitov na stav podľa vzťahu pre b</a:t>
            </a:r>
            <a:r>
              <a:rPr lang="sk-SK" baseline="-25000" dirty="0"/>
              <a:t>i</a:t>
            </a:r>
            <a:r>
              <a:rPr lang="sk-SK" dirty="0"/>
              <a:t>:     </a:t>
            </a:r>
          </a:p>
          <a:p>
            <a:pPr marL="457200" lvl="1" indent="0">
              <a:buNone/>
            </a:pPr>
            <a:r>
              <a:rPr lang="sk-SK" dirty="0"/>
              <a:t>		</a:t>
            </a:r>
          </a:p>
          <a:p>
            <a:pPr marL="457200" lvl="1" indent="0">
              <a:buNone/>
            </a:pPr>
            <a:r>
              <a:rPr lang="sk-SK" dirty="0"/>
              <a:t>			 b</a:t>
            </a:r>
            <a:r>
              <a:rPr lang="sk-SK" baseline="-25000" dirty="0"/>
              <a:t>i</a:t>
            </a:r>
            <a:r>
              <a:rPr lang="sk-SK" dirty="0"/>
              <a:t>= log</a:t>
            </a:r>
            <a:r>
              <a:rPr lang="sk-SK" baseline="-25000" dirty="0"/>
              <a:t>2</a:t>
            </a:r>
            <a:r>
              <a:rPr lang="sk-SK" dirty="0"/>
              <a:t>(1+SNR/</a:t>
            </a:r>
            <a:r>
              <a:rPr lang="sk-SK" dirty="0" err="1"/>
              <a:t>k</a:t>
            </a:r>
            <a:r>
              <a:rPr lang="sk-SK" baseline="-25000" dirty="0" err="1"/>
              <a:t>b</a:t>
            </a:r>
            <a:r>
              <a:rPr lang="sk-SK" dirty="0"/>
              <a:t>)</a:t>
            </a:r>
          </a:p>
          <a:p>
            <a:pPr marL="800100" lvl="1" indent="-342900">
              <a:buFontTx/>
              <a:buChar char="-"/>
            </a:pPr>
            <a:endParaRPr lang="sk-SK" dirty="0"/>
          </a:p>
          <a:p>
            <a:pPr marL="800100" lvl="1" indent="-342900">
              <a:buFontTx/>
              <a:buChar char="-"/>
            </a:pPr>
            <a:endParaRPr lang="sk-SK" dirty="0"/>
          </a:p>
          <a:p>
            <a:pPr marL="457200" lvl="1" indent="0">
              <a:buNone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757186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095230" y="729673"/>
            <a:ext cx="9905999" cy="534785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 ADSL</a:t>
            </a:r>
            <a:r>
              <a:rPr lang="sk-SK" b="1" dirty="0"/>
              <a:t>2  </a:t>
            </a:r>
          </a:p>
          <a:p>
            <a:pPr lvl="1">
              <a:spcBef>
                <a:spcPct val="50000"/>
              </a:spcBef>
            </a:pPr>
            <a:r>
              <a:rPr lang="sk-SK" dirty="0" smtClean="0"/>
              <a:t>ITU-T </a:t>
            </a:r>
            <a:r>
              <a:rPr lang="sk-SK" dirty="0"/>
              <a:t>G. 992.3,  .</a:t>
            </a:r>
            <a:r>
              <a:rPr lang="sk-SK" dirty="0" smtClean="0"/>
              <a:t>4</a:t>
            </a:r>
          </a:p>
          <a:p>
            <a:pPr lvl="1">
              <a:spcBef>
                <a:spcPct val="50000"/>
              </a:spcBef>
            </a:pPr>
            <a:r>
              <a:rPr lang="sk-SK" dirty="0" smtClean="0"/>
              <a:t>štandard </a:t>
            </a:r>
            <a:r>
              <a:rPr lang="sk-SK" dirty="0"/>
              <a:t>ADSL 2. </a:t>
            </a:r>
            <a:r>
              <a:rPr lang="sk-SK" dirty="0" smtClean="0"/>
              <a:t>generácie</a:t>
            </a:r>
          </a:p>
          <a:p>
            <a:pPr lvl="1">
              <a:spcBef>
                <a:spcPct val="50000"/>
              </a:spcBef>
            </a:pPr>
            <a:r>
              <a:rPr lang="sk-SK" dirty="0" smtClean="0"/>
              <a:t>prenos</a:t>
            </a:r>
            <a:r>
              <a:rPr lang="sk-SK" dirty="0"/>
              <a:t>. rýchlosť do 12 </a:t>
            </a:r>
            <a:r>
              <a:rPr lang="sk-SK" dirty="0" smtClean="0"/>
              <a:t>Mbps</a:t>
            </a:r>
          </a:p>
          <a:p>
            <a:pPr lvl="1">
              <a:spcBef>
                <a:spcPct val="50000"/>
              </a:spcBef>
            </a:pPr>
            <a:r>
              <a:rPr lang="sk-SK" dirty="0" smtClean="0"/>
              <a:t>nová </a:t>
            </a:r>
            <a:r>
              <a:rPr lang="sk-SK" dirty="0"/>
              <a:t>forma modulácie </a:t>
            </a:r>
            <a:endParaRPr lang="sk-SK" dirty="0" smtClean="0"/>
          </a:p>
          <a:p>
            <a:pPr lvl="1">
              <a:spcBef>
                <a:spcPct val="50000"/>
              </a:spcBef>
            </a:pPr>
            <a:r>
              <a:rPr lang="sk-SK" dirty="0" smtClean="0"/>
              <a:t>š</a:t>
            </a:r>
            <a:r>
              <a:rPr lang="sk-SK" dirty="0"/>
              <a:t>. pásma do 2,2 </a:t>
            </a:r>
            <a:r>
              <a:rPr lang="sk-SK" dirty="0" smtClean="0"/>
              <a:t>MHz</a:t>
            </a:r>
          </a:p>
          <a:p>
            <a:pPr lvl="1">
              <a:spcBef>
                <a:spcPct val="50000"/>
              </a:spcBef>
            </a:pPr>
            <a:r>
              <a:rPr lang="sk-SK" dirty="0" smtClean="0"/>
              <a:t>ale</a:t>
            </a:r>
            <a:r>
              <a:rPr lang="sk-SK" dirty="0"/>
              <a:t>:  skrátenie dosahu (1,5 až 2 km) </a:t>
            </a:r>
            <a:r>
              <a:rPr lang="sk-SK" dirty="0" smtClean="0"/>
              <a:t>!</a:t>
            </a:r>
          </a:p>
          <a:p>
            <a:pPr>
              <a:spcBef>
                <a:spcPct val="50000"/>
              </a:spcBef>
            </a:pPr>
            <a:r>
              <a:rPr lang="en-US" b="1" dirty="0" smtClean="0"/>
              <a:t>ADSL</a:t>
            </a:r>
            <a:r>
              <a:rPr lang="sk-SK" b="1" dirty="0"/>
              <a:t>2 +   </a:t>
            </a:r>
            <a:r>
              <a:rPr lang="sk-SK" dirty="0"/>
              <a:t>(</a:t>
            </a:r>
            <a:r>
              <a:rPr lang="sk-SK" dirty="0" smtClean="0"/>
              <a:t>obr.6)</a:t>
            </a:r>
            <a:endParaRPr lang="sk-SK" b="1" dirty="0" smtClean="0"/>
          </a:p>
          <a:p>
            <a:pPr lvl="1">
              <a:spcBef>
                <a:spcPct val="50000"/>
              </a:spcBef>
            </a:pPr>
            <a:r>
              <a:rPr lang="sk-SK" dirty="0" smtClean="0"/>
              <a:t>ITU-T </a:t>
            </a:r>
            <a:r>
              <a:rPr lang="sk-SK" dirty="0"/>
              <a:t>G. </a:t>
            </a:r>
            <a:r>
              <a:rPr lang="sk-SK" dirty="0" smtClean="0"/>
              <a:t>992.5</a:t>
            </a:r>
          </a:p>
          <a:p>
            <a:pPr lvl="1">
              <a:spcBef>
                <a:spcPct val="50000"/>
              </a:spcBef>
            </a:pPr>
            <a:r>
              <a:rPr lang="sk-SK" dirty="0" smtClean="0"/>
              <a:t>prenos</a:t>
            </a:r>
            <a:r>
              <a:rPr lang="sk-SK" dirty="0"/>
              <a:t>. rýchlosť do 24 Mbps (</a:t>
            </a:r>
            <a:r>
              <a:rPr lang="sk-SK" dirty="0" err="1" smtClean="0"/>
              <a:t>down</a:t>
            </a:r>
            <a:r>
              <a:rPr lang="sk-SK" dirty="0" smtClean="0"/>
              <a:t>)</a:t>
            </a:r>
          </a:p>
          <a:p>
            <a:pPr lvl="1">
              <a:spcBef>
                <a:spcPct val="50000"/>
              </a:spcBef>
            </a:pPr>
            <a:r>
              <a:rPr lang="sk-SK" dirty="0" smtClean="0"/>
              <a:t>š</a:t>
            </a:r>
            <a:r>
              <a:rPr lang="sk-SK" dirty="0"/>
              <a:t>. pásma dtto. (512 </a:t>
            </a:r>
            <a:r>
              <a:rPr lang="sk-SK" dirty="0" err="1"/>
              <a:t>subkanálov</a:t>
            </a:r>
            <a:r>
              <a:rPr lang="sk-SK" dirty="0"/>
              <a:t> DMT po 4kHz)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/>
              <a:t> </a:t>
            </a:r>
            <a:r>
              <a:rPr lang="sk-SK" b="1" dirty="0"/>
              <a:t>plná rýchlosť len do 1,5 km od DSLAM-u (!)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380160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152" y="452582"/>
            <a:ext cx="7132855" cy="52647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418629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06066" y="637367"/>
            <a:ext cx="9905999" cy="5172683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ct val="50000"/>
              </a:spcBef>
            </a:pPr>
            <a:r>
              <a:rPr lang="sk-SK" b="1" dirty="0"/>
              <a:t>RE-ADSL – </a:t>
            </a:r>
            <a:r>
              <a:rPr lang="sk-SK" dirty="0" err="1"/>
              <a:t>Reach</a:t>
            </a:r>
            <a:r>
              <a:rPr lang="sk-SK" dirty="0"/>
              <a:t> </a:t>
            </a:r>
            <a:r>
              <a:rPr lang="sk-SK" dirty="0" err="1"/>
              <a:t>Extended</a:t>
            </a:r>
            <a:r>
              <a:rPr lang="sk-SK" dirty="0"/>
              <a:t> </a:t>
            </a:r>
            <a:r>
              <a:rPr lang="sk-SK" dirty="0" smtClean="0"/>
              <a:t>ADSL</a:t>
            </a:r>
            <a:endParaRPr lang="sk-SK" b="1" dirty="0" smtClean="0"/>
          </a:p>
          <a:p>
            <a:pPr lvl="1">
              <a:spcBef>
                <a:spcPct val="50000"/>
              </a:spcBef>
            </a:pPr>
            <a:r>
              <a:rPr lang="sk-SK" dirty="0" smtClean="0"/>
              <a:t> </a:t>
            </a:r>
            <a:r>
              <a:rPr lang="sk-SK" dirty="0"/>
              <a:t>ITU-T G.992.3, </a:t>
            </a:r>
            <a:r>
              <a:rPr lang="sk-SK" dirty="0" err="1"/>
              <a:t>Annex</a:t>
            </a:r>
            <a:r>
              <a:rPr lang="sk-SK" dirty="0"/>
              <a:t> </a:t>
            </a:r>
            <a:r>
              <a:rPr lang="sk-SK" dirty="0" smtClean="0"/>
              <a:t>L</a:t>
            </a:r>
          </a:p>
          <a:p>
            <a:pPr lvl="1">
              <a:spcBef>
                <a:spcPct val="50000"/>
              </a:spcBef>
            </a:pPr>
            <a:r>
              <a:rPr lang="sk-SK" dirty="0" smtClean="0"/>
              <a:t>zlepšený ADSL</a:t>
            </a:r>
          </a:p>
          <a:p>
            <a:pPr lvl="1">
              <a:spcBef>
                <a:spcPct val="50000"/>
              </a:spcBef>
            </a:pPr>
            <a:r>
              <a:rPr lang="sk-SK" dirty="0" smtClean="0"/>
              <a:t>optimalizované </a:t>
            </a:r>
            <a:r>
              <a:rPr lang="sk-SK" dirty="0"/>
              <a:t>DMT kanály s cieľom dosiahnuť väčšiu vzdialenosť (mení sa PSD </a:t>
            </a:r>
            <a:r>
              <a:rPr lang="sk-SK" dirty="0" err="1"/>
              <a:t>niekorých</a:t>
            </a:r>
            <a:r>
              <a:rPr lang="sk-SK" dirty="0"/>
              <a:t> DMT kanálov, a tým sa zlepší ich </a:t>
            </a:r>
            <a:r>
              <a:rPr lang="sk-SK" dirty="0" smtClean="0"/>
              <a:t>priepustnosť)</a:t>
            </a:r>
          </a:p>
          <a:p>
            <a:pPr lvl="1">
              <a:spcBef>
                <a:spcPct val="50000"/>
              </a:spcBef>
            </a:pPr>
            <a:r>
              <a:rPr lang="sk-SK" dirty="0" smtClean="0"/>
              <a:t>sú </a:t>
            </a:r>
            <a:r>
              <a:rPr lang="sk-SK" dirty="0"/>
              <a:t>určené pre dlhé linky do 5,5 km pri zachovaní max. ADSL </a:t>
            </a:r>
            <a:r>
              <a:rPr lang="sk-SK" dirty="0" smtClean="0"/>
              <a:t>rýchlostí</a:t>
            </a:r>
            <a:endParaRPr lang="sk-SK" b="1" dirty="0"/>
          </a:p>
          <a:p>
            <a:pPr>
              <a:spcBef>
                <a:spcPct val="50000"/>
              </a:spcBef>
            </a:pPr>
            <a:r>
              <a:rPr lang="sk-SK" b="1" dirty="0"/>
              <a:t>RADSL  - </a:t>
            </a:r>
            <a:r>
              <a:rPr lang="sk-SK" dirty="0"/>
              <a:t>Rate </a:t>
            </a:r>
            <a:r>
              <a:rPr lang="sk-SK" dirty="0" err="1"/>
              <a:t>Adaptive</a:t>
            </a:r>
            <a:r>
              <a:rPr lang="sk-SK" dirty="0"/>
              <a:t> DSL</a:t>
            </a:r>
          </a:p>
          <a:p>
            <a:pPr lvl="1">
              <a:spcBef>
                <a:spcPct val="50000"/>
              </a:spcBef>
            </a:pPr>
            <a:r>
              <a:rPr lang="sk-SK" dirty="0" smtClean="0"/>
              <a:t>nastavenie </a:t>
            </a:r>
            <a:r>
              <a:rPr lang="sk-SK" dirty="0" err="1"/>
              <a:t>down</a:t>
            </a:r>
            <a:r>
              <a:rPr lang="sk-SK" dirty="0"/>
              <a:t>-rýchlosti pre zlepšenie kvality </a:t>
            </a:r>
            <a:r>
              <a:rPr lang="sk-SK" dirty="0" err="1"/>
              <a:t>tf</a:t>
            </a:r>
            <a:r>
              <a:rPr lang="sk-SK" dirty="0"/>
              <a:t>. spojenia, adaptívne nastavenie podľa prenosových podmienok a vzdialenosti (zúženie </a:t>
            </a:r>
            <a:r>
              <a:rPr lang="sk-SK" dirty="0" err="1"/>
              <a:t>frekv</a:t>
            </a:r>
            <a:r>
              <a:rPr lang="sk-SK" dirty="0"/>
              <a:t>. pásma pre </a:t>
            </a:r>
            <a:r>
              <a:rPr lang="sk-SK" dirty="0" err="1"/>
              <a:t>up</a:t>
            </a:r>
            <a:r>
              <a:rPr lang="sk-SK" dirty="0"/>
              <a:t> a rozšírenie pre </a:t>
            </a:r>
            <a:r>
              <a:rPr lang="sk-SK" dirty="0" err="1"/>
              <a:t>down</a:t>
            </a:r>
            <a:r>
              <a:rPr lang="sk-SK" dirty="0" smtClean="0"/>
              <a:t>)</a:t>
            </a:r>
            <a:endParaRPr lang="sk-SK" b="1" dirty="0"/>
          </a:p>
          <a:p>
            <a:pPr>
              <a:spcBef>
                <a:spcPct val="50000"/>
              </a:spcBef>
            </a:pPr>
            <a:r>
              <a:rPr lang="sk-SK" b="1" dirty="0" err="1"/>
              <a:t>Bonded</a:t>
            </a:r>
            <a:r>
              <a:rPr lang="sk-SK" b="1" dirty="0"/>
              <a:t> ADSL</a:t>
            </a:r>
          </a:p>
          <a:p>
            <a:pPr lvl="1">
              <a:spcBef>
                <a:spcPct val="50000"/>
              </a:spcBef>
            </a:pPr>
            <a:r>
              <a:rPr lang="sk-SK" dirty="0"/>
              <a:t>ITU-T G.998.1 (</a:t>
            </a:r>
            <a:r>
              <a:rPr lang="sk-SK" dirty="0" smtClean="0"/>
              <a:t>2005)</a:t>
            </a:r>
          </a:p>
          <a:p>
            <a:pPr lvl="1">
              <a:spcBef>
                <a:spcPct val="50000"/>
              </a:spcBef>
            </a:pPr>
            <a:r>
              <a:rPr lang="sk-SK" dirty="0" smtClean="0"/>
              <a:t>kombinácia </a:t>
            </a:r>
            <a:r>
              <a:rPr lang="sk-SK" dirty="0"/>
              <a:t>(„zlepenie“) 2 alebo viacerých (až 32) medených liniek pre vyššie (až extrémne) dátové rýchlosti, využitie ATM prenosu</a:t>
            </a:r>
            <a:endParaRPr lang="cs-CZ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290965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VD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227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Wireles</a:t>
            </a:r>
            <a:r>
              <a:rPr lang="en-US" dirty="0"/>
              <a:t>s</a:t>
            </a:r>
            <a:r>
              <a:rPr lang="sk-SK" dirty="0"/>
              <a:t> </a:t>
            </a:r>
            <a:r>
              <a:rPr lang="sk-SK" dirty="0" err="1"/>
              <a:t>Local</a:t>
            </a:r>
            <a:r>
              <a:rPr lang="sk-SK" dirty="0"/>
              <a:t> </a:t>
            </a:r>
            <a:r>
              <a:rPr lang="sk-SK" dirty="0" err="1"/>
              <a:t>Area</a:t>
            </a:r>
            <a:r>
              <a:rPr lang="sk-SK" dirty="0"/>
              <a:t> </a:t>
            </a:r>
            <a:r>
              <a:rPr lang="sk-SK" dirty="0" err="1" smtClean="0"/>
              <a:t>Network</a:t>
            </a:r>
            <a:r>
              <a:rPr lang="sk-SK" dirty="0" smtClean="0"/>
              <a:t> – WLAN	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IR</a:t>
            </a:r>
          </a:p>
          <a:p>
            <a:pPr>
              <a:spcBef>
                <a:spcPct val="50000"/>
              </a:spcBef>
            </a:pPr>
            <a:r>
              <a:rPr lang="sk-SK" dirty="0"/>
              <a:t>nepohyblivý </a:t>
            </a:r>
            <a:r>
              <a:rPr lang="sk-SK" b="1" dirty="0"/>
              <a:t>AP</a:t>
            </a:r>
            <a:r>
              <a:rPr lang="sk-SK" dirty="0"/>
              <a:t> (Access Point</a:t>
            </a:r>
            <a:r>
              <a:rPr lang="en-US" dirty="0"/>
              <a:t>)</a:t>
            </a:r>
            <a:r>
              <a:rPr lang="sk-SK" dirty="0"/>
              <a:t> </a:t>
            </a:r>
            <a:endParaRPr lang="sk-SK" dirty="0" smtClean="0"/>
          </a:p>
          <a:p>
            <a:pPr>
              <a:spcBef>
                <a:spcPct val="50000"/>
              </a:spcBef>
            </a:pPr>
            <a:r>
              <a:rPr lang="sk-SK" dirty="0" smtClean="0"/>
              <a:t>AD-HOC</a:t>
            </a:r>
          </a:p>
          <a:p>
            <a:pPr>
              <a:spcBef>
                <a:spcPct val="50000"/>
              </a:spcBef>
            </a:pPr>
            <a:r>
              <a:rPr lang="sk-SK" dirty="0" err="1" smtClean="0"/>
              <a:t>Wireless</a:t>
            </a:r>
            <a:r>
              <a:rPr lang="sk-SK" dirty="0" smtClean="0"/>
              <a:t> router</a:t>
            </a:r>
          </a:p>
          <a:p>
            <a:pPr>
              <a:spcBef>
                <a:spcPct val="50000"/>
              </a:spcBef>
            </a:pPr>
            <a:r>
              <a:rPr lang="sk-SK" dirty="0" smtClean="0"/>
              <a:t>štandardy </a:t>
            </a:r>
            <a:r>
              <a:rPr lang="sk-SK" b="1" dirty="0"/>
              <a:t>IEEE 802.11, HIPERLAN, </a:t>
            </a:r>
            <a:r>
              <a:rPr lang="sk-SK" b="1" dirty="0" err="1"/>
              <a:t>HomeRF</a:t>
            </a:r>
            <a:r>
              <a:rPr lang="sk-SK" dirty="0" smtClean="0"/>
              <a:t>:</a:t>
            </a:r>
          </a:p>
          <a:p>
            <a:pPr>
              <a:spcBef>
                <a:spcPct val="50000"/>
              </a:spcBef>
            </a:pPr>
            <a:r>
              <a:rPr lang="sk-SK" dirty="0" smtClean="0"/>
              <a:t>WPAN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92156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Vlastnosti WIFI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altLang="sk-SK" dirty="0"/>
              <a:t>Wi-Fi je založené na špecifikáciách IEEE </a:t>
            </a:r>
            <a:r>
              <a:rPr lang="sk-SK" altLang="sk-SK" dirty="0" smtClean="0"/>
              <a:t>802.11</a:t>
            </a:r>
            <a:endParaRPr lang="sk-SK" altLang="sk-SK" dirty="0"/>
          </a:p>
          <a:p>
            <a:r>
              <a:rPr lang="sk-SK" altLang="sk-SK" dirty="0" smtClean="0"/>
              <a:t>SSID                </a:t>
            </a:r>
            <a:r>
              <a:rPr lang="sk-SK" altLang="sk-SK" dirty="0" err="1" smtClean="0"/>
              <a:t>beacons</a:t>
            </a:r>
            <a:r>
              <a:rPr lang="sk-SK" altLang="sk-SK" dirty="0" smtClean="0"/>
              <a:t> (maják)  100ms 1Mbit   CSMA/CA</a:t>
            </a:r>
            <a:endParaRPr lang="sk-SK" altLang="sk-SK" dirty="0"/>
          </a:p>
          <a:p>
            <a:r>
              <a:rPr lang="sk-SK" altLang="sk-SK" dirty="0"/>
              <a:t>V súčasnosti sú vyvinuté štyri varianty:</a:t>
            </a:r>
          </a:p>
          <a:p>
            <a:r>
              <a:rPr lang="sk-SK" altLang="sk-SK" dirty="0"/>
              <a:t> </a:t>
            </a:r>
            <a:r>
              <a:rPr lang="sk-SK" dirty="0"/>
              <a:t>32-100 m</a:t>
            </a:r>
          </a:p>
          <a:p>
            <a:r>
              <a:rPr lang="sk-SK" dirty="0"/>
              <a:t>Štandardné pásma:</a:t>
            </a:r>
          </a:p>
          <a:p>
            <a:r>
              <a:rPr lang="sk-SK" dirty="0"/>
              <a:t>2.4 a 5 GHz</a:t>
            </a:r>
          </a:p>
          <a:p>
            <a:endParaRPr lang="sk-SK" dirty="0"/>
          </a:p>
          <a:p>
            <a:endParaRPr lang="sk-SK" dirty="0"/>
          </a:p>
        </p:txBody>
      </p:sp>
      <p:cxnSp>
        <p:nvCxnSpPr>
          <p:cNvPr id="5" name="Rovná spojovacia šípka 4"/>
          <p:cNvCxnSpPr/>
          <p:nvPr/>
        </p:nvCxnSpPr>
        <p:spPr>
          <a:xfrm>
            <a:off x="2191657" y="2946400"/>
            <a:ext cx="7982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863473"/>
              </p:ext>
            </p:extLst>
          </p:nvPr>
        </p:nvGraphicFramePr>
        <p:xfrm>
          <a:off x="8936904" y="1039524"/>
          <a:ext cx="2447925" cy="544982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08062">
                  <a:extLst>
                    <a:ext uri="{9D8B030D-6E8A-4147-A177-3AD203B41FA5}">
                      <a16:colId xmlns:a16="http://schemas.microsoft.com/office/drawing/2014/main" val="1508346919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3500127600"/>
                    </a:ext>
                  </a:extLst>
                </a:gridCol>
              </a:tblGrid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Číslo kanálu</a:t>
                      </a:r>
                      <a:endParaRPr kumimoji="0" lang="sk-SK" altLang="sk-SK" sz="1800" b="1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Frekvencia</a:t>
                      </a:r>
                      <a:endParaRPr kumimoji="0" lang="en-US" altLang="sk-SK" sz="180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k-SK" sz="180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[ GHz ]</a:t>
                      </a:r>
                      <a:endParaRPr kumimoji="0" lang="sk-SK" altLang="sk-SK" sz="1800" b="1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773705901"/>
                  </a:ext>
                </a:extLst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k-SK" sz="1800" u="none" strike="noStrike" cap="none" normalizeH="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1</a:t>
                      </a:r>
                      <a:endParaRPr kumimoji="0" lang="sk-SK" altLang="sk-SK" sz="1800" b="0" i="0" u="none" strike="noStrike" cap="none" normalizeH="0" baseline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u="none" strike="noStrike" cap="none" normalizeH="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2,412</a:t>
                      </a:r>
                      <a:endParaRPr kumimoji="0" lang="sk-SK" altLang="sk-SK" sz="1800" b="0" i="0" u="none" strike="noStrike" cap="none" normalizeH="0" baseline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435519655"/>
                  </a:ext>
                </a:extLst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u="none" strike="noStrike" cap="none" normalizeH="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2</a:t>
                      </a:r>
                      <a:endParaRPr kumimoji="0" lang="sk-SK" altLang="sk-SK" sz="1800" b="0" i="0" u="none" strike="noStrike" cap="none" normalizeH="0" baseline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u="none" strike="noStrike" cap="none" normalizeH="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2,417</a:t>
                      </a:r>
                      <a:endParaRPr kumimoji="0" lang="sk-SK" altLang="sk-SK" sz="1800" b="0" i="0" u="none" strike="noStrike" cap="none" normalizeH="0" baseline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752641531"/>
                  </a:ext>
                </a:extLst>
              </a:tr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u="none" strike="noStrike" cap="none" normalizeH="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3</a:t>
                      </a:r>
                      <a:endParaRPr kumimoji="0" lang="sk-SK" altLang="sk-SK" sz="1800" b="0" i="0" u="none" strike="noStrike" cap="none" normalizeH="0" baseline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u="none" strike="noStrike" cap="none" normalizeH="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2,422</a:t>
                      </a:r>
                      <a:endParaRPr kumimoji="0" lang="sk-SK" altLang="sk-SK" sz="1800" b="0" i="0" u="none" strike="noStrike" cap="none" normalizeH="0" baseline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478300530"/>
                  </a:ext>
                </a:extLst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u="none" strike="noStrike" cap="none" normalizeH="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4</a:t>
                      </a:r>
                      <a:endParaRPr kumimoji="0" lang="sk-SK" altLang="sk-SK" sz="1800" b="0" i="0" u="none" strike="noStrike" cap="none" normalizeH="0" baseline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u="none" strike="noStrike" cap="none" normalizeH="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2,427</a:t>
                      </a:r>
                      <a:endParaRPr kumimoji="0" lang="sk-SK" altLang="sk-SK" sz="1800" b="0" i="0" u="none" strike="noStrike" cap="none" normalizeH="0" baseline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940152022"/>
                  </a:ext>
                </a:extLst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u="none" strike="noStrike" cap="none" normalizeH="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5</a:t>
                      </a:r>
                      <a:endParaRPr kumimoji="0" lang="sk-SK" altLang="sk-SK" sz="1800" b="0" i="0" u="none" strike="noStrike" cap="none" normalizeH="0" baseline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u="none" strike="noStrike" cap="none" normalizeH="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2,432</a:t>
                      </a:r>
                      <a:endParaRPr kumimoji="0" lang="sk-SK" altLang="sk-SK" sz="1800" b="0" i="0" u="none" strike="noStrike" cap="none" normalizeH="0" baseline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732986112"/>
                  </a:ext>
                </a:extLst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u="none" strike="noStrike" cap="none" normalizeH="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6</a:t>
                      </a:r>
                      <a:endParaRPr kumimoji="0" lang="sk-SK" altLang="sk-SK" sz="1800" b="0" i="0" u="none" strike="noStrike" cap="none" normalizeH="0" baseline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2,437</a:t>
                      </a:r>
                      <a:endParaRPr kumimoji="0" lang="sk-SK" altLang="sk-SK" sz="18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790151620"/>
                  </a:ext>
                </a:extLst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u="none" strike="noStrike" cap="none" normalizeH="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7</a:t>
                      </a:r>
                      <a:endParaRPr kumimoji="0" lang="sk-SK" altLang="sk-SK" sz="1800" b="0" i="0" u="none" strike="noStrike" cap="none" normalizeH="0" baseline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u="none" strike="noStrike" cap="none" normalizeH="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2,442</a:t>
                      </a:r>
                      <a:endParaRPr kumimoji="0" lang="sk-SK" altLang="sk-SK" sz="1800" b="0" i="0" u="none" strike="noStrike" cap="none" normalizeH="0" baseline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38380247"/>
                  </a:ext>
                </a:extLst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u="none" strike="noStrike" cap="none" normalizeH="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8</a:t>
                      </a:r>
                      <a:endParaRPr kumimoji="0" lang="sk-SK" altLang="sk-SK" sz="1800" b="0" i="0" u="none" strike="noStrike" cap="none" normalizeH="0" baseline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u="none" strike="noStrike" cap="none" normalizeH="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2,447</a:t>
                      </a:r>
                      <a:endParaRPr kumimoji="0" lang="sk-SK" altLang="sk-SK" sz="1800" b="0" i="0" u="none" strike="noStrike" cap="none" normalizeH="0" baseline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489249174"/>
                  </a:ext>
                </a:extLst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u="none" strike="noStrike" cap="none" normalizeH="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9</a:t>
                      </a:r>
                      <a:endParaRPr kumimoji="0" lang="sk-SK" altLang="sk-SK" sz="1800" b="0" i="0" u="none" strike="noStrike" cap="none" normalizeH="0" baseline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u="none" strike="noStrike" cap="none" normalizeH="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2,452</a:t>
                      </a:r>
                      <a:endParaRPr kumimoji="0" lang="sk-SK" altLang="sk-SK" sz="1800" b="0" i="0" u="none" strike="noStrike" cap="none" normalizeH="0" baseline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72959110"/>
                  </a:ext>
                </a:extLst>
              </a:tr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u="none" strike="noStrike" cap="none" normalizeH="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10</a:t>
                      </a:r>
                      <a:endParaRPr kumimoji="0" lang="sk-SK" altLang="sk-SK" sz="1800" b="0" i="0" u="none" strike="noStrike" cap="none" normalizeH="0" baseline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u="none" strike="noStrike" cap="none" normalizeH="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2,457</a:t>
                      </a:r>
                      <a:endParaRPr kumimoji="0" lang="sk-SK" altLang="sk-SK" sz="1800" b="0" i="0" u="none" strike="noStrike" cap="none" normalizeH="0" baseline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515481740"/>
                  </a:ext>
                </a:extLst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u="none" strike="noStrike" cap="none" normalizeH="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11</a:t>
                      </a:r>
                      <a:endParaRPr kumimoji="0" lang="sk-SK" altLang="sk-SK" sz="1800" b="0" i="0" u="none" strike="noStrike" cap="none" normalizeH="0" baseline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u="none" strike="noStrike" cap="none" normalizeH="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2,462</a:t>
                      </a:r>
                      <a:endParaRPr kumimoji="0" lang="sk-SK" altLang="sk-SK" sz="1800" b="0" i="0" u="none" strike="noStrike" cap="none" normalizeH="0" baseline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555549368"/>
                  </a:ext>
                </a:extLst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u="none" strike="noStrike" cap="none" normalizeH="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12</a:t>
                      </a:r>
                      <a:endParaRPr kumimoji="0" lang="sk-SK" altLang="sk-SK" sz="1800" b="0" i="0" u="none" strike="noStrike" cap="none" normalizeH="0" baseline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u="none" strike="noStrike" cap="none" normalizeH="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2,467</a:t>
                      </a:r>
                      <a:endParaRPr kumimoji="0" lang="sk-SK" altLang="sk-SK" sz="1800" b="0" i="0" u="none" strike="noStrike" cap="none" normalizeH="0" baseline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081666609"/>
                  </a:ext>
                </a:extLst>
              </a:tr>
              <a:tr h="290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u="none" strike="noStrike" cap="none" normalizeH="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13</a:t>
                      </a:r>
                      <a:endParaRPr kumimoji="0" lang="sk-SK" altLang="sk-SK" sz="1800" b="0" i="0" u="none" strike="noStrike" cap="none" normalizeH="0" baseline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180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2,472</a:t>
                      </a:r>
                      <a:endParaRPr kumimoji="0" lang="sk-SK" altLang="sk-SK" sz="18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474807535"/>
                  </a:ext>
                </a:extLst>
              </a:tr>
            </a:tbl>
          </a:graphicData>
        </a:graphic>
      </p:graphicFrame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989" y="4009198"/>
            <a:ext cx="4802010" cy="193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7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WLAN kanály 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802.11 stanovuje spektrálnu </a:t>
            </a:r>
            <a:r>
              <a:rPr lang="sk-SK" dirty="0"/>
              <a:t>masku </a:t>
            </a:r>
            <a:r>
              <a:rPr lang="sk-SK" dirty="0" smtClean="0"/>
              <a:t>definujúcu povolenú </a:t>
            </a:r>
            <a:r>
              <a:rPr lang="sk-SK" dirty="0"/>
              <a:t>distribúciu </a:t>
            </a:r>
            <a:r>
              <a:rPr lang="sk-SK" dirty="0" smtClean="0"/>
              <a:t>napájania </a:t>
            </a:r>
            <a:r>
              <a:rPr lang="sk-SK" dirty="0"/>
              <a:t>cez každý kanál. Maska vyžaduje </a:t>
            </a:r>
            <a:r>
              <a:rPr lang="sk-SK" dirty="0" smtClean="0"/>
              <a:t>oslabený signál </a:t>
            </a:r>
            <a:r>
              <a:rPr lang="sk-SK" dirty="0"/>
              <a:t>minimálne 20 dB od špičkovej amplitúdy v rozmedzí ± 11 MHz od stredového </a:t>
            </a:r>
            <a:r>
              <a:rPr lang="sk-SK" dirty="0" smtClean="0"/>
              <a:t>kmitočtu. T.j. bod</a:t>
            </a:r>
            <a:r>
              <a:rPr lang="sk-SK" dirty="0"/>
              <a:t>, v ktorom je </a:t>
            </a:r>
            <a:r>
              <a:rPr lang="sk-SK" dirty="0" smtClean="0"/>
              <a:t>kanál </a:t>
            </a:r>
            <a:r>
              <a:rPr lang="sk-SK" dirty="0"/>
              <a:t>v </a:t>
            </a:r>
            <a:r>
              <a:rPr lang="sk-SK" dirty="0" smtClean="0"/>
              <a:t>skutočnosti široký </a:t>
            </a:r>
            <a:r>
              <a:rPr lang="sk-SK" dirty="0"/>
              <a:t>22 </a:t>
            </a:r>
            <a:r>
              <a:rPr lang="sk-SK" dirty="0" smtClean="0"/>
              <a:t>MHz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1" y="4214308"/>
            <a:ext cx="10058400" cy="2346960"/>
          </a:xfrm>
          <a:prstGeom prst="rect">
            <a:avLst/>
          </a:prstGeom>
          <a:solidFill>
            <a:schemeClr val="tx1">
              <a:alpha val="5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670168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409</TotalTime>
  <Words>3976</Words>
  <Application>Microsoft Office PowerPoint</Application>
  <PresentationFormat>Širokouhlá</PresentationFormat>
  <Paragraphs>789</Paragraphs>
  <Slides>68</Slides>
  <Notes>10</Notes>
  <HiddenSlides>1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68</vt:i4>
      </vt:variant>
    </vt:vector>
  </HeadingPairs>
  <TitlesOfParts>
    <vt:vector size="75" baseType="lpstr">
      <vt:lpstr>Arial</vt:lpstr>
      <vt:lpstr>Calibri</vt:lpstr>
      <vt:lpstr>Times New Roman</vt:lpstr>
      <vt:lpstr>Trebuchet MS</vt:lpstr>
      <vt:lpstr>Tw Cen MT</vt:lpstr>
      <vt:lpstr>Wingdings</vt:lpstr>
      <vt:lpstr>Obvod</vt:lpstr>
      <vt:lpstr>Bezdrôtové siete</vt:lpstr>
      <vt:lpstr>charakteristika</vt:lpstr>
      <vt:lpstr>Delenie</vt:lpstr>
      <vt:lpstr>Mobilná rádiová sieť</vt:lpstr>
      <vt:lpstr>Vývoj</vt:lpstr>
      <vt:lpstr>Širokopásmové prístupové systémy FWA  (Fixed Wireless Access) </vt:lpstr>
      <vt:lpstr>Wireless Local Area Network – WLAN </vt:lpstr>
      <vt:lpstr>Vlastnosti WIFI</vt:lpstr>
      <vt:lpstr>WLAN kanály </vt:lpstr>
      <vt:lpstr>Prezentácia programu PowerPoint</vt:lpstr>
      <vt:lpstr>Väčšina sveta    USA</vt:lpstr>
      <vt:lpstr>IEEE 802.11 </vt:lpstr>
      <vt:lpstr>802.11 zabezpečenie</vt:lpstr>
      <vt:lpstr>Wimax</vt:lpstr>
      <vt:lpstr>Kognitívne rádio</vt:lpstr>
      <vt:lpstr>Frekvenčná oblasť</vt:lpstr>
      <vt:lpstr>Časová oblasť</vt:lpstr>
      <vt:lpstr>Geografická oblasť</vt:lpstr>
      <vt:lpstr>Kódová oblasť</vt:lpstr>
      <vt:lpstr>Uhlová oblasť</vt:lpstr>
      <vt:lpstr>Satelitné siete</vt:lpstr>
      <vt:lpstr>Prezentácia programu PowerPoint</vt:lpstr>
      <vt:lpstr>CATV </vt:lpstr>
      <vt:lpstr>Prezentácia programu PowerPoint</vt:lpstr>
      <vt:lpstr>PLC – Power line communication</vt:lpstr>
      <vt:lpstr>Prezentácia programu PowerPoint</vt:lpstr>
      <vt:lpstr>Power Line</vt:lpstr>
      <vt:lpstr>Mikrotik</vt:lpstr>
      <vt:lpstr>Prečo práve mikrotik ?</vt:lpstr>
      <vt:lpstr>Pojmy</vt:lpstr>
      <vt:lpstr>Licencia </vt:lpstr>
      <vt:lpstr>MikroTik RouterOS </vt:lpstr>
      <vt:lpstr>Forma distribúcie</vt:lpstr>
      <vt:lpstr>Praktické riešenia mikrotiku </vt:lpstr>
      <vt:lpstr>Integrácia API rozhrania Mikrotiku</vt:lpstr>
      <vt:lpstr>Obsah </vt:lpstr>
      <vt:lpstr>Možný problém</vt:lpstr>
      <vt:lpstr>Skriptovanie v Mikrotiku </vt:lpstr>
      <vt:lpstr>Ďakujem za pozornosť </vt:lpstr>
      <vt:lpstr>Technológie xDSL</vt:lpstr>
      <vt:lpstr>Prezentácia programu PowerPoint</vt:lpstr>
      <vt:lpstr>Prezentácia programu PowerPoint</vt:lpstr>
      <vt:lpstr>Úvod</vt:lpstr>
      <vt:lpstr>Prezentácia programu PowerPoint</vt:lpstr>
      <vt:lpstr>Digital only </vt:lpstr>
      <vt:lpstr>Prezentácia programu PowerPoint</vt:lpstr>
      <vt:lpstr>Prezentácia programu PowerPoint</vt:lpstr>
      <vt:lpstr>IDSL</vt:lpstr>
      <vt:lpstr>HDSL</vt:lpstr>
      <vt:lpstr>Prezentácia programu PowerPoint</vt:lpstr>
      <vt:lpstr>Prezentácia programu PowerPoint</vt:lpstr>
      <vt:lpstr>HDSL 2</vt:lpstr>
      <vt:lpstr>SDSL</vt:lpstr>
      <vt:lpstr>MDSL</vt:lpstr>
      <vt:lpstr>Prezentácia programu PowerPoint</vt:lpstr>
      <vt:lpstr>ADSL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ADSL Modem</vt:lpstr>
      <vt:lpstr>Obsadzovanie subkanálu</vt:lpstr>
      <vt:lpstr>Prezentácia programu PowerPoint</vt:lpstr>
      <vt:lpstr>Prezentácia programu PowerPoint</vt:lpstr>
      <vt:lpstr>Prezentácia programu PowerPoint</vt:lpstr>
      <vt:lpstr>VD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Bezdrôtové siete</dc:title>
  <dc:creator>Peter Šuľaj</dc:creator>
  <cp:lastModifiedBy>Peter Šuľaj</cp:lastModifiedBy>
  <cp:revision>27</cp:revision>
  <dcterms:created xsi:type="dcterms:W3CDTF">2016-03-07T18:55:11Z</dcterms:created>
  <dcterms:modified xsi:type="dcterms:W3CDTF">2016-03-14T22:25:28Z</dcterms:modified>
</cp:coreProperties>
</file>