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7" r:id="rId4"/>
    <p:sldId id="268" r:id="rId5"/>
    <p:sldId id="269" r:id="rId6"/>
    <p:sldId id="270" r:id="rId7"/>
    <p:sldId id="271" r:id="rId8"/>
    <p:sldId id="272" r:id="rId9"/>
    <p:sldId id="278" r:id="rId10"/>
    <p:sldId id="257" r:id="rId11"/>
    <p:sldId id="258" r:id="rId12"/>
    <p:sldId id="259" r:id="rId13"/>
    <p:sldId id="261" r:id="rId14"/>
    <p:sldId id="279" r:id="rId15"/>
    <p:sldId id="262" r:id="rId16"/>
    <p:sldId id="263" r:id="rId17"/>
    <p:sldId id="266" r:id="rId18"/>
    <p:sldId id="264" r:id="rId19"/>
    <p:sldId id="265" r:id="rId20"/>
    <p:sldId id="273" r:id="rId21"/>
    <p:sldId id="274" r:id="rId22"/>
    <p:sldId id="275" r:id="rId23"/>
    <p:sldId id="276" r:id="rId24"/>
    <p:sldId id="260" r:id="rId2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6AA57-C702-4F42-92B9-FC7CC7509C3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97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70727-D92E-412F-BC62-972A095D203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27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671CE-3FC5-4CE3-B8A6-7AF928EE694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36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BF734-0D48-42D3-A165-4140176A465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96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94DA9-B98F-4424-9144-8CB890712D3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97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F51A6-39FB-4456-93B0-3DEFACD4B8B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13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6C89D-D360-4770-B08B-C97087B3375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151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C7F2A-257D-4540-AB43-B809A80FBF4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84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75F2FE-4CFE-4213-ABB8-438089F40F3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80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2A143-4A88-41B4-8390-08E895D0BD1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88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6A394-7D6E-47AD-BFB9-343FEB851C6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83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A6B73A-CD8F-4ED5-B98F-215CC7059AF7}" type="slidenum">
              <a:rPr lang="cs-CZ"/>
              <a:pPr/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//upload.wikimedia.org/wikipedia/commons/4/44/Voip-typical.gi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Niektor</a:t>
            </a:r>
            <a:r>
              <a:rPr lang="sk-SK"/>
              <a:t>é vybrané problémy z oblasti prístupových sietí</a:t>
            </a: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Prístupové siete  - prednášky </a:t>
            </a:r>
            <a:r>
              <a:rPr lang="sk-SK" dirty="0" smtClean="0"/>
              <a:t>201</a:t>
            </a:r>
            <a:r>
              <a:rPr lang="en-US" dirty="0" smtClean="0"/>
              <a:t>6/17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6204"/>
            <a:ext cx="8229600" cy="1143000"/>
          </a:xfrm>
        </p:spPr>
        <p:txBody>
          <a:bodyPr/>
          <a:lstStyle/>
          <a:p>
            <a:r>
              <a:rPr lang="sk-SK" sz="4000" dirty="0">
                <a:solidFill>
                  <a:srgbClr val="FFC000"/>
                </a:solidFill>
              </a:rPr>
              <a:t>NGN – New </a:t>
            </a:r>
            <a:r>
              <a:rPr lang="sk-SK" sz="4000" dirty="0" err="1">
                <a:solidFill>
                  <a:srgbClr val="FFC000"/>
                </a:solidFill>
              </a:rPr>
              <a:t>Generation</a:t>
            </a:r>
            <a:r>
              <a:rPr lang="sk-SK" sz="4000" dirty="0">
                <a:solidFill>
                  <a:srgbClr val="FFC000"/>
                </a:solidFill>
              </a:rPr>
              <a:t> </a:t>
            </a:r>
            <a:r>
              <a:rPr lang="sk-SK" sz="4000" dirty="0" err="1">
                <a:solidFill>
                  <a:srgbClr val="FFC000"/>
                </a:solidFill>
              </a:rPr>
              <a:t>Networks</a:t>
            </a:r>
            <a:endParaRPr lang="cs-CZ" sz="4000" dirty="0">
              <a:solidFill>
                <a:srgbClr val="FFC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181057"/>
            <a:ext cx="8496944" cy="4525963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sk-SK" sz="2400" dirty="0"/>
              <a:t>Vývoj dátových sietí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sz="2400" dirty="0"/>
              <a:t>-najprv prepojovanie okruhov, a to aj v sieťach pre prenos dát (digitálne </a:t>
            </a:r>
            <a:r>
              <a:rPr lang="sk-SK" sz="2400" dirty="0" err="1"/>
              <a:t>tel</a:t>
            </a:r>
            <a:r>
              <a:rPr lang="en-US" sz="2400" dirty="0"/>
              <a:t>e</a:t>
            </a:r>
            <a:r>
              <a:rPr lang="sk-SK" sz="2400" dirty="0" err="1"/>
              <a:t>f.siete</a:t>
            </a:r>
            <a:r>
              <a:rPr lang="sk-SK" sz="2400" dirty="0"/>
              <a:t> a ISDN)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sz="2400" dirty="0"/>
              <a:t>- vznik štandardu X.25 a RM-OSI (</a:t>
            </a:r>
            <a:r>
              <a:rPr lang="sk-SK" sz="2400" dirty="0" err="1"/>
              <a:t>Reference</a:t>
            </a:r>
            <a:r>
              <a:rPr lang="sk-SK" sz="2400" dirty="0"/>
              <a:t> Model </a:t>
            </a:r>
            <a:r>
              <a:rPr lang="sk-SK" sz="2400" dirty="0" err="1"/>
              <a:t>Open</a:t>
            </a:r>
            <a:r>
              <a:rPr lang="sk-SK" sz="2400" dirty="0"/>
              <a:t> </a:t>
            </a:r>
            <a:r>
              <a:rPr lang="sk-SK" sz="2400" dirty="0" err="1"/>
              <a:t>System</a:t>
            </a:r>
            <a:r>
              <a:rPr lang="sk-SK" sz="2400" dirty="0"/>
              <a:t> </a:t>
            </a:r>
            <a:r>
              <a:rPr lang="en-US" sz="2400" dirty="0"/>
              <a:t>I</a:t>
            </a:r>
            <a:r>
              <a:rPr lang="sk-SK" sz="2400" dirty="0" err="1"/>
              <a:t>nterconnect</a:t>
            </a:r>
            <a:r>
              <a:rPr lang="sk-SK" sz="2400" dirty="0"/>
              <a:t> – 7 vrstiev ...)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/>
              <a:t>vývoj prepojovania správ, prepojovania </a:t>
            </a:r>
            <a:r>
              <a:rPr lang="sk-SK" sz="2400" dirty="0" err="1"/>
              <a:t>paketov</a:t>
            </a:r>
            <a:r>
              <a:rPr lang="sk-SK" sz="2400" dirty="0"/>
              <a:t> (na 3. vrstve) a prepojovania rámcov (</a:t>
            </a:r>
            <a:r>
              <a:rPr lang="sk-SK" sz="2400" dirty="0" err="1"/>
              <a:t>Frame</a:t>
            </a:r>
            <a:r>
              <a:rPr lang="sk-SK" sz="2400" dirty="0"/>
              <a:t> </a:t>
            </a:r>
            <a:r>
              <a:rPr lang="sk-SK" sz="2400" dirty="0" err="1"/>
              <a:t>Relay</a:t>
            </a:r>
            <a:r>
              <a:rPr lang="sk-SK" sz="2400" dirty="0"/>
              <a:t>, na 2.vrstve RM-OSI)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/>
              <a:t>vznik ATM </a:t>
            </a:r>
            <a:r>
              <a:rPr lang="en-US" sz="2400" dirty="0" err="1"/>
              <a:t>siet</a:t>
            </a:r>
            <a:r>
              <a:rPr lang="sk-SK" sz="2400" dirty="0"/>
              <a:t>í (</a:t>
            </a:r>
            <a:r>
              <a:rPr lang="sk-SK" sz="2400" dirty="0" err="1"/>
              <a:t>Asynchonous</a:t>
            </a:r>
            <a:r>
              <a:rPr lang="sk-SK" sz="2400" dirty="0"/>
              <a:t> Transport </a:t>
            </a:r>
            <a:r>
              <a:rPr lang="sk-SK" sz="2400" dirty="0" err="1"/>
              <a:t>Mode</a:t>
            </a:r>
            <a:r>
              <a:rPr lang="sk-SK" sz="2400" dirty="0"/>
              <a:t>) – </a:t>
            </a:r>
            <a:r>
              <a:rPr lang="sk-SK" sz="2400" dirty="0" err="1"/>
              <a:t>pakety</a:t>
            </a:r>
            <a:r>
              <a:rPr lang="sk-SK" sz="2400" dirty="0"/>
              <a:t> s </a:t>
            </a:r>
            <a:r>
              <a:rPr lang="sk-SK" sz="2400" dirty="0" err="1"/>
              <a:t>konšt</a:t>
            </a:r>
            <a:r>
              <a:rPr lang="sk-SK" sz="2400" dirty="0"/>
              <a:t>. dĺžkou 53 </a:t>
            </a:r>
            <a:r>
              <a:rPr lang="sk-SK" sz="2400" dirty="0" err="1"/>
              <a:t>B=bunky</a:t>
            </a:r>
            <a:endParaRPr lang="sk-SK" sz="24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/>
              <a:t>to všetko sú spojovo orientované siete – cesty a okruhy zriaďované a rušené pomocou signalizačného systému</a:t>
            </a:r>
            <a:endParaRPr lang="cs-CZ" sz="2400" dirty="0"/>
          </a:p>
        </p:txBody>
      </p:sp>
      <p:sp>
        <p:nvSpPr>
          <p:cNvPr id="2" name="BlokTextu 1"/>
          <p:cNvSpPr txBox="1"/>
          <p:nvPr/>
        </p:nvSpPr>
        <p:spPr>
          <a:xfrm>
            <a:off x="176514" y="980728"/>
            <a:ext cx="8967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podľa ITU: NGN je </a:t>
            </a:r>
            <a:r>
              <a:rPr lang="sk-SK" dirty="0" err="1" smtClean="0"/>
              <a:t>paketovo</a:t>
            </a:r>
            <a:r>
              <a:rPr lang="sk-SK" dirty="0" smtClean="0"/>
              <a:t> orientovaná sieť poskytujúca širokopásmové služby, aj telekomunikačné,  s transportom zaručujúcim </a:t>
            </a:r>
            <a:r>
              <a:rPr lang="sk-SK" dirty="0" err="1" smtClean="0"/>
              <a:t>QoS</a:t>
            </a:r>
            <a:r>
              <a:rPr lang="sk-SK" dirty="0" smtClean="0"/>
              <a:t>, rôzneho technologického typu avšak neovplyvňujúceho </a:t>
            </a:r>
            <a:r>
              <a:rPr lang="sk-SK" dirty="0" err="1" smtClean="0"/>
              <a:t>službovo</a:t>
            </a:r>
            <a:r>
              <a:rPr lang="sk-SK" dirty="0" smtClean="0"/>
              <a:t> orientované funkcie. Má umožniť všetkým účastníkom neobmedzený prístup k rôznym poskytovateľom, a to aj mobilný prístup. </a:t>
            </a:r>
            <a:r>
              <a:rPr lang="sk-SK" dirty="0" smtClean="0">
                <a:sym typeface="Wingdings" pitchFamily="2" charset="2"/>
              </a:rPr>
              <a:t>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r>
              <a:rPr lang="sk-SK" sz="2800" dirty="0"/>
              <a:t>v PC prostredí – vývoj systémov a sietí </a:t>
            </a:r>
            <a:r>
              <a:rPr lang="sk-SK" sz="1800" dirty="0"/>
              <a:t>založených</a:t>
            </a:r>
            <a:r>
              <a:rPr lang="sk-SK" sz="2800" dirty="0"/>
              <a:t> na protokole IP – nespojovo orientované s </a:t>
            </a:r>
            <a:r>
              <a:rPr lang="sk-SK" sz="2800" dirty="0" smtClean="0"/>
              <a:t>prepojovaním </a:t>
            </a:r>
            <a:r>
              <a:rPr lang="sk-SK" sz="2800" dirty="0" err="1"/>
              <a:t>paketov</a:t>
            </a:r>
            <a:r>
              <a:rPr lang="sk-SK" sz="2800" dirty="0"/>
              <a:t> (</a:t>
            </a:r>
            <a:r>
              <a:rPr lang="sk-SK" sz="2800" dirty="0" err="1"/>
              <a:t>datagramov</a:t>
            </a:r>
            <a:r>
              <a:rPr lang="sk-SK" sz="2800" dirty="0"/>
              <a:t>) – najprv bez zaručenia </a:t>
            </a:r>
            <a:r>
              <a:rPr lang="sk-SK" sz="2800" dirty="0" err="1"/>
              <a:t>QoS</a:t>
            </a:r>
            <a:r>
              <a:rPr lang="sk-SK" sz="2800" dirty="0"/>
              <a:t> (nevhodné pre aplikácie v reálnom čase</a:t>
            </a:r>
            <a:r>
              <a:rPr lang="sk-SK" sz="2800" dirty="0" smtClean="0"/>
              <a:t>),</a:t>
            </a:r>
          </a:p>
          <a:p>
            <a:r>
              <a:rPr lang="sk-SK" sz="2800" dirty="0" smtClean="0"/>
              <a:t>potom </a:t>
            </a:r>
            <a:r>
              <a:rPr lang="sk-SK" sz="2800" dirty="0"/>
              <a:t>so zavedením tried služieb, priorít a rezervácie kapacity, </a:t>
            </a:r>
            <a:r>
              <a:rPr lang="sk-SK" sz="2800" dirty="0" smtClean="0"/>
              <a:t>atď. </a:t>
            </a:r>
            <a:r>
              <a:rPr lang="sk-SK" sz="2800" dirty="0"/>
              <a:t>sa to výrazne zlepšilo </a:t>
            </a:r>
            <a:r>
              <a:rPr lang="sk-SK" sz="2800" dirty="0">
                <a:sym typeface="Wingdings" pitchFamily="2" charset="2"/>
              </a:rPr>
              <a:t></a:t>
            </a:r>
            <a:r>
              <a:rPr lang="en-US" sz="2800" dirty="0">
                <a:sym typeface="Wingdings" pitchFamily="2" charset="2"/>
              </a:rPr>
              <a:t> IP </a:t>
            </a:r>
            <a:r>
              <a:rPr lang="en-US" sz="2800" dirty="0" err="1">
                <a:sym typeface="Wingdings" pitchFamily="2" charset="2"/>
              </a:rPr>
              <a:t>siete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sa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javili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ako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kandid</a:t>
            </a:r>
            <a:r>
              <a:rPr lang="sk-SK" sz="2800" dirty="0">
                <a:sym typeface="Wingdings" pitchFamily="2" charset="2"/>
              </a:rPr>
              <a:t>á</a:t>
            </a:r>
            <a:r>
              <a:rPr lang="en-US" sz="2800" dirty="0">
                <a:sym typeface="Wingdings" pitchFamily="2" charset="2"/>
              </a:rPr>
              <a:t>t </a:t>
            </a:r>
            <a:r>
              <a:rPr lang="en-US" sz="2800" dirty="0" err="1">
                <a:sym typeface="Wingdings" pitchFamily="2" charset="2"/>
              </a:rPr>
              <a:t>na</a:t>
            </a:r>
            <a:r>
              <a:rPr lang="sk-SK" sz="2800" dirty="0">
                <a:sym typeface="Wingdings" pitchFamily="2" charset="2"/>
              </a:rPr>
              <a:t> zjednocujúcu  platformu prepájajúcu rôzne typy sietí</a:t>
            </a:r>
          </a:p>
          <a:p>
            <a:r>
              <a:rPr lang="sk-SK" sz="2800" dirty="0">
                <a:sym typeface="Wingdings" pitchFamily="2" charset="2"/>
              </a:rPr>
              <a:t>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sk-SK" sz="2800" dirty="0">
                <a:sym typeface="Wingdings" pitchFamily="2" charset="2"/>
              </a:rPr>
              <a:t>vznik predstavy siete novej </a:t>
            </a:r>
            <a:r>
              <a:rPr lang="en-US" sz="2800" dirty="0" err="1">
                <a:sym typeface="Wingdings" pitchFamily="2" charset="2"/>
              </a:rPr>
              <a:t>gener</a:t>
            </a:r>
            <a:r>
              <a:rPr lang="sk-SK" sz="2800" dirty="0" err="1">
                <a:sym typeface="Wingdings" pitchFamily="2" charset="2"/>
              </a:rPr>
              <a:t>ácie</a:t>
            </a:r>
            <a:r>
              <a:rPr lang="sk-SK" sz="2800" dirty="0">
                <a:sym typeface="Wingdings" pitchFamily="2" charset="2"/>
              </a:rPr>
              <a:t> – NGN – viď obr. ďalej. Dnes sa táto predstava zrejme stáva skutočnosťou.</a:t>
            </a:r>
          </a:p>
          <a:p>
            <a:pPr>
              <a:buFontTx/>
              <a:buNone/>
            </a:pPr>
            <a:endParaRPr lang="cs-CZ" sz="2800" dirty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37449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pokračovanie</a:t>
            </a:r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393113" cy="475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27088" y="5445125"/>
            <a:ext cx="7561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 6 </a:t>
            </a:r>
            <a:r>
              <a:rPr lang="sk-SK"/>
              <a:t>NGN – sieť novej generácie – predstava z obdobia asi r.2003 </a:t>
            </a:r>
            <a:r>
              <a:rPr lang="en-US"/>
              <a:t>[1]</a:t>
            </a:r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7377112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84213" y="5157788"/>
            <a:ext cx="6911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Obr.7  </a:t>
            </a:r>
            <a:r>
              <a:rPr lang="sk-SK"/>
              <a:t>Kombinácie technológií v prístupových sieťach</a:t>
            </a:r>
            <a:endParaRPr lang="cs-CZ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C000"/>
                </a:solidFill>
              </a:rPr>
              <a:t>IMS siete</a:t>
            </a:r>
            <a:endParaRPr lang="sk-SK" dirty="0">
              <a:solidFill>
                <a:srgbClr val="FFC00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683568" y="1628800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(IP </a:t>
            </a:r>
            <a:r>
              <a:rPr lang="sk-SK" b="1" dirty="0" err="1" smtClean="0"/>
              <a:t>Multimedia</a:t>
            </a:r>
            <a:r>
              <a:rPr lang="sk-SK" b="1" dirty="0" smtClean="0"/>
              <a:t> </a:t>
            </a:r>
            <a:r>
              <a:rPr lang="sk-SK" b="1" dirty="0" err="1" smtClean="0"/>
              <a:t>Subsystem</a:t>
            </a:r>
            <a:r>
              <a:rPr lang="sk-SK" b="1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predstava z minulosti – realizovaná štandardmi 3GPP (3GPP rel.5) v GSM a </a:t>
            </a:r>
            <a:r>
              <a:rPr lang="sk-SK" dirty="0"/>
              <a:t>GPRS (doručenie internetových </a:t>
            </a:r>
            <a:r>
              <a:rPr lang="sk-SK" dirty="0" smtClean="0"/>
              <a:t>služieb; </a:t>
            </a:r>
            <a:r>
              <a:rPr lang="en-US" dirty="0" smtClean="0"/>
              <a:t>General </a:t>
            </a:r>
            <a:r>
              <a:rPr lang="en-US" dirty="0"/>
              <a:t>packet radio </a:t>
            </a:r>
            <a:r>
              <a:rPr lang="en-US" dirty="0" smtClean="0"/>
              <a:t>service</a:t>
            </a:r>
            <a:r>
              <a:rPr lang="sk-SK" dirty="0" smtClean="0"/>
              <a:t>-</a:t>
            </a:r>
            <a:r>
              <a:rPr lang="en-US" dirty="0" smtClean="0"/>
              <a:t>packet </a:t>
            </a:r>
            <a:r>
              <a:rPr lang="en-US" dirty="0"/>
              <a:t>oriented mobile data service on the 2G and 3G cellular </a:t>
            </a:r>
            <a:r>
              <a:rPr lang="en-US" dirty="0" smtClean="0"/>
              <a:t>communication</a:t>
            </a:r>
            <a:r>
              <a:rPr lang="sk-SK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Umožňuje </a:t>
            </a:r>
            <a:r>
              <a:rPr lang="sk-SK" dirty="0"/>
              <a:t>firmám a jednotlivcom na Slovensku </a:t>
            </a:r>
            <a:r>
              <a:rPr lang="sk-SK" dirty="0" smtClean="0"/>
              <a:t>využívať multimediálne </a:t>
            </a:r>
            <a:r>
              <a:rPr lang="sk-SK" dirty="0"/>
              <a:t>aplikácie bez ohľadu na typ prístupovej siete </a:t>
            </a:r>
            <a:r>
              <a:rPr lang="sk-SK" dirty="0" smtClean="0"/>
              <a:t>(reklama jedného z operátorov spred niekoľkých rokov)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architekt</a:t>
            </a:r>
            <a:r>
              <a:rPr lang="sk-SK" dirty="0"/>
              <a:t>ú</a:t>
            </a:r>
            <a:r>
              <a:rPr lang="en-US" dirty="0" err="1" smtClean="0"/>
              <a:t>ra</a:t>
            </a:r>
            <a:r>
              <a:rPr lang="en-US" dirty="0" smtClean="0"/>
              <a:t> pre </a:t>
            </a:r>
            <a:r>
              <a:rPr lang="en-US" dirty="0" err="1" smtClean="0"/>
              <a:t>doru</a:t>
            </a:r>
            <a:r>
              <a:rPr lang="sk-SK" dirty="0" err="1" smtClean="0"/>
              <a:t>čenie</a:t>
            </a:r>
            <a:r>
              <a:rPr lang="sk-SK" dirty="0" smtClean="0"/>
              <a:t> IP </a:t>
            </a:r>
            <a:r>
              <a:rPr lang="sk-SK" dirty="0" err="1" smtClean="0"/>
              <a:t>multimediál</a:t>
            </a:r>
            <a:r>
              <a:rPr lang="sk-SK" dirty="0" smtClean="0"/>
              <a:t>. služieb</a:t>
            </a:r>
            <a:endParaRPr lang="sk-SK" dirty="0"/>
          </a:p>
          <a:p>
            <a:pPr marL="285750" indent="-285750">
              <a:buFontTx/>
              <a:buChar char="-"/>
            </a:pPr>
            <a:r>
              <a:rPr lang="sk-SK" dirty="0" smtClean="0"/>
              <a:t>pôvodne: bezdrôtový štandard GPRS, neskôr </a:t>
            </a:r>
            <a:r>
              <a:rPr lang="sk-SK" dirty="0" err="1" smtClean="0"/>
              <a:t>Wireless</a:t>
            </a:r>
            <a:r>
              <a:rPr lang="sk-SK" dirty="0" smtClean="0"/>
              <a:t> LAN, CDMA 2000 a pevné linky</a:t>
            </a:r>
          </a:p>
          <a:p>
            <a:pPr marL="285750" indent="-285750">
              <a:buFontTx/>
              <a:buChar char="-"/>
            </a:pPr>
            <a:r>
              <a:rPr lang="sk-SK" dirty="0"/>
              <a:t>IETF protokoly (SIP - </a:t>
            </a:r>
            <a:r>
              <a:rPr lang="sk-SK" dirty="0" err="1"/>
              <a:t>Session</a:t>
            </a:r>
            <a:r>
              <a:rPr lang="sk-SK" dirty="0"/>
              <a:t> </a:t>
            </a:r>
            <a:r>
              <a:rPr lang="sk-SK" dirty="0" err="1"/>
              <a:t>Initiation</a:t>
            </a:r>
            <a:r>
              <a:rPr lang="sk-SK" dirty="0"/>
              <a:t> </a:t>
            </a:r>
            <a:r>
              <a:rPr lang="sk-SK" dirty="0" err="1"/>
              <a:t>Protocol</a:t>
            </a:r>
            <a:r>
              <a:rPr lang="sk-SK" dirty="0"/>
              <a:t> </a:t>
            </a:r>
            <a:r>
              <a:rPr lang="sk-SK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...</a:t>
            </a:r>
            <a:r>
              <a:rPr lang="en-US" dirty="0"/>
              <a:t> horizontal control layer that isolates the access network from the service layer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89903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8653462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76262" y="5517232"/>
            <a:ext cx="7488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 8 </a:t>
            </a:r>
            <a:r>
              <a:rPr lang="sk-SK" dirty="0"/>
              <a:t>Bloková schéma</a:t>
            </a:r>
            <a:r>
              <a:rPr lang="sk-SK" b="1" dirty="0"/>
              <a:t> </a:t>
            </a:r>
            <a:r>
              <a:rPr lang="sk-SK" b="1" dirty="0" err="1"/>
              <a:t>s</a:t>
            </a:r>
            <a:r>
              <a:rPr lang="sk-SK" dirty="0" err="1"/>
              <a:t>cramblera</a:t>
            </a:r>
            <a:r>
              <a:rPr lang="sk-SK" dirty="0"/>
              <a:t> </a:t>
            </a:r>
            <a:r>
              <a:rPr lang="sk-SK" dirty="0" err="1"/>
              <a:t>STU-C</a:t>
            </a:r>
            <a:r>
              <a:rPr lang="sk-SK" dirty="0"/>
              <a:t> </a:t>
            </a:r>
            <a:r>
              <a:rPr lang="en-US" dirty="0"/>
              <a:t>[1]</a:t>
            </a:r>
            <a:endParaRPr lang="cs-CZ" dirty="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55650" y="549275"/>
            <a:ext cx="7129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SCRAMBLER</a:t>
            </a:r>
            <a:endParaRPr lang="cs-CZ" b="1"/>
          </a:p>
        </p:txBody>
      </p:sp>
      <p:sp>
        <p:nvSpPr>
          <p:cNvPr id="2" name="BlokTextu 1"/>
          <p:cNvSpPr txBox="1"/>
          <p:nvPr/>
        </p:nvSpPr>
        <p:spPr>
          <a:xfrm>
            <a:off x="743996" y="963929"/>
            <a:ext cx="6336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/>
              <a:t>zrovnomernenie</a:t>
            </a:r>
            <a:r>
              <a:rPr lang="en-US" dirty="0" smtClean="0"/>
              <a:t> </a:t>
            </a:r>
            <a:r>
              <a:rPr lang="en-US" dirty="0" err="1" smtClean="0"/>
              <a:t>spektra</a:t>
            </a:r>
            <a:r>
              <a:rPr lang="en-US" dirty="0" smtClean="0"/>
              <a:t> + </a:t>
            </a:r>
            <a:r>
              <a:rPr lang="sk-SK" dirty="0" smtClean="0"/>
              <a:t>kódovanie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vyn</a:t>
            </a:r>
            <a:r>
              <a:rPr lang="sk-SK" dirty="0" err="1" smtClean="0"/>
              <a:t>ásobenie</a:t>
            </a:r>
            <a:r>
              <a:rPr lang="sk-SK" dirty="0" smtClean="0"/>
              <a:t> pseudonáhodnou postupnosťou s vyššou frekvenciou bitov)</a:t>
            </a:r>
            <a:endParaRPr lang="sk-SK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78088"/>
            <a:ext cx="7920558" cy="413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95288" y="188913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Trellisov</a:t>
            </a:r>
            <a:r>
              <a:rPr lang="sk-SK" sz="2400" b="1"/>
              <a:t>é kódovanie</a:t>
            </a:r>
            <a:endParaRPr lang="cs-CZ" sz="2400" b="1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07975" y="6348660"/>
            <a:ext cx="2735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 9  </a:t>
            </a:r>
            <a:r>
              <a:rPr lang="en-US" dirty="0"/>
              <a:t>[lit. 1]</a:t>
            </a:r>
            <a:endParaRPr lang="cs-CZ" dirty="0"/>
          </a:p>
        </p:txBody>
      </p:sp>
      <p:sp>
        <p:nvSpPr>
          <p:cNvPr id="2" name="AutoShape 2" descr="Image result for trellis co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" name="AutoShape 4" descr="Image result for trellis cod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0" name="Picture 6" descr="https://upload.wikimedia.org/wikipedia/commons/f/ff/Convolutional_code_trellis_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5667"/>
            <a:ext cx="5114925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8269287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68405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... pričom konvolučný kóder:</a:t>
            </a:r>
            <a:endParaRPr lang="cs-CZ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23850" y="5300663"/>
            <a:ext cx="48244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 10  </a:t>
            </a:r>
            <a:r>
              <a:rPr lang="sk-SK"/>
              <a:t>Konvolučný kóder  </a:t>
            </a:r>
            <a:r>
              <a:rPr lang="en-US"/>
              <a:t>[lit. 1]</a:t>
            </a:r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299769"/>
            <a:ext cx="8229600" cy="1143000"/>
          </a:xfrm>
        </p:spPr>
        <p:txBody>
          <a:bodyPr/>
          <a:lstStyle/>
          <a:p>
            <a:r>
              <a:rPr lang="en-US" dirty="0"/>
              <a:t>Home PNA</a:t>
            </a:r>
            <a:endParaRPr lang="cs-CZ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7" y="3573016"/>
            <a:ext cx="8088312" cy="29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46113" y="6420644"/>
            <a:ext cx="763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 </a:t>
            </a:r>
            <a:r>
              <a:rPr lang="sk-SK" dirty="0"/>
              <a:t> </a:t>
            </a:r>
            <a:r>
              <a:rPr lang="sk-SK" b="1" dirty="0"/>
              <a:t>11</a:t>
            </a:r>
            <a:r>
              <a:rPr lang="sk-SK" dirty="0"/>
              <a:t> Koncepcia domácej siete </a:t>
            </a:r>
            <a:r>
              <a:rPr lang="sk-SK" dirty="0" err="1"/>
              <a:t>Home</a:t>
            </a:r>
            <a:r>
              <a:rPr lang="sk-SK" dirty="0"/>
              <a:t> PNA </a:t>
            </a:r>
            <a:r>
              <a:rPr lang="en-US" dirty="0"/>
              <a:t>[2]</a:t>
            </a:r>
            <a:endParaRPr lang="cs-CZ" b="1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11188" y="1224171"/>
            <a:ext cx="71294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k-SK" dirty="0" smtClean="0"/>
              <a:t>nie je to </a:t>
            </a:r>
            <a:r>
              <a:rPr lang="sk-SK" dirty="0" err="1" smtClean="0"/>
              <a:t>xDSL</a:t>
            </a:r>
            <a:r>
              <a:rPr lang="sk-SK" dirty="0" smtClean="0"/>
              <a:t>, ale je to tiež pre </a:t>
            </a:r>
            <a:r>
              <a:rPr lang="sk-SK" b="1" dirty="0" smtClean="0"/>
              <a:t>medené páry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dirty="0" smtClean="0"/>
              <a:t>AT</a:t>
            </a:r>
            <a:r>
              <a:rPr lang="en-US" dirty="0"/>
              <a:t>&amp;T,  Pace plc., Sigma Design, Motorola, Cisco Systems,...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dirty="0"/>
              <a:t>ITU-</a:t>
            </a:r>
            <a:r>
              <a:rPr lang="sk-SK" dirty="0"/>
              <a:t>T</a:t>
            </a:r>
            <a:r>
              <a:rPr lang="en-US" dirty="0"/>
              <a:t> G. 9954 (2007)</a:t>
            </a:r>
            <a:endParaRPr lang="cs-CZ" dirty="0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23528" y="121254"/>
            <a:ext cx="633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dirty="0"/>
              <a:t>- ďalšia prístupová technológia:</a:t>
            </a:r>
            <a:endParaRPr lang="cs-CZ" dirty="0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646113" y="2565400"/>
            <a:ext cx="84978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dirty="0"/>
              <a:t>- </a:t>
            </a:r>
            <a:r>
              <a:rPr lang="sk-SK" dirty="0" smtClean="0"/>
              <a:t>spoločné vysokorýchlostné pripojenie + využitie </a:t>
            </a:r>
            <a:r>
              <a:rPr lang="sk-SK" dirty="0"/>
              <a:t>existujúcich (rozvetvených) vnútorných rozvodov účastníka (rod. dom, školy, nemocnice</a:t>
            </a:r>
            <a:r>
              <a:rPr lang="sk-SK" dirty="0" smtClean="0"/>
              <a:t>,...); možné cez modem pripojiť aj LAN (</a:t>
            </a:r>
            <a:r>
              <a:rPr lang="sk-SK" dirty="0" err="1" smtClean="0"/>
              <a:t>Ethernet</a:t>
            </a:r>
            <a:r>
              <a:rPr lang="sk-SK" dirty="0" smtClean="0"/>
              <a:t> alebo </a:t>
            </a:r>
            <a:r>
              <a:rPr lang="sk-SK" dirty="0" err="1" smtClean="0"/>
              <a:t>WiFi</a:t>
            </a:r>
            <a:r>
              <a:rPr lang="sk-SK" dirty="0" smtClean="0"/>
              <a:t>) </a:t>
            </a:r>
            <a:r>
              <a:rPr lang="sk-SK" dirty="0"/>
              <a:t>... aj problémy spojené s vetvením...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6713537" cy="313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042988" y="3933825"/>
            <a:ext cx="77771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00113" indent="-900113">
              <a:defRPr>
                <a:solidFill>
                  <a:schemeClr val="tx1"/>
                </a:solidFill>
                <a:latin typeface="Arial" charset="0"/>
              </a:defRPr>
            </a:lvl1pPr>
            <a:lvl2pPr marL="1079500">
              <a:defRPr>
                <a:solidFill>
                  <a:schemeClr val="tx1"/>
                </a:solidFill>
                <a:latin typeface="Arial" charset="0"/>
              </a:defRPr>
            </a:lvl2pPr>
            <a:lvl3pPr marL="1258888">
              <a:defRPr>
                <a:solidFill>
                  <a:schemeClr val="tx1"/>
                </a:solidFill>
                <a:latin typeface="Arial" charset="0"/>
              </a:defRPr>
            </a:lvl3pPr>
            <a:lvl4pPr marL="1438275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Obr. </a:t>
            </a:r>
            <a:r>
              <a:rPr lang="sk-SK" b="1"/>
              <a:t>12 </a:t>
            </a:r>
            <a:r>
              <a:rPr lang="en-US"/>
              <a:t>HomePNA  -typick</a:t>
            </a:r>
            <a:r>
              <a:rPr lang="sk-SK"/>
              <a:t>á architektúra. (AP-Access point - prístupový bod, IF – Isolation Function – frekv. filter</a:t>
            </a:r>
            <a:r>
              <a:rPr lang="en-US"/>
              <a:t>) [1]</a:t>
            </a:r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86800" cy="1143000"/>
          </a:xfrm>
        </p:spPr>
        <p:txBody>
          <a:bodyPr/>
          <a:lstStyle/>
          <a:p>
            <a:r>
              <a:rPr lang="sk-SK" sz="3600"/>
              <a:t>Problematika SNR, spektra PSD, početnosti chýb a koexistencie systémov </a:t>
            </a:r>
            <a:endParaRPr lang="cs-CZ" sz="360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6261100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6026336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Obr.1 </a:t>
            </a:r>
            <a:r>
              <a:rPr lang="sk-SK" dirty="0"/>
              <a:t> Závislosť odstupu </a:t>
            </a:r>
            <a:r>
              <a:rPr lang="sk-SK" dirty="0" smtClean="0"/>
              <a:t>SNR</a:t>
            </a:r>
            <a:r>
              <a:rPr lang="en-US" dirty="0" smtClean="0"/>
              <a:t> od </a:t>
            </a:r>
            <a:r>
              <a:rPr lang="en-US" dirty="0" err="1" smtClean="0"/>
              <a:t>frekvencie</a:t>
            </a:r>
            <a:r>
              <a:rPr lang="sk-SK" dirty="0" smtClean="0"/>
              <a:t> </a:t>
            </a:r>
            <a:r>
              <a:rPr lang="sk-SK" dirty="0"/>
              <a:t>v </a:t>
            </a:r>
            <a:r>
              <a:rPr lang="sk-SK" dirty="0" err="1"/>
              <a:t>downstreame</a:t>
            </a:r>
            <a:r>
              <a:rPr lang="sk-SK" dirty="0"/>
              <a:t> (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vstupe</a:t>
            </a:r>
            <a:r>
              <a:rPr lang="en-US" dirty="0" smtClean="0"/>
              <a:t> </a:t>
            </a:r>
            <a:r>
              <a:rPr lang="en-US" dirty="0" err="1" smtClean="0"/>
              <a:t>prij</a:t>
            </a:r>
            <a:r>
              <a:rPr lang="sk-SK" dirty="0" err="1" smtClean="0"/>
              <a:t>ímača</a:t>
            </a:r>
            <a:r>
              <a:rPr lang="sk-SK" dirty="0" smtClean="0"/>
              <a:t>) pre 1, 2, ..., 5 </a:t>
            </a:r>
            <a:r>
              <a:rPr lang="sk-SK" dirty="0" err="1" smtClean="0"/>
              <a:t>prípojek</a:t>
            </a:r>
            <a:r>
              <a:rPr lang="sk-SK" dirty="0" smtClean="0"/>
              <a:t> ADSL </a:t>
            </a:r>
            <a:r>
              <a:rPr lang="en-US" dirty="0"/>
              <a:t>[2</a:t>
            </a:r>
            <a:r>
              <a:rPr lang="en-US" dirty="0" smtClean="0"/>
              <a:t>]</a:t>
            </a:r>
            <a:r>
              <a:rPr lang="sk-SK" dirty="0" smtClean="0"/>
              <a:t>. So vzdialenosťou rastie aj útlm </a:t>
            </a:r>
            <a:r>
              <a:rPr lang="sk-SK" dirty="0" err="1" smtClean="0"/>
              <a:t>sig</a:t>
            </a:r>
            <a:r>
              <a:rPr lang="sk-SK" dirty="0" smtClean="0"/>
              <a:t>. </a:t>
            </a:r>
            <a:r>
              <a:rPr lang="sk-SK" dirty="0" smtClean="0">
                <a:sym typeface="Wingdings" pitchFamily="2" charset="2"/>
              </a:rPr>
              <a:t></a:t>
            </a:r>
            <a:r>
              <a:rPr lang="sk-SK" dirty="0" smtClean="0"/>
              <a:t> zmenšuje sa SNR, je možné využiť len nižšie </a:t>
            </a:r>
            <a:r>
              <a:rPr lang="sk-SK" dirty="0" err="1" smtClean="0"/>
              <a:t>subkanály</a:t>
            </a:r>
            <a:r>
              <a:rPr lang="sk-SK" dirty="0" smtClean="0"/>
              <a:t> </a:t>
            </a:r>
            <a:r>
              <a:rPr lang="el-GR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ni</a:t>
            </a:r>
            <a:r>
              <a:rPr lang="sk-SK" dirty="0" err="1" smtClean="0">
                <a:sym typeface="Wingdings" pitchFamily="2" charset="2"/>
              </a:rPr>
              <a:t>žšie</a:t>
            </a:r>
            <a:r>
              <a:rPr lang="sk-SK" dirty="0" smtClean="0">
                <a:sym typeface="Wingdings" pitchFamily="2" charset="2"/>
              </a:rPr>
              <a:t> celkové prenosové rýchlosti</a:t>
            </a:r>
            <a:endParaRPr lang="cs-CZ" dirty="0"/>
          </a:p>
        </p:txBody>
      </p:sp>
      <p:sp>
        <p:nvSpPr>
          <p:cNvPr id="2" name="BlokTextu 1"/>
          <p:cNvSpPr txBox="1"/>
          <p:nvPr/>
        </p:nvSpPr>
        <p:spPr>
          <a:xfrm>
            <a:off x="7164288" y="2060848"/>
            <a:ext cx="1656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 smtClean="0"/>
              <a:t>NEXT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FEXT</a:t>
            </a:r>
          </a:p>
          <a:p>
            <a:pPr marL="285750" indent="-285750">
              <a:buFontTx/>
              <a:buChar char="-"/>
            </a:pPr>
            <a:r>
              <a:rPr lang="sk-SK" dirty="0" smtClean="0"/>
              <a:t>útlm </a:t>
            </a:r>
            <a:r>
              <a:rPr lang="sk-SK" dirty="0" err="1" smtClean="0"/>
              <a:t>sig</a:t>
            </a:r>
            <a:r>
              <a:rPr lang="sk-SK" dirty="0" smtClean="0"/>
              <a:t>.</a:t>
            </a:r>
          </a:p>
          <a:p>
            <a:r>
              <a:rPr lang="sk-SK" dirty="0" smtClean="0"/>
              <a:t>.</a:t>
            </a:r>
          </a:p>
          <a:p>
            <a:r>
              <a:rPr lang="sk-SK" dirty="0" smtClean="0"/>
              <a:t>.</a:t>
            </a:r>
          </a:p>
          <a:p>
            <a:r>
              <a:rPr lang="sk-SK" dirty="0" smtClean="0"/>
              <a:t>.</a:t>
            </a:r>
          </a:p>
          <a:p>
            <a:r>
              <a:rPr lang="sk-SK" dirty="0" smtClean="0"/>
              <a:t>zníženie SNR</a:t>
            </a:r>
            <a:endParaRPr lang="sk-SK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SFN</a:t>
            </a:r>
            <a:r>
              <a:rPr lang="en-US" sz="4000"/>
              <a:t/>
            </a:r>
            <a:br>
              <a:rPr lang="en-US" sz="4000"/>
            </a:br>
            <a:r>
              <a:rPr lang="en-US" sz="4000"/>
              <a:t>- Single Frequency Network</a:t>
            </a:r>
            <a:br>
              <a:rPr lang="en-US" sz="4000"/>
            </a:br>
            <a:r>
              <a:rPr lang="en-US" sz="4000"/>
              <a:t>(Jednofrekven</a:t>
            </a:r>
            <a:r>
              <a:rPr lang="sk-SK" sz="4000"/>
              <a:t>čná sieť)</a:t>
            </a:r>
            <a:endParaRPr lang="cs-CZ" sz="40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0825" y="2060575"/>
            <a:ext cx="889317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sk-SK" sz="2400"/>
              <a:t>záležitosť digitálnej televízie DVB-T aj iných prístupov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sk-SK" sz="2400"/>
              <a:t> </a:t>
            </a:r>
            <a:r>
              <a:rPr lang="sk-SK" sz="2400">
                <a:solidFill>
                  <a:srgbClr val="FFFF00"/>
                </a:solidFill>
              </a:rPr>
              <a:t>súvisí s moduláciou </a:t>
            </a:r>
            <a:r>
              <a:rPr lang="sk-SK" sz="2400" b="1">
                <a:solidFill>
                  <a:srgbClr val="FFFF00"/>
                </a:solidFill>
              </a:rPr>
              <a:t>OFDM</a:t>
            </a:r>
            <a:r>
              <a:rPr lang="sk-SK" sz="2400">
                <a:solidFill>
                  <a:srgbClr val="FFFF00"/>
                </a:solidFill>
              </a:rPr>
              <a:t> – tá pri príjme využíva mnohonásobný prichádzajúci signál (</a:t>
            </a:r>
            <a:r>
              <a:rPr lang="sk-SK" sz="2400" b="1">
                <a:solidFill>
                  <a:srgbClr val="FFFF00"/>
                </a:solidFill>
              </a:rPr>
              <a:t>multipath</a:t>
            </a:r>
            <a:r>
              <a:rPr lang="sk-SK" sz="2400">
                <a:solidFill>
                  <a:srgbClr val="FFFF00"/>
                </a:solidFill>
              </a:rPr>
              <a:t> – mnohocestné šírenie – z viacerých zdrojov, aj z odrazov) s rôznym oneskorením (do určitého časového intervalu – „Guard Interval“) – táto záležitosť bola pri analógovej pozemskej televízii problém (viacnásobný obraz – tzv. duchovia)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sk-SK" sz="2400"/>
              <a:t>rozmiestnenie vysielačov vysielajúcich </a:t>
            </a:r>
            <a:r>
              <a:rPr lang="sk-SK" sz="2400" b="1"/>
              <a:t>na tom istom frekvenčnom kanáli</a:t>
            </a:r>
            <a:r>
              <a:rPr lang="sk-SK" sz="2400"/>
              <a:t> (preto</a:t>
            </a:r>
            <a:r>
              <a:rPr lang="sk-SK" sz="2400" b="1"/>
              <a:t> jednofrekvenčná</a:t>
            </a:r>
            <a:r>
              <a:rPr lang="sk-SK" sz="2400"/>
              <a:t>.....) sa plánuje v súvislosti s dodržaním ochranného intervalu, viď vyššie</a:t>
            </a:r>
            <a:endParaRPr lang="cs-CZ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ďalšie pojmy:</a:t>
            </a:r>
            <a:endParaRPr lang="cs-CZ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2746375" cy="4525963"/>
          </a:xfrm>
        </p:spPr>
        <p:txBody>
          <a:bodyPr/>
          <a:lstStyle/>
          <a:p>
            <a:r>
              <a:rPr lang="sk-SK" sz="2800" b="1">
                <a:solidFill>
                  <a:srgbClr val="FFFF00"/>
                </a:solidFill>
              </a:rPr>
              <a:t>VoIP –</a:t>
            </a:r>
            <a:r>
              <a:rPr lang="sk-SK" sz="2800"/>
              <a:t> prenos hlasu pomocou sietí s internetovým protokolom (Voice over Internet Protocol)</a:t>
            </a:r>
            <a:endParaRPr lang="cs-CZ" sz="2800"/>
          </a:p>
        </p:txBody>
      </p:sp>
      <p:pic>
        <p:nvPicPr>
          <p:cNvPr id="22537" name="Picture 9" descr="Súbor:Voip-typical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41438"/>
            <a:ext cx="45767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779838" y="6092825"/>
            <a:ext cx="4392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Obr.13 ...</a:t>
            </a:r>
            <a:r>
              <a:rPr lang="sk-SK"/>
              <a:t>  zdroj:  Wikipedia</a:t>
            </a:r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VoD – Video on Demand</a:t>
            </a:r>
            <a:endParaRPr lang="cs-CZ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84213" y="1268413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/>
              <a:t> - komunikácie typu „</a:t>
            </a:r>
            <a:r>
              <a:rPr lang="sk-SK" b="1"/>
              <a:t>unicast“</a:t>
            </a:r>
            <a:endParaRPr lang="cs-CZ" b="1"/>
          </a:p>
        </p:txBody>
      </p:sp>
      <p:pic>
        <p:nvPicPr>
          <p:cNvPr id="24582" name="Picture 6" descr="bez_názv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4319588" cy="45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435600" y="3933825"/>
            <a:ext cx="3240088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sk-SK" b="1"/>
              <a:t>multicast</a:t>
            </a:r>
            <a:r>
              <a:rPr lang="sk-SK"/>
              <a:t> je niečo iné – to je v </a:t>
            </a:r>
            <a:r>
              <a:rPr lang="sk-SK" b="1"/>
              <a:t>IPTV</a:t>
            </a:r>
            <a:r>
              <a:rPr lang="sk-SK"/>
              <a:t>.... = viacerí pozerajú to isté, keď sa chcem prepnúť na iný program, prechádzam do inej multicastingovej skupiny; chvíľu to trvá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/>
              <a:t>... iný protokol (IGMPv2), </a:t>
            </a:r>
            <a:r>
              <a:rPr lang="sk-SK" b="1"/>
              <a:t>videostreaming</a:t>
            </a:r>
            <a:endParaRPr lang="cs-CZ" b="1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0" y="6453188"/>
            <a:ext cx="5219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Obr.14  </a:t>
            </a:r>
            <a:r>
              <a:rPr lang="sk-SK"/>
              <a:t>unicast</a:t>
            </a:r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Cognitive Radio</a:t>
            </a:r>
            <a:endParaRPr lang="cs-CZ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827088" y="1700213"/>
            <a:ext cx="72009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/>
              <a:t>- Virginia Polytechnic Institute and State University</a:t>
            </a:r>
          </a:p>
          <a:p>
            <a:pPr>
              <a:spcBef>
                <a:spcPct val="50000"/>
              </a:spcBef>
            </a:pPr>
            <a:endParaRPr lang="cs-CZ" sz="2400"/>
          </a:p>
          <a:p>
            <a:pPr>
              <a:spcBef>
                <a:spcPct val="50000"/>
              </a:spcBef>
            </a:pPr>
            <a:endParaRPr lang="cs-CZ" sz="2400"/>
          </a:p>
          <a:p>
            <a:pPr>
              <a:spcBef>
                <a:spcPct val="50000"/>
              </a:spcBef>
            </a:pPr>
            <a:r>
              <a:rPr lang="cs-CZ" sz="2400"/>
              <a:t>- "a software defined radio with a cognitive engine brain".</a:t>
            </a:r>
          </a:p>
          <a:p>
            <a:pPr>
              <a:spcBef>
                <a:spcPct val="50000"/>
              </a:spcBef>
            </a:pPr>
            <a:r>
              <a:rPr lang="cs-CZ" sz="2400"/>
              <a:t>- „dvojcestné rádio“  - automaticky mení vysielacie a prijímacie parametre ...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7088" y="836613"/>
            <a:ext cx="7632700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Liter</a:t>
            </a:r>
            <a:r>
              <a:rPr lang="sk-SK"/>
              <a:t>atúra</a:t>
            </a:r>
          </a:p>
          <a:p>
            <a:pPr>
              <a:spcBef>
                <a:spcPct val="50000"/>
              </a:spcBef>
            </a:pPr>
            <a:r>
              <a:rPr lang="en-US"/>
              <a:t>[</a:t>
            </a:r>
            <a:r>
              <a:rPr lang="sk-SK"/>
              <a:t>1</a:t>
            </a:r>
            <a:r>
              <a:rPr lang="en-US"/>
              <a:t>]</a:t>
            </a:r>
            <a:r>
              <a:rPr lang="sk-SK"/>
              <a:t>  J. Vodrážka: Přenosové systémy v přístupové síti, 2003, ČVUT, Praha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[2] </a:t>
            </a:r>
            <a:r>
              <a:rPr lang="sk-SK"/>
              <a:t>J. Vodrážka, B. Šimák: Digitální účastnické přípojky xDSL, díl 2. Sděl.technika, s.r.o., Praha, 2008</a:t>
            </a:r>
          </a:p>
          <a:p>
            <a:pPr>
              <a:spcBef>
                <a:spcPct val="50000"/>
              </a:spcBef>
            </a:pPr>
            <a:r>
              <a:rPr lang="en-US"/>
              <a:t>[3] Wikipedia</a:t>
            </a:r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ľ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493147"/>
              </p:ext>
            </p:extLst>
          </p:nvPr>
        </p:nvGraphicFramePr>
        <p:xfrm>
          <a:off x="611560" y="4437112"/>
          <a:ext cx="6096000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648072"/>
                <a:gridCol w="792088"/>
                <a:gridCol w="792088"/>
                <a:gridCol w="792088"/>
                <a:gridCol w="839416"/>
              </a:tblGrid>
              <a:tr h="370840">
                <a:tc gridSpan="6">
                  <a:txBody>
                    <a:bodyPr/>
                    <a:lstStyle/>
                    <a:p>
                      <a:r>
                        <a:rPr lang="sk-SK" dirty="0" smtClean="0"/>
                        <a:t>Vypočítané prenosové rýchlosti </a:t>
                      </a:r>
                      <a:r>
                        <a:rPr lang="sk-SK" dirty="0" err="1" smtClean="0"/>
                        <a:t>down</a:t>
                      </a:r>
                      <a:r>
                        <a:rPr lang="sk-SK" dirty="0" smtClean="0"/>
                        <a:t>/ADSL</a:t>
                      </a:r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Vzdialenosť skupiny 1 až 5 </a:t>
                      </a:r>
                      <a:r>
                        <a:rPr lang="sk-SK" dirty="0" err="1" smtClean="0"/>
                        <a:t>prípojek</a:t>
                      </a:r>
                      <a:r>
                        <a:rPr lang="sk-SK" dirty="0" smtClean="0"/>
                        <a:t> </a:t>
                      </a:r>
                      <a:r>
                        <a:rPr lang="el-GR" dirty="0" smtClean="0"/>
                        <a:t>[</a:t>
                      </a:r>
                      <a:r>
                        <a:rPr lang="en-US" dirty="0" smtClean="0"/>
                        <a:t>km]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1,7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2,4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3,8</a:t>
                      </a:r>
                      <a:endParaRPr lang="sk-S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Prenosová rýchlosť </a:t>
                      </a:r>
                      <a:r>
                        <a:rPr lang="en-US" dirty="0" smtClean="0"/>
                        <a:t>[Mbps]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3,6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3,3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2,2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1</a:t>
                      </a:r>
                      <a:endParaRPr lang="sk-SK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5112568" cy="399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52128" y="1100014"/>
            <a:ext cx="3067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Obr</a:t>
            </a:r>
            <a:r>
              <a:rPr lang="sk-SK" b="1" dirty="0" smtClean="0">
                <a:solidFill>
                  <a:srgbClr val="FFFF00"/>
                </a:solidFill>
              </a:rPr>
              <a:t>.  Znázornenie alokácie bitov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sk-SK" b="1" dirty="0" smtClean="0">
                <a:solidFill>
                  <a:srgbClr val="FFFF00"/>
                </a:solidFill>
              </a:rPr>
              <a:t>(b</a:t>
            </a:r>
            <a:r>
              <a:rPr lang="sk-SK" b="1" baseline="-25000" dirty="0" smtClean="0">
                <a:solidFill>
                  <a:srgbClr val="FFFF00"/>
                </a:solidFill>
              </a:rPr>
              <a:t>i</a:t>
            </a:r>
            <a:r>
              <a:rPr lang="sk-SK" b="1" dirty="0" smtClean="0">
                <a:solidFill>
                  <a:srgbClr val="FFFF00"/>
                </a:solidFill>
              </a:rPr>
              <a:t>) v </a:t>
            </a:r>
            <a:r>
              <a:rPr lang="sk-SK" b="1" dirty="0" err="1" smtClean="0">
                <a:solidFill>
                  <a:srgbClr val="FFFF00"/>
                </a:solidFill>
              </a:rPr>
              <a:t>i-tom</a:t>
            </a:r>
            <a:r>
              <a:rPr lang="sk-SK" b="1" dirty="0" smtClean="0">
                <a:solidFill>
                  <a:srgbClr val="FFFF00"/>
                </a:solidFill>
              </a:rPr>
              <a:t> </a:t>
            </a:r>
            <a:r>
              <a:rPr lang="sk-SK" b="1" dirty="0" err="1" smtClean="0">
                <a:solidFill>
                  <a:srgbClr val="FFFF00"/>
                </a:solidFill>
              </a:rPr>
              <a:t>subkanáli</a:t>
            </a:r>
            <a:r>
              <a:rPr lang="sk-SK" b="1" dirty="0" smtClean="0">
                <a:solidFill>
                  <a:srgbClr val="FFFF00"/>
                </a:solidFill>
              </a:rPr>
              <a:t> </a:t>
            </a:r>
            <a:r>
              <a:rPr lang="sk-SK" dirty="0" smtClean="0"/>
              <a:t>pre </a:t>
            </a:r>
            <a:r>
              <a:rPr lang="sk-SK" dirty="0" err="1" smtClean="0"/>
              <a:t>down</a:t>
            </a:r>
            <a:r>
              <a:rPr lang="sk-SK" dirty="0" smtClean="0"/>
              <a:t>/ADSL v jednotlivých skupinách (1 až 5) </a:t>
            </a:r>
            <a:r>
              <a:rPr lang="sk-SK" dirty="0" err="1" smtClean="0"/>
              <a:t>prípojek</a:t>
            </a:r>
            <a:r>
              <a:rPr lang="sk-SK" dirty="0" smtClean="0"/>
              <a:t> </a:t>
            </a:r>
            <a:r>
              <a:rPr lang="en-US" dirty="0" smtClean="0"/>
              <a:t> (</a:t>
            </a:r>
            <a:r>
              <a:rPr lang="sk-SK" dirty="0" smtClean="0"/>
              <a:t>vypočítané na základe predchádzajúcich predpokladov) </a:t>
            </a:r>
            <a:endParaRPr lang="sk-SK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683568" y="3265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ym typeface="Wingdings" pitchFamily="2" charset="2"/>
              </a:rPr>
              <a:t>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539552" y="6453336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Praktické výsledky sú optimistickejšie  </a:t>
            </a:r>
            <a:r>
              <a:rPr lang="sk-SK" dirty="0" smtClean="0">
                <a:sym typeface="Wingdings" pitchFamily="2" charset="2"/>
              </a:rPr>
              <a:t></a:t>
            </a:r>
            <a:endParaRPr lang="sk-SK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621973"/>
              </p:ext>
            </p:extLst>
          </p:nvPr>
        </p:nvGraphicFramePr>
        <p:xfrm>
          <a:off x="7101617" y="4437112"/>
          <a:ext cx="180022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4" imgW="1167893" imgH="431613" progId="Equation.3">
                  <p:embed/>
                </p:oleObj>
              </mc:Choice>
              <mc:Fallback>
                <p:oleObj name="Equation" r:id="rId4" imgW="1167893" imgH="431613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1617" y="4437112"/>
                        <a:ext cx="1800225" cy="6651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683568" y="3542020"/>
            <a:ext cx="2592288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sk-SK" sz="2000" dirty="0">
                <a:solidFill>
                  <a:schemeClr val="accent4">
                    <a:lumMod val="10000"/>
                  </a:schemeClr>
                </a:solidFill>
              </a:rPr>
              <a:t> b</a:t>
            </a:r>
            <a:r>
              <a:rPr lang="sk-SK" sz="2000" baseline="-25000" dirty="0">
                <a:solidFill>
                  <a:schemeClr val="accent4">
                    <a:lumMod val="10000"/>
                  </a:schemeClr>
                </a:solidFill>
              </a:rPr>
              <a:t>i</a:t>
            </a:r>
            <a:r>
              <a:rPr lang="sk-SK" sz="2000" dirty="0">
                <a:solidFill>
                  <a:schemeClr val="accent4">
                    <a:lumMod val="10000"/>
                  </a:schemeClr>
                </a:solidFill>
              </a:rPr>
              <a:t>= log</a:t>
            </a:r>
            <a:r>
              <a:rPr lang="sk-SK" sz="2000" baseline="-25000" dirty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sk-SK" sz="2000" dirty="0">
                <a:solidFill>
                  <a:schemeClr val="accent4">
                    <a:lumMod val="10000"/>
                  </a:schemeClr>
                </a:solidFill>
              </a:rPr>
              <a:t>(1+SNR/k</a:t>
            </a:r>
            <a:r>
              <a:rPr lang="sk-SK" sz="2000" baseline="-25000" dirty="0">
                <a:solidFill>
                  <a:schemeClr val="accent4">
                    <a:lumMod val="10000"/>
                  </a:schemeClr>
                </a:solidFill>
              </a:rPr>
              <a:t>b</a:t>
            </a:r>
            <a:r>
              <a:rPr lang="sk-SK" sz="2000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  <a:endParaRPr lang="sk-SK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8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72079"/>
            <a:ext cx="7162800" cy="512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68313" y="333375"/>
            <a:ext cx="74882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FF00"/>
                </a:solidFill>
              </a:rPr>
              <a:t>Po</a:t>
            </a:r>
            <a:r>
              <a:rPr lang="sk-SK" sz="2000" b="1" dirty="0" err="1">
                <a:solidFill>
                  <a:srgbClr val="FFFF00"/>
                </a:solidFill>
              </a:rPr>
              <a:t>četnosť</a:t>
            </a:r>
            <a:r>
              <a:rPr lang="sk-SK" sz="2000" b="1" dirty="0">
                <a:solidFill>
                  <a:srgbClr val="FFFF00"/>
                </a:solidFill>
              </a:rPr>
              <a:t> chybných stavov pri prenose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55650" y="6237288"/>
            <a:ext cx="741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Obr.2  Z</a:t>
            </a:r>
            <a:r>
              <a:rPr lang="sk-SK" dirty="0"/>
              <a:t>ávislosť </a:t>
            </a:r>
            <a:r>
              <a:rPr lang="sk-SK" dirty="0" smtClean="0"/>
              <a:t>pravdepodobnosti chýb </a:t>
            </a:r>
            <a:r>
              <a:rPr lang="sk-SK" dirty="0"/>
              <a:t>stavov P</a:t>
            </a:r>
            <a:r>
              <a:rPr lang="sk-SK" baseline="-25000" dirty="0"/>
              <a:t>SE</a:t>
            </a:r>
            <a:r>
              <a:rPr lang="sk-SK" dirty="0"/>
              <a:t> od SNR (zľava: pre </a:t>
            </a:r>
            <a:r>
              <a:rPr lang="en-US" dirty="0"/>
              <a:t>2, 4, 8, 16, 32 </a:t>
            </a:r>
            <a:r>
              <a:rPr lang="en-US" dirty="0" err="1"/>
              <a:t>stavov</a:t>
            </a:r>
            <a:r>
              <a:rPr lang="sk-SK" dirty="0"/>
              <a:t>ú PAM)</a:t>
            </a:r>
            <a:endParaRPr lang="cs-CZ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6726237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95288" y="6237312"/>
            <a:ext cx="88572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Obr.3 </a:t>
            </a:r>
            <a:r>
              <a:rPr lang="sk-SK" dirty="0"/>
              <a:t> Spektrum (PSD) na výstupe vysielača </a:t>
            </a:r>
            <a:r>
              <a:rPr lang="sk-SK" b="1" dirty="0">
                <a:solidFill>
                  <a:srgbClr val="FFFF00"/>
                </a:solidFill>
              </a:rPr>
              <a:t>ISDN BRA </a:t>
            </a:r>
            <a:r>
              <a:rPr lang="sk-SK" b="1" dirty="0" smtClean="0">
                <a:solidFill>
                  <a:srgbClr val="FFFF00"/>
                </a:solidFill>
              </a:rPr>
              <a:t> </a:t>
            </a:r>
            <a:r>
              <a:rPr lang="sk-SK" dirty="0" smtClean="0"/>
              <a:t>(</a:t>
            </a:r>
            <a:r>
              <a:rPr lang="en-US" dirty="0" smtClean="0"/>
              <a:t>p</a:t>
            </a:r>
            <a:r>
              <a:rPr lang="sk-SK" dirty="0" smtClean="0"/>
              <a:t>á</a:t>
            </a:r>
            <a:r>
              <a:rPr lang="en-US" dirty="0" err="1" smtClean="0"/>
              <a:t>smo</a:t>
            </a:r>
            <a:r>
              <a:rPr lang="en-US" dirty="0" smtClean="0"/>
              <a:t> do</a:t>
            </a:r>
            <a:r>
              <a:rPr lang="sk-SK" dirty="0" smtClean="0"/>
              <a:t> </a:t>
            </a:r>
            <a:r>
              <a:rPr lang="en-US" dirty="0" smtClean="0"/>
              <a:t>80 kHz, </a:t>
            </a:r>
            <a:r>
              <a:rPr lang="sk-SK" dirty="0" smtClean="0"/>
              <a:t>kód </a:t>
            </a:r>
            <a:r>
              <a:rPr lang="sk-SK" dirty="0" smtClean="0"/>
              <a:t>2B1Q, 80kBd)</a:t>
            </a:r>
            <a:endParaRPr lang="cs-CZ" dirty="0"/>
          </a:p>
        </p:txBody>
      </p:sp>
      <p:sp>
        <p:nvSpPr>
          <p:cNvPr id="2" name="BlokTextu 1"/>
          <p:cNvSpPr txBox="1"/>
          <p:nvPr/>
        </p:nvSpPr>
        <p:spPr>
          <a:xfrm>
            <a:off x="323528" y="11663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PSD systémov s prenosom </a:t>
            </a:r>
            <a:r>
              <a:rPr lang="sk-SK" b="1" dirty="0" smtClean="0">
                <a:solidFill>
                  <a:srgbClr val="FFFF00"/>
                </a:solidFill>
              </a:rPr>
              <a:t>v základnom pásme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7596336" y="1556792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poklesy sú pri násobkoch 80 kHz ...</a:t>
            </a:r>
            <a:endParaRPr lang="sk-S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6551613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95288" y="5734050"/>
            <a:ext cx="7993062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 dirty="0"/>
              <a:t>Obr.</a:t>
            </a:r>
            <a:r>
              <a:rPr lang="sk-SK" dirty="0"/>
              <a:t> </a:t>
            </a:r>
            <a:r>
              <a:rPr lang="sk-SK" b="1" dirty="0"/>
              <a:t>4</a:t>
            </a:r>
            <a:r>
              <a:rPr lang="sk-SK" dirty="0"/>
              <a:t> PSD na výstupe vysielača </a:t>
            </a:r>
            <a:r>
              <a:rPr lang="sk-SK" b="1" dirty="0"/>
              <a:t>HDSL </a:t>
            </a:r>
            <a:r>
              <a:rPr lang="sk-SK" dirty="0"/>
              <a:t>(pri </a:t>
            </a:r>
            <a:r>
              <a:rPr lang="sk-SK" dirty="0" smtClean="0"/>
              <a:t>1 páre, 2 pároch po 584 </a:t>
            </a:r>
            <a:r>
              <a:rPr lang="sk-SK" dirty="0" err="1" smtClean="0"/>
              <a:t>kBd</a:t>
            </a:r>
            <a:r>
              <a:rPr lang="sk-SK" dirty="0" smtClean="0"/>
              <a:t>, </a:t>
            </a:r>
            <a:r>
              <a:rPr lang="sk-SK" dirty="0"/>
              <a:t>a </a:t>
            </a:r>
            <a:r>
              <a:rPr lang="sk-SK" dirty="0" smtClean="0"/>
              <a:t>3 pároch po 392 </a:t>
            </a:r>
            <a:r>
              <a:rPr lang="sk-SK" dirty="0" err="1" smtClean="0"/>
              <a:t>kBd</a:t>
            </a:r>
            <a:r>
              <a:rPr lang="sk-SK" dirty="0" smtClean="0"/>
              <a:t>)</a:t>
            </a:r>
          </a:p>
          <a:p>
            <a:pPr>
              <a:spcBef>
                <a:spcPct val="50000"/>
              </a:spcBef>
            </a:pPr>
            <a:r>
              <a:rPr lang="sk-SK" dirty="0" smtClean="0"/>
              <a:t>atď. pre ďalšie systémy.   (Niečo iné je maska PSD..., čiže limity PSD)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3850" y="0"/>
            <a:ext cx="7920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b="1"/>
              <a:t>Spektrálna kompatibilita a správa spektra</a:t>
            </a:r>
            <a:endParaRPr lang="cs-CZ" sz="2400" b="1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3"/>
            <a:ext cx="8207375" cy="465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50825" y="6216650"/>
            <a:ext cx="856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/>
              <a:t>Obr. 5</a:t>
            </a:r>
            <a:r>
              <a:rPr lang="sk-SK"/>
              <a:t> Vzájomný vzťah spektier uvažovaných systémov </a:t>
            </a:r>
            <a:r>
              <a:rPr lang="sk-SK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potencion</a:t>
            </a:r>
            <a:r>
              <a:rPr lang="sk-SK">
                <a:sym typeface="Wingdings" pitchFamily="2" charset="2"/>
              </a:rPr>
              <a:t>álne problémy pri ich koexistencii</a:t>
            </a:r>
            <a:endParaRPr lang="cs-CZ" b="1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19113" y="712788"/>
            <a:ext cx="594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sk-SK"/>
              <a:t>vzájomné ovplyvňovanie --- systémov rovnakého typu ...</a:t>
            </a:r>
          </a:p>
          <a:p>
            <a:pPr lvl="4">
              <a:buFontTx/>
              <a:buChar char="-"/>
            </a:pPr>
            <a:r>
              <a:rPr lang="sk-SK"/>
              <a:t>            --- systémov rôzneho typu ...</a:t>
            </a:r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84213" y="476250"/>
            <a:ext cx="7920037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dirty="0" smtClean="0">
                <a:sym typeface="Wingdings" pitchFamily="2" charset="2"/>
              </a:rPr>
              <a:t></a:t>
            </a:r>
            <a:r>
              <a:rPr lang="el-GR" dirty="0" smtClean="0">
                <a:sym typeface="Wingdings" pitchFamily="2" charset="2"/>
              </a:rPr>
              <a:t> </a:t>
            </a:r>
            <a:r>
              <a:rPr lang="sk-SK" dirty="0" smtClean="0">
                <a:sym typeface="Wingdings" pitchFamily="2" charset="2"/>
              </a:rPr>
              <a:t>nutnosť </a:t>
            </a:r>
            <a:r>
              <a:rPr lang="sk-SK" b="1" i="1" u="sng" dirty="0" smtClean="0"/>
              <a:t>správy </a:t>
            </a:r>
            <a:r>
              <a:rPr lang="sk-SK" b="1" i="1" u="sng" dirty="0"/>
              <a:t>spektra</a:t>
            </a:r>
            <a:r>
              <a:rPr lang="sk-SK" i="1" u="sng" dirty="0"/>
              <a:t> </a:t>
            </a:r>
            <a:r>
              <a:rPr lang="sk-SK" dirty="0"/>
              <a:t>v </a:t>
            </a:r>
            <a:r>
              <a:rPr lang="sk-SK" dirty="0" smtClean="0"/>
              <a:t>kábloch:   </a:t>
            </a:r>
            <a:r>
              <a:rPr lang="sk-SK" dirty="0"/>
              <a:t>masky PSD, triedy služieb a </a:t>
            </a:r>
            <a:r>
              <a:rPr lang="sk-SK" dirty="0" smtClean="0"/>
              <a:t>odporúčané </a:t>
            </a:r>
            <a:r>
              <a:rPr lang="sk-SK" dirty="0"/>
              <a:t>kombinácie systémov v </a:t>
            </a:r>
            <a:r>
              <a:rPr lang="sk-SK" dirty="0" smtClean="0"/>
              <a:t>kábloch (napr. ANSI T1.417-2003, alebo ETR 101 830-1, V 1.3.0, aj národné </a:t>
            </a:r>
            <a:r>
              <a:rPr lang="sk-SK" dirty="0" err="1" smtClean="0"/>
              <a:t>telekom</a:t>
            </a:r>
            <a:r>
              <a:rPr lang="sk-SK" dirty="0" smtClean="0"/>
              <a:t>. spoločnosti...)</a:t>
            </a:r>
            <a:endParaRPr lang="sk-SK" dirty="0"/>
          </a:p>
          <a:p>
            <a:pPr>
              <a:spcBef>
                <a:spcPct val="50000"/>
              </a:spcBef>
              <a:buFontTx/>
              <a:buChar char="-"/>
            </a:pPr>
            <a:endParaRPr lang="sk-SK" dirty="0"/>
          </a:p>
          <a:p>
            <a:pPr>
              <a:spcBef>
                <a:spcPct val="50000"/>
              </a:spcBef>
            </a:pPr>
            <a:r>
              <a:rPr lang="sk-SK" dirty="0" smtClean="0"/>
              <a:t>2 prístupy k stratégii správy spektra:</a:t>
            </a:r>
            <a:endParaRPr lang="sk-SK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b="1" dirty="0"/>
              <a:t>Správa spektra  - statická</a:t>
            </a:r>
            <a:r>
              <a:rPr lang="sk-SK" dirty="0"/>
              <a:t> (daná na dlhšiu dobu podľa známych pravidiel....) </a:t>
            </a:r>
          </a:p>
          <a:p>
            <a:pPr>
              <a:spcBef>
                <a:spcPct val="50000"/>
              </a:spcBef>
            </a:pPr>
            <a:r>
              <a:rPr lang="sk-SK" dirty="0"/>
              <a:t>		- </a:t>
            </a:r>
            <a:r>
              <a:rPr lang="sk-SK" b="1" dirty="0"/>
              <a:t>dynamická</a:t>
            </a:r>
            <a:r>
              <a:rPr lang="sk-SK" dirty="0"/>
              <a:t> (podľa meniacich sa podmienok rušení</a:t>
            </a:r>
            <a:r>
              <a:rPr lang="sk-SK" dirty="0" smtClean="0"/>
              <a:t>...sa mení veľkosť vysielacieho výkonu, aj rozloženie výkonu v spektre) 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 smtClean="0"/>
              <a:t>Spôsoby zvyšovania informačnej priepustnosti</a:t>
            </a:r>
            <a:endParaRPr lang="sk-SK" sz="3200" dirty="0"/>
          </a:p>
        </p:txBody>
      </p:sp>
      <p:sp>
        <p:nvSpPr>
          <p:cNvPr id="3" name="BlokTextu 2"/>
          <p:cNvSpPr txBox="1"/>
          <p:nvPr/>
        </p:nvSpPr>
        <p:spPr>
          <a:xfrm>
            <a:off x="899592" y="191683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..už sme si povedali...  </a:t>
            </a:r>
            <a:r>
              <a:rPr lang="sk-SK" dirty="0" smtClean="0">
                <a:sym typeface="Wingdings" pitchFamily="2" charset="2"/>
              </a:rPr>
              <a:t>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291962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1168</Words>
  <Application>Microsoft Office PowerPoint</Application>
  <PresentationFormat>Prezentácia na obrazovke (4:3)</PresentationFormat>
  <Paragraphs>106</Paragraphs>
  <Slides>24</Slides>
  <Notes>0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6" baseType="lpstr">
      <vt:lpstr>Default Design</vt:lpstr>
      <vt:lpstr>Equation</vt:lpstr>
      <vt:lpstr>Niektoré vybrané problémy z oblasti prístupových sietí</vt:lpstr>
      <vt:lpstr>Problematika SNR, spektra PSD, početnosti chýb a koexistencie systémov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Spôsoby zvyšovania informačnej priepustnosti</vt:lpstr>
      <vt:lpstr>NGN – New Generation Networks</vt:lpstr>
      <vt:lpstr>Prezentácia programu PowerPoint</vt:lpstr>
      <vt:lpstr>Prezentácia programu PowerPoint</vt:lpstr>
      <vt:lpstr>Prezentácia programu PowerPoint</vt:lpstr>
      <vt:lpstr>IMS siete</vt:lpstr>
      <vt:lpstr>Prezentácia programu PowerPoint</vt:lpstr>
      <vt:lpstr>Prezentácia programu PowerPoint</vt:lpstr>
      <vt:lpstr>Prezentácia programu PowerPoint</vt:lpstr>
      <vt:lpstr>Home PNA</vt:lpstr>
      <vt:lpstr>Prezentácia programu PowerPoint</vt:lpstr>
      <vt:lpstr>SFN - Single Frequency Network (Jednofrekvenčná sieť)</vt:lpstr>
      <vt:lpstr>ďalšie pojmy:</vt:lpstr>
      <vt:lpstr>VoD – Video on Demand</vt:lpstr>
      <vt:lpstr>Cognitive Radio</vt:lpstr>
      <vt:lpstr>Prezentácia programu PowerPoint</vt:lpstr>
    </vt:vector>
  </TitlesOfParts>
  <Company>KEMT FEI TU KE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Niektoré vybrané problémy z oblasti prístupových sietí</dc:title>
  <dc:creator>LM</dc:creator>
  <cp:lastModifiedBy>LM</cp:lastModifiedBy>
  <cp:revision>119</cp:revision>
  <cp:lastPrinted>2012-12-11T22:20:30Z</cp:lastPrinted>
  <dcterms:created xsi:type="dcterms:W3CDTF">2011-12-06T16:29:03Z</dcterms:created>
  <dcterms:modified xsi:type="dcterms:W3CDTF">2017-04-12T07:51:10Z</dcterms:modified>
</cp:coreProperties>
</file>