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07"/>
  </p:notesMasterIdLst>
  <p:handoutMasterIdLst>
    <p:handoutMasterId r:id="rId108"/>
  </p:handoutMasterIdLst>
  <p:sldIdLst>
    <p:sldId id="883" r:id="rId2"/>
    <p:sldId id="884" r:id="rId3"/>
    <p:sldId id="885" r:id="rId4"/>
    <p:sldId id="886" r:id="rId5"/>
    <p:sldId id="887" r:id="rId6"/>
    <p:sldId id="888" r:id="rId7"/>
    <p:sldId id="889" r:id="rId8"/>
    <p:sldId id="890" r:id="rId9"/>
    <p:sldId id="891" r:id="rId10"/>
    <p:sldId id="892" r:id="rId11"/>
    <p:sldId id="893" r:id="rId12"/>
    <p:sldId id="894" r:id="rId13"/>
    <p:sldId id="895" r:id="rId14"/>
    <p:sldId id="896" r:id="rId15"/>
    <p:sldId id="897" r:id="rId16"/>
    <p:sldId id="898" r:id="rId17"/>
    <p:sldId id="899" r:id="rId18"/>
    <p:sldId id="900" r:id="rId19"/>
    <p:sldId id="901" r:id="rId20"/>
    <p:sldId id="902" r:id="rId21"/>
    <p:sldId id="903" r:id="rId22"/>
    <p:sldId id="904" r:id="rId23"/>
    <p:sldId id="905" r:id="rId24"/>
    <p:sldId id="906" r:id="rId25"/>
    <p:sldId id="907" r:id="rId26"/>
    <p:sldId id="908" r:id="rId27"/>
    <p:sldId id="909" r:id="rId28"/>
    <p:sldId id="910" r:id="rId29"/>
    <p:sldId id="911" r:id="rId30"/>
    <p:sldId id="912" r:id="rId31"/>
    <p:sldId id="913" r:id="rId32"/>
    <p:sldId id="914" r:id="rId33"/>
    <p:sldId id="915" r:id="rId34"/>
    <p:sldId id="916" r:id="rId35"/>
    <p:sldId id="917" r:id="rId36"/>
    <p:sldId id="918" r:id="rId37"/>
    <p:sldId id="919" r:id="rId38"/>
    <p:sldId id="920" r:id="rId39"/>
    <p:sldId id="921" r:id="rId40"/>
    <p:sldId id="922" r:id="rId41"/>
    <p:sldId id="923" r:id="rId42"/>
    <p:sldId id="924" r:id="rId43"/>
    <p:sldId id="925" r:id="rId44"/>
    <p:sldId id="804" r:id="rId45"/>
    <p:sldId id="805" r:id="rId46"/>
    <p:sldId id="806" r:id="rId47"/>
    <p:sldId id="807" r:id="rId48"/>
    <p:sldId id="808" r:id="rId49"/>
    <p:sldId id="809" r:id="rId50"/>
    <p:sldId id="810" r:id="rId51"/>
    <p:sldId id="811" r:id="rId52"/>
    <p:sldId id="812" r:id="rId53"/>
    <p:sldId id="783" r:id="rId54"/>
    <p:sldId id="865" r:id="rId55"/>
    <p:sldId id="866" r:id="rId56"/>
    <p:sldId id="745" r:id="rId57"/>
    <p:sldId id="867" r:id="rId58"/>
    <p:sldId id="876" r:id="rId59"/>
    <p:sldId id="872" r:id="rId60"/>
    <p:sldId id="877" r:id="rId61"/>
    <p:sldId id="881" r:id="rId62"/>
    <p:sldId id="873" r:id="rId63"/>
    <p:sldId id="874" r:id="rId64"/>
    <p:sldId id="926" r:id="rId65"/>
    <p:sldId id="927" r:id="rId66"/>
    <p:sldId id="928" r:id="rId67"/>
    <p:sldId id="929" r:id="rId68"/>
    <p:sldId id="930" r:id="rId69"/>
    <p:sldId id="931" r:id="rId70"/>
    <p:sldId id="932" r:id="rId71"/>
    <p:sldId id="933" r:id="rId72"/>
    <p:sldId id="934" r:id="rId73"/>
    <p:sldId id="935" r:id="rId74"/>
    <p:sldId id="936" r:id="rId75"/>
    <p:sldId id="937" r:id="rId76"/>
    <p:sldId id="938" r:id="rId77"/>
    <p:sldId id="939" r:id="rId78"/>
    <p:sldId id="940" r:id="rId79"/>
    <p:sldId id="941" r:id="rId80"/>
    <p:sldId id="942" r:id="rId81"/>
    <p:sldId id="943" r:id="rId82"/>
    <p:sldId id="944" r:id="rId83"/>
    <p:sldId id="945" r:id="rId84"/>
    <p:sldId id="946" r:id="rId85"/>
    <p:sldId id="947" r:id="rId86"/>
    <p:sldId id="948" r:id="rId87"/>
    <p:sldId id="949" r:id="rId88"/>
    <p:sldId id="950" r:id="rId89"/>
    <p:sldId id="951" r:id="rId90"/>
    <p:sldId id="952" r:id="rId91"/>
    <p:sldId id="953" r:id="rId92"/>
    <p:sldId id="954" r:id="rId93"/>
    <p:sldId id="955" r:id="rId94"/>
    <p:sldId id="956" r:id="rId95"/>
    <p:sldId id="957" r:id="rId96"/>
    <p:sldId id="958" r:id="rId97"/>
    <p:sldId id="959" r:id="rId98"/>
    <p:sldId id="960" r:id="rId99"/>
    <p:sldId id="961" r:id="rId100"/>
    <p:sldId id="962" r:id="rId101"/>
    <p:sldId id="963" r:id="rId102"/>
    <p:sldId id="964" r:id="rId103"/>
    <p:sldId id="965" r:id="rId104"/>
    <p:sldId id="966" r:id="rId105"/>
    <p:sldId id="967" r:id="rId10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FFFF"/>
    <a:srgbClr val="FF00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1" autoAdjust="0"/>
    <p:restoredTop sz="97491" autoAdjust="0"/>
  </p:normalViewPr>
  <p:slideViewPr>
    <p:cSldViewPr snapToGrid="0">
      <p:cViewPr>
        <p:scale>
          <a:sx n="100" d="100"/>
          <a:sy n="100" d="100"/>
        </p:scale>
        <p:origin x="-403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handoutMaster" Target="handoutMasters/handout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65.xml"/><Relationship Id="rId13" Type="http://schemas.openxmlformats.org/officeDocument/2006/relationships/slide" Target="slides/slide80.xml"/><Relationship Id="rId18" Type="http://schemas.openxmlformats.org/officeDocument/2006/relationships/slide" Target="slides/slide87.xml"/><Relationship Id="rId26" Type="http://schemas.openxmlformats.org/officeDocument/2006/relationships/slide" Target="slides/slide101.xml"/><Relationship Id="rId3" Type="http://schemas.openxmlformats.org/officeDocument/2006/relationships/slide" Target="slides/slide3.xml"/><Relationship Id="rId21" Type="http://schemas.openxmlformats.org/officeDocument/2006/relationships/slide" Target="slides/slide95.xml"/><Relationship Id="rId7" Type="http://schemas.openxmlformats.org/officeDocument/2006/relationships/slide" Target="slides/slide55.xml"/><Relationship Id="rId12" Type="http://schemas.openxmlformats.org/officeDocument/2006/relationships/slide" Target="slides/slide78.xml"/><Relationship Id="rId17" Type="http://schemas.openxmlformats.org/officeDocument/2006/relationships/slide" Target="slides/slide86.xml"/><Relationship Id="rId25" Type="http://schemas.openxmlformats.org/officeDocument/2006/relationships/slide" Target="slides/slide100.xml"/><Relationship Id="rId2" Type="http://schemas.openxmlformats.org/officeDocument/2006/relationships/slide" Target="slides/slide2.xml"/><Relationship Id="rId16" Type="http://schemas.openxmlformats.org/officeDocument/2006/relationships/slide" Target="slides/slide85.xml"/><Relationship Id="rId20" Type="http://schemas.openxmlformats.org/officeDocument/2006/relationships/slide" Target="slides/slide93.xml"/><Relationship Id="rId29" Type="http://schemas.openxmlformats.org/officeDocument/2006/relationships/slide" Target="slides/slide104.xml"/><Relationship Id="rId1" Type="http://schemas.openxmlformats.org/officeDocument/2006/relationships/slide" Target="slides/slide1.xml"/><Relationship Id="rId6" Type="http://schemas.openxmlformats.org/officeDocument/2006/relationships/slide" Target="slides/slide53.xml"/><Relationship Id="rId11" Type="http://schemas.openxmlformats.org/officeDocument/2006/relationships/slide" Target="slides/slide74.xml"/><Relationship Id="rId24" Type="http://schemas.openxmlformats.org/officeDocument/2006/relationships/slide" Target="slides/slide99.xml"/><Relationship Id="rId5" Type="http://schemas.openxmlformats.org/officeDocument/2006/relationships/slide" Target="slides/slide10.xml"/><Relationship Id="rId15" Type="http://schemas.openxmlformats.org/officeDocument/2006/relationships/slide" Target="slides/slide84.xml"/><Relationship Id="rId23" Type="http://schemas.openxmlformats.org/officeDocument/2006/relationships/slide" Target="slides/slide97.xml"/><Relationship Id="rId28" Type="http://schemas.openxmlformats.org/officeDocument/2006/relationships/slide" Target="slides/slide103.xml"/><Relationship Id="rId10" Type="http://schemas.openxmlformats.org/officeDocument/2006/relationships/slide" Target="slides/slide73.xml"/><Relationship Id="rId19" Type="http://schemas.openxmlformats.org/officeDocument/2006/relationships/slide" Target="slides/slide88.xml"/><Relationship Id="rId4" Type="http://schemas.openxmlformats.org/officeDocument/2006/relationships/slide" Target="slides/slide6.xml"/><Relationship Id="rId9" Type="http://schemas.openxmlformats.org/officeDocument/2006/relationships/slide" Target="slides/slide66.xml"/><Relationship Id="rId14" Type="http://schemas.openxmlformats.org/officeDocument/2006/relationships/slide" Target="slides/slide81.xml"/><Relationship Id="rId22" Type="http://schemas.openxmlformats.org/officeDocument/2006/relationships/slide" Target="slides/slide96.xml"/><Relationship Id="rId27" Type="http://schemas.openxmlformats.org/officeDocument/2006/relationships/slide" Target="slides/slide102.xml"/><Relationship Id="rId30" Type="http://schemas.openxmlformats.org/officeDocument/2006/relationships/slide" Target="slides/slide10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3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ng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r>
              <a:rPr lang="en-US"/>
              <a:t>GMU - TCOM 507 - Spring 2001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r>
              <a:rPr lang="en-US"/>
              <a:t>Class: Feb-22-2001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r>
              <a:rPr lang="en-US"/>
              <a:t>(C) Leila Z. Ribeiro, 2001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1527065-0802-4F71-B4C6-8B45FDE99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52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r>
              <a:rPr lang="en-US"/>
              <a:t>GMU - TCOM 507 - Spring 2001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r>
              <a:rPr lang="en-US"/>
              <a:t>Class: Feb-22-2001</a:t>
            </a:r>
          </a:p>
        </p:txBody>
      </p:sp>
      <p:sp>
        <p:nvSpPr>
          <p:cNvPr id="11059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r>
              <a:rPr lang="en-US"/>
              <a:t>(C) Leila Z. Ribeiro, 2001</a:t>
            </a:r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4C50FCE-3EBE-4DD7-878C-6440E86B2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5463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GMU - TCOM 507 - Spring 2001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Class: Feb-22-2001</a:t>
            </a:r>
          </a:p>
        </p:txBody>
      </p:sp>
      <p:sp>
        <p:nvSpPr>
          <p:cNvPr id="1116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(C) Leila Z. Ribeiro, 2001</a:t>
            </a:r>
          </a:p>
        </p:txBody>
      </p:sp>
      <p:sp>
        <p:nvSpPr>
          <p:cNvPr id="1116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407875C-1F5C-4613-8309-399CF5A97226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111622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DA1E63F-6EE4-4C40-BB9E-25661FC8B2D2}" type="slidenum">
              <a:rPr lang="en-US" sz="1200" smtClean="0"/>
              <a:pPr/>
              <a:t>31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04D08E0-1F96-4920-9E5B-7FDF963757BB}" type="slidenum">
              <a:rPr lang="en-US" sz="1200" smtClean="0"/>
              <a:pPr/>
              <a:t>32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7B7CCE3-3BCE-40BD-80BE-8E799AD02BD4}" type="slidenum">
              <a:rPr lang="en-US" sz="1200" smtClean="0"/>
              <a:pPr/>
              <a:t>33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78D9BB2-00EF-487E-8F8A-985D485A1733}" type="slidenum">
              <a:rPr lang="en-US" sz="1200" smtClean="0"/>
              <a:pPr/>
              <a:t>34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9354D87-F3A5-435B-8420-00730487EC24}" type="slidenum">
              <a:rPr lang="en-US" sz="1200" smtClean="0"/>
              <a:pPr/>
              <a:t>35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996EC6E-1046-4533-A9B0-AD6604719D25}" type="slidenum">
              <a:rPr lang="en-US" sz="1200" smtClean="0"/>
              <a:pPr/>
              <a:t>36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C87848F-4B3E-460F-A595-79CABBB006BC}" type="slidenum">
              <a:rPr lang="en-US" sz="1200" smtClean="0"/>
              <a:pPr/>
              <a:t>37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97B864E-08C0-425A-932D-157D48FA4772}" type="slidenum">
              <a:rPr lang="en-US" sz="1200" smtClean="0"/>
              <a:pPr/>
              <a:t>38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980635E-4F7E-45E0-9F14-85B2B2AA077F}" type="slidenum">
              <a:rPr lang="en-US" sz="1200" smtClean="0"/>
              <a:pPr/>
              <a:t>39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8A0254F-44EA-47E3-8CBD-2F2ADA8884F8}" type="slidenum">
              <a:rPr lang="en-US" sz="1200" smtClean="0"/>
              <a:pPr/>
              <a:t>40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27956A0-12C2-49BD-832A-D3A10F9E21F7}" type="slidenum">
              <a:rPr lang="en-US" sz="1200" smtClean="0"/>
              <a:pPr/>
              <a:t>22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EE5C1F0-1D17-424D-ADE0-1BB224213A86}" type="slidenum">
              <a:rPr lang="en-US" sz="1200" smtClean="0"/>
              <a:pPr/>
              <a:t>41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E965E6B-2F61-4CE8-ACB9-183765E5F8FB}" type="slidenum">
              <a:rPr lang="en-US" sz="1200" smtClean="0"/>
              <a:pPr/>
              <a:t>42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E779002-3775-45C7-873E-333C1087B91F}" type="slidenum">
              <a:rPr lang="en-US" sz="1200" smtClean="0"/>
              <a:pPr/>
              <a:t>43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7DA1523-0D94-4404-B1F5-F2ADE85B595F}" type="slidenum">
              <a:rPr lang="en-US" sz="1200" smtClean="0"/>
              <a:pPr/>
              <a:t>23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8D1BD56-C205-4643-A136-E62E8912DDA4}" type="slidenum">
              <a:rPr lang="en-US" sz="1200" smtClean="0"/>
              <a:pPr/>
              <a:t>24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F03C941-C590-4341-B73B-588CA091BDBA}" type="slidenum">
              <a:rPr lang="en-US" sz="1200" smtClean="0"/>
              <a:pPr/>
              <a:t>25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58DEBFD-8377-438C-B88D-DD17878FCB5F}" type="slidenum">
              <a:rPr lang="en-US" sz="1200" smtClean="0"/>
              <a:pPr/>
              <a:t>26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6FDB44A-678F-43B2-9353-761AF217D435}" type="slidenum">
              <a:rPr lang="en-US" sz="1200" smtClean="0"/>
              <a:pPr/>
              <a:t>27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EC5993A-BD6C-4A0E-B70B-BDC1B38B908E}" type="slidenum">
              <a:rPr lang="en-US" sz="1200" smtClean="0"/>
              <a:pPr/>
              <a:t>29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83EEFD1-8ADE-4AC3-89E2-83E36ED5AAF6}" type="slidenum">
              <a:rPr lang="en-US" sz="1200" smtClean="0"/>
              <a:pPr/>
              <a:t>30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-1261" y="-157"/>
              <a:ext cx="7021" cy="1190"/>
              <a:chOff x="-1261" y="-154"/>
              <a:chExt cx="7021" cy="1190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4848 w 4848"/>
                  <a:gd name="T1" fmla="*/ 432 h 432"/>
                  <a:gd name="T2" fmla="*/ 0 w 4848"/>
                  <a:gd name="T3" fmla="*/ 432 h 432"/>
                  <a:gd name="T4" fmla="*/ 0 w 4848"/>
                  <a:gd name="T5" fmla="*/ 0 h 432"/>
                  <a:gd name="T6" fmla="*/ 4848 w 4848"/>
                  <a:gd name="T7" fmla="*/ 0 h 432"/>
                  <a:gd name="T8" fmla="*/ 4848 w 4848"/>
                  <a:gd name="T9" fmla="*/ 432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sk-SK"/>
              </a:p>
            </p:txBody>
          </p:sp>
          <p:grpSp>
            <p:nvGrpSpPr>
              <p:cNvPr id="9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5 w 15"/>
                    <a:gd name="T1" fmla="*/ 11 h 23"/>
                    <a:gd name="T2" fmla="*/ 15 w 15"/>
                    <a:gd name="T3" fmla="*/ 5 h 23"/>
                    <a:gd name="T4" fmla="*/ 13 w 15"/>
                    <a:gd name="T5" fmla="*/ 17 h 23"/>
                    <a:gd name="T6" fmla="*/ 5 w 15"/>
                    <a:gd name="T7" fmla="*/ 11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13 h 23"/>
                    <a:gd name="T2" fmla="*/ 11 w 20"/>
                    <a:gd name="T3" fmla="*/ 3 h 23"/>
                    <a:gd name="T4" fmla="*/ 7 w 20"/>
                    <a:gd name="T5" fmla="*/ 19 h 23"/>
                    <a:gd name="T6" fmla="*/ 3 w 20"/>
                    <a:gd name="T7" fmla="*/ 1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16 w 30"/>
                    <a:gd name="T1" fmla="*/ 33 h 42"/>
                    <a:gd name="T2" fmla="*/ 8 w 30"/>
                    <a:gd name="T3" fmla="*/ 21 h 42"/>
                    <a:gd name="T4" fmla="*/ 0 w 30"/>
                    <a:gd name="T5" fmla="*/ 9 h 42"/>
                    <a:gd name="T6" fmla="*/ 16 w 30"/>
                    <a:gd name="T7" fmla="*/ 3 h 42"/>
                    <a:gd name="T8" fmla="*/ 30 w 30"/>
                    <a:gd name="T9" fmla="*/ 23 h 42"/>
                    <a:gd name="T10" fmla="*/ 28 w 30"/>
                    <a:gd name="T11" fmla="*/ 31 h 42"/>
                    <a:gd name="T12" fmla="*/ 16 w 30"/>
                    <a:gd name="T13" fmla="*/ 33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16 h 16"/>
                    <a:gd name="T2" fmla="*/ 3 w 25"/>
                    <a:gd name="T3" fmla="*/ 8 h 16"/>
                    <a:gd name="T4" fmla="*/ 15 w 25"/>
                    <a:gd name="T5" fmla="*/ 0 h 16"/>
                    <a:gd name="T6" fmla="*/ 15 w 25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24 h 46"/>
                    <a:gd name="T2" fmla="*/ 30 w 65"/>
                    <a:gd name="T3" fmla="*/ 4 h 46"/>
                    <a:gd name="T4" fmla="*/ 42 w 65"/>
                    <a:gd name="T5" fmla="*/ 0 h 46"/>
                    <a:gd name="T6" fmla="*/ 58 w 65"/>
                    <a:gd name="T7" fmla="*/ 12 h 46"/>
                    <a:gd name="T8" fmla="*/ 32 w 65"/>
                    <a:gd name="T9" fmla="*/ 26 h 46"/>
                    <a:gd name="T10" fmla="*/ 12 w 65"/>
                    <a:gd name="T11" fmla="*/ 46 h 46"/>
                    <a:gd name="T12" fmla="*/ 8 w 65"/>
                    <a:gd name="T13" fmla="*/ 20 h 46"/>
                    <a:gd name="T14" fmla="*/ 12 w 65"/>
                    <a:gd name="T15" fmla="*/ 14 h 46"/>
                    <a:gd name="T16" fmla="*/ 14 w 65"/>
                    <a:gd name="T17" fmla="*/ 24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31 h 47"/>
                    <a:gd name="T2" fmla="*/ 18 w 69"/>
                    <a:gd name="T3" fmla="*/ 25 h 47"/>
                    <a:gd name="T4" fmla="*/ 52 w 69"/>
                    <a:gd name="T5" fmla="*/ 1 h 47"/>
                    <a:gd name="T6" fmla="*/ 64 w 69"/>
                    <a:gd name="T7" fmla="*/ 3 h 47"/>
                    <a:gd name="T8" fmla="*/ 50 w 69"/>
                    <a:gd name="T9" fmla="*/ 19 h 47"/>
                    <a:gd name="T10" fmla="*/ 28 w 69"/>
                    <a:gd name="T11" fmla="*/ 33 h 47"/>
                    <a:gd name="T12" fmla="*/ 22 w 69"/>
                    <a:gd name="T13" fmla="*/ 47 h 47"/>
                    <a:gd name="T14" fmla="*/ 16 w 69"/>
                    <a:gd name="T15" fmla="*/ 45 h 47"/>
                    <a:gd name="T16" fmla="*/ 12 w 69"/>
                    <a:gd name="T17" fmla="*/ 39 h 47"/>
                    <a:gd name="T18" fmla="*/ 0 w 69"/>
                    <a:gd name="T19" fmla="*/ 35 h 47"/>
                    <a:gd name="T20" fmla="*/ 0 w 69"/>
                    <a:gd name="T21" fmla="*/ 31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4 h 277"/>
                    <a:gd name="T2" fmla="*/ 36 w 355"/>
                    <a:gd name="T3" fmla="*/ 18 h 277"/>
                    <a:gd name="T4" fmla="*/ 46 w 355"/>
                    <a:gd name="T5" fmla="*/ 30 h 277"/>
                    <a:gd name="T6" fmla="*/ 76 w 355"/>
                    <a:gd name="T7" fmla="*/ 52 h 277"/>
                    <a:gd name="T8" fmla="*/ 92 w 355"/>
                    <a:gd name="T9" fmla="*/ 66 h 277"/>
                    <a:gd name="T10" fmla="*/ 122 w 355"/>
                    <a:gd name="T11" fmla="*/ 98 h 277"/>
                    <a:gd name="T12" fmla="*/ 136 w 355"/>
                    <a:gd name="T13" fmla="*/ 128 h 277"/>
                    <a:gd name="T14" fmla="*/ 148 w 355"/>
                    <a:gd name="T15" fmla="*/ 132 h 277"/>
                    <a:gd name="T16" fmla="*/ 154 w 355"/>
                    <a:gd name="T17" fmla="*/ 150 h 277"/>
                    <a:gd name="T18" fmla="*/ 176 w 355"/>
                    <a:gd name="T19" fmla="*/ 152 h 277"/>
                    <a:gd name="T20" fmla="*/ 170 w 355"/>
                    <a:gd name="T21" fmla="*/ 196 h 277"/>
                    <a:gd name="T22" fmla="*/ 180 w 355"/>
                    <a:gd name="T23" fmla="*/ 224 h 277"/>
                    <a:gd name="T24" fmla="*/ 198 w 355"/>
                    <a:gd name="T25" fmla="*/ 232 h 277"/>
                    <a:gd name="T26" fmla="*/ 216 w 355"/>
                    <a:gd name="T27" fmla="*/ 234 h 277"/>
                    <a:gd name="T28" fmla="*/ 236 w 355"/>
                    <a:gd name="T29" fmla="*/ 242 h 277"/>
                    <a:gd name="T30" fmla="*/ 254 w 355"/>
                    <a:gd name="T31" fmla="*/ 236 h 277"/>
                    <a:gd name="T32" fmla="*/ 272 w 355"/>
                    <a:gd name="T33" fmla="*/ 248 h 277"/>
                    <a:gd name="T34" fmla="*/ 296 w 355"/>
                    <a:gd name="T35" fmla="*/ 256 h 277"/>
                    <a:gd name="T36" fmla="*/ 314 w 355"/>
                    <a:gd name="T37" fmla="*/ 264 h 277"/>
                    <a:gd name="T38" fmla="*/ 352 w 355"/>
                    <a:gd name="T39" fmla="*/ 266 h 277"/>
                    <a:gd name="T40" fmla="*/ 342 w 355"/>
                    <a:gd name="T41" fmla="*/ 274 h 277"/>
                    <a:gd name="T42" fmla="*/ 322 w 355"/>
                    <a:gd name="T43" fmla="*/ 272 h 277"/>
                    <a:gd name="T44" fmla="*/ 300 w 355"/>
                    <a:gd name="T45" fmla="*/ 270 h 277"/>
                    <a:gd name="T46" fmla="*/ 288 w 355"/>
                    <a:gd name="T47" fmla="*/ 266 h 277"/>
                    <a:gd name="T48" fmla="*/ 252 w 355"/>
                    <a:gd name="T49" fmla="*/ 264 h 277"/>
                    <a:gd name="T50" fmla="*/ 234 w 355"/>
                    <a:gd name="T51" fmla="*/ 260 h 277"/>
                    <a:gd name="T52" fmla="*/ 172 w 355"/>
                    <a:gd name="T53" fmla="*/ 242 h 277"/>
                    <a:gd name="T54" fmla="*/ 160 w 355"/>
                    <a:gd name="T55" fmla="*/ 216 h 277"/>
                    <a:gd name="T56" fmla="*/ 126 w 355"/>
                    <a:gd name="T57" fmla="*/ 200 h 277"/>
                    <a:gd name="T58" fmla="*/ 108 w 355"/>
                    <a:gd name="T59" fmla="*/ 186 h 277"/>
                    <a:gd name="T60" fmla="*/ 94 w 355"/>
                    <a:gd name="T61" fmla="*/ 158 h 277"/>
                    <a:gd name="T62" fmla="*/ 68 w 355"/>
                    <a:gd name="T63" fmla="*/ 108 h 277"/>
                    <a:gd name="T64" fmla="*/ 64 w 355"/>
                    <a:gd name="T65" fmla="*/ 102 h 277"/>
                    <a:gd name="T66" fmla="*/ 58 w 355"/>
                    <a:gd name="T67" fmla="*/ 100 h 277"/>
                    <a:gd name="T68" fmla="*/ 54 w 355"/>
                    <a:gd name="T69" fmla="*/ 88 h 277"/>
                    <a:gd name="T70" fmla="*/ 38 w 355"/>
                    <a:gd name="T71" fmla="*/ 58 h 277"/>
                    <a:gd name="T72" fmla="*/ 20 w 355"/>
                    <a:gd name="T73" fmla="*/ 40 h 277"/>
                    <a:gd name="T74" fmla="*/ 4 w 355"/>
                    <a:gd name="T75" fmla="*/ 22 h 277"/>
                    <a:gd name="T76" fmla="*/ 10 w 355"/>
                    <a:gd name="T77" fmla="*/ 2 h 277"/>
                    <a:gd name="T78" fmla="*/ 10 w 355"/>
                    <a:gd name="T79" fmla="*/ 4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66 h 206"/>
                    <a:gd name="T2" fmla="*/ 66 w 156"/>
                    <a:gd name="T3" fmla="*/ 58 h 206"/>
                    <a:gd name="T4" fmla="*/ 68 w 156"/>
                    <a:gd name="T5" fmla="*/ 52 h 206"/>
                    <a:gd name="T6" fmla="*/ 80 w 156"/>
                    <a:gd name="T7" fmla="*/ 44 h 206"/>
                    <a:gd name="T8" fmla="*/ 106 w 156"/>
                    <a:gd name="T9" fmla="*/ 22 h 206"/>
                    <a:gd name="T10" fmla="*/ 112 w 156"/>
                    <a:gd name="T11" fmla="*/ 4 h 206"/>
                    <a:gd name="T12" fmla="*/ 124 w 156"/>
                    <a:gd name="T13" fmla="*/ 0 h 206"/>
                    <a:gd name="T14" fmla="*/ 150 w 156"/>
                    <a:gd name="T15" fmla="*/ 28 h 206"/>
                    <a:gd name="T16" fmla="*/ 146 w 156"/>
                    <a:gd name="T17" fmla="*/ 44 h 206"/>
                    <a:gd name="T18" fmla="*/ 126 w 156"/>
                    <a:gd name="T19" fmla="*/ 64 h 206"/>
                    <a:gd name="T20" fmla="*/ 132 w 156"/>
                    <a:gd name="T21" fmla="*/ 94 h 206"/>
                    <a:gd name="T22" fmla="*/ 142 w 156"/>
                    <a:gd name="T23" fmla="*/ 110 h 206"/>
                    <a:gd name="T24" fmla="*/ 146 w 156"/>
                    <a:gd name="T25" fmla="*/ 128 h 206"/>
                    <a:gd name="T26" fmla="*/ 128 w 156"/>
                    <a:gd name="T27" fmla="*/ 128 h 206"/>
                    <a:gd name="T28" fmla="*/ 116 w 156"/>
                    <a:gd name="T29" fmla="*/ 146 h 206"/>
                    <a:gd name="T30" fmla="*/ 104 w 156"/>
                    <a:gd name="T31" fmla="*/ 156 h 206"/>
                    <a:gd name="T32" fmla="*/ 100 w 156"/>
                    <a:gd name="T33" fmla="*/ 198 h 206"/>
                    <a:gd name="T34" fmla="*/ 88 w 156"/>
                    <a:gd name="T35" fmla="*/ 202 h 206"/>
                    <a:gd name="T36" fmla="*/ 82 w 156"/>
                    <a:gd name="T37" fmla="*/ 206 h 206"/>
                    <a:gd name="T38" fmla="*/ 76 w 156"/>
                    <a:gd name="T39" fmla="*/ 202 h 206"/>
                    <a:gd name="T40" fmla="*/ 72 w 156"/>
                    <a:gd name="T41" fmla="*/ 190 h 206"/>
                    <a:gd name="T42" fmla="*/ 60 w 156"/>
                    <a:gd name="T43" fmla="*/ 186 h 206"/>
                    <a:gd name="T44" fmla="*/ 42 w 156"/>
                    <a:gd name="T45" fmla="*/ 194 h 206"/>
                    <a:gd name="T46" fmla="*/ 28 w 156"/>
                    <a:gd name="T47" fmla="*/ 186 h 206"/>
                    <a:gd name="T48" fmla="*/ 10 w 156"/>
                    <a:gd name="T49" fmla="*/ 148 h 206"/>
                    <a:gd name="T50" fmla="*/ 4 w 156"/>
                    <a:gd name="T51" fmla="*/ 130 h 206"/>
                    <a:gd name="T52" fmla="*/ 0 w 156"/>
                    <a:gd name="T53" fmla="*/ 118 h 206"/>
                    <a:gd name="T54" fmla="*/ 20 w 156"/>
                    <a:gd name="T55" fmla="*/ 96 h 206"/>
                    <a:gd name="T56" fmla="*/ 32 w 156"/>
                    <a:gd name="T57" fmla="*/ 104 h 206"/>
                    <a:gd name="T58" fmla="*/ 34 w 156"/>
                    <a:gd name="T59" fmla="*/ 80 h 206"/>
                    <a:gd name="T60" fmla="*/ 52 w 156"/>
                    <a:gd name="T61" fmla="*/ 70 h 206"/>
                    <a:gd name="T62" fmla="*/ 54 w 156"/>
                    <a:gd name="T63" fmla="*/ 66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32 h 38"/>
                    <a:gd name="T2" fmla="*/ 18 w 109"/>
                    <a:gd name="T3" fmla="*/ 10 h 38"/>
                    <a:gd name="T4" fmla="*/ 46 w 109"/>
                    <a:gd name="T5" fmla="*/ 20 h 38"/>
                    <a:gd name="T6" fmla="*/ 72 w 109"/>
                    <a:gd name="T7" fmla="*/ 14 h 38"/>
                    <a:gd name="T8" fmla="*/ 90 w 109"/>
                    <a:gd name="T9" fmla="*/ 0 h 38"/>
                    <a:gd name="T10" fmla="*/ 76 w 109"/>
                    <a:gd name="T11" fmla="*/ 26 h 38"/>
                    <a:gd name="T12" fmla="*/ 60 w 109"/>
                    <a:gd name="T13" fmla="*/ 38 h 38"/>
                    <a:gd name="T14" fmla="*/ 42 w 109"/>
                    <a:gd name="T15" fmla="*/ 32 h 38"/>
                    <a:gd name="T16" fmla="*/ 14 w 109"/>
                    <a:gd name="T17" fmla="*/ 30 h 38"/>
                    <a:gd name="T18" fmla="*/ 4 w 109"/>
                    <a:gd name="T19" fmla="*/ 32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18 h 104"/>
                    <a:gd name="T2" fmla="*/ 18 w 76"/>
                    <a:gd name="T3" fmla="*/ 0 h 104"/>
                    <a:gd name="T4" fmla="*/ 34 w 76"/>
                    <a:gd name="T5" fmla="*/ 18 h 104"/>
                    <a:gd name="T6" fmla="*/ 62 w 76"/>
                    <a:gd name="T7" fmla="*/ 4 h 104"/>
                    <a:gd name="T8" fmla="*/ 46 w 76"/>
                    <a:gd name="T9" fmla="*/ 34 h 104"/>
                    <a:gd name="T10" fmla="*/ 54 w 76"/>
                    <a:gd name="T11" fmla="*/ 48 h 104"/>
                    <a:gd name="T12" fmla="*/ 58 w 76"/>
                    <a:gd name="T13" fmla="*/ 60 h 104"/>
                    <a:gd name="T14" fmla="*/ 46 w 76"/>
                    <a:gd name="T15" fmla="*/ 74 h 104"/>
                    <a:gd name="T16" fmla="*/ 34 w 76"/>
                    <a:gd name="T17" fmla="*/ 60 h 104"/>
                    <a:gd name="T18" fmla="*/ 22 w 76"/>
                    <a:gd name="T19" fmla="*/ 48 h 104"/>
                    <a:gd name="T20" fmla="*/ 28 w 76"/>
                    <a:gd name="T21" fmla="*/ 68 h 104"/>
                    <a:gd name="T22" fmla="*/ 30 w 76"/>
                    <a:gd name="T23" fmla="*/ 74 h 104"/>
                    <a:gd name="T24" fmla="*/ 20 w 76"/>
                    <a:gd name="T25" fmla="*/ 104 h 104"/>
                    <a:gd name="T26" fmla="*/ 12 w 76"/>
                    <a:gd name="T27" fmla="*/ 102 h 104"/>
                    <a:gd name="T28" fmla="*/ 8 w 76"/>
                    <a:gd name="T29" fmla="*/ 90 h 104"/>
                    <a:gd name="T30" fmla="*/ 0 w 76"/>
                    <a:gd name="T31" fmla="*/ 54 h 104"/>
                    <a:gd name="T32" fmla="*/ 2 w 76"/>
                    <a:gd name="T33" fmla="*/ 30 h 104"/>
                    <a:gd name="T34" fmla="*/ 8 w 76"/>
                    <a:gd name="T35" fmla="*/ 18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8 h 61"/>
                    <a:gd name="T2" fmla="*/ 13 w 37"/>
                    <a:gd name="T3" fmla="*/ 0 h 61"/>
                    <a:gd name="T4" fmla="*/ 15 w 37"/>
                    <a:gd name="T5" fmla="*/ 28 h 61"/>
                    <a:gd name="T6" fmla="*/ 37 w 37"/>
                    <a:gd name="T7" fmla="*/ 38 h 61"/>
                    <a:gd name="T8" fmla="*/ 19 w 37"/>
                    <a:gd name="T9" fmla="*/ 44 h 61"/>
                    <a:gd name="T10" fmla="*/ 5 w 37"/>
                    <a:gd name="T11" fmla="*/ 58 h 61"/>
                    <a:gd name="T12" fmla="*/ 1 w 37"/>
                    <a:gd name="T13" fmla="*/ 34 h 61"/>
                    <a:gd name="T14" fmla="*/ 3 w 37"/>
                    <a:gd name="T15" fmla="*/ 28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9 w 49"/>
                    <a:gd name="T3" fmla="*/ 0 h 29"/>
                    <a:gd name="T4" fmla="*/ 49 w 49"/>
                    <a:gd name="T5" fmla="*/ 16 h 29"/>
                    <a:gd name="T6" fmla="*/ 35 w 49"/>
                    <a:gd name="T7" fmla="*/ 14 h 29"/>
                    <a:gd name="T8" fmla="*/ 3 w 49"/>
                    <a:gd name="T9" fmla="*/ 16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38 h 48"/>
                    <a:gd name="T2" fmla="*/ 15 w 61"/>
                    <a:gd name="T3" fmla="*/ 26 h 48"/>
                    <a:gd name="T4" fmla="*/ 3 w 61"/>
                    <a:gd name="T5" fmla="*/ 22 h 48"/>
                    <a:gd name="T6" fmla="*/ 13 w 61"/>
                    <a:gd name="T7" fmla="*/ 8 h 48"/>
                    <a:gd name="T8" fmla="*/ 25 w 61"/>
                    <a:gd name="T9" fmla="*/ 0 h 48"/>
                    <a:gd name="T10" fmla="*/ 49 w 61"/>
                    <a:gd name="T11" fmla="*/ 10 h 48"/>
                    <a:gd name="T12" fmla="*/ 53 w 61"/>
                    <a:gd name="T13" fmla="*/ 20 h 48"/>
                    <a:gd name="T14" fmla="*/ 61 w 61"/>
                    <a:gd name="T15" fmla="*/ 32 h 48"/>
                    <a:gd name="T16" fmla="*/ 41 w 61"/>
                    <a:gd name="T17" fmla="*/ 38 h 48"/>
                    <a:gd name="T18" fmla="*/ 23 w 61"/>
                    <a:gd name="T19" fmla="*/ 44 h 48"/>
                    <a:gd name="T20" fmla="*/ 21 w 61"/>
                    <a:gd name="T21" fmla="*/ 38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8 h 182"/>
                    <a:gd name="T2" fmla="*/ 36 w 286"/>
                    <a:gd name="T3" fmla="*/ 14 h 182"/>
                    <a:gd name="T4" fmla="*/ 26 w 286"/>
                    <a:gd name="T5" fmla="*/ 30 h 182"/>
                    <a:gd name="T6" fmla="*/ 0 w 286"/>
                    <a:gd name="T7" fmla="*/ 24 h 182"/>
                    <a:gd name="T8" fmla="*/ 10 w 286"/>
                    <a:gd name="T9" fmla="*/ 42 h 182"/>
                    <a:gd name="T10" fmla="*/ 16 w 286"/>
                    <a:gd name="T11" fmla="*/ 62 h 182"/>
                    <a:gd name="T12" fmla="*/ 24 w 286"/>
                    <a:gd name="T13" fmla="*/ 48 h 182"/>
                    <a:gd name="T14" fmla="*/ 30 w 286"/>
                    <a:gd name="T15" fmla="*/ 44 h 182"/>
                    <a:gd name="T16" fmla="*/ 48 w 286"/>
                    <a:gd name="T17" fmla="*/ 56 h 182"/>
                    <a:gd name="T18" fmla="*/ 70 w 286"/>
                    <a:gd name="T19" fmla="*/ 62 h 182"/>
                    <a:gd name="T20" fmla="*/ 88 w 286"/>
                    <a:gd name="T21" fmla="*/ 72 h 182"/>
                    <a:gd name="T22" fmla="*/ 106 w 286"/>
                    <a:gd name="T23" fmla="*/ 102 h 182"/>
                    <a:gd name="T24" fmla="*/ 104 w 286"/>
                    <a:gd name="T25" fmla="*/ 122 h 182"/>
                    <a:gd name="T26" fmla="*/ 98 w 286"/>
                    <a:gd name="T27" fmla="*/ 134 h 182"/>
                    <a:gd name="T28" fmla="*/ 122 w 286"/>
                    <a:gd name="T29" fmla="*/ 128 h 182"/>
                    <a:gd name="T30" fmla="*/ 140 w 286"/>
                    <a:gd name="T31" fmla="*/ 140 h 182"/>
                    <a:gd name="T32" fmla="*/ 168 w 286"/>
                    <a:gd name="T33" fmla="*/ 148 h 182"/>
                    <a:gd name="T34" fmla="*/ 174 w 286"/>
                    <a:gd name="T35" fmla="*/ 146 h 182"/>
                    <a:gd name="T36" fmla="*/ 168 w 286"/>
                    <a:gd name="T37" fmla="*/ 134 h 182"/>
                    <a:gd name="T38" fmla="*/ 178 w 286"/>
                    <a:gd name="T39" fmla="*/ 136 h 182"/>
                    <a:gd name="T40" fmla="*/ 186 w 286"/>
                    <a:gd name="T41" fmla="*/ 118 h 182"/>
                    <a:gd name="T42" fmla="*/ 202 w 286"/>
                    <a:gd name="T43" fmla="*/ 122 h 182"/>
                    <a:gd name="T44" fmla="*/ 214 w 286"/>
                    <a:gd name="T45" fmla="*/ 130 h 182"/>
                    <a:gd name="T46" fmla="*/ 244 w 286"/>
                    <a:gd name="T47" fmla="*/ 168 h 182"/>
                    <a:gd name="T48" fmla="*/ 262 w 286"/>
                    <a:gd name="T49" fmla="*/ 178 h 182"/>
                    <a:gd name="T50" fmla="*/ 284 w 286"/>
                    <a:gd name="T51" fmla="*/ 170 h 182"/>
                    <a:gd name="T52" fmla="*/ 268 w 286"/>
                    <a:gd name="T53" fmla="*/ 160 h 182"/>
                    <a:gd name="T54" fmla="*/ 256 w 286"/>
                    <a:gd name="T55" fmla="*/ 138 h 182"/>
                    <a:gd name="T56" fmla="*/ 250 w 286"/>
                    <a:gd name="T57" fmla="*/ 132 h 182"/>
                    <a:gd name="T58" fmla="*/ 248 w 286"/>
                    <a:gd name="T59" fmla="*/ 122 h 182"/>
                    <a:gd name="T60" fmla="*/ 236 w 286"/>
                    <a:gd name="T61" fmla="*/ 116 h 182"/>
                    <a:gd name="T62" fmla="*/ 240 w 286"/>
                    <a:gd name="T63" fmla="*/ 96 h 182"/>
                    <a:gd name="T64" fmla="*/ 220 w 286"/>
                    <a:gd name="T65" fmla="*/ 86 h 182"/>
                    <a:gd name="T66" fmla="*/ 210 w 286"/>
                    <a:gd name="T67" fmla="*/ 70 h 182"/>
                    <a:gd name="T68" fmla="*/ 190 w 286"/>
                    <a:gd name="T69" fmla="*/ 54 h 182"/>
                    <a:gd name="T70" fmla="*/ 168 w 286"/>
                    <a:gd name="T71" fmla="*/ 38 h 182"/>
                    <a:gd name="T72" fmla="*/ 156 w 286"/>
                    <a:gd name="T73" fmla="*/ 34 h 182"/>
                    <a:gd name="T74" fmla="*/ 120 w 286"/>
                    <a:gd name="T75" fmla="*/ 16 h 182"/>
                    <a:gd name="T76" fmla="*/ 102 w 286"/>
                    <a:gd name="T77" fmla="*/ 4 h 182"/>
                    <a:gd name="T78" fmla="*/ 96 w 286"/>
                    <a:gd name="T79" fmla="*/ 0 h 182"/>
                    <a:gd name="T80" fmla="*/ 70 w 286"/>
                    <a:gd name="T81" fmla="*/ 10 h 182"/>
                    <a:gd name="T82" fmla="*/ 56 w 286"/>
                    <a:gd name="T83" fmla="*/ 32 h 182"/>
                    <a:gd name="T84" fmla="*/ 46 w 286"/>
                    <a:gd name="T85" fmla="*/ 28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58 h 78"/>
                    <a:gd name="T2" fmla="*/ 27 w 78"/>
                    <a:gd name="T3" fmla="*/ 60 h 78"/>
                    <a:gd name="T4" fmla="*/ 45 w 78"/>
                    <a:gd name="T5" fmla="*/ 48 h 78"/>
                    <a:gd name="T6" fmla="*/ 57 w 78"/>
                    <a:gd name="T7" fmla="*/ 30 h 78"/>
                    <a:gd name="T8" fmla="*/ 43 w 78"/>
                    <a:gd name="T9" fmla="*/ 14 h 78"/>
                    <a:gd name="T10" fmla="*/ 43 w 78"/>
                    <a:gd name="T11" fmla="*/ 4 h 78"/>
                    <a:gd name="T12" fmla="*/ 71 w 78"/>
                    <a:gd name="T13" fmla="*/ 26 h 78"/>
                    <a:gd name="T14" fmla="*/ 67 w 78"/>
                    <a:gd name="T15" fmla="*/ 54 h 78"/>
                    <a:gd name="T16" fmla="*/ 33 w 78"/>
                    <a:gd name="T17" fmla="*/ 78 h 78"/>
                    <a:gd name="T18" fmla="*/ 9 w 78"/>
                    <a:gd name="T19" fmla="*/ 66 h 78"/>
                    <a:gd name="T20" fmla="*/ 3 w 78"/>
                    <a:gd name="T21" fmla="*/ 62 h 78"/>
                    <a:gd name="T22" fmla="*/ 1 w 78"/>
                    <a:gd name="T23" fmla="*/ 58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4 h 18"/>
                    <a:gd name="T2" fmla="*/ 3 w 17"/>
                    <a:gd name="T3" fmla="*/ 14 h 18"/>
                    <a:gd name="T4" fmla="*/ 3 w 17"/>
                    <a:gd name="T5" fmla="*/ 4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14 h 22"/>
                    <a:gd name="T2" fmla="*/ 14 w 26"/>
                    <a:gd name="T3" fmla="*/ 0 h 22"/>
                    <a:gd name="T4" fmla="*/ 14 w 26"/>
                    <a:gd name="T5" fmla="*/ 22 h 22"/>
                    <a:gd name="T6" fmla="*/ 8 w 26"/>
                    <a:gd name="T7" fmla="*/ 14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7 w 20"/>
                    <a:gd name="T3" fmla="*/ 2 h 15"/>
                    <a:gd name="T4" fmla="*/ 9 w 20"/>
                    <a:gd name="T5" fmla="*/ 12 h 15"/>
                    <a:gd name="T6" fmla="*/ 7 w 20"/>
                    <a:gd name="T7" fmla="*/ 1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5 w 20"/>
                    <a:gd name="T3" fmla="*/ 2 h 15"/>
                    <a:gd name="T4" fmla="*/ 15 w 20"/>
                    <a:gd name="T5" fmla="*/ 14 h 15"/>
                    <a:gd name="T6" fmla="*/ 7 w 20"/>
                    <a:gd name="T7" fmla="*/ 1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50 h 80"/>
                    <a:gd name="T2" fmla="*/ 14 w 80"/>
                    <a:gd name="T3" fmla="*/ 24 h 80"/>
                    <a:gd name="T4" fmla="*/ 26 w 80"/>
                    <a:gd name="T5" fmla="*/ 20 h 80"/>
                    <a:gd name="T6" fmla="*/ 48 w 80"/>
                    <a:gd name="T7" fmla="*/ 18 h 80"/>
                    <a:gd name="T8" fmla="*/ 58 w 80"/>
                    <a:gd name="T9" fmla="*/ 0 h 80"/>
                    <a:gd name="T10" fmla="*/ 80 w 80"/>
                    <a:gd name="T11" fmla="*/ 40 h 80"/>
                    <a:gd name="T12" fmla="*/ 70 w 80"/>
                    <a:gd name="T13" fmla="*/ 56 h 80"/>
                    <a:gd name="T14" fmla="*/ 54 w 80"/>
                    <a:gd name="T15" fmla="*/ 62 h 80"/>
                    <a:gd name="T16" fmla="*/ 48 w 80"/>
                    <a:gd name="T17" fmla="*/ 80 h 80"/>
                    <a:gd name="T18" fmla="*/ 32 w 80"/>
                    <a:gd name="T19" fmla="*/ 68 h 80"/>
                    <a:gd name="T20" fmla="*/ 38 w 80"/>
                    <a:gd name="T21" fmla="*/ 52 h 80"/>
                    <a:gd name="T22" fmla="*/ 30 w 80"/>
                    <a:gd name="T23" fmla="*/ 28 h 80"/>
                    <a:gd name="T24" fmla="*/ 20 w 80"/>
                    <a:gd name="T25" fmla="*/ 48 h 80"/>
                    <a:gd name="T26" fmla="*/ 8 w 80"/>
                    <a:gd name="T27" fmla="*/ 56 h 80"/>
                    <a:gd name="T28" fmla="*/ 0 w 80"/>
                    <a:gd name="T29" fmla="*/ 50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96 h 174"/>
                    <a:gd name="T2" fmla="*/ 26 w 94"/>
                    <a:gd name="T3" fmla="*/ 128 h 174"/>
                    <a:gd name="T4" fmla="*/ 32 w 94"/>
                    <a:gd name="T5" fmla="*/ 108 h 174"/>
                    <a:gd name="T6" fmla="*/ 52 w 94"/>
                    <a:gd name="T7" fmla="*/ 100 h 174"/>
                    <a:gd name="T8" fmla="*/ 46 w 94"/>
                    <a:gd name="T9" fmla="*/ 124 h 174"/>
                    <a:gd name="T10" fmla="*/ 66 w 94"/>
                    <a:gd name="T11" fmla="*/ 126 h 174"/>
                    <a:gd name="T12" fmla="*/ 76 w 94"/>
                    <a:gd name="T13" fmla="*/ 142 h 174"/>
                    <a:gd name="T14" fmla="*/ 58 w 94"/>
                    <a:gd name="T15" fmla="*/ 148 h 174"/>
                    <a:gd name="T16" fmla="*/ 74 w 94"/>
                    <a:gd name="T17" fmla="*/ 174 h 174"/>
                    <a:gd name="T18" fmla="*/ 84 w 94"/>
                    <a:gd name="T19" fmla="*/ 154 h 174"/>
                    <a:gd name="T20" fmla="*/ 82 w 94"/>
                    <a:gd name="T21" fmla="*/ 112 h 174"/>
                    <a:gd name="T22" fmla="*/ 60 w 94"/>
                    <a:gd name="T23" fmla="*/ 106 h 174"/>
                    <a:gd name="T24" fmla="*/ 50 w 94"/>
                    <a:gd name="T25" fmla="*/ 82 h 174"/>
                    <a:gd name="T26" fmla="*/ 34 w 94"/>
                    <a:gd name="T27" fmla="*/ 82 h 174"/>
                    <a:gd name="T28" fmla="*/ 30 w 94"/>
                    <a:gd name="T29" fmla="*/ 70 h 174"/>
                    <a:gd name="T30" fmla="*/ 42 w 94"/>
                    <a:gd name="T31" fmla="*/ 42 h 174"/>
                    <a:gd name="T32" fmla="*/ 30 w 94"/>
                    <a:gd name="T33" fmla="*/ 0 h 174"/>
                    <a:gd name="T34" fmla="*/ 18 w 94"/>
                    <a:gd name="T35" fmla="*/ 22 h 174"/>
                    <a:gd name="T36" fmla="*/ 4 w 94"/>
                    <a:gd name="T37" fmla="*/ 46 h 174"/>
                    <a:gd name="T38" fmla="*/ 14 w 94"/>
                    <a:gd name="T39" fmla="*/ 76 h 174"/>
                    <a:gd name="T40" fmla="*/ 14 w 94"/>
                    <a:gd name="T41" fmla="*/ 96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4 h 50"/>
                    <a:gd name="T2" fmla="*/ 12 w 32"/>
                    <a:gd name="T3" fmla="*/ 0 h 50"/>
                    <a:gd name="T4" fmla="*/ 20 w 32"/>
                    <a:gd name="T5" fmla="*/ 16 h 50"/>
                    <a:gd name="T6" fmla="*/ 22 w 32"/>
                    <a:gd name="T7" fmla="*/ 24 h 50"/>
                    <a:gd name="T8" fmla="*/ 28 w 32"/>
                    <a:gd name="T9" fmla="*/ 26 h 50"/>
                    <a:gd name="T10" fmla="*/ 32 w 32"/>
                    <a:gd name="T11" fmla="*/ 38 h 50"/>
                    <a:gd name="T12" fmla="*/ 18 w 32"/>
                    <a:gd name="T13" fmla="*/ 50 h 50"/>
                    <a:gd name="T14" fmla="*/ 6 w 32"/>
                    <a:gd name="T15" fmla="*/ 24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44 h 50"/>
                    <a:gd name="T2" fmla="*/ 22 w 43"/>
                    <a:gd name="T3" fmla="*/ 20 h 50"/>
                    <a:gd name="T4" fmla="*/ 36 w 43"/>
                    <a:gd name="T5" fmla="*/ 0 h 50"/>
                    <a:gd name="T6" fmla="*/ 24 w 43"/>
                    <a:gd name="T7" fmla="*/ 28 h 50"/>
                    <a:gd name="T8" fmla="*/ 2 w 43"/>
                    <a:gd name="T9" fmla="*/ 50 h 50"/>
                    <a:gd name="T10" fmla="*/ 0 w 43"/>
                    <a:gd name="T11" fmla="*/ 44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21 w 471"/>
                    <a:gd name="T1" fmla="*/ 280 h 281"/>
                    <a:gd name="T2" fmla="*/ 24 w 471"/>
                    <a:gd name="T3" fmla="*/ 250 h 281"/>
                    <a:gd name="T4" fmla="*/ 22 w 471"/>
                    <a:gd name="T5" fmla="*/ 245 h 281"/>
                    <a:gd name="T6" fmla="*/ 16 w 471"/>
                    <a:gd name="T7" fmla="*/ 218 h 281"/>
                    <a:gd name="T8" fmla="*/ 4 w 471"/>
                    <a:gd name="T9" fmla="*/ 215 h 281"/>
                    <a:gd name="T10" fmla="*/ 0 w 471"/>
                    <a:gd name="T11" fmla="*/ 191 h 281"/>
                    <a:gd name="T12" fmla="*/ 12 w 471"/>
                    <a:gd name="T13" fmla="*/ 180 h 281"/>
                    <a:gd name="T14" fmla="*/ 6 w 471"/>
                    <a:gd name="T15" fmla="*/ 165 h 281"/>
                    <a:gd name="T16" fmla="*/ 2 w 471"/>
                    <a:gd name="T17" fmla="*/ 160 h 281"/>
                    <a:gd name="T18" fmla="*/ 28 w 471"/>
                    <a:gd name="T19" fmla="*/ 120 h 281"/>
                    <a:gd name="T20" fmla="*/ 44 w 471"/>
                    <a:gd name="T21" fmla="*/ 96 h 281"/>
                    <a:gd name="T22" fmla="*/ 42 w 471"/>
                    <a:gd name="T23" fmla="*/ 70 h 281"/>
                    <a:gd name="T24" fmla="*/ 24 w 471"/>
                    <a:gd name="T25" fmla="*/ 43 h 281"/>
                    <a:gd name="T26" fmla="*/ 20 w 471"/>
                    <a:gd name="T27" fmla="*/ 32 h 281"/>
                    <a:gd name="T28" fmla="*/ 26 w 471"/>
                    <a:gd name="T29" fmla="*/ 36 h 281"/>
                    <a:gd name="T30" fmla="*/ 48 w 471"/>
                    <a:gd name="T31" fmla="*/ 35 h 281"/>
                    <a:gd name="T32" fmla="*/ 64 w 471"/>
                    <a:gd name="T33" fmla="*/ 11 h 281"/>
                    <a:gd name="T34" fmla="*/ 82 w 471"/>
                    <a:gd name="T35" fmla="*/ 0 h 281"/>
                    <a:gd name="T36" fmla="*/ 88 w 471"/>
                    <a:gd name="T37" fmla="*/ 2 h 281"/>
                    <a:gd name="T38" fmla="*/ 92 w 471"/>
                    <a:gd name="T39" fmla="*/ 9 h 281"/>
                    <a:gd name="T40" fmla="*/ 98 w 471"/>
                    <a:gd name="T41" fmla="*/ 5 h 281"/>
                    <a:gd name="T42" fmla="*/ 110 w 471"/>
                    <a:gd name="T43" fmla="*/ 8 h 281"/>
                    <a:gd name="T44" fmla="*/ 116 w 471"/>
                    <a:gd name="T45" fmla="*/ 9 h 281"/>
                    <a:gd name="T46" fmla="*/ 141 w 471"/>
                    <a:gd name="T47" fmla="*/ 14 h 281"/>
                    <a:gd name="T48" fmla="*/ 155 w 471"/>
                    <a:gd name="T49" fmla="*/ 24 h 281"/>
                    <a:gd name="T50" fmla="*/ 167 w 471"/>
                    <a:gd name="T51" fmla="*/ 17 h 281"/>
                    <a:gd name="T52" fmla="*/ 173 w 471"/>
                    <a:gd name="T53" fmla="*/ 14 h 281"/>
                    <a:gd name="T54" fmla="*/ 195 w 471"/>
                    <a:gd name="T55" fmla="*/ 14 h 281"/>
                    <a:gd name="T56" fmla="*/ 211 w 471"/>
                    <a:gd name="T57" fmla="*/ 32 h 281"/>
                    <a:gd name="T58" fmla="*/ 231 w 471"/>
                    <a:gd name="T59" fmla="*/ 59 h 281"/>
                    <a:gd name="T60" fmla="*/ 245 w 471"/>
                    <a:gd name="T61" fmla="*/ 70 h 281"/>
                    <a:gd name="T62" fmla="*/ 257 w 471"/>
                    <a:gd name="T63" fmla="*/ 68 h 281"/>
                    <a:gd name="T64" fmla="*/ 270 w 471"/>
                    <a:gd name="T65" fmla="*/ 65 h 281"/>
                    <a:gd name="T66" fmla="*/ 290 w 471"/>
                    <a:gd name="T67" fmla="*/ 71 h 281"/>
                    <a:gd name="T68" fmla="*/ 300 w 471"/>
                    <a:gd name="T69" fmla="*/ 81 h 281"/>
                    <a:gd name="T70" fmla="*/ 308 w 471"/>
                    <a:gd name="T71" fmla="*/ 90 h 281"/>
                    <a:gd name="T72" fmla="*/ 318 w 471"/>
                    <a:gd name="T73" fmla="*/ 111 h 281"/>
                    <a:gd name="T74" fmla="*/ 322 w 471"/>
                    <a:gd name="T75" fmla="*/ 120 h 281"/>
                    <a:gd name="T76" fmla="*/ 324 w 471"/>
                    <a:gd name="T77" fmla="*/ 125 h 281"/>
                    <a:gd name="T78" fmla="*/ 310 w 471"/>
                    <a:gd name="T79" fmla="*/ 142 h 281"/>
                    <a:gd name="T80" fmla="*/ 322 w 471"/>
                    <a:gd name="T81" fmla="*/ 141 h 281"/>
                    <a:gd name="T82" fmla="*/ 342 w 471"/>
                    <a:gd name="T83" fmla="*/ 155 h 281"/>
                    <a:gd name="T84" fmla="*/ 364 w 471"/>
                    <a:gd name="T85" fmla="*/ 157 h 281"/>
                    <a:gd name="T86" fmla="*/ 380 w 471"/>
                    <a:gd name="T87" fmla="*/ 168 h 281"/>
                    <a:gd name="T88" fmla="*/ 382 w 471"/>
                    <a:gd name="T89" fmla="*/ 172 h 281"/>
                    <a:gd name="T90" fmla="*/ 382 w 471"/>
                    <a:gd name="T91" fmla="*/ 176 h 281"/>
                    <a:gd name="T92" fmla="*/ 394 w 471"/>
                    <a:gd name="T93" fmla="*/ 172 h 281"/>
                    <a:gd name="T94" fmla="*/ 400 w 471"/>
                    <a:gd name="T95" fmla="*/ 171 h 281"/>
                    <a:gd name="T96" fmla="*/ 439 w 471"/>
                    <a:gd name="T97" fmla="*/ 185 h 281"/>
                    <a:gd name="T98" fmla="*/ 447 w 471"/>
                    <a:gd name="T99" fmla="*/ 199 h 281"/>
                    <a:gd name="T100" fmla="*/ 465 w 471"/>
                    <a:gd name="T101" fmla="*/ 201 h 281"/>
                    <a:gd name="T102" fmla="*/ 471 w 471"/>
                    <a:gd name="T103" fmla="*/ 215 h 281"/>
                    <a:gd name="T104" fmla="*/ 451 w 471"/>
                    <a:gd name="T105" fmla="*/ 258 h 281"/>
                    <a:gd name="T106" fmla="*/ 435 w 471"/>
                    <a:gd name="T107" fmla="*/ 281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6 h 844"/>
                    <a:gd name="T2" fmla="*/ 502 w 984"/>
                    <a:gd name="T3" fmla="*/ 34 h 844"/>
                    <a:gd name="T4" fmla="*/ 550 w 984"/>
                    <a:gd name="T5" fmla="*/ 38 h 844"/>
                    <a:gd name="T6" fmla="*/ 578 w 984"/>
                    <a:gd name="T7" fmla="*/ 130 h 844"/>
                    <a:gd name="T8" fmla="*/ 586 w 984"/>
                    <a:gd name="T9" fmla="*/ 90 h 844"/>
                    <a:gd name="T10" fmla="*/ 606 w 984"/>
                    <a:gd name="T11" fmla="*/ 70 h 844"/>
                    <a:gd name="T12" fmla="*/ 642 w 984"/>
                    <a:gd name="T13" fmla="*/ 126 h 844"/>
                    <a:gd name="T14" fmla="*/ 682 w 984"/>
                    <a:gd name="T15" fmla="*/ 98 h 844"/>
                    <a:gd name="T16" fmla="*/ 706 w 984"/>
                    <a:gd name="T17" fmla="*/ 86 h 844"/>
                    <a:gd name="T18" fmla="*/ 762 w 984"/>
                    <a:gd name="T19" fmla="*/ 2 h 844"/>
                    <a:gd name="T20" fmla="*/ 798 w 984"/>
                    <a:gd name="T21" fmla="*/ 70 h 844"/>
                    <a:gd name="T22" fmla="*/ 798 w 984"/>
                    <a:gd name="T23" fmla="*/ 130 h 844"/>
                    <a:gd name="T24" fmla="*/ 790 w 984"/>
                    <a:gd name="T25" fmla="*/ 158 h 844"/>
                    <a:gd name="T26" fmla="*/ 766 w 984"/>
                    <a:gd name="T27" fmla="*/ 162 h 844"/>
                    <a:gd name="T28" fmla="*/ 762 w 984"/>
                    <a:gd name="T29" fmla="*/ 186 h 844"/>
                    <a:gd name="T30" fmla="*/ 802 w 984"/>
                    <a:gd name="T31" fmla="*/ 226 h 844"/>
                    <a:gd name="T32" fmla="*/ 786 w 984"/>
                    <a:gd name="T33" fmla="*/ 322 h 844"/>
                    <a:gd name="T34" fmla="*/ 830 w 984"/>
                    <a:gd name="T35" fmla="*/ 414 h 844"/>
                    <a:gd name="T36" fmla="*/ 854 w 984"/>
                    <a:gd name="T37" fmla="*/ 450 h 844"/>
                    <a:gd name="T38" fmla="*/ 830 w 984"/>
                    <a:gd name="T39" fmla="*/ 450 h 844"/>
                    <a:gd name="T40" fmla="*/ 746 w 984"/>
                    <a:gd name="T41" fmla="*/ 378 h 844"/>
                    <a:gd name="T42" fmla="*/ 678 w 984"/>
                    <a:gd name="T43" fmla="*/ 402 h 844"/>
                    <a:gd name="T44" fmla="*/ 590 w 984"/>
                    <a:gd name="T45" fmla="*/ 442 h 844"/>
                    <a:gd name="T46" fmla="*/ 642 w 984"/>
                    <a:gd name="T47" fmla="*/ 578 h 844"/>
                    <a:gd name="T48" fmla="*/ 710 w 984"/>
                    <a:gd name="T49" fmla="*/ 610 h 844"/>
                    <a:gd name="T50" fmla="*/ 738 w 984"/>
                    <a:gd name="T51" fmla="*/ 550 h 844"/>
                    <a:gd name="T52" fmla="*/ 774 w 984"/>
                    <a:gd name="T53" fmla="*/ 570 h 844"/>
                    <a:gd name="T54" fmla="*/ 766 w 984"/>
                    <a:gd name="T55" fmla="*/ 630 h 844"/>
                    <a:gd name="T56" fmla="*/ 802 w 984"/>
                    <a:gd name="T57" fmla="*/ 670 h 844"/>
                    <a:gd name="T58" fmla="*/ 838 w 984"/>
                    <a:gd name="T59" fmla="*/ 658 h 844"/>
                    <a:gd name="T60" fmla="*/ 922 w 984"/>
                    <a:gd name="T61" fmla="*/ 806 h 844"/>
                    <a:gd name="T62" fmla="*/ 942 w 984"/>
                    <a:gd name="T63" fmla="*/ 826 h 844"/>
                    <a:gd name="T64" fmla="*/ 874 w 984"/>
                    <a:gd name="T65" fmla="*/ 810 h 844"/>
                    <a:gd name="T66" fmla="*/ 830 w 984"/>
                    <a:gd name="T67" fmla="*/ 758 h 844"/>
                    <a:gd name="T68" fmla="*/ 778 w 984"/>
                    <a:gd name="T69" fmla="*/ 710 h 844"/>
                    <a:gd name="T70" fmla="*/ 702 w 984"/>
                    <a:gd name="T71" fmla="*/ 662 h 844"/>
                    <a:gd name="T72" fmla="*/ 614 w 984"/>
                    <a:gd name="T73" fmla="*/ 646 h 844"/>
                    <a:gd name="T74" fmla="*/ 506 w 984"/>
                    <a:gd name="T75" fmla="*/ 594 h 844"/>
                    <a:gd name="T76" fmla="*/ 462 w 984"/>
                    <a:gd name="T77" fmla="*/ 506 h 844"/>
                    <a:gd name="T78" fmla="*/ 430 w 984"/>
                    <a:gd name="T79" fmla="*/ 462 h 844"/>
                    <a:gd name="T80" fmla="*/ 382 w 984"/>
                    <a:gd name="T81" fmla="*/ 430 h 844"/>
                    <a:gd name="T82" fmla="*/ 342 w 984"/>
                    <a:gd name="T83" fmla="*/ 370 h 844"/>
                    <a:gd name="T84" fmla="*/ 354 w 984"/>
                    <a:gd name="T85" fmla="*/ 414 h 844"/>
                    <a:gd name="T86" fmla="*/ 418 w 984"/>
                    <a:gd name="T87" fmla="*/ 494 h 844"/>
                    <a:gd name="T88" fmla="*/ 422 w 984"/>
                    <a:gd name="T89" fmla="*/ 526 h 844"/>
                    <a:gd name="T90" fmla="*/ 394 w 984"/>
                    <a:gd name="T91" fmla="*/ 498 h 844"/>
                    <a:gd name="T92" fmla="*/ 354 w 984"/>
                    <a:gd name="T93" fmla="*/ 466 h 844"/>
                    <a:gd name="T94" fmla="*/ 314 w 984"/>
                    <a:gd name="T95" fmla="*/ 402 h 844"/>
                    <a:gd name="T96" fmla="*/ 266 w 984"/>
                    <a:gd name="T97" fmla="*/ 346 h 844"/>
                    <a:gd name="T98" fmla="*/ 210 w 984"/>
                    <a:gd name="T99" fmla="*/ 314 h 844"/>
                    <a:gd name="T100" fmla="*/ 154 w 984"/>
                    <a:gd name="T101" fmla="*/ 238 h 844"/>
                    <a:gd name="T102" fmla="*/ 66 w 984"/>
                    <a:gd name="T103" fmla="*/ 66 h 844"/>
                    <a:gd name="T104" fmla="*/ 34 w 984"/>
                    <a:gd name="T105" fmla="*/ 38 h 844"/>
                    <a:gd name="T106" fmla="*/ 46 w 984"/>
                    <a:gd name="T107" fmla="*/ 22 h 844"/>
                    <a:gd name="T108" fmla="*/ 102 w 984"/>
                    <a:gd name="T109" fmla="*/ 70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8 h 48"/>
                    <a:gd name="T2" fmla="*/ 10 w 36"/>
                    <a:gd name="T3" fmla="*/ 48 h 48"/>
                    <a:gd name="T4" fmla="*/ 6 w 36"/>
                    <a:gd name="T5" fmla="*/ 28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5 h 37"/>
                    <a:gd name="T2" fmla="*/ 12 w 36"/>
                    <a:gd name="T3" fmla="*/ 1 h 37"/>
                    <a:gd name="T4" fmla="*/ 36 w 36"/>
                    <a:gd name="T5" fmla="*/ 17 h 37"/>
                    <a:gd name="T6" fmla="*/ 8 w 36"/>
                    <a:gd name="T7" fmla="*/ 17 h 37"/>
                    <a:gd name="T8" fmla="*/ 0 w 36"/>
                    <a:gd name="T9" fmla="*/ 5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49 h 96"/>
                    <a:gd name="T2" fmla="*/ 28 w 170"/>
                    <a:gd name="T3" fmla="*/ 25 h 96"/>
                    <a:gd name="T4" fmla="*/ 56 w 170"/>
                    <a:gd name="T5" fmla="*/ 21 h 96"/>
                    <a:gd name="T6" fmla="*/ 80 w 170"/>
                    <a:gd name="T7" fmla="*/ 9 h 96"/>
                    <a:gd name="T8" fmla="*/ 64 w 170"/>
                    <a:gd name="T9" fmla="*/ 25 h 96"/>
                    <a:gd name="T10" fmla="*/ 124 w 170"/>
                    <a:gd name="T11" fmla="*/ 49 h 96"/>
                    <a:gd name="T12" fmla="*/ 160 w 170"/>
                    <a:gd name="T13" fmla="*/ 65 h 96"/>
                    <a:gd name="T14" fmla="*/ 116 w 170"/>
                    <a:gd name="T15" fmla="*/ 77 h 96"/>
                    <a:gd name="T16" fmla="*/ 88 w 170"/>
                    <a:gd name="T17" fmla="*/ 57 h 96"/>
                    <a:gd name="T18" fmla="*/ 76 w 170"/>
                    <a:gd name="T19" fmla="*/ 53 h 96"/>
                    <a:gd name="T20" fmla="*/ 24 w 170"/>
                    <a:gd name="T21" fmla="*/ 41 h 96"/>
                    <a:gd name="T22" fmla="*/ 0 w 170"/>
                    <a:gd name="T23" fmla="*/ 49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4 h 44"/>
                    <a:gd name="T4" fmla="*/ 88 w 138"/>
                    <a:gd name="T5" fmla="*/ 24 h 44"/>
                    <a:gd name="T6" fmla="*/ 112 w 138"/>
                    <a:gd name="T7" fmla="*/ 20 h 44"/>
                    <a:gd name="T8" fmla="*/ 108 w 138"/>
                    <a:gd name="T9" fmla="*/ 44 h 44"/>
                    <a:gd name="T10" fmla="*/ 64 w 138"/>
                    <a:gd name="T11" fmla="*/ 40 h 44"/>
                    <a:gd name="T12" fmla="*/ 0 w 138"/>
                    <a:gd name="T13" fmla="*/ 36 h 44"/>
                    <a:gd name="T14" fmla="*/ 28 w 138"/>
                    <a:gd name="T15" fmla="*/ 20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5 h 42"/>
                    <a:gd name="T2" fmla="*/ 37 w 57"/>
                    <a:gd name="T3" fmla="*/ 13 h 42"/>
                    <a:gd name="T4" fmla="*/ 17 w 57"/>
                    <a:gd name="T5" fmla="*/ 25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9 w 39"/>
                    <a:gd name="T1" fmla="*/ 32 h 52"/>
                    <a:gd name="T2" fmla="*/ 19 w 39"/>
                    <a:gd name="T3" fmla="*/ 0 h 52"/>
                    <a:gd name="T4" fmla="*/ 19 w 39"/>
                    <a:gd name="T5" fmla="*/ 32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9 h 80"/>
                    <a:gd name="T2" fmla="*/ 20 w 44"/>
                    <a:gd name="T3" fmla="*/ 33 h 80"/>
                    <a:gd name="T4" fmla="*/ 24 w 44"/>
                    <a:gd name="T5" fmla="*/ 49 h 80"/>
                    <a:gd name="T6" fmla="*/ 36 w 44"/>
                    <a:gd name="T7" fmla="*/ 53 h 80"/>
                    <a:gd name="T8" fmla="*/ 24 w 44"/>
                    <a:gd name="T9" fmla="*/ 73 h 80"/>
                    <a:gd name="T10" fmla="*/ 0 w 44"/>
                    <a:gd name="T11" fmla="*/ 21 h 80"/>
                    <a:gd name="T12" fmla="*/ 4 w 44"/>
                    <a:gd name="T13" fmla="*/ 9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220 w 323"/>
                    <a:gd name="T1" fmla="*/ 1 h 64"/>
                    <a:gd name="T2" fmla="*/ 231 w 323"/>
                    <a:gd name="T3" fmla="*/ 8 h 64"/>
                    <a:gd name="T4" fmla="*/ 235 w 323"/>
                    <a:gd name="T5" fmla="*/ 0 h 64"/>
                    <a:gd name="T6" fmla="*/ 265 w 323"/>
                    <a:gd name="T7" fmla="*/ 0 h 64"/>
                    <a:gd name="T8" fmla="*/ 287 w 323"/>
                    <a:gd name="T9" fmla="*/ 17 h 64"/>
                    <a:gd name="T10" fmla="*/ 319 w 323"/>
                    <a:gd name="T11" fmla="*/ 10 h 64"/>
                    <a:gd name="T12" fmla="*/ 314 w 323"/>
                    <a:gd name="T13" fmla="*/ 29 h 64"/>
                    <a:gd name="T14" fmla="*/ 298 w 323"/>
                    <a:gd name="T15" fmla="*/ 46 h 64"/>
                    <a:gd name="T16" fmla="*/ 295 w 323"/>
                    <a:gd name="T17" fmla="*/ 29 h 64"/>
                    <a:gd name="T18" fmla="*/ 287 w 323"/>
                    <a:gd name="T19" fmla="*/ 31 h 64"/>
                    <a:gd name="T20" fmla="*/ 279 w 323"/>
                    <a:gd name="T21" fmla="*/ 29 h 64"/>
                    <a:gd name="T22" fmla="*/ 263 w 323"/>
                    <a:gd name="T23" fmla="*/ 21 h 64"/>
                    <a:gd name="T24" fmla="*/ 228 w 323"/>
                    <a:gd name="T25" fmla="*/ 38 h 64"/>
                    <a:gd name="T26" fmla="*/ 201 w 323"/>
                    <a:gd name="T27" fmla="*/ 44 h 64"/>
                    <a:gd name="T28" fmla="*/ 212 w 323"/>
                    <a:gd name="T29" fmla="*/ 57 h 64"/>
                    <a:gd name="T30" fmla="*/ 188 w 323"/>
                    <a:gd name="T31" fmla="*/ 63 h 64"/>
                    <a:gd name="T32" fmla="*/ 169 w 323"/>
                    <a:gd name="T33" fmla="*/ 61 h 64"/>
                    <a:gd name="T34" fmla="*/ 177 w 323"/>
                    <a:gd name="T35" fmla="*/ 57 h 64"/>
                    <a:gd name="T36" fmla="*/ 171 w 323"/>
                    <a:gd name="T37" fmla="*/ 40 h 64"/>
                    <a:gd name="T38" fmla="*/ 169 w 323"/>
                    <a:gd name="T39" fmla="*/ 31 h 64"/>
                    <a:gd name="T40" fmla="*/ 158 w 323"/>
                    <a:gd name="T41" fmla="*/ 23 h 64"/>
                    <a:gd name="T42" fmla="*/ 142 w 323"/>
                    <a:gd name="T43" fmla="*/ 27 h 64"/>
                    <a:gd name="T44" fmla="*/ 134 w 323"/>
                    <a:gd name="T45" fmla="*/ 27 h 64"/>
                    <a:gd name="T46" fmla="*/ 123 w 323"/>
                    <a:gd name="T47" fmla="*/ 25 h 64"/>
                    <a:gd name="T48" fmla="*/ 83 w 323"/>
                    <a:gd name="T49" fmla="*/ 2 h 64"/>
                    <a:gd name="T50" fmla="*/ 59 w 323"/>
                    <a:gd name="T51" fmla="*/ 14 h 64"/>
                    <a:gd name="T52" fmla="*/ 1 w 323"/>
                    <a:gd name="T53" fmla="*/ 0 h 64"/>
                    <a:gd name="T54" fmla="*/ 220 w 323"/>
                    <a:gd name="T55" fmla="*/ 1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105 w 300"/>
                    <a:gd name="T1" fmla="*/ 31 h 31"/>
                    <a:gd name="T2" fmla="*/ 30 w 300"/>
                    <a:gd name="T3" fmla="*/ 1 h 31"/>
                    <a:gd name="T4" fmla="*/ 285 w 300"/>
                    <a:gd name="T5" fmla="*/ 0 h 31"/>
                    <a:gd name="T6" fmla="*/ 296 w 300"/>
                    <a:gd name="T7" fmla="*/ 14 h 31"/>
                    <a:gd name="T8" fmla="*/ 264 w 300"/>
                    <a:gd name="T9" fmla="*/ 16 h 31"/>
                    <a:gd name="T10" fmla="*/ 105 w 300"/>
                    <a:gd name="T11" fmla="*/ 31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25 h 29"/>
                    <a:gd name="T2" fmla="*/ 12 w 41"/>
                    <a:gd name="T3" fmla="*/ 29 h 29"/>
                    <a:gd name="T4" fmla="*/ 0 w 41"/>
                    <a:gd name="T5" fmla="*/ 25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73 w 436"/>
                    <a:gd name="T1" fmla="*/ 1 h 152"/>
                    <a:gd name="T2" fmla="*/ 436 w 436"/>
                    <a:gd name="T3" fmla="*/ 0 h 152"/>
                    <a:gd name="T4" fmla="*/ 416 w 436"/>
                    <a:gd name="T5" fmla="*/ 54 h 152"/>
                    <a:gd name="T6" fmla="*/ 397 w 436"/>
                    <a:gd name="T7" fmla="*/ 68 h 152"/>
                    <a:gd name="T8" fmla="*/ 392 w 436"/>
                    <a:gd name="T9" fmla="*/ 70 h 152"/>
                    <a:gd name="T10" fmla="*/ 375 w 436"/>
                    <a:gd name="T11" fmla="*/ 73 h 152"/>
                    <a:gd name="T12" fmla="*/ 361 w 436"/>
                    <a:gd name="T13" fmla="*/ 88 h 152"/>
                    <a:gd name="T14" fmla="*/ 362 w 436"/>
                    <a:gd name="T15" fmla="*/ 99 h 152"/>
                    <a:gd name="T16" fmla="*/ 364 w 436"/>
                    <a:gd name="T17" fmla="*/ 107 h 152"/>
                    <a:gd name="T18" fmla="*/ 366 w 436"/>
                    <a:gd name="T19" fmla="*/ 113 h 152"/>
                    <a:gd name="T20" fmla="*/ 362 w 436"/>
                    <a:gd name="T21" fmla="*/ 122 h 152"/>
                    <a:gd name="T22" fmla="*/ 351 w 436"/>
                    <a:gd name="T23" fmla="*/ 120 h 152"/>
                    <a:gd name="T24" fmla="*/ 342 w 436"/>
                    <a:gd name="T25" fmla="*/ 129 h 152"/>
                    <a:gd name="T26" fmla="*/ 347 w 436"/>
                    <a:gd name="T27" fmla="*/ 105 h 152"/>
                    <a:gd name="T28" fmla="*/ 338 w 436"/>
                    <a:gd name="T29" fmla="*/ 100 h 152"/>
                    <a:gd name="T30" fmla="*/ 344 w 436"/>
                    <a:gd name="T31" fmla="*/ 93 h 152"/>
                    <a:gd name="T32" fmla="*/ 342 w 436"/>
                    <a:gd name="T33" fmla="*/ 89 h 152"/>
                    <a:gd name="T34" fmla="*/ 320 w 436"/>
                    <a:gd name="T35" fmla="*/ 94 h 152"/>
                    <a:gd name="T36" fmla="*/ 317 w 436"/>
                    <a:gd name="T37" fmla="*/ 85 h 152"/>
                    <a:gd name="T38" fmla="*/ 297 w 436"/>
                    <a:gd name="T39" fmla="*/ 94 h 152"/>
                    <a:gd name="T40" fmla="*/ 320 w 436"/>
                    <a:gd name="T41" fmla="*/ 103 h 152"/>
                    <a:gd name="T42" fmla="*/ 305 w 436"/>
                    <a:gd name="T43" fmla="*/ 117 h 152"/>
                    <a:gd name="T44" fmla="*/ 311 w 436"/>
                    <a:gd name="T45" fmla="*/ 126 h 152"/>
                    <a:gd name="T46" fmla="*/ 315 w 436"/>
                    <a:gd name="T47" fmla="*/ 138 h 152"/>
                    <a:gd name="T48" fmla="*/ 309 w 436"/>
                    <a:gd name="T49" fmla="*/ 139 h 152"/>
                    <a:gd name="T50" fmla="*/ 314 w 436"/>
                    <a:gd name="T51" fmla="*/ 144 h 152"/>
                    <a:gd name="T52" fmla="*/ 307 w 436"/>
                    <a:gd name="T53" fmla="*/ 152 h 152"/>
                    <a:gd name="T54" fmla="*/ 0 w 436"/>
                    <a:gd name="T55" fmla="*/ 149 h 152"/>
                    <a:gd name="T56" fmla="*/ 73 w 436"/>
                    <a:gd name="T57" fmla="*/ 1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156 h 165"/>
                    <a:gd name="T2" fmla="*/ 15 w 47"/>
                    <a:gd name="T3" fmla="*/ 108 h 165"/>
                    <a:gd name="T4" fmla="*/ 17 w 47"/>
                    <a:gd name="T5" fmla="*/ 68 h 165"/>
                    <a:gd name="T6" fmla="*/ 11 w 47"/>
                    <a:gd name="T7" fmla="*/ 40 h 165"/>
                    <a:gd name="T8" fmla="*/ 17 w 47"/>
                    <a:gd name="T9" fmla="*/ 12 h 165"/>
                    <a:gd name="T10" fmla="*/ 21 w 47"/>
                    <a:gd name="T11" fmla="*/ 0 h 165"/>
                    <a:gd name="T12" fmla="*/ 31 w 47"/>
                    <a:gd name="T13" fmla="*/ 30 h 165"/>
                    <a:gd name="T14" fmla="*/ 47 w 47"/>
                    <a:gd name="T15" fmla="*/ 98 h 165"/>
                    <a:gd name="T16" fmla="*/ 31 w 47"/>
                    <a:gd name="T17" fmla="*/ 108 h 165"/>
                    <a:gd name="T18" fmla="*/ 23 w 47"/>
                    <a:gd name="T19" fmla="*/ 126 h 165"/>
                    <a:gd name="T20" fmla="*/ 21 w 47"/>
                    <a:gd name="T21" fmla="*/ 132 h 165"/>
                    <a:gd name="T22" fmla="*/ 27 w 47"/>
                    <a:gd name="T23" fmla="*/ 134 h 165"/>
                    <a:gd name="T24" fmla="*/ 31 w 47"/>
                    <a:gd name="T25" fmla="*/ 146 h 165"/>
                    <a:gd name="T26" fmla="*/ 13 w 47"/>
                    <a:gd name="T27" fmla="*/ 148 h 165"/>
                    <a:gd name="T28" fmla="*/ 7 w 47"/>
                    <a:gd name="T29" fmla="*/ 160 h 165"/>
                    <a:gd name="T30" fmla="*/ 3 w 47"/>
                    <a:gd name="T31" fmla="*/ 154 h 165"/>
                    <a:gd name="T32" fmla="*/ 5 w 47"/>
                    <a:gd name="T33" fmla="*/ 156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61 h 103"/>
                    <a:gd name="T2" fmla="*/ 30 w 138"/>
                    <a:gd name="T3" fmla="*/ 43 h 103"/>
                    <a:gd name="T4" fmla="*/ 50 w 138"/>
                    <a:gd name="T5" fmla="*/ 33 h 103"/>
                    <a:gd name="T6" fmla="*/ 54 w 138"/>
                    <a:gd name="T7" fmla="*/ 45 h 103"/>
                    <a:gd name="T8" fmla="*/ 66 w 138"/>
                    <a:gd name="T9" fmla="*/ 49 h 103"/>
                    <a:gd name="T10" fmla="*/ 80 w 138"/>
                    <a:gd name="T11" fmla="*/ 55 h 103"/>
                    <a:gd name="T12" fmla="*/ 116 w 138"/>
                    <a:gd name="T13" fmla="*/ 33 h 103"/>
                    <a:gd name="T14" fmla="*/ 130 w 138"/>
                    <a:gd name="T15" fmla="*/ 17 h 103"/>
                    <a:gd name="T16" fmla="*/ 138 w 138"/>
                    <a:gd name="T17" fmla="*/ 11 h 103"/>
                    <a:gd name="T18" fmla="*/ 106 w 138"/>
                    <a:gd name="T19" fmla="*/ 49 h 103"/>
                    <a:gd name="T20" fmla="*/ 84 w 138"/>
                    <a:gd name="T21" fmla="*/ 67 h 103"/>
                    <a:gd name="T22" fmla="*/ 66 w 138"/>
                    <a:gd name="T23" fmla="*/ 81 h 103"/>
                    <a:gd name="T24" fmla="*/ 48 w 138"/>
                    <a:gd name="T25" fmla="*/ 103 h 103"/>
                    <a:gd name="T26" fmla="*/ 26 w 138"/>
                    <a:gd name="T27" fmla="*/ 89 h 103"/>
                    <a:gd name="T28" fmla="*/ 20 w 138"/>
                    <a:gd name="T29" fmla="*/ 87 h 103"/>
                    <a:gd name="T30" fmla="*/ 22 w 138"/>
                    <a:gd name="T31" fmla="*/ 97 h 103"/>
                    <a:gd name="T32" fmla="*/ 0 w 138"/>
                    <a:gd name="T33" fmla="*/ 97 h 103"/>
                    <a:gd name="T34" fmla="*/ 10 w 138"/>
                    <a:gd name="T35" fmla="*/ 79 h 103"/>
                    <a:gd name="T36" fmla="*/ 26 w 138"/>
                    <a:gd name="T37" fmla="*/ 61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8 w 188"/>
                    <a:gd name="T1" fmla="*/ 24 h 214"/>
                    <a:gd name="T2" fmla="*/ 160 w 188"/>
                    <a:gd name="T3" fmla="*/ 6 h 214"/>
                    <a:gd name="T4" fmla="*/ 170 w 188"/>
                    <a:gd name="T5" fmla="*/ 0 h 214"/>
                    <a:gd name="T6" fmla="*/ 182 w 188"/>
                    <a:gd name="T7" fmla="*/ 24 h 214"/>
                    <a:gd name="T8" fmla="*/ 188 w 188"/>
                    <a:gd name="T9" fmla="*/ 42 h 214"/>
                    <a:gd name="T10" fmla="*/ 178 w 188"/>
                    <a:gd name="T11" fmla="*/ 58 h 214"/>
                    <a:gd name="T12" fmla="*/ 170 w 188"/>
                    <a:gd name="T13" fmla="*/ 76 h 214"/>
                    <a:gd name="T14" fmla="*/ 162 w 188"/>
                    <a:gd name="T15" fmla="*/ 126 h 214"/>
                    <a:gd name="T16" fmla="*/ 144 w 188"/>
                    <a:gd name="T17" fmla="*/ 136 h 214"/>
                    <a:gd name="T18" fmla="*/ 120 w 188"/>
                    <a:gd name="T19" fmla="*/ 138 h 214"/>
                    <a:gd name="T20" fmla="*/ 112 w 188"/>
                    <a:gd name="T21" fmla="*/ 124 h 214"/>
                    <a:gd name="T22" fmla="*/ 102 w 188"/>
                    <a:gd name="T23" fmla="*/ 146 h 214"/>
                    <a:gd name="T24" fmla="*/ 90 w 188"/>
                    <a:gd name="T25" fmla="*/ 150 h 214"/>
                    <a:gd name="T26" fmla="*/ 80 w 188"/>
                    <a:gd name="T27" fmla="*/ 132 h 214"/>
                    <a:gd name="T28" fmla="*/ 58 w 188"/>
                    <a:gd name="T29" fmla="*/ 144 h 214"/>
                    <a:gd name="T30" fmla="*/ 76 w 188"/>
                    <a:gd name="T31" fmla="*/ 142 h 214"/>
                    <a:gd name="T32" fmla="*/ 78 w 188"/>
                    <a:gd name="T33" fmla="*/ 160 h 214"/>
                    <a:gd name="T34" fmla="*/ 58 w 188"/>
                    <a:gd name="T35" fmla="*/ 166 h 214"/>
                    <a:gd name="T36" fmla="*/ 34 w 188"/>
                    <a:gd name="T37" fmla="*/ 166 h 214"/>
                    <a:gd name="T38" fmla="*/ 36 w 188"/>
                    <a:gd name="T39" fmla="*/ 154 h 214"/>
                    <a:gd name="T40" fmla="*/ 46 w 188"/>
                    <a:gd name="T41" fmla="*/ 144 h 214"/>
                    <a:gd name="T42" fmla="*/ 34 w 188"/>
                    <a:gd name="T43" fmla="*/ 148 h 214"/>
                    <a:gd name="T44" fmla="*/ 26 w 188"/>
                    <a:gd name="T45" fmla="*/ 166 h 214"/>
                    <a:gd name="T46" fmla="*/ 30 w 188"/>
                    <a:gd name="T47" fmla="*/ 190 h 214"/>
                    <a:gd name="T48" fmla="*/ 14 w 188"/>
                    <a:gd name="T49" fmla="*/ 200 h 214"/>
                    <a:gd name="T50" fmla="*/ 0 w 188"/>
                    <a:gd name="T51" fmla="*/ 214 h 214"/>
                    <a:gd name="T52" fmla="*/ 8 w 188"/>
                    <a:gd name="T53" fmla="*/ 188 h 214"/>
                    <a:gd name="T54" fmla="*/ 0 w 188"/>
                    <a:gd name="T55" fmla="*/ 164 h 214"/>
                    <a:gd name="T56" fmla="*/ 14 w 188"/>
                    <a:gd name="T57" fmla="*/ 152 h 214"/>
                    <a:gd name="T58" fmla="*/ 32 w 188"/>
                    <a:gd name="T59" fmla="*/ 134 h 214"/>
                    <a:gd name="T60" fmla="*/ 44 w 188"/>
                    <a:gd name="T61" fmla="*/ 118 h 214"/>
                    <a:gd name="T62" fmla="*/ 72 w 188"/>
                    <a:gd name="T63" fmla="*/ 116 h 214"/>
                    <a:gd name="T64" fmla="*/ 84 w 188"/>
                    <a:gd name="T65" fmla="*/ 112 h 214"/>
                    <a:gd name="T66" fmla="*/ 114 w 188"/>
                    <a:gd name="T67" fmla="*/ 78 h 214"/>
                    <a:gd name="T68" fmla="*/ 120 w 188"/>
                    <a:gd name="T69" fmla="*/ 92 h 214"/>
                    <a:gd name="T70" fmla="*/ 132 w 188"/>
                    <a:gd name="T71" fmla="*/ 76 h 214"/>
                    <a:gd name="T72" fmla="*/ 150 w 188"/>
                    <a:gd name="T73" fmla="*/ 54 h 214"/>
                    <a:gd name="T74" fmla="*/ 154 w 188"/>
                    <a:gd name="T75" fmla="*/ 42 h 214"/>
                    <a:gd name="T76" fmla="*/ 148 w 188"/>
                    <a:gd name="T77" fmla="*/ 38 h 214"/>
                    <a:gd name="T78" fmla="*/ 152 w 188"/>
                    <a:gd name="T79" fmla="*/ 32 h 214"/>
                    <a:gd name="T80" fmla="*/ 158 w 188"/>
                    <a:gd name="T81" fmla="*/ 24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9 h 13"/>
                    <a:gd name="T2" fmla="*/ 4 w 13"/>
                    <a:gd name="T3" fmla="*/ 13 h 13"/>
                    <a:gd name="T4" fmla="*/ 0 w 13"/>
                    <a:gd name="T5" fmla="*/ 9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12 w 812"/>
                    <a:gd name="T1" fmla="*/ 26 h 564"/>
                    <a:gd name="T2" fmla="*/ 778 w 812"/>
                    <a:gd name="T3" fmla="*/ 78 h 564"/>
                    <a:gd name="T4" fmla="*/ 748 w 812"/>
                    <a:gd name="T5" fmla="*/ 122 h 564"/>
                    <a:gd name="T6" fmla="*/ 722 w 812"/>
                    <a:gd name="T7" fmla="*/ 142 h 564"/>
                    <a:gd name="T8" fmla="*/ 634 w 812"/>
                    <a:gd name="T9" fmla="*/ 180 h 564"/>
                    <a:gd name="T10" fmla="*/ 632 w 812"/>
                    <a:gd name="T11" fmla="*/ 210 h 564"/>
                    <a:gd name="T12" fmla="*/ 604 w 812"/>
                    <a:gd name="T13" fmla="*/ 230 h 564"/>
                    <a:gd name="T14" fmla="*/ 620 w 812"/>
                    <a:gd name="T15" fmla="*/ 178 h 564"/>
                    <a:gd name="T16" fmla="*/ 576 w 812"/>
                    <a:gd name="T17" fmla="*/ 188 h 564"/>
                    <a:gd name="T18" fmla="*/ 556 w 812"/>
                    <a:gd name="T19" fmla="*/ 218 h 564"/>
                    <a:gd name="T20" fmla="*/ 596 w 812"/>
                    <a:gd name="T21" fmla="*/ 280 h 564"/>
                    <a:gd name="T22" fmla="*/ 594 w 812"/>
                    <a:gd name="T23" fmla="*/ 368 h 564"/>
                    <a:gd name="T24" fmla="*/ 542 w 812"/>
                    <a:gd name="T25" fmla="*/ 406 h 564"/>
                    <a:gd name="T26" fmla="*/ 522 w 812"/>
                    <a:gd name="T27" fmla="*/ 386 h 564"/>
                    <a:gd name="T28" fmla="*/ 482 w 812"/>
                    <a:gd name="T29" fmla="*/ 348 h 564"/>
                    <a:gd name="T30" fmla="*/ 462 w 812"/>
                    <a:gd name="T31" fmla="*/ 348 h 564"/>
                    <a:gd name="T32" fmla="*/ 450 w 812"/>
                    <a:gd name="T33" fmla="*/ 394 h 564"/>
                    <a:gd name="T34" fmla="*/ 500 w 812"/>
                    <a:gd name="T35" fmla="*/ 464 h 564"/>
                    <a:gd name="T36" fmla="*/ 510 w 812"/>
                    <a:gd name="T37" fmla="*/ 524 h 564"/>
                    <a:gd name="T38" fmla="*/ 526 w 812"/>
                    <a:gd name="T39" fmla="*/ 560 h 564"/>
                    <a:gd name="T40" fmla="*/ 492 w 812"/>
                    <a:gd name="T41" fmla="*/ 544 h 564"/>
                    <a:gd name="T42" fmla="*/ 470 w 812"/>
                    <a:gd name="T43" fmla="*/ 518 h 564"/>
                    <a:gd name="T44" fmla="*/ 422 w 812"/>
                    <a:gd name="T45" fmla="*/ 424 h 564"/>
                    <a:gd name="T46" fmla="*/ 426 w 812"/>
                    <a:gd name="T47" fmla="*/ 310 h 564"/>
                    <a:gd name="T48" fmla="*/ 422 w 812"/>
                    <a:gd name="T49" fmla="*/ 268 h 564"/>
                    <a:gd name="T50" fmla="*/ 412 w 812"/>
                    <a:gd name="T51" fmla="*/ 276 h 564"/>
                    <a:gd name="T52" fmla="*/ 386 w 812"/>
                    <a:gd name="T53" fmla="*/ 266 h 564"/>
                    <a:gd name="T54" fmla="*/ 360 w 812"/>
                    <a:gd name="T55" fmla="*/ 170 h 564"/>
                    <a:gd name="T56" fmla="*/ 330 w 812"/>
                    <a:gd name="T57" fmla="*/ 166 h 564"/>
                    <a:gd name="T58" fmla="*/ 288 w 812"/>
                    <a:gd name="T59" fmla="*/ 172 h 564"/>
                    <a:gd name="T60" fmla="*/ 242 w 812"/>
                    <a:gd name="T61" fmla="*/ 232 h 564"/>
                    <a:gd name="T62" fmla="*/ 196 w 812"/>
                    <a:gd name="T63" fmla="*/ 268 h 564"/>
                    <a:gd name="T64" fmla="*/ 184 w 812"/>
                    <a:gd name="T65" fmla="*/ 274 h 564"/>
                    <a:gd name="T66" fmla="*/ 160 w 812"/>
                    <a:gd name="T67" fmla="*/ 328 h 564"/>
                    <a:gd name="T68" fmla="*/ 152 w 812"/>
                    <a:gd name="T69" fmla="*/ 354 h 564"/>
                    <a:gd name="T70" fmla="*/ 128 w 812"/>
                    <a:gd name="T71" fmla="*/ 404 h 564"/>
                    <a:gd name="T72" fmla="*/ 94 w 812"/>
                    <a:gd name="T73" fmla="*/ 392 h 564"/>
                    <a:gd name="T74" fmla="*/ 66 w 812"/>
                    <a:gd name="T75" fmla="*/ 258 h 564"/>
                    <a:gd name="T76" fmla="*/ 72 w 812"/>
                    <a:gd name="T77" fmla="*/ 156 h 564"/>
                    <a:gd name="T78" fmla="*/ 44 w 812"/>
                    <a:gd name="T79" fmla="*/ 180 h 564"/>
                    <a:gd name="T80" fmla="*/ 20 w 812"/>
                    <a:gd name="T81" fmla="*/ 150 h 564"/>
                    <a:gd name="T82" fmla="*/ 24 w 812"/>
                    <a:gd name="T83" fmla="*/ 138 h 564"/>
                    <a:gd name="T84" fmla="*/ 0 w 812"/>
                    <a:gd name="T85" fmla="*/ 92 h 564"/>
                    <a:gd name="T86" fmla="*/ 798 w 812"/>
                    <a:gd name="T87" fmla="*/ 6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11 h 85"/>
                    <a:gd name="T2" fmla="*/ 17 w 43"/>
                    <a:gd name="T3" fmla="*/ 3 h 85"/>
                    <a:gd name="T4" fmla="*/ 37 w 43"/>
                    <a:gd name="T5" fmla="*/ 33 h 85"/>
                    <a:gd name="T6" fmla="*/ 19 w 43"/>
                    <a:gd name="T7" fmla="*/ 85 h 85"/>
                    <a:gd name="T8" fmla="*/ 1 w 43"/>
                    <a:gd name="T9" fmla="*/ 69 h 85"/>
                    <a:gd name="T10" fmla="*/ 7 w 43"/>
                    <a:gd name="T11" fmla="*/ 11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3 w 44"/>
                    <a:gd name="T1" fmla="*/ 28 h 74"/>
                    <a:gd name="T2" fmla="*/ 29 w 44"/>
                    <a:gd name="T3" fmla="*/ 2 h 74"/>
                    <a:gd name="T4" fmla="*/ 43 w 44"/>
                    <a:gd name="T5" fmla="*/ 4 h 74"/>
                    <a:gd name="T6" fmla="*/ 39 w 44"/>
                    <a:gd name="T7" fmla="*/ 26 h 74"/>
                    <a:gd name="T8" fmla="*/ 13 w 44"/>
                    <a:gd name="T9" fmla="*/ 74 h 74"/>
                    <a:gd name="T10" fmla="*/ 7 w 44"/>
                    <a:gd name="T11" fmla="*/ 60 h 74"/>
                    <a:gd name="T12" fmla="*/ 3 w 44"/>
                    <a:gd name="T13" fmla="*/ 36 h 74"/>
                    <a:gd name="T14" fmla="*/ 13 w 44"/>
                    <a:gd name="T15" fmla="*/ 28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16 h 30"/>
                    <a:gd name="T2" fmla="*/ 5 w 20"/>
                    <a:gd name="T3" fmla="*/ 30 h 30"/>
                    <a:gd name="T4" fmla="*/ 7 w 20"/>
                    <a:gd name="T5" fmla="*/ 16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481 w 682"/>
                    <a:gd name="T1" fmla="*/ 464 h 557"/>
                    <a:gd name="T2" fmla="*/ 486 w 682"/>
                    <a:gd name="T3" fmla="*/ 451 h 557"/>
                    <a:gd name="T4" fmla="*/ 500 w 682"/>
                    <a:gd name="T5" fmla="*/ 413 h 557"/>
                    <a:gd name="T6" fmla="*/ 309 w 682"/>
                    <a:gd name="T7" fmla="*/ 287 h 557"/>
                    <a:gd name="T8" fmla="*/ 282 w 682"/>
                    <a:gd name="T9" fmla="*/ 346 h 557"/>
                    <a:gd name="T10" fmla="*/ 303 w 682"/>
                    <a:gd name="T11" fmla="*/ 556 h 557"/>
                    <a:gd name="T12" fmla="*/ 282 w 682"/>
                    <a:gd name="T13" fmla="*/ 494 h 557"/>
                    <a:gd name="T14" fmla="*/ 242 w 682"/>
                    <a:gd name="T15" fmla="*/ 439 h 557"/>
                    <a:gd name="T16" fmla="*/ 245 w 682"/>
                    <a:gd name="T17" fmla="*/ 413 h 557"/>
                    <a:gd name="T18" fmla="*/ 247 w 682"/>
                    <a:gd name="T19" fmla="*/ 394 h 557"/>
                    <a:gd name="T20" fmla="*/ 220 w 682"/>
                    <a:gd name="T21" fmla="*/ 375 h 557"/>
                    <a:gd name="T22" fmla="*/ 194 w 682"/>
                    <a:gd name="T23" fmla="*/ 346 h 557"/>
                    <a:gd name="T24" fmla="*/ 148 w 682"/>
                    <a:gd name="T25" fmla="*/ 354 h 557"/>
                    <a:gd name="T26" fmla="*/ 126 w 682"/>
                    <a:gd name="T27" fmla="*/ 365 h 557"/>
                    <a:gd name="T28" fmla="*/ 78 w 682"/>
                    <a:gd name="T29" fmla="*/ 365 h 557"/>
                    <a:gd name="T30" fmla="*/ 22 w 682"/>
                    <a:gd name="T31" fmla="*/ 312 h 557"/>
                    <a:gd name="T32" fmla="*/ 11 w 682"/>
                    <a:gd name="T33" fmla="*/ 295 h 557"/>
                    <a:gd name="T34" fmla="*/ 0 w 682"/>
                    <a:gd name="T35" fmla="*/ 264 h 557"/>
                    <a:gd name="T36" fmla="*/ 24 w 682"/>
                    <a:gd name="T37" fmla="*/ 213 h 557"/>
                    <a:gd name="T38" fmla="*/ 32 w 682"/>
                    <a:gd name="T39" fmla="*/ 181 h 557"/>
                    <a:gd name="T40" fmla="*/ 51 w 682"/>
                    <a:gd name="T41" fmla="*/ 143 h 557"/>
                    <a:gd name="T42" fmla="*/ 81 w 682"/>
                    <a:gd name="T43" fmla="*/ 116 h 557"/>
                    <a:gd name="T44" fmla="*/ 167 w 682"/>
                    <a:gd name="T45" fmla="*/ 67 h 557"/>
                    <a:gd name="T46" fmla="*/ 220 w 682"/>
                    <a:gd name="T47" fmla="*/ 30 h 557"/>
                    <a:gd name="T48" fmla="*/ 258 w 682"/>
                    <a:gd name="T49" fmla="*/ 6 h 557"/>
                    <a:gd name="T50" fmla="*/ 363 w 682"/>
                    <a:gd name="T51" fmla="*/ 2 h 557"/>
                    <a:gd name="T52" fmla="*/ 398 w 682"/>
                    <a:gd name="T53" fmla="*/ 0 h 557"/>
                    <a:gd name="T54" fmla="*/ 384 w 682"/>
                    <a:gd name="T55" fmla="*/ 34 h 557"/>
                    <a:gd name="T56" fmla="*/ 443 w 682"/>
                    <a:gd name="T57" fmla="*/ 84 h 557"/>
                    <a:gd name="T58" fmla="*/ 497 w 682"/>
                    <a:gd name="T59" fmla="*/ 74 h 557"/>
                    <a:gd name="T60" fmla="*/ 529 w 682"/>
                    <a:gd name="T61" fmla="*/ 82 h 557"/>
                    <a:gd name="T62" fmla="*/ 559 w 682"/>
                    <a:gd name="T63" fmla="*/ 97 h 557"/>
                    <a:gd name="T64" fmla="*/ 572 w 682"/>
                    <a:gd name="T65" fmla="*/ 188 h 557"/>
                    <a:gd name="T66" fmla="*/ 572 w 682"/>
                    <a:gd name="T67" fmla="*/ 240 h 557"/>
                    <a:gd name="T68" fmla="*/ 599 w 682"/>
                    <a:gd name="T69" fmla="*/ 283 h 557"/>
                    <a:gd name="T70" fmla="*/ 645 w 682"/>
                    <a:gd name="T71" fmla="*/ 300 h 557"/>
                    <a:gd name="T72" fmla="*/ 680 w 682"/>
                    <a:gd name="T73" fmla="*/ 295 h 557"/>
                    <a:gd name="T74" fmla="*/ 664 w 682"/>
                    <a:gd name="T75" fmla="*/ 340 h 557"/>
                    <a:gd name="T76" fmla="*/ 599 w 682"/>
                    <a:gd name="T77" fmla="*/ 407 h 557"/>
                    <a:gd name="T78" fmla="*/ 548 w 682"/>
                    <a:gd name="T79" fmla="*/ 485 h 557"/>
                    <a:gd name="T80" fmla="*/ 556 w 682"/>
                    <a:gd name="T81" fmla="*/ 508 h 557"/>
                    <a:gd name="T82" fmla="*/ 435 w 682"/>
                    <a:gd name="T83" fmla="*/ 556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243 w 257"/>
                    <a:gd name="T1" fmla="*/ 347 h 347"/>
                    <a:gd name="T2" fmla="*/ 233 w 257"/>
                    <a:gd name="T3" fmla="*/ 301 h 347"/>
                    <a:gd name="T4" fmla="*/ 217 w 257"/>
                    <a:gd name="T5" fmla="*/ 288 h 347"/>
                    <a:gd name="T6" fmla="*/ 215 w 257"/>
                    <a:gd name="T7" fmla="*/ 269 h 347"/>
                    <a:gd name="T8" fmla="*/ 209 w 257"/>
                    <a:gd name="T9" fmla="*/ 254 h 347"/>
                    <a:gd name="T10" fmla="*/ 209 w 257"/>
                    <a:gd name="T11" fmla="*/ 229 h 347"/>
                    <a:gd name="T12" fmla="*/ 207 w 257"/>
                    <a:gd name="T13" fmla="*/ 214 h 347"/>
                    <a:gd name="T14" fmla="*/ 228 w 257"/>
                    <a:gd name="T15" fmla="*/ 202 h 347"/>
                    <a:gd name="T16" fmla="*/ 257 w 257"/>
                    <a:gd name="T17" fmla="*/ 197 h 347"/>
                    <a:gd name="T18" fmla="*/ 257 w 257"/>
                    <a:gd name="T19" fmla="*/ 136 h 347"/>
                    <a:gd name="T20" fmla="*/ 54 w 257"/>
                    <a:gd name="T21" fmla="*/ 96 h 347"/>
                    <a:gd name="T22" fmla="*/ 32 w 257"/>
                    <a:gd name="T23" fmla="*/ 98 h 347"/>
                    <a:gd name="T24" fmla="*/ 16 w 257"/>
                    <a:gd name="T25" fmla="*/ 102 h 347"/>
                    <a:gd name="T26" fmla="*/ 0 w 257"/>
                    <a:gd name="T27" fmla="*/ 149 h 347"/>
                    <a:gd name="T28" fmla="*/ 93 w 257"/>
                    <a:gd name="T29" fmla="*/ 346 h 347"/>
                    <a:gd name="T30" fmla="*/ 243 w 257"/>
                    <a:gd name="T31" fmla="*/ 347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7 w 19"/>
                    <a:gd name="T1" fmla="*/ 25 h 37"/>
                    <a:gd name="T2" fmla="*/ 19 w 19"/>
                    <a:gd name="T3" fmla="*/ 21 h 37"/>
                    <a:gd name="T4" fmla="*/ 7 w 19"/>
                    <a:gd name="T5" fmla="*/ 25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2 w 22"/>
                    <a:gd name="T1" fmla="*/ 12 h 20"/>
                    <a:gd name="T2" fmla="*/ 16 w 22"/>
                    <a:gd name="T3" fmla="*/ 0 h 20"/>
                    <a:gd name="T4" fmla="*/ 20 w 22"/>
                    <a:gd name="T5" fmla="*/ 12 h 20"/>
                    <a:gd name="T6" fmla="*/ 8 w 22"/>
                    <a:gd name="T7" fmla="*/ 20 h 20"/>
                    <a:gd name="T8" fmla="*/ 12 w 22"/>
                    <a:gd name="T9" fmla="*/ 12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18 h 30"/>
                    <a:gd name="T2" fmla="*/ 32 w 57"/>
                    <a:gd name="T3" fmla="*/ 6 h 30"/>
                    <a:gd name="T4" fmla="*/ 36 w 57"/>
                    <a:gd name="T5" fmla="*/ 30 h 30"/>
                    <a:gd name="T6" fmla="*/ 24 w 57"/>
                    <a:gd name="T7" fmla="*/ 18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73 w 693"/>
                    <a:gd name="T1" fmla="*/ 464 h 696"/>
                    <a:gd name="T2" fmla="*/ 393 w 693"/>
                    <a:gd name="T3" fmla="*/ 452 h 696"/>
                    <a:gd name="T4" fmla="*/ 325 w 693"/>
                    <a:gd name="T5" fmla="*/ 412 h 696"/>
                    <a:gd name="T6" fmla="*/ 265 w 693"/>
                    <a:gd name="T7" fmla="*/ 400 h 696"/>
                    <a:gd name="T8" fmla="*/ 237 w 693"/>
                    <a:gd name="T9" fmla="*/ 416 h 696"/>
                    <a:gd name="T10" fmla="*/ 261 w 693"/>
                    <a:gd name="T11" fmla="*/ 428 h 696"/>
                    <a:gd name="T12" fmla="*/ 293 w 693"/>
                    <a:gd name="T13" fmla="*/ 468 h 696"/>
                    <a:gd name="T14" fmla="*/ 321 w 693"/>
                    <a:gd name="T15" fmla="*/ 476 h 696"/>
                    <a:gd name="T16" fmla="*/ 333 w 693"/>
                    <a:gd name="T17" fmla="*/ 536 h 696"/>
                    <a:gd name="T18" fmla="*/ 313 w 693"/>
                    <a:gd name="T19" fmla="*/ 552 h 696"/>
                    <a:gd name="T20" fmla="*/ 261 w 693"/>
                    <a:gd name="T21" fmla="*/ 616 h 696"/>
                    <a:gd name="T22" fmla="*/ 225 w 693"/>
                    <a:gd name="T23" fmla="*/ 628 h 696"/>
                    <a:gd name="T24" fmla="*/ 97 w 693"/>
                    <a:gd name="T25" fmla="*/ 696 h 696"/>
                    <a:gd name="T26" fmla="*/ 77 w 693"/>
                    <a:gd name="T27" fmla="*/ 616 h 696"/>
                    <a:gd name="T28" fmla="*/ 45 w 693"/>
                    <a:gd name="T29" fmla="*/ 524 h 696"/>
                    <a:gd name="T30" fmla="*/ 33 w 693"/>
                    <a:gd name="T31" fmla="*/ 448 h 696"/>
                    <a:gd name="T32" fmla="*/ 53 w 693"/>
                    <a:gd name="T33" fmla="*/ 344 h 696"/>
                    <a:gd name="T34" fmla="*/ 17 w 693"/>
                    <a:gd name="T35" fmla="*/ 392 h 696"/>
                    <a:gd name="T36" fmla="*/ 81 w 693"/>
                    <a:gd name="T37" fmla="*/ 280 h 696"/>
                    <a:gd name="T38" fmla="*/ 113 w 693"/>
                    <a:gd name="T39" fmla="*/ 204 h 696"/>
                    <a:gd name="T40" fmla="*/ 37 w 693"/>
                    <a:gd name="T41" fmla="*/ 204 h 696"/>
                    <a:gd name="T42" fmla="*/ 1 w 693"/>
                    <a:gd name="T43" fmla="*/ 196 h 696"/>
                    <a:gd name="T44" fmla="*/ 25 w 693"/>
                    <a:gd name="T45" fmla="*/ 140 h 696"/>
                    <a:gd name="T46" fmla="*/ 97 w 693"/>
                    <a:gd name="T47" fmla="*/ 112 h 696"/>
                    <a:gd name="T48" fmla="*/ 221 w 693"/>
                    <a:gd name="T49" fmla="*/ 124 h 696"/>
                    <a:gd name="T50" fmla="*/ 229 w 693"/>
                    <a:gd name="T51" fmla="*/ 64 h 696"/>
                    <a:gd name="T52" fmla="*/ 261 w 693"/>
                    <a:gd name="T53" fmla="*/ 0 h 696"/>
                    <a:gd name="T54" fmla="*/ 357 w 693"/>
                    <a:gd name="T55" fmla="*/ 44 h 696"/>
                    <a:gd name="T56" fmla="*/ 329 w 693"/>
                    <a:gd name="T57" fmla="*/ 88 h 696"/>
                    <a:gd name="T58" fmla="*/ 301 w 693"/>
                    <a:gd name="T59" fmla="*/ 176 h 696"/>
                    <a:gd name="T60" fmla="*/ 361 w 693"/>
                    <a:gd name="T61" fmla="*/ 192 h 696"/>
                    <a:gd name="T62" fmla="*/ 373 w 693"/>
                    <a:gd name="T63" fmla="*/ 136 h 696"/>
                    <a:gd name="T64" fmla="*/ 417 w 693"/>
                    <a:gd name="T65" fmla="*/ 92 h 696"/>
                    <a:gd name="T66" fmla="*/ 497 w 693"/>
                    <a:gd name="T67" fmla="*/ 88 h 696"/>
                    <a:gd name="T68" fmla="*/ 529 w 693"/>
                    <a:gd name="T69" fmla="*/ 52 h 696"/>
                    <a:gd name="T70" fmla="*/ 541 w 693"/>
                    <a:gd name="T71" fmla="*/ 460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825 w 931"/>
                    <a:gd name="T1" fmla="*/ 0 h 149"/>
                    <a:gd name="T2" fmla="*/ 143 w 931"/>
                    <a:gd name="T3" fmla="*/ 29 h 149"/>
                    <a:gd name="T4" fmla="*/ 91 w 931"/>
                    <a:gd name="T5" fmla="*/ 42 h 149"/>
                    <a:gd name="T6" fmla="*/ 62 w 931"/>
                    <a:gd name="T7" fmla="*/ 42 h 149"/>
                    <a:gd name="T8" fmla="*/ 22 w 931"/>
                    <a:gd name="T9" fmla="*/ 77 h 149"/>
                    <a:gd name="T10" fmla="*/ 0 w 931"/>
                    <a:gd name="T11" fmla="*/ 105 h 149"/>
                    <a:gd name="T12" fmla="*/ 59 w 931"/>
                    <a:gd name="T13" fmla="*/ 115 h 149"/>
                    <a:gd name="T14" fmla="*/ 97 w 931"/>
                    <a:gd name="T15" fmla="*/ 96 h 149"/>
                    <a:gd name="T16" fmla="*/ 108 w 931"/>
                    <a:gd name="T17" fmla="*/ 84 h 149"/>
                    <a:gd name="T18" fmla="*/ 167 w 931"/>
                    <a:gd name="T19" fmla="*/ 52 h 149"/>
                    <a:gd name="T20" fmla="*/ 215 w 931"/>
                    <a:gd name="T21" fmla="*/ 46 h 149"/>
                    <a:gd name="T22" fmla="*/ 237 w 931"/>
                    <a:gd name="T23" fmla="*/ 94 h 149"/>
                    <a:gd name="T24" fmla="*/ 188 w 931"/>
                    <a:gd name="T25" fmla="*/ 109 h 149"/>
                    <a:gd name="T26" fmla="*/ 231 w 931"/>
                    <a:gd name="T27" fmla="*/ 113 h 149"/>
                    <a:gd name="T28" fmla="*/ 250 w 931"/>
                    <a:gd name="T29" fmla="*/ 90 h 149"/>
                    <a:gd name="T30" fmla="*/ 266 w 931"/>
                    <a:gd name="T31" fmla="*/ 92 h 149"/>
                    <a:gd name="T32" fmla="*/ 253 w 931"/>
                    <a:gd name="T33" fmla="*/ 54 h 149"/>
                    <a:gd name="T34" fmla="*/ 266 w 931"/>
                    <a:gd name="T35" fmla="*/ 44 h 149"/>
                    <a:gd name="T36" fmla="*/ 277 w 931"/>
                    <a:gd name="T37" fmla="*/ 88 h 149"/>
                    <a:gd name="T38" fmla="*/ 266 w 931"/>
                    <a:gd name="T39" fmla="*/ 113 h 149"/>
                    <a:gd name="T40" fmla="*/ 296 w 931"/>
                    <a:gd name="T41" fmla="*/ 130 h 149"/>
                    <a:gd name="T42" fmla="*/ 299 w 931"/>
                    <a:gd name="T43" fmla="*/ 92 h 149"/>
                    <a:gd name="T44" fmla="*/ 331 w 931"/>
                    <a:gd name="T45" fmla="*/ 103 h 149"/>
                    <a:gd name="T46" fmla="*/ 382 w 931"/>
                    <a:gd name="T47" fmla="*/ 73 h 149"/>
                    <a:gd name="T48" fmla="*/ 409 w 931"/>
                    <a:gd name="T49" fmla="*/ 50 h 149"/>
                    <a:gd name="T50" fmla="*/ 439 w 931"/>
                    <a:gd name="T51" fmla="*/ 56 h 149"/>
                    <a:gd name="T52" fmla="*/ 455 w 931"/>
                    <a:gd name="T53" fmla="*/ 50 h 149"/>
                    <a:gd name="T54" fmla="*/ 431 w 931"/>
                    <a:gd name="T55" fmla="*/ 44 h 149"/>
                    <a:gd name="T56" fmla="*/ 474 w 931"/>
                    <a:gd name="T57" fmla="*/ 35 h 149"/>
                    <a:gd name="T58" fmla="*/ 544 w 931"/>
                    <a:gd name="T59" fmla="*/ 54 h 149"/>
                    <a:gd name="T60" fmla="*/ 581 w 931"/>
                    <a:gd name="T61" fmla="*/ 42 h 149"/>
                    <a:gd name="T62" fmla="*/ 584 w 931"/>
                    <a:gd name="T63" fmla="*/ 63 h 149"/>
                    <a:gd name="T64" fmla="*/ 568 w 931"/>
                    <a:gd name="T65" fmla="*/ 101 h 149"/>
                    <a:gd name="T66" fmla="*/ 611 w 931"/>
                    <a:gd name="T67" fmla="*/ 88 h 149"/>
                    <a:gd name="T68" fmla="*/ 624 w 931"/>
                    <a:gd name="T69" fmla="*/ 80 h 149"/>
                    <a:gd name="T70" fmla="*/ 648 w 931"/>
                    <a:gd name="T71" fmla="*/ 61 h 149"/>
                    <a:gd name="T72" fmla="*/ 794 w 931"/>
                    <a:gd name="T73" fmla="*/ 84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28 h 30"/>
                    <a:gd name="T2" fmla="*/ 31 w 31"/>
                    <a:gd name="T3" fmla="*/ 0 h 30"/>
                    <a:gd name="T4" fmla="*/ 19 w 31"/>
                    <a:gd name="T5" fmla="*/ 24 h 30"/>
                    <a:gd name="T6" fmla="*/ 3 w 31"/>
                    <a:gd name="T7" fmla="*/ 28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32 h 32"/>
                    <a:gd name="T2" fmla="*/ 22 w 44"/>
                    <a:gd name="T3" fmla="*/ 0 h 32"/>
                    <a:gd name="T4" fmla="*/ 38 w 44"/>
                    <a:gd name="T5" fmla="*/ 4 h 32"/>
                    <a:gd name="T6" fmla="*/ 6 w 44"/>
                    <a:gd name="T7" fmla="*/ 32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18 h 18"/>
                    <a:gd name="T2" fmla="*/ 25 w 76"/>
                    <a:gd name="T3" fmla="*/ 2 h 18"/>
                    <a:gd name="T4" fmla="*/ 37 w 76"/>
                    <a:gd name="T5" fmla="*/ 18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21 h 44"/>
                    <a:gd name="T2" fmla="*/ 12 w 42"/>
                    <a:gd name="T3" fmla="*/ 9 h 44"/>
                    <a:gd name="T4" fmla="*/ 0 w 42"/>
                    <a:gd name="T5" fmla="*/ 21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2 h 30"/>
                    <a:gd name="T2" fmla="*/ 31 w 31"/>
                    <a:gd name="T3" fmla="*/ 10 h 30"/>
                    <a:gd name="T4" fmla="*/ 7 w 31"/>
                    <a:gd name="T5" fmla="*/ 2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 userDrawn="1"/>
            </p:nvGrpSpPr>
            <p:grpSpPr bwMode="auto">
              <a:xfrm>
                <a:off x="7" y="-154"/>
                <a:ext cx="5739" cy="418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</p:grpSp>
          <p:grpSp>
            <p:nvGrpSpPr>
              <p:cNvPr id="11" name="Group 75"/>
              <p:cNvGrpSpPr>
                <a:grpSpLocks/>
              </p:cNvGrpSpPr>
              <p:nvPr userDrawn="1"/>
            </p:nvGrpSpPr>
            <p:grpSpPr bwMode="auto">
              <a:xfrm>
                <a:off x="-1261" y="-1"/>
                <a:ext cx="2098" cy="1030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</p:grpSp>
        </p:grpSp>
        <p:pic>
          <p:nvPicPr>
            <p:cNvPr id="7" name="Picture 91" descr="C:\My Documents\bits\earth.GIF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79356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79357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4" name="Rectangle 9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" name="Rectangle 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9A7B9-0F64-4738-AF34-DD4F7176E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73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A0281-7DE4-4FCB-AB20-B2A621240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6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5387C-09B7-42DA-A7F5-BBDB13719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7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64015-C784-4220-B701-A2BFF3A1A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8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E979F-DA7A-468C-94C3-2FDC6BDB3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9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30938-D12D-494C-B2B8-D583A021D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7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327CA-A974-479B-BA9D-94CDD1277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8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DABFE-4E67-4A60-B6CF-2693CA976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3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8BCFF-E418-4B60-816A-62E897D78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1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29760-8934-4740-8C65-7EA719EE8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79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35BF-55A4-4DFC-83AC-AEF546217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4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8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AA00FD2-B2F5-4CE0-B056-A36AFB384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41991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41992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034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sk-SK"/>
              </a:p>
            </p:txBody>
          </p:sp>
          <p:grpSp>
            <p:nvGrpSpPr>
              <p:cNvPr id="41995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42044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128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5 w 15"/>
                      <a:gd name="T1" fmla="*/ 11 h 23"/>
                      <a:gd name="T2" fmla="*/ 15 w 15"/>
                      <a:gd name="T3" fmla="*/ 5 h 23"/>
                      <a:gd name="T4" fmla="*/ 13 w 15"/>
                      <a:gd name="T5" fmla="*/ 17 h 23"/>
                      <a:gd name="T6" fmla="*/ 5 w 15"/>
                      <a:gd name="T7" fmla="*/ 11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29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3 w 20"/>
                      <a:gd name="T1" fmla="*/ 13 h 23"/>
                      <a:gd name="T2" fmla="*/ 11 w 20"/>
                      <a:gd name="T3" fmla="*/ 3 h 23"/>
                      <a:gd name="T4" fmla="*/ 7 w 20"/>
                      <a:gd name="T5" fmla="*/ 19 h 23"/>
                      <a:gd name="T6" fmla="*/ 3 w 20"/>
                      <a:gd name="T7" fmla="*/ 13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30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31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32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33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34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35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36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37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38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39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40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41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42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43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44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8 w 26"/>
                      <a:gd name="T1" fmla="*/ 14 h 22"/>
                      <a:gd name="T2" fmla="*/ 14 w 26"/>
                      <a:gd name="T3" fmla="*/ 0 h 22"/>
                      <a:gd name="T4" fmla="*/ 14 w 26"/>
                      <a:gd name="T5" fmla="*/ 22 h 22"/>
                      <a:gd name="T6" fmla="*/ 8 w 26"/>
                      <a:gd name="T7" fmla="*/ 14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45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46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47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48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49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50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51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21 w 471"/>
                      <a:gd name="T1" fmla="*/ 280 h 281"/>
                      <a:gd name="T2" fmla="*/ 24 w 471"/>
                      <a:gd name="T3" fmla="*/ 250 h 281"/>
                      <a:gd name="T4" fmla="*/ 22 w 471"/>
                      <a:gd name="T5" fmla="*/ 245 h 281"/>
                      <a:gd name="T6" fmla="*/ 16 w 471"/>
                      <a:gd name="T7" fmla="*/ 218 h 281"/>
                      <a:gd name="T8" fmla="*/ 4 w 471"/>
                      <a:gd name="T9" fmla="*/ 215 h 281"/>
                      <a:gd name="T10" fmla="*/ 0 w 471"/>
                      <a:gd name="T11" fmla="*/ 191 h 281"/>
                      <a:gd name="T12" fmla="*/ 12 w 471"/>
                      <a:gd name="T13" fmla="*/ 180 h 281"/>
                      <a:gd name="T14" fmla="*/ 6 w 471"/>
                      <a:gd name="T15" fmla="*/ 165 h 281"/>
                      <a:gd name="T16" fmla="*/ 2 w 471"/>
                      <a:gd name="T17" fmla="*/ 160 h 281"/>
                      <a:gd name="T18" fmla="*/ 28 w 471"/>
                      <a:gd name="T19" fmla="*/ 120 h 281"/>
                      <a:gd name="T20" fmla="*/ 44 w 471"/>
                      <a:gd name="T21" fmla="*/ 96 h 281"/>
                      <a:gd name="T22" fmla="*/ 42 w 471"/>
                      <a:gd name="T23" fmla="*/ 70 h 281"/>
                      <a:gd name="T24" fmla="*/ 24 w 471"/>
                      <a:gd name="T25" fmla="*/ 43 h 281"/>
                      <a:gd name="T26" fmla="*/ 20 w 471"/>
                      <a:gd name="T27" fmla="*/ 32 h 281"/>
                      <a:gd name="T28" fmla="*/ 26 w 471"/>
                      <a:gd name="T29" fmla="*/ 36 h 281"/>
                      <a:gd name="T30" fmla="*/ 48 w 471"/>
                      <a:gd name="T31" fmla="*/ 35 h 281"/>
                      <a:gd name="T32" fmla="*/ 64 w 471"/>
                      <a:gd name="T33" fmla="*/ 11 h 281"/>
                      <a:gd name="T34" fmla="*/ 82 w 471"/>
                      <a:gd name="T35" fmla="*/ 0 h 281"/>
                      <a:gd name="T36" fmla="*/ 88 w 471"/>
                      <a:gd name="T37" fmla="*/ 2 h 281"/>
                      <a:gd name="T38" fmla="*/ 92 w 471"/>
                      <a:gd name="T39" fmla="*/ 9 h 281"/>
                      <a:gd name="T40" fmla="*/ 98 w 471"/>
                      <a:gd name="T41" fmla="*/ 5 h 281"/>
                      <a:gd name="T42" fmla="*/ 110 w 471"/>
                      <a:gd name="T43" fmla="*/ 8 h 281"/>
                      <a:gd name="T44" fmla="*/ 116 w 471"/>
                      <a:gd name="T45" fmla="*/ 9 h 281"/>
                      <a:gd name="T46" fmla="*/ 141 w 471"/>
                      <a:gd name="T47" fmla="*/ 14 h 281"/>
                      <a:gd name="T48" fmla="*/ 155 w 471"/>
                      <a:gd name="T49" fmla="*/ 24 h 281"/>
                      <a:gd name="T50" fmla="*/ 167 w 471"/>
                      <a:gd name="T51" fmla="*/ 17 h 281"/>
                      <a:gd name="T52" fmla="*/ 173 w 471"/>
                      <a:gd name="T53" fmla="*/ 14 h 281"/>
                      <a:gd name="T54" fmla="*/ 195 w 471"/>
                      <a:gd name="T55" fmla="*/ 14 h 281"/>
                      <a:gd name="T56" fmla="*/ 211 w 471"/>
                      <a:gd name="T57" fmla="*/ 32 h 281"/>
                      <a:gd name="T58" fmla="*/ 231 w 471"/>
                      <a:gd name="T59" fmla="*/ 59 h 281"/>
                      <a:gd name="T60" fmla="*/ 245 w 471"/>
                      <a:gd name="T61" fmla="*/ 70 h 281"/>
                      <a:gd name="T62" fmla="*/ 257 w 471"/>
                      <a:gd name="T63" fmla="*/ 68 h 281"/>
                      <a:gd name="T64" fmla="*/ 270 w 471"/>
                      <a:gd name="T65" fmla="*/ 65 h 281"/>
                      <a:gd name="T66" fmla="*/ 290 w 471"/>
                      <a:gd name="T67" fmla="*/ 71 h 281"/>
                      <a:gd name="T68" fmla="*/ 300 w 471"/>
                      <a:gd name="T69" fmla="*/ 81 h 281"/>
                      <a:gd name="T70" fmla="*/ 308 w 471"/>
                      <a:gd name="T71" fmla="*/ 90 h 281"/>
                      <a:gd name="T72" fmla="*/ 318 w 471"/>
                      <a:gd name="T73" fmla="*/ 111 h 281"/>
                      <a:gd name="T74" fmla="*/ 322 w 471"/>
                      <a:gd name="T75" fmla="*/ 120 h 281"/>
                      <a:gd name="T76" fmla="*/ 324 w 471"/>
                      <a:gd name="T77" fmla="*/ 125 h 281"/>
                      <a:gd name="T78" fmla="*/ 310 w 471"/>
                      <a:gd name="T79" fmla="*/ 142 h 281"/>
                      <a:gd name="T80" fmla="*/ 322 w 471"/>
                      <a:gd name="T81" fmla="*/ 141 h 281"/>
                      <a:gd name="T82" fmla="*/ 342 w 471"/>
                      <a:gd name="T83" fmla="*/ 155 h 281"/>
                      <a:gd name="T84" fmla="*/ 364 w 471"/>
                      <a:gd name="T85" fmla="*/ 157 h 281"/>
                      <a:gd name="T86" fmla="*/ 380 w 471"/>
                      <a:gd name="T87" fmla="*/ 168 h 281"/>
                      <a:gd name="T88" fmla="*/ 382 w 471"/>
                      <a:gd name="T89" fmla="*/ 172 h 281"/>
                      <a:gd name="T90" fmla="*/ 382 w 471"/>
                      <a:gd name="T91" fmla="*/ 176 h 281"/>
                      <a:gd name="T92" fmla="*/ 394 w 471"/>
                      <a:gd name="T93" fmla="*/ 172 h 281"/>
                      <a:gd name="T94" fmla="*/ 400 w 471"/>
                      <a:gd name="T95" fmla="*/ 171 h 281"/>
                      <a:gd name="T96" fmla="*/ 439 w 471"/>
                      <a:gd name="T97" fmla="*/ 185 h 281"/>
                      <a:gd name="T98" fmla="*/ 447 w 471"/>
                      <a:gd name="T99" fmla="*/ 199 h 281"/>
                      <a:gd name="T100" fmla="*/ 465 w 471"/>
                      <a:gd name="T101" fmla="*/ 201 h 281"/>
                      <a:gd name="T102" fmla="*/ 471 w 471"/>
                      <a:gd name="T103" fmla="*/ 215 h 281"/>
                      <a:gd name="T104" fmla="*/ 451 w 471"/>
                      <a:gd name="T105" fmla="*/ 258 h 281"/>
                      <a:gd name="T106" fmla="*/ 435 w 471"/>
                      <a:gd name="T107" fmla="*/ 281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52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406 w 984"/>
                      <a:gd name="T1" fmla="*/ 6 h 844"/>
                      <a:gd name="T2" fmla="*/ 502 w 984"/>
                      <a:gd name="T3" fmla="*/ 34 h 844"/>
                      <a:gd name="T4" fmla="*/ 550 w 984"/>
                      <a:gd name="T5" fmla="*/ 38 h 844"/>
                      <a:gd name="T6" fmla="*/ 578 w 984"/>
                      <a:gd name="T7" fmla="*/ 130 h 844"/>
                      <a:gd name="T8" fmla="*/ 586 w 984"/>
                      <a:gd name="T9" fmla="*/ 90 h 844"/>
                      <a:gd name="T10" fmla="*/ 606 w 984"/>
                      <a:gd name="T11" fmla="*/ 70 h 844"/>
                      <a:gd name="T12" fmla="*/ 642 w 984"/>
                      <a:gd name="T13" fmla="*/ 126 h 844"/>
                      <a:gd name="T14" fmla="*/ 682 w 984"/>
                      <a:gd name="T15" fmla="*/ 98 h 844"/>
                      <a:gd name="T16" fmla="*/ 706 w 984"/>
                      <a:gd name="T17" fmla="*/ 86 h 844"/>
                      <a:gd name="T18" fmla="*/ 762 w 984"/>
                      <a:gd name="T19" fmla="*/ 2 h 844"/>
                      <a:gd name="T20" fmla="*/ 798 w 984"/>
                      <a:gd name="T21" fmla="*/ 70 h 844"/>
                      <a:gd name="T22" fmla="*/ 798 w 984"/>
                      <a:gd name="T23" fmla="*/ 130 h 844"/>
                      <a:gd name="T24" fmla="*/ 790 w 984"/>
                      <a:gd name="T25" fmla="*/ 158 h 844"/>
                      <a:gd name="T26" fmla="*/ 766 w 984"/>
                      <a:gd name="T27" fmla="*/ 162 h 844"/>
                      <a:gd name="T28" fmla="*/ 762 w 984"/>
                      <a:gd name="T29" fmla="*/ 186 h 844"/>
                      <a:gd name="T30" fmla="*/ 802 w 984"/>
                      <a:gd name="T31" fmla="*/ 226 h 844"/>
                      <a:gd name="T32" fmla="*/ 786 w 984"/>
                      <a:gd name="T33" fmla="*/ 322 h 844"/>
                      <a:gd name="T34" fmla="*/ 830 w 984"/>
                      <a:gd name="T35" fmla="*/ 414 h 844"/>
                      <a:gd name="T36" fmla="*/ 854 w 984"/>
                      <a:gd name="T37" fmla="*/ 450 h 844"/>
                      <a:gd name="T38" fmla="*/ 830 w 984"/>
                      <a:gd name="T39" fmla="*/ 450 h 844"/>
                      <a:gd name="T40" fmla="*/ 746 w 984"/>
                      <a:gd name="T41" fmla="*/ 378 h 844"/>
                      <a:gd name="T42" fmla="*/ 678 w 984"/>
                      <a:gd name="T43" fmla="*/ 402 h 844"/>
                      <a:gd name="T44" fmla="*/ 590 w 984"/>
                      <a:gd name="T45" fmla="*/ 442 h 844"/>
                      <a:gd name="T46" fmla="*/ 642 w 984"/>
                      <a:gd name="T47" fmla="*/ 578 h 844"/>
                      <a:gd name="T48" fmla="*/ 710 w 984"/>
                      <a:gd name="T49" fmla="*/ 610 h 844"/>
                      <a:gd name="T50" fmla="*/ 738 w 984"/>
                      <a:gd name="T51" fmla="*/ 550 h 844"/>
                      <a:gd name="T52" fmla="*/ 774 w 984"/>
                      <a:gd name="T53" fmla="*/ 570 h 844"/>
                      <a:gd name="T54" fmla="*/ 766 w 984"/>
                      <a:gd name="T55" fmla="*/ 630 h 844"/>
                      <a:gd name="T56" fmla="*/ 802 w 984"/>
                      <a:gd name="T57" fmla="*/ 670 h 844"/>
                      <a:gd name="T58" fmla="*/ 838 w 984"/>
                      <a:gd name="T59" fmla="*/ 658 h 844"/>
                      <a:gd name="T60" fmla="*/ 922 w 984"/>
                      <a:gd name="T61" fmla="*/ 806 h 844"/>
                      <a:gd name="T62" fmla="*/ 942 w 984"/>
                      <a:gd name="T63" fmla="*/ 826 h 844"/>
                      <a:gd name="T64" fmla="*/ 874 w 984"/>
                      <a:gd name="T65" fmla="*/ 810 h 844"/>
                      <a:gd name="T66" fmla="*/ 830 w 984"/>
                      <a:gd name="T67" fmla="*/ 758 h 844"/>
                      <a:gd name="T68" fmla="*/ 778 w 984"/>
                      <a:gd name="T69" fmla="*/ 710 h 844"/>
                      <a:gd name="T70" fmla="*/ 702 w 984"/>
                      <a:gd name="T71" fmla="*/ 662 h 844"/>
                      <a:gd name="T72" fmla="*/ 614 w 984"/>
                      <a:gd name="T73" fmla="*/ 646 h 844"/>
                      <a:gd name="T74" fmla="*/ 506 w 984"/>
                      <a:gd name="T75" fmla="*/ 594 h 844"/>
                      <a:gd name="T76" fmla="*/ 462 w 984"/>
                      <a:gd name="T77" fmla="*/ 506 h 844"/>
                      <a:gd name="T78" fmla="*/ 430 w 984"/>
                      <a:gd name="T79" fmla="*/ 462 h 844"/>
                      <a:gd name="T80" fmla="*/ 382 w 984"/>
                      <a:gd name="T81" fmla="*/ 430 h 844"/>
                      <a:gd name="T82" fmla="*/ 342 w 984"/>
                      <a:gd name="T83" fmla="*/ 370 h 844"/>
                      <a:gd name="T84" fmla="*/ 354 w 984"/>
                      <a:gd name="T85" fmla="*/ 414 h 844"/>
                      <a:gd name="T86" fmla="*/ 418 w 984"/>
                      <a:gd name="T87" fmla="*/ 494 h 844"/>
                      <a:gd name="T88" fmla="*/ 422 w 984"/>
                      <a:gd name="T89" fmla="*/ 526 h 844"/>
                      <a:gd name="T90" fmla="*/ 394 w 984"/>
                      <a:gd name="T91" fmla="*/ 498 h 844"/>
                      <a:gd name="T92" fmla="*/ 354 w 984"/>
                      <a:gd name="T93" fmla="*/ 466 h 844"/>
                      <a:gd name="T94" fmla="*/ 314 w 984"/>
                      <a:gd name="T95" fmla="*/ 402 h 844"/>
                      <a:gd name="T96" fmla="*/ 266 w 984"/>
                      <a:gd name="T97" fmla="*/ 346 h 844"/>
                      <a:gd name="T98" fmla="*/ 210 w 984"/>
                      <a:gd name="T99" fmla="*/ 314 h 844"/>
                      <a:gd name="T100" fmla="*/ 154 w 984"/>
                      <a:gd name="T101" fmla="*/ 238 h 844"/>
                      <a:gd name="T102" fmla="*/ 66 w 984"/>
                      <a:gd name="T103" fmla="*/ 66 h 844"/>
                      <a:gd name="T104" fmla="*/ 34 w 984"/>
                      <a:gd name="T105" fmla="*/ 38 h 844"/>
                      <a:gd name="T106" fmla="*/ 46 w 984"/>
                      <a:gd name="T107" fmla="*/ 22 h 844"/>
                      <a:gd name="T108" fmla="*/ 102 w 984"/>
                      <a:gd name="T109" fmla="*/ 70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53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6 w 36"/>
                      <a:gd name="T1" fmla="*/ 28 h 48"/>
                      <a:gd name="T2" fmla="*/ 10 w 36"/>
                      <a:gd name="T3" fmla="*/ 48 h 48"/>
                      <a:gd name="T4" fmla="*/ 6 w 36"/>
                      <a:gd name="T5" fmla="*/ 28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54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5 h 37"/>
                      <a:gd name="T2" fmla="*/ 12 w 36"/>
                      <a:gd name="T3" fmla="*/ 1 h 37"/>
                      <a:gd name="T4" fmla="*/ 36 w 36"/>
                      <a:gd name="T5" fmla="*/ 17 h 37"/>
                      <a:gd name="T6" fmla="*/ 8 w 36"/>
                      <a:gd name="T7" fmla="*/ 17 h 37"/>
                      <a:gd name="T8" fmla="*/ 0 w 36"/>
                      <a:gd name="T9" fmla="*/ 5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55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49 h 96"/>
                      <a:gd name="T2" fmla="*/ 28 w 170"/>
                      <a:gd name="T3" fmla="*/ 25 h 96"/>
                      <a:gd name="T4" fmla="*/ 56 w 170"/>
                      <a:gd name="T5" fmla="*/ 21 h 96"/>
                      <a:gd name="T6" fmla="*/ 80 w 170"/>
                      <a:gd name="T7" fmla="*/ 9 h 96"/>
                      <a:gd name="T8" fmla="*/ 64 w 170"/>
                      <a:gd name="T9" fmla="*/ 25 h 96"/>
                      <a:gd name="T10" fmla="*/ 124 w 170"/>
                      <a:gd name="T11" fmla="*/ 49 h 96"/>
                      <a:gd name="T12" fmla="*/ 160 w 170"/>
                      <a:gd name="T13" fmla="*/ 65 h 96"/>
                      <a:gd name="T14" fmla="*/ 116 w 170"/>
                      <a:gd name="T15" fmla="*/ 77 h 96"/>
                      <a:gd name="T16" fmla="*/ 88 w 170"/>
                      <a:gd name="T17" fmla="*/ 57 h 96"/>
                      <a:gd name="T18" fmla="*/ 76 w 170"/>
                      <a:gd name="T19" fmla="*/ 53 h 96"/>
                      <a:gd name="T20" fmla="*/ 24 w 170"/>
                      <a:gd name="T21" fmla="*/ 41 h 96"/>
                      <a:gd name="T22" fmla="*/ 0 w 170"/>
                      <a:gd name="T23" fmla="*/ 49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56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52 w 138"/>
                      <a:gd name="T3" fmla="*/ 4 h 44"/>
                      <a:gd name="T4" fmla="*/ 88 w 138"/>
                      <a:gd name="T5" fmla="*/ 24 h 44"/>
                      <a:gd name="T6" fmla="*/ 112 w 138"/>
                      <a:gd name="T7" fmla="*/ 20 h 44"/>
                      <a:gd name="T8" fmla="*/ 108 w 138"/>
                      <a:gd name="T9" fmla="*/ 44 h 44"/>
                      <a:gd name="T10" fmla="*/ 64 w 138"/>
                      <a:gd name="T11" fmla="*/ 40 h 44"/>
                      <a:gd name="T12" fmla="*/ 0 w 138"/>
                      <a:gd name="T13" fmla="*/ 36 h 44"/>
                      <a:gd name="T14" fmla="*/ 28 w 138"/>
                      <a:gd name="T15" fmla="*/ 20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57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17 w 57"/>
                      <a:gd name="T1" fmla="*/ 25 h 42"/>
                      <a:gd name="T2" fmla="*/ 37 w 57"/>
                      <a:gd name="T3" fmla="*/ 13 h 42"/>
                      <a:gd name="T4" fmla="*/ 17 w 57"/>
                      <a:gd name="T5" fmla="*/ 25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58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19 w 39"/>
                      <a:gd name="T1" fmla="*/ 32 h 52"/>
                      <a:gd name="T2" fmla="*/ 19 w 39"/>
                      <a:gd name="T3" fmla="*/ 0 h 52"/>
                      <a:gd name="T4" fmla="*/ 19 w 39"/>
                      <a:gd name="T5" fmla="*/ 32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59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4 w 44"/>
                      <a:gd name="T1" fmla="*/ 9 h 80"/>
                      <a:gd name="T2" fmla="*/ 20 w 44"/>
                      <a:gd name="T3" fmla="*/ 33 h 80"/>
                      <a:gd name="T4" fmla="*/ 24 w 44"/>
                      <a:gd name="T5" fmla="*/ 49 h 80"/>
                      <a:gd name="T6" fmla="*/ 36 w 44"/>
                      <a:gd name="T7" fmla="*/ 53 h 80"/>
                      <a:gd name="T8" fmla="*/ 24 w 44"/>
                      <a:gd name="T9" fmla="*/ 73 h 80"/>
                      <a:gd name="T10" fmla="*/ 0 w 44"/>
                      <a:gd name="T11" fmla="*/ 21 h 80"/>
                      <a:gd name="T12" fmla="*/ 4 w 44"/>
                      <a:gd name="T13" fmla="*/ 9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60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220 w 323"/>
                      <a:gd name="T1" fmla="*/ 1 h 64"/>
                      <a:gd name="T2" fmla="*/ 231 w 323"/>
                      <a:gd name="T3" fmla="*/ 8 h 64"/>
                      <a:gd name="T4" fmla="*/ 235 w 323"/>
                      <a:gd name="T5" fmla="*/ 0 h 64"/>
                      <a:gd name="T6" fmla="*/ 265 w 323"/>
                      <a:gd name="T7" fmla="*/ 0 h 64"/>
                      <a:gd name="T8" fmla="*/ 287 w 323"/>
                      <a:gd name="T9" fmla="*/ 17 h 64"/>
                      <a:gd name="T10" fmla="*/ 319 w 323"/>
                      <a:gd name="T11" fmla="*/ 10 h 64"/>
                      <a:gd name="T12" fmla="*/ 314 w 323"/>
                      <a:gd name="T13" fmla="*/ 29 h 64"/>
                      <a:gd name="T14" fmla="*/ 298 w 323"/>
                      <a:gd name="T15" fmla="*/ 46 h 64"/>
                      <a:gd name="T16" fmla="*/ 295 w 323"/>
                      <a:gd name="T17" fmla="*/ 29 h 64"/>
                      <a:gd name="T18" fmla="*/ 287 w 323"/>
                      <a:gd name="T19" fmla="*/ 31 h 64"/>
                      <a:gd name="T20" fmla="*/ 279 w 323"/>
                      <a:gd name="T21" fmla="*/ 29 h 64"/>
                      <a:gd name="T22" fmla="*/ 263 w 323"/>
                      <a:gd name="T23" fmla="*/ 21 h 64"/>
                      <a:gd name="T24" fmla="*/ 228 w 323"/>
                      <a:gd name="T25" fmla="*/ 38 h 64"/>
                      <a:gd name="T26" fmla="*/ 201 w 323"/>
                      <a:gd name="T27" fmla="*/ 44 h 64"/>
                      <a:gd name="T28" fmla="*/ 212 w 323"/>
                      <a:gd name="T29" fmla="*/ 57 h 64"/>
                      <a:gd name="T30" fmla="*/ 188 w 323"/>
                      <a:gd name="T31" fmla="*/ 63 h 64"/>
                      <a:gd name="T32" fmla="*/ 169 w 323"/>
                      <a:gd name="T33" fmla="*/ 61 h 64"/>
                      <a:gd name="T34" fmla="*/ 177 w 323"/>
                      <a:gd name="T35" fmla="*/ 57 h 64"/>
                      <a:gd name="T36" fmla="*/ 171 w 323"/>
                      <a:gd name="T37" fmla="*/ 40 h 64"/>
                      <a:gd name="T38" fmla="*/ 169 w 323"/>
                      <a:gd name="T39" fmla="*/ 31 h 64"/>
                      <a:gd name="T40" fmla="*/ 158 w 323"/>
                      <a:gd name="T41" fmla="*/ 23 h 64"/>
                      <a:gd name="T42" fmla="*/ 142 w 323"/>
                      <a:gd name="T43" fmla="*/ 27 h 64"/>
                      <a:gd name="T44" fmla="*/ 134 w 323"/>
                      <a:gd name="T45" fmla="*/ 27 h 64"/>
                      <a:gd name="T46" fmla="*/ 123 w 323"/>
                      <a:gd name="T47" fmla="*/ 25 h 64"/>
                      <a:gd name="T48" fmla="*/ 83 w 323"/>
                      <a:gd name="T49" fmla="*/ 2 h 64"/>
                      <a:gd name="T50" fmla="*/ 59 w 323"/>
                      <a:gd name="T51" fmla="*/ 14 h 64"/>
                      <a:gd name="T52" fmla="*/ 1 w 323"/>
                      <a:gd name="T53" fmla="*/ 0 h 64"/>
                      <a:gd name="T54" fmla="*/ 220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61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05 w 300"/>
                      <a:gd name="T1" fmla="*/ 31 h 31"/>
                      <a:gd name="T2" fmla="*/ 30 w 300"/>
                      <a:gd name="T3" fmla="*/ 1 h 31"/>
                      <a:gd name="T4" fmla="*/ 285 w 300"/>
                      <a:gd name="T5" fmla="*/ 0 h 31"/>
                      <a:gd name="T6" fmla="*/ 296 w 300"/>
                      <a:gd name="T7" fmla="*/ 14 h 31"/>
                      <a:gd name="T8" fmla="*/ 264 w 300"/>
                      <a:gd name="T9" fmla="*/ 16 h 31"/>
                      <a:gd name="T10" fmla="*/ 105 w 300"/>
                      <a:gd name="T11" fmla="*/ 31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62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63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64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65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66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67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68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69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70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71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72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73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74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75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76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77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78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79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80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81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82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83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</p:grpSp>
            <p:grpSp>
              <p:nvGrpSpPr>
                <p:cNvPr id="42045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086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087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088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089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090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091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092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093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094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095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096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097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098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099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00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01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02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03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04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05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06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07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08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09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10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11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12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13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14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15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16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17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18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19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20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21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22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23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24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25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26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  <p:sp>
                <p:nvSpPr>
                  <p:cNvPr id="1127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k-SK"/>
                  </a:p>
                </p:txBody>
              </p:sp>
            </p:grpSp>
          </p:grpSp>
          <p:grpSp>
            <p:nvGrpSpPr>
              <p:cNvPr id="41996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1063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064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065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066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067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068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069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070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071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072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073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074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075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076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077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078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079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080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081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082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083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</p:grpSp>
          <p:grpSp>
            <p:nvGrpSpPr>
              <p:cNvPr id="41997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038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039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040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041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042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043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044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045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046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047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048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049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050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051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052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053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054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055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056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057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058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059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060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061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062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</p:grpSp>
        </p:grpSp>
        <p:pic>
          <p:nvPicPr>
            <p:cNvPr id="41993" name="Picture 159" descr="C:\My Documents\bits\earth.GIF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54.bin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74.w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77.wmf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7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9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0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3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4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5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6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7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6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9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1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5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6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9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2.w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3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4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0.wm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9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50.wmf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55.wmf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59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60.w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62.png"/><Relationship Id="rId4" Type="http://schemas.openxmlformats.org/officeDocument/2006/relationships/image" Target="../media/image61.w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61.w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64.png"/><Relationship Id="rId4" Type="http://schemas.openxmlformats.org/officeDocument/2006/relationships/image" Target="../media/image63.w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63.w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68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69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A33FC1-9C20-4D07-BB0D-F55ADEF31313}" type="slidenum">
              <a:rPr lang="en-US" sz="1400" smtClean="0"/>
              <a:pPr eaLnBrk="1" hangingPunct="1"/>
              <a:t>1</a:t>
            </a:fld>
            <a:endParaRPr lang="en-US" sz="1400" smtClean="0"/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304800" y="1219200"/>
            <a:ext cx="838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sk-SK" sz="4400">
                <a:solidFill>
                  <a:schemeClr val="tx2"/>
                </a:solidFill>
                <a:latin typeface="TimesNewRoman"/>
              </a:rPr>
              <a:t>Modulácia</a:t>
            </a:r>
            <a:r>
              <a:rPr lang="en-US" sz="4400">
                <a:solidFill>
                  <a:schemeClr val="tx2"/>
                </a:solidFill>
                <a:latin typeface="TimesNewRoman"/>
              </a:rPr>
              <a:t> a Multiplex</a:t>
            </a:r>
            <a:r>
              <a:rPr lang="sk-SK" sz="4400">
                <a:solidFill>
                  <a:schemeClr val="tx2"/>
                </a:solidFill>
                <a:latin typeface="TimesNewRoman"/>
              </a:rPr>
              <a:t>ovanie</a:t>
            </a:r>
            <a:endParaRPr lang="en-US" sz="4400">
              <a:solidFill>
                <a:schemeClr val="tx2"/>
              </a:solidFill>
            </a:endParaRPr>
          </a:p>
          <a:p>
            <a:pPr algn="ctr"/>
            <a:endParaRPr lang="en-US" sz="3200" b="1">
              <a:solidFill>
                <a:schemeClr val="tx2"/>
              </a:solidFill>
            </a:endParaRPr>
          </a:p>
          <a:p>
            <a:pPr algn="ctr"/>
            <a:r>
              <a:rPr lang="en-US" sz="3200" b="1">
                <a:solidFill>
                  <a:schemeClr val="tx2"/>
                </a:solidFill>
              </a:rPr>
              <a:t>Joe Montana</a:t>
            </a:r>
          </a:p>
          <a:p>
            <a:pPr algn="ctr"/>
            <a:r>
              <a:rPr lang="en-US" sz="3200" b="1">
                <a:solidFill>
                  <a:schemeClr val="tx2"/>
                </a:solidFill>
              </a:rPr>
              <a:t>IT 488 - Fall 2003</a:t>
            </a:r>
          </a:p>
          <a:p>
            <a:pPr algn="ctr"/>
            <a:r>
              <a:rPr lang="en-US" sz="2000">
                <a:solidFill>
                  <a:schemeClr val="tx2"/>
                </a:solidFill>
              </a:rPr>
              <a:t>preklad: </a:t>
            </a:r>
            <a:r>
              <a:rPr lang="sk-SK" sz="2000">
                <a:solidFill>
                  <a:schemeClr val="tx2"/>
                </a:solidFill>
              </a:rPr>
              <a:t>š</a:t>
            </a:r>
            <a:r>
              <a:rPr lang="en-US" sz="2000">
                <a:solidFill>
                  <a:schemeClr val="tx2"/>
                </a:solidFill>
              </a:rPr>
              <a:t>tudenti</a:t>
            </a:r>
            <a:r>
              <a:rPr lang="sk-SK" sz="2000">
                <a:solidFill>
                  <a:schemeClr val="tx2"/>
                </a:solidFill>
              </a:rPr>
              <a:t> KEMT TU KE</a:t>
            </a:r>
          </a:p>
          <a:p>
            <a:pPr algn="ctr"/>
            <a:r>
              <a:rPr lang="sk-SK" sz="2000">
                <a:solidFill>
                  <a:schemeClr val="tx2"/>
                </a:solidFill>
              </a:rPr>
              <a:t>preložené až od str 22</a:t>
            </a:r>
            <a:endParaRPr lang="en-US" sz="2000">
              <a:solidFill>
                <a:schemeClr val="tx2"/>
              </a:solidFill>
            </a:endParaRPr>
          </a:p>
        </p:txBody>
      </p:sp>
      <p:pic>
        <p:nvPicPr>
          <p:cNvPr id="44036" name="Picture 3" descr="D:\Users\Leila\docs\vt\other\SatCom\GMU_Logo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05400"/>
            <a:ext cx="24098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Line 4"/>
          <p:cNvSpPr>
            <a:spLocks noChangeShapeType="1"/>
          </p:cNvSpPr>
          <p:nvPr/>
        </p:nvSpPr>
        <p:spPr bwMode="auto">
          <a:xfrm>
            <a:off x="1066800" y="4953000"/>
            <a:ext cx="6858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29AC21C-55A0-4C7C-9912-862D4774BA6B}" type="slidenum">
              <a:rPr lang="en-US" sz="1400" smtClean="0"/>
              <a:pPr eaLnBrk="1" hangingPunct="1"/>
              <a:t>10</a:t>
            </a:fld>
            <a:endParaRPr lang="en-US" sz="1400" smtClean="0"/>
          </a:p>
        </p:txBody>
      </p:sp>
      <p:sp>
        <p:nvSpPr>
          <p:cNvPr id="53251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98500" y="2559050"/>
            <a:ext cx="7772400" cy="1143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k-SK" smtClean="0"/>
              <a:t>Analógová komunikácia</a:t>
            </a:r>
            <a:endParaRPr lang="en-US" smtClean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B9CDCFC-190F-4942-AF36-CC678281E0D3}" type="slidenum">
              <a:rPr lang="en-US" sz="1400" smtClean="0"/>
              <a:pPr eaLnBrk="1" hangingPunct="1"/>
              <a:t>100</a:t>
            </a:fld>
            <a:endParaRPr lang="en-US" sz="1400" smtClean="0"/>
          </a:p>
        </p:txBody>
      </p:sp>
      <p:sp>
        <p:nvSpPr>
          <p:cNvPr id="10854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20725" y="503238"/>
            <a:ext cx="7772400" cy="1143000"/>
          </a:xfrm>
        </p:spPr>
        <p:txBody>
          <a:bodyPr/>
          <a:lstStyle/>
          <a:p>
            <a:pPr eaLnBrk="1" hangingPunct="1"/>
            <a:r>
              <a:rPr lang="sk-SK" sz="3600" smtClean="0"/>
              <a:t>Digitálna komunikácia: súhrn</a:t>
            </a:r>
            <a:r>
              <a:rPr lang="en-US" sz="3600" smtClean="0"/>
              <a:t> -1</a:t>
            </a:r>
          </a:p>
        </p:txBody>
      </p:sp>
      <p:sp>
        <p:nvSpPr>
          <p:cNvPr id="108548" name="AutoShape 1027"/>
          <p:cNvSpPr>
            <a:spLocks/>
          </p:cNvSpPr>
          <p:nvPr/>
        </p:nvSpPr>
        <p:spPr bwMode="auto">
          <a:xfrm>
            <a:off x="979488" y="2682875"/>
            <a:ext cx="7527925" cy="330200"/>
          </a:xfrm>
          <a:prstGeom prst="borderCallout2">
            <a:avLst>
              <a:gd name="adj1" fmla="val 34616"/>
              <a:gd name="adj2" fmla="val -1014"/>
              <a:gd name="adj3" fmla="val 34616"/>
              <a:gd name="adj4" fmla="val -3565"/>
              <a:gd name="adj5" fmla="val 63463"/>
              <a:gd name="adj6" fmla="val -618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1800"/>
              <a:t>Bw = </a:t>
            </a:r>
            <a:r>
              <a:rPr lang="sk-SK" sz="1800"/>
              <a:t>šírka pásma (b</a:t>
            </a:r>
            <a:r>
              <a:rPr lang="en-US" sz="1800"/>
              <a:t>andwidth</a:t>
            </a:r>
            <a:r>
              <a:rPr lang="sk-SK" sz="1800"/>
              <a:t>) v hertzoch</a:t>
            </a:r>
            <a:endParaRPr lang="en-US" sz="1800"/>
          </a:p>
        </p:txBody>
      </p:sp>
      <p:sp>
        <p:nvSpPr>
          <p:cNvPr id="108549" name="AutoShape 1028"/>
          <p:cNvSpPr>
            <a:spLocks/>
          </p:cNvSpPr>
          <p:nvPr/>
        </p:nvSpPr>
        <p:spPr bwMode="auto">
          <a:xfrm>
            <a:off x="979488" y="3038475"/>
            <a:ext cx="7527925" cy="331788"/>
          </a:xfrm>
          <a:prstGeom prst="borderCallout2">
            <a:avLst>
              <a:gd name="adj1" fmla="val 34449"/>
              <a:gd name="adj2" fmla="val -1014"/>
              <a:gd name="adj3" fmla="val 34449"/>
              <a:gd name="adj4" fmla="val -3731"/>
              <a:gd name="adj5" fmla="val -11005"/>
              <a:gd name="adj6" fmla="val -6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1800">
                <a:solidFill>
                  <a:srgbClr val="FF0000"/>
                </a:solidFill>
                <a:sym typeface="Symbol" pitchFamily="18" charset="2"/>
              </a:rPr>
              <a:t></a:t>
            </a:r>
            <a:r>
              <a:rPr lang="en-US" sz="1800">
                <a:solidFill>
                  <a:srgbClr val="FF0000"/>
                </a:solidFill>
              </a:rPr>
              <a:t> = Roll-off factor (from 0 to 1)</a:t>
            </a:r>
            <a:r>
              <a:rPr lang="sk-SK" sz="1800">
                <a:solidFill>
                  <a:srgbClr val="FF0000"/>
                </a:solidFill>
              </a:rPr>
              <a:t>  - nenašiel som iný preklad ako roll-off činiteľ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108550" name="AutoShape 1029"/>
          <p:cNvSpPr>
            <a:spLocks/>
          </p:cNvSpPr>
          <p:nvPr/>
        </p:nvSpPr>
        <p:spPr bwMode="auto">
          <a:xfrm>
            <a:off x="979488" y="3395663"/>
            <a:ext cx="7527925" cy="330200"/>
          </a:xfrm>
          <a:prstGeom prst="borderCallout2">
            <a:avLst>
              <a:gd name="adj1" fmla="val 34616"/>
              <a:gd name="adj2" fmla="val -3477"/>
              <a:gd name="adj3" fmla="val 34616"/>
              <a:gd name="adj4" fmla="val -22755"/>
              <a:gd name="adj5" fmla="val -41829"/>
              <a:gd name="adj6" fmla="val -4560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1800"/>
              <a:t>Gc = </a:t>
            </a:r>
            <a:r>
              <a:rPr lang="sk-SK" sz="1800"/>
              <a:t>prínos kódovania (</a:t>
            </a:r>
            <a:r>
              <a:rPr lang="en-US" sz="1800"/>
              <a:t>Coding Gain </a:t>
            </a:r>
            <a:r>
              <a:rPr lang="sk-SK" sz="1800"/>
              <a:t>) vyjadruje sa v dB a vzpočíta sa ako</a:t>
            </a:r>
          </a:p>
          <a:p>
            <a:pPr eaLnBrk="0" hangingPunct="0"/>
            <a:r>
              <a:rPr lang="sk-SK" sz="1800"/>
              <a:t>10 x log (SRN nekódované / SRN kódované)</a:t>
            </a:r>
            <a:endParaRPr lang="en-US" sz="1800"/>
          </a:p>
        </p:txBody>
      </p:sp>
      <p:sp>
        <p:nvSpPr>
          <p:cNvPr id="108551" name="AutoShape 1030"/>
          <p:cNvSpPr>
            <a:spLocks/>
          </p:cNvSpPr>
          <p:nvPr/>
        </p:nvSpPr>
        <p:spPr bwMode="auto">
          <a:xfrm>
            <a:off x="1019175" y="3998913"/>
            <a:ext cx="7527925" cy="331787"/>
          </a:xfrm>
          <a:prstGeom prst="borderCallout2">
            <a:avLst>
              <a:gd name="adj1" fmla="val 34449"/>
              <a:gd name="adj2" fmla="val -1014"/>
              <a:gd name="adj3" fmla="val 34449"/>
              <a:gd name="adj4" fmla="val -2722"/>
              <a:gd name="adj5" fmla="val -42106"/>
              <a:gd name="adj6" fmla="val -447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1800"/>
              <a:t>Ov = </a:t>
            </a:r>
            <a:r>
              <a:rPr lang="sk-SK" sz="1800"/>
              <a:t>réžia kanálu (</a:t>
            </a:r>
            <a:r>
              <a:rPr lang="en-US" sz="1800"/>
              <a:t>Channel Overhead</a:t>
            </a:r>
            <a:r>
              <a:rPr lang="sk-SK" sz="1800"/>
              <a:t>)</a:t>
            </a:r>
            <a:r>
              <a:rPr lang="en-US" sz="1800"/>
              <a:t> (</a:t>
            </a:r>
            <a:r>
              <a:rPr lang="sk-SK" sz="1800"/>
              <a:t>udáva sa v </a:t>
            </a:r>
            <a:r>
              <a:rPr lang="en-US" sz="1800"/>
              <a:t>% )</a:t>
            </a:r>
          </a:p>
        </p:txBody>
      </p:sp>
      <p:sp>
        <p:nvSpPr>
          <p:cNvPr id="108552" name="AutoShape 1031"/>
          <p:cNvSpPr>
            <a:spLocks/>
          </p:cNvSpPr>
          <p:nvPr/>
        </p:nvSpPr>
        <p:spPr bwMode="auto">
          <a:xfrm>
            <a:off x="979488" y="2325688"/>
            <a:ext cx="7527925" cy="331787"/>
          </a:xfrm>
          <a:prstGeom prst="borderCallout2">
            <a:avLst>
              <a:gd name="adj1" fmla="val 34449"/>
              <a:gd name="adj2" fmla="val -1014"/>
              <a:gd name="adj3" fmla="val 34449"/>
              <a:gd name="adj4" fmla="val -4028"/>
              <a:gd name="adj5" fmla="val 145454"/>
              <a:gd name="adj6" fmla="val -706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1800"/>
              <a:t>M = </a:t>
            </a:r>
            <a:r>
              <a:rPr lang="sk-SK" sz="1800"/>
              <a:t>veľkosť modulácie</a:t>
            </a:r>
            <a:r>
              <a:rPr lang="en-US" sz="1800"/>
              <a:t>. (</a:t>
            </a:r>
            <a:r>
              <a:rPr lang="sk-SK" sz="1800"/>
              <a:t>Napr.</a:t>
            </a:r>
            <a:r>
              <a:rPr lang="en-US" sz="1800"/>
              <a:t>: 2, 4, 16, 64)</a:t>
            </a:r>
          </a:p>
        </p:txBody>
      </p:sp>
      <p:sp>
        <p:nvSpPr>
          <p:cNvPr id="108553" name="Text Box 1032"/>
          <p:cNvSpPr txBox="1">
            <a:spLocks noChangeArrowheads="1"/>
          </p:cNvSpPr>
          <p:nvPr/>
        </p:nvSpPr>
        <p:spPr bwMode="auto">
          <a:xfrm>
            <a:off x="979488" y="1970088"/>
            <a:ext cx="7567612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i="1" u="sng"/>
              <a:t> </a:t>
            </a:r>
            <a:r>
              <a:rPr lang="sk-SK" sz="1800" b="1" i="1" u="sng"/>
              <a:t>Označenie veličín a skratky - prehľad</a:t>
            </a:r>
            <a:r>
              <a:rPr lang="en-US" sz="1800" b="1" i="1" u="sng"/>
              <a:t>:</a:t>
            </a:r>
          </a:p>
        </p:txBody>
      </p:sp>
      <p:sp>
        <p:nvSpPr>
          <p:cNvPr id="108554" name="AutoShape 1033"/>
          <p:cNvSpPr>
            <a:spLocks/>
          </p:cNvSpPr>
          <p:nvPr/>
        </p:nvSpPr>
        <p:spPr bwMode="auto">
          <a:xfrm>
            <a:off x="1004888" y="4356100"/>
            <a:ext cx="7527925" cy="330200"/>
          </a:xfrm>
          <a:prstGeom prst="borderCallout2">
            <a:avLst>
              <a:gd name="adj1" fmla="val 141431"/>
              <a:gd name="adj2" fmla="val -667"/>
              <a:gd name="adj3" fmla="val 34616"/>
              <a:gd name="adj4" fmla="val -2426"/>
              <a:gd name="adj5" fmla="val 10097"/>
              <a:gd name="adj6" fmla="val -386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1800"/>
              <a:t>BER = </a:t>
            </a:r>
            <a:r>
              <a:rPr lang="sk-SK" sz="1800"/>
              <a:t>bitová chybovosť (</a:t>
            </a:r>
            <a:r>
              <a:rPr lang="en-US" sz="1800"/>
              <a:t>Bit Error Rate</a:t>
            </a:r>
            <a:r>
              <a:rPr lang="sk-SK" sz="1800"/>
              <a:t>)</a:t>
            </a:r>
            <a:endParaRPr lang="en-US" sz="1800"/>
          </a:p>
        </p:txBody>
      </p:sp>
      <p:sp>
        <p:nvSpPr>
          <p:cNvPr id="108555" name="Line 1034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25EF196-5E43-4F3A-A556-DD884ECA66ED}" type="slidenum">
              <a:rPr lang="en-US" sz="1400" smtClean="0"/>
              <a:pPr eaLnBrk="1" hangingPunct="1"/>
              <a:t>101</a:t>
            </a:fld>
            <a:endParaRPr lang="en-US" sz="1400" smtClean="0"/>
          </a:p>
        </p:txBody>
      </p:sp>
      <p:sp>
        <p:nvSpPr>
          <p:cNvPr id="3789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6063" y="490538"/>
            <a:ext cx="7772400" cy="1582737"/>
          </a:xfrm>
        </p:spPr>
        <p:txBody>
          <a:bodyPr/>
          <a:lstStyle/>
          <a:p>
            <a:pPr eaLnBrk="1" hangingPunct="1"/>
            <a:r>
              <a:rPr lang="sk-SK" sz="3600" smtClean="0"/>
              <a:t>Digitálna komunikácia: súhrn</a:t>
            </a:r>
            <a:r>
              <a:rPr lang="en-US" sz="3600" smtClean="0"/>
              <a:t> - 2</a:t>
            </a:r>
          </a:p>
        </p:txBody>
      </p:sp>
      <p:sp>
        <p:nvSpPr>
          <p:cNvPr id="37896" name="Rectangle 1027"/>
          <p:cNvSpPr>
            <a:spLocks noChangeArrowheads="1"/>
          </p:cNvSpPr>
          <p:nvPr/>
        </p:nvSpPr>
        <p:spPr bwMode="auto">
          <a:xfrm>
            <a:off x="0" y="54292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/>
          </a:p>
          <a:p>
            <a:pPr lvl="1" eaLnBrk="0" hangingPunct="0"/>
            <a:endParaRPr lang="en-US"/>
          </a:p>
        </p:txBody>
      </p:sp>
      <p:graphicFrame>
        <p:nvGraphicFramePr>
          <p:cNvPr id="37890" name="Object 1024"/>
          <p:cNvGraphicFramePr>
            <a:graphicFrameLocks noChangeAspect="1"/>
          </p:cNvGraphicFramePr>
          <p:nvPr/>
        </p:nvGraphicFramePr>
        <p:xfrm>
          <a:off x="3778250" y="2087563"/>
          <a:ext cx="180816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4" r:id="rId3" imgW="838200" imgH="228600" progId="Equation.3">
                  <p:embed/>
                </p:oleObj>
              </mc:Choice>
              <mc:Fallback>
                <p:oleObj r:id="rId3" imgW="838200" imgH="2286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2087563"/>
                        <a:ext cx="1808163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1025"/>
          <p:cNvGraphicFramePr>
            <a:graphicFrameLocks noChangeAspect="1"/>
          </p:cNvGraphicFramePr>
          <p:nvPr/>
        </p:nvGraphicFramePr>
        <p:xfrm>
          <a:off x="5321300" y="2597150"/>
          <a:ext cx="17526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5" r:id="rId5" imgW="888614" imgH="393529" progId="Equation.3">
                  <p:embed/>
                </p:oleObj>
              </mc:Choice>
              <mc:Fallback>
                <p:oleObj r:id="rId5" imgW="888614" imgH="393529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1300" y="2597150"/>
                        <a:ext cx="17526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1026"/>
          <p:cNvGraphicFramePr>
            <a:graphicFrameLocks noChangeAspect="1"/>
          </p:cNvGraphicFramePr>
          <p:nvPr/>
        </p:nvGraphicFramePr>
        <p:xfrm>
          <a:off x="4940300" y="3775075"/>
          <a:ext cx="379412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6" r:id="rId7" imgW="1981200" imgH="431800" progId="Equation.3">
                  <p:embed/>
                </p:oleObj>
              </mc:Choice>
              <mc:Fallback>
                <p:oleObj r:id="rId7" imgW="1981200" imgH="43180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3775075"/>
                        <a:ext cx="3794125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1027"/>
          <p:cNvGraphicFramePr>
            <a:graphicFrameLocks noChangeAspect="1"/>
          </p:cNvGraphicFramePr>
          <p:nvPr/>
        </p:nvGraphicFramePr>
        <p:xfrm>
          <a:off x="1235075" y="5326063"/>
          <a:ext cx="5541963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7" r:id="rId9" imgW="2781300" imgH="431800" progId="Equation.3">
                  <p:embed/>
                </p:oleObj>
              </mc:Choice>
              <mc:Fallback>
                <p:oleObj r:id="rId9" imgW="2781300" imgH="43180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5326063"/>
                        <a:ext cx="5541963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7" name="Line 1036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7898" name="TextovéPole 13"/>
          <p:cNvSpPr txBox="1">
            <a:spLocks noChangeArrowheads="1"/>
          </p:cNvSpPr>
          <p:nvPr/>
        </p:nvSpPr>
        <p:spPr bwMode="auto">
          <a:xfrm>
            <a:off x="1130300" y="1968500"/>
            <a:ext cx="228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1800"/>
              <a:t>Počet bitov na symbol</a:t>
            </a:r>
          </a:p>
          <a:p>
            <a:pPr eaLnBrk="1" hangingPunct="1"/>
            <a:r>
              <a:rPr lang="sk-SK" sz="1800"/>
              <a:t>(Bits per symbol)</a:t>
            </a:r>
          </a:p>
        </p:txBody>
      </p:sp>
      <p:sp>
        <p:nvSpPr>
          <p:cNvPr id="37899" name="Obdélník 14"/>
          <p:cNvSpPr>
            <a:spLocks noChangeArrowheads="1"/>
          </p:cNvSpPr>
          <p:nvPr/>
        </p:nvSpPr>
        <p:spPr bwMode="auto">
          <a:xfrm>
            <a:off x="1077913" y="2754313"/>
            <a:ext cx="3721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k-SK" sz="1800"/>
              <a:t>Rýchlosť symbolov </a:t>
            </a:r>
            <a:r>
              <a:rPr lang="en-US" sz="1800"/>
              <a:t>[s</a:t>
            </a:r>
            <a:r>
              <a:rPr lang="sk-SK" sz="1800"/>
              <a:t>y</a:t>
            </a:r>
            <a:r>
              <a:rPr lang="en-US" sz="1800"/>
              <a:t>mbol</a:t>
            </a:r>
            <a:r>
              <a:rPr lang="sk-SK" sz="1800"/>
              <a:t>/sekunda</a:t>
            </a:r>
            <a:r>
              <a:rPr lang="en-US" sz="1800"/>
              <a:t>]</a:t>
            </a:r>
            <a:endParaRPr lang="sk-SK" sz="1800"/>
          </a:p>
          <a:p>
            <a:r>
              <a:rPr lang="sk-SK" sz="1800"/>
              <a:t>(Symbol rate)</a:t>
            </a:r>
          </a:p>
        </p:txBody>
      </p:sp>
      <p:sp>
        <p:nvSpPr>
          <p:cNvPr id="37900" name="Obdélník 15"/>
          <p:cNvSpPr>
            <a:spLocks noChangeArrowheads="1"/>
          </p:cNvSpPr>
          <p:nvPr/>
        </p:nvSpPr>
        <p:spPr bwMode="auto">
          <a:xfrm>
            <a:off x="1166813" y="3490913"/>
            <a:ext cx="4733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k-SK" sz="1800"/>
              <a:t>Celková bitová rýchlosť </a:t>
            </a:r>
            <a:r>
              <a:rPr lang="en-US" sz="1800"/>
              <a:t>[</a:t>
            </a:r>
            <a:r>
              <a:rPr lang="sk-SK" sz="1800"/>
              <a:t>bps (bitov za sekundu)</a:t>
            </a:r>
            <a:r>
              <a:rPr lang="en-US" sz="1800"/>
              <a:t>]</a:t>
            </a:r>
            <a:endParaRPr lang="sk-SK" sz="1800"/>
          </a:p>
          <a:p>
            <a:r>
              <a:rPr lang="sk-SK" sz="1800"/>
              <a:t>(Gross Bit rate)</a:t>
            </a:r>
          </a:p>
        </p:txBody>
      </p:sp>
      <p:sp>
        <p:nvSpPr>
          <p:cNvPr id="37901" name="Obdélník 16"/>
          <p:cNvSpPr>
            <a:spLocks noChangeArrowheads="1"/>
          </p:cNvSpPr>
          <p:nvPr/>
        </p:nvSpPr>
        <p:spPr bwMode="auto">
          <a:xfrm>
            <a:off x="1204913" y="4773613"/>
            <a:ext cx="2995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k-SK" sz="1800"/>
              <a:t>Prenosová rýchlosť siete </a:t>
            </a:r>
            <a:r>
              <a:rPr lang="en-US" sz="1800"/>
              <a:t>[</a:t>
            </a:r>
            <a:r>
              <a:rPr lang="sk-SK" sz="1800"/>
              <a:t>bps</a:t>
            </a:r>
            <a:r>
              <a:rPr lang="en-US" sz="1800"/>
              <a:t>]</a:t>
            </a:r>
            <a:endParaRPr lang="sk-SK" sz="1800"/>
          </a:p>
          <a:p>
            <a:r>
              <a:rPr lang="sk-SK" sz="1800"/>
              <a:t>(Net Data Rate)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92B6AA-040A-471C-A519-19919AEFEA6D}" type="slidenum">
              <a:rPr lang="en-US" sz="1400" smtClean="0"/>
              <a:pPr eaLnBrk="1" hangingPunct="1"/>
              <a:t>102</a:t>
            </a:fld>
            <a:endParaRPr lang="en-US" sz="1400" smtClean="0"/>
          </a:p>
        </p:txBody>
      </p:sp>
      <p:sp>
        <p:nvSpPr>
          <p:cNvPr id="389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6063" y="561975"/>
            <a:ext cx="7772400" cy="1511300"/>
          </a:xfrm>
        </p:spPr>
        <p:txBody>
          <a:bodyPr/>
          <a:lstStyle/>
          <a:p>
            <a:pPr eaLnBrk="1" hangingPunct="1"/>
            <a:r>
              <a:rPr lang="sk-SK" sz="3600" smtClean="0"/>
              <a:t>Digitálna komunikácia: súhrn</a:t>
            </a:r>
            <a:r>
              <a:rPr lang="en-US" sz="3600" smtClean="0"/>
              <a:t> - 3</a:t>
            </a:r>
          </a:p>
        </p:txBody>
      </p:sp>
      <p:sp>
        <p:nvSpPr>
          <p:cNvPr id="38919" name="Rectangle 1027"/>
          <p:cNvSpPr>
            <a:spLocks noChangeArrowheads="1"/>
          </p:cNvSpPr>
          <p:nvPr/>
        </p:nvSpPr>
        <p:spPr bwMode="auto">
          <a:xfrm>
            <a:off x="0" y="54292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/>
          </a:p>
          <a:p>
            <a:pPr lvl="1" eaLnBrk="0" hangingPunct="0"/>
            <a:endParaRPr lang="en-US"/>
          </a:p>
        </p:txBody>
      </p:sp>
      <p:sp>
        <p:nvSpPr>
          <p:cNvPr id="38920" name="Line 1028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8921" name="Rectangle 1029"/>
          <p:cNvSpPr>
            <a:spLocks noChangeArrowheads="1"/>
          </p:cNvSpPr>
          <p:nvPr/>
        </p:nvSpPr>
        <p:spPr bwMode="auto">
          <a:xfrm>
            <a:off x="0" y="954088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/>
          </a:p>
          <a:p>
            <a:pPr lvl="1" eaLnBrk="0" hangingPunct="0"/>
            <a:endParaRPr lang="en-US"/>
          </a:p>
        </p:txBody>
      </p:sp>
      <p:sp>
        <p:nvSpPr>
          <p:cNvPr id="38922" name="Rectangle 1030"/>
          <p:cNvSpPr>
            <a:spLocks noChangeArrowheads="1"/>
          </p:cNvSpPr>
          <p:nvPr/>
        </p:nvSpPr>
        <p:spPr bwMode="auto">
          <a:xfrm>
            <a:off x="355600" y="1668463"/>
            <a:ext cx="76485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/>
          <a:p>
            <a:pPr indent="457200" eaLnBrk="0" hangingPunct="0"/>
            <a:endParaRPr lang="en-US"/>
          </a:p>
          <a:p>
            <a:pPr indent="457200" eaLnBrk="0" hangingPunct="0">
              <a:buFontTx/>
              <a:buChar char="•"/>
            </a:pPr>
            <a:r>
              <a:rPr lang="en-US"/>
              <a:t>Required Eb/No (assuming no coding) [</a:t>
            </a:r>
            <a:r>
              <a:rPr lang="sk-SK"/>
              <a:t>bezrozmerné</a:t>
            </a:r>
            <a:r>
              <a:rPr lang="en-US"/>
              <a:t>]:</a:t>
            </a:r>
          </a:p>
          <a:p>
            <a:pPr indent="457200" eaLnBrk="0" hangingPunct="0"/>
            <a:r>
              <a:rPr lang="en-US" sz="1600">
                <a:cs typeface="Times New Roman" pitchFamily="18" charset="0"/>
              </a:rPr>
              <a:t>(function of modulation scheme and required bit error rate – </a:t>
            </a:r>
            <a:r>
              <a:rPr lang="sk-SK" sz="1600">
                <a:cs typeface="Times New Roman" pitchFamily="18" charset="0"/>
              </a:rPr>
              <a:t>pozri tabuľku nižšie</a:t>
            </a:r>
            <a:r>
              <a:rPr lang="en-US" sz="1600">
                <a:cs typeface="Times New Roman" pitchFamily="18" charset="0"/>
              </a:rPr>
              <a:t>)</a:t>
            </a:r>
            <a:endParaRPr lang="en-US" sz="1600">
              <a:cs typeface="Times New Roman" pitchFamily="18" charset="0"/>
              <a:sym typeface="Wingdings" pitchFamily="2" charset="2"/>
            </a:endParaRPr>
          </a:p>
        </p:txBody>
      </p:sp>
      <p:graphicFrame>
        <p:nvGraphicFramePr>
          <p:cNvPr id="38914" name="Object 1024"/>
          <p:cNvGraphicFramePr>
            <a:graphicFrameLocks noChangeAspect="1"/>
          </p:cNvGraphicFramePr>
          <p:nvPr/>
        </p:nvGraphicFramePr>
        <p:xfrm>
          <a:off x="1223963" y="2671763"/>
          <a:ext cx="6875462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9" name="Equation" r:id="rId3" imgW="3797300" imgH="508000" progId="Equation.3">
                  <p:embed/>
                </p:oleObj>
              </mc:Choice>
              <mc:Fallback>
                <p:oleObj name="Equation" r:id="rId3" imgW="3797300" imgH="5080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3" y="2671763"/>
                        <a:ext cx="6875462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3" name="Rectangle 1032"/>
          <p:cNvSpPr>
            <a:spLocks noChangeArrowheads="1"/>
          </p:cNvSpPr>
          <p:nvPr/>
        </p:nvSpPr>
        <p:spPr bwMode="auto">
          <a:xfrm>
            <a:off x="369888" y="3606800"/>
            <a:ext cx="75057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/>
          <a:p>
            <a:pPr indent="457200" eaLnBrk="0" hangingPunct="0"/>
            <a:endParaRPr lang="en-US" sz="1100"/>
          </a:p>
          <a:p>
            <a:pPr indent="457200" eaLnBrk="0" hangingPunct="0">
              <a:buFontTx/>
              <a:buChar char="•"/>
            </a:pPr>
            <a:r>
              <a:rPr lang="en-US"/>
              <a:t>Required Eb/No (using coding gain) [</a:t>
            </a:r>
            <a:r>
              <a:rPr lang="sk-SK"/>
              <a:t>bezrozmerné</a:t>
            </a:r>
            <a:r>
              <a:rPr lang="en-US"/>
              <a:t>]:</a:t>
            </a:r>
          </a:p>
        </p:txBody>
      </p:sp>
      <p:graphicFrame>
        <p:nvGraphicFramePr>
          <p:cNvPr id="38915" name="Object 1025"/>
          <p:cNvGraphicFramePr>
            <a:graphicFrameLocks noChangeAspect="1"/>
          </p:cNvGraphicFramePr>
          <p:nvPr/>
        </p:nvGraphicFramePr>
        <p:xfrm>
          <a:off x="1149350" y="4151313"/>
          <a:ext cx="3500438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0" name="Equation" r:id="rId5" imgW="1892300" imgH="508000" progId="Equation.3">
                  <p:embed/>
                </p:oleObj>
              </mc:Choice>
              <mc:Fallback>
                <p:oleObj name="Equation" r:id="rId5" imgW="1892300" imgH="50800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350" y="4151313"/>
                        <a:ext cx="3500438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4" name="Rectangle 1034"/>
          <p:cNvSpPr>
            <a:spLocks noChangeArrowheads="1"/>
          </p:cNvSpPr>
          <p:nvPr/>
        </p:nvSpPr>
        <p:spPr bwMode="auto">
          <a:xfrm>
            <a:off x="390525" y="5035550"/>
            <a:ext cx="73739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/>
          <a:p>
            <a:pPr indent="457200" eaLnBrk="0" hangingPunct="0"/>
            <a:endParaRPr lang="en-US" sz="1100"/>
          </a:p>
          <a:p>
            <a:pPr indent="457200" eaLnBrk="0" hangingPunct="0">
              <a:buFontTx/>
              <a:buChar char="•"/>
            </a:pPr>
            <a:r>
              <a:rPr lang="en-US"/>
              <a:t>Required C/N [</a:t>
            </a:r>
            <a:r>
              <a:rPr lang="sk-SK"/>
              <a:t>bezrozmerné</a:t>
            </a:r>
            <a:r>
              <a:rPr lang="en-US"/>
              <a:t>]:</a:t>
            </a:r>
          </a:p>
        </p:txBody>
      </p:sp>
      <p:graphicFrame>
        <p:nvGraphicFramePr>
          <p:cNvPr id="38916" name="Object 1026"/>
          <p:cNvGraphicFramePr>
            <a:graphicFrameLocks noChangeAspect="1"/>
          </p:cNvGraphicFramePr>
          <p:nvPr/>
        </p:nvGraphicFramePr>
        <p:xfrm>
          <a:off x="985838" y="5600700"/>
          <a:ext cx="2601912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1" r:id="rId7" imgW="1600200" imgH="508000" progId="Equation.3">
                  <p:embed/>
                </p:oleObj>
              </mc:Choice>
              <mc:Fallback>
                <p:oleObj r:id="rId7" imgW="1600200" imgH="50800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5600700"/>
                        <a:ext cx="2601912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803B985-DD18-4029-AA92-050225AEC489}" type="slidenum">
              <a:rPr lang="en-US" sz="1400" smtClean="0"/>
              <a:pPr eaLnBrk="1" hangingPunct="1"/>
              <a:t>103</a:t>
            </a:fld>
            <a:endParaRPr lang="en-US" sz="1400" smtClean="0"/>
          </a:p>
        </p:txBody>
      </p:sp>
      <p:sp>
        <p:nvSpPr>
          <p:cNvPr id="3994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6063" y="442913"/>
            <a:ext cx="7772400" cy="1630362"/>
          </a:xfrm>
        </p:spPr>
        <p:txBody>
          <a:bodyPr/>
          <a:lstStyle/>
          <a:p>
            <a:pPr eaLnBrk="1" hangingPunct="1"/>
            <a:r>
              <a:rPr lang="sk-SK" sz="3600" smtClean="0"/>
              <a:t>Digitálna komunikácia: súhrn</a:t>
            </a:r>
            <a:r>
              <a:rPr lang="en-US" sz="3600" smtClean="0"/>
              <a:t> - 4</a:t>
            </a:r>
          </a:p>
        </p:txBody>
      </p:sp>
      <p:sp>
        <p:nvSpPr>
          <p:cNvPr id="39941" name="Rectangle 1027"/>
          <p:cNvSpPr>
            <a:spLocks noChangeArrowheads="1"/>
          </p:cNvSpPr>
          <p:nvPr/>
        </p:nvSpPr>
        <p:spPr bwMode="auto">
          <a:xfrm>
            <a:off x="0" y="54292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/>
          </a:p>
          <a:p>
            <a:pPr lvl="1" eaLnBrk="0" hangingPunct="0"/>
            <a:endParaRPr lang="en-US"/>
          </a:p>
        </p:txBody>
      </p:sp>
      <p:sp>
        <p:nvSpPr>
          <p:cNvPr id="39942" name="Line 1028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9943" name="Rectangle 1029"/>
          <p:cNvSpPr>
            <a:spLocks noChangeArrowheads="1"/>
          </p:cNvSpPr>
          <p:nvPr/>
        </p:nvSpPr>
        <p:spPr bwMode="auto">
          <a:xfrm>
            <a:off x="0" y="2203450"/>
            <a:ext cx="9144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lvl="1" eaLnBrk="0" hangingPunct="0"/>
            <a:endParaRPr lang="en-US"/>
          </a:p>
        </p:txBody>
      </p:sp>
      <p:sp>
        <p:nvSpPr>
          <p:cNvPr id="39944" name="Rectangle 1030"/>
          <p:cNvSpPr>
            <a:spLocks noChangeArrowheads="1"/>
          </p:cNvSpPr>
          <p:nvPr/>
        </p:nvSpPr>
        <p:spPr bwMode="auto">
          <a:xfrm>
            <a:off x="368300" y="1763713"/>
            <a:ext cx="80279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/>
          <a:p>
            <a:pPr indent="457200" eaLnBrk="0" hangingPunct="0"/>
            <a:endParaRPr lang="en-US" sz="1100"/>
          </a:p>
          <a:p>
            <a:pPr indent="457200" eaLnBrk="0" hangingPunct="0">
              <a:buFontTx/>
              <a:buChar char="•"/>
            </a:pPr>
            <a:r>
              <a:rPr lang="sk-SK"/>
              <a:t>Požadovaná intenzita signálu </a:t>
            </a:r>
            <a:r>
              <a:rPr lang="en-US"/>
              <a:t>[W]:</a:t>
            </a:r>
          </a:p>
          <a:p>
            <a:pPr indent="457200" eaLnBrk="0" hangingPunct="0"/>
            <a:r>
              <a:rPr lang="en-US" sz="2000">
                <a:cs typeface="Times New Roman" pitchFamily="18" charset="0"/>
              </a:rPr>
              <a:t> </a:t>
            </a:r>
          </a:p>
          <a:p>
            <a:pPr indent="457200" eaLnBrk="0" hangingPunct="0"/>
            <a:r>
              <a:rPr lang="sk-SK" sz="2000">
                <a:cs typeface="Times New Roman" pitchFamily="18" charset="0"/>
              </a:rPr>
              <a:t>Kde:</a:t>
            </a:r>
            <a:r>
              <a:rPr lang="en-US" sz="2000">
                <a:cs typeface="Times New Roman" pitchFamily="18" charset="0"/>
              </a:rPr>
              <a:t> 	k = Boltzman</a:t>
            </a:r>
            <a:r>
              <a:rPr lang="sk-SK" sz="2000">
                <a:cs typeface="Times New Roman" pitchFamily="18" charset="0"/>
              </a:rPr>
              <a:t>ova konštanta</a:t>
            </a:r>
            <a:r>
              <a:rPr lang="en-US" sz="2000">
                <a:cs typeface="Times New Roman" pitchFamily="18" charset="0"/>
              </a:rPr>
              <a:t> = 1.38e-23 J/Hz</a:t>
            </a:r>
          </a:p>
          <a:p>
            <a:pPr indent="457200" eaLnBrk="0" hangingPunct="0"/>
            <a:r>
              <a:rPr lang="en-US" sz="2000">
                <a:cs typeface="Times New Roman" pitchFamily="18" charset="0"/>
              </a:rPr>
              <a:t>		T</a:t>
            </a:r>
            <a:r>
              <a:rPr lang="en-US" sz="2000" baseline="-25000">
                <a:cs typeface="Times New Roman" pitchFamily="18" charset="0"/>
              </a:rPr>
              <a:t>S</a:t>
            </a:r>
            <a:r>
              <a:rPr lang="en-US" sz="2000">
                <a:cs typeface="Times New Roman" pitchFamily="18" charset="0"/>
              </a:rPr>
              <a:t> = </a:t>
            </a:r>
            <a:r>
              <a:rPr lang="sk-SK" sz="2000">
                <a:cs typeface="Times New Roman" pitchFamily="18" charset="0"/>
              </a:rPr>
              <a:t>teplota šumu</a:t>
            </a:r>
            <a:endParaRPr lang="en-US" sz="2000">
              <a:cs typeface="Times New Roman" pitchFamily="18" charset="0"/>
            </a:endParaRPr>
          </a:p>
          <a:p>
            <a:pPr indent="457200" eaLnBrk="0" hangingPunct="0"/>
            <a:r>
              <a:rPr lang="en-US" sz="2000">
                <a:cs typeface="Times New Roman" pitchFamily="18" charset="0"/>
              </a:rPr>
              <a:t>		T</a:t>
            </a:r>
            <a:r>
              <a:rPr lang="en-US" sz="2000" baseline="-25000">
                <a:cs typeface="Times New Roman" pitchFamily="18" charset="0"/>
              </a:rPr>
              <a:t>0</a:t>
            </a:r>
            <a:r>
              <a:rPr lang="en-US" sz="2000">
                <a:cs typeface="Times New Roman" pitchFamily="18" charset="0"/>
              </a:rPr>
              <a:t> = </a:t>
            </a:r>
            <a:r>
              <a:rPr lang="sk-SK" sz="2000">
                <a:cs typeface="Times New Roman" pitchFamily="18" charset="0"/>
              </a:rPr>
              <a:t>teplota okolia (obvykle 290K)</a:t>
            </a:r>
            <a:endParaRPr lang="en-US" sz="2000">
              <a:cs typeface="Times New Roman" pitchFamily="18" charset="0"/>
            </a:endParaRPr>
          </a:p>
          <a:p>
            <a:pPr indent="457200" eaLnBrk="0" hangingPunct="0"/>
            <a:r>
              <a:rPr lang="en-US" sz="2000">
                <a:cs typeface="Times New Roman" pitchFamily="18" charset="0"/>
              </a:rPr>
              <a:t>		F = </a:t>
            </a:r>
            <a:r>
              <a:rPr lang="sk-SK" sz="2000">
                <a:cs typeface="Times New Roman" pitchFamily="18" charset="0"/>
              </a:rPr>
              <a:t>šum zariadenia</a:t>
            </a:r>
            <a:r>
              <a:rPr lang="en-US" sz="2000">
                <a:cs typeface="Times New Roman" pitchFamily="18" charset="0"/>
              </a:rPr>
              <a:t> (</a:t>
            </a:r>
            <a:r>
              <a:rPr lang="sk-SK" sz="2000">
                <a:cs typeface="Times New Roman" pitchFamily="18" charset="0"/>
              </a:rPr>
              <a:t>nie v </a:t>
            </a:r>
            <a:r>
              <a:rPr lang="en-US" sz="2000">
                <a:cs typeface="Times New Roman" pitchFamily="18" charset="0"/>
              </a:rPr>
              <a:t>dB)</a:t>
            </a:r>
          </a:p>
        </p:txBody>
      </p:sp>
      <p:graphicFrame>
        <p:nvGraphicFramePr>
          <p:cNvPr id="39938" name="Object 1024"/>
          <p:cNvGraphicFramePr>
            <a:graphicFrameLocks noChangeAspect="1"/>
          </p:cNvGraphicFramePr>
          <p:nvPr/>
        </p:nvGraphicFramePr>
        <p:xfrm>
          <a:off x="1357313" y="4033838"/>
          <a:ext cx="5715000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3" name="Equation" r:id="rId3" imgW="2451100" imgH="939800" progId="Equation.3">
                  <p:embed/>
                </p:oleObj>
              </mc:Choice>
              <mc:Fallback>
                <p:oleObj name="Equation" r:id="rId3" imgW="2451100" imgH="9398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4033838"/>
                        <a:ext cx="5715000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43D3704-55B0-49F4-9E74-CAD7CB169C8C}" type="slidenum">
              <a:rPr lang="en-US" sz="1400" smtClean="0"/>
              <a:pPr eaLnBrk="1" hangingPunct="1"/>
              <a:t>104</a:t>
            </a:fld>
            <a:endParaRPr lang="en-US" sz="1400" smtClean="0"/>
          </a:p>
        </p:txBody>
      </p:sp>
      <p:sp>
        <p:nvSpPr>
          <p:cNvPr id="10957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09613" y="479425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333333"/>
                </a:solidFill>
                <a:cs typeface="Times New Roman" pitchFamily="18" charset="0"/>
              </a:rPr>
              <a:t>BER Calculation as a Function of Modulation Scheme and Eb/No Available</a:t>
            </a:r>
            <a:endParaRPr lang="en-US" sz="2800" smtClean="0">
              <a:cs typeface="Times New Roman" pitchFamily="18" charset="0"/>
            </a:endParaRPr>
          </a:p>
        </p:txBody>
      </p:sp>
      <p:sp>
        <p:nvSpPr>
          <p:cNvPr id="109572" name="Rectangle 1027"/>
          <p:cNvSpPr>
            <a:spLocks noChangeArrowheads="1"/>
          </p:cNvSpPr>
          <p:nvPr/>
        </p:nvSpPr>
        <p:spPr bwMode="auto">
          <a:xfrm>
            <a:off x="0" y="54292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/>
          </a:p>
          <a:p>
            <a:pPr lvl="1" eaLnBrk="0" hangingPunct="0"/>
            <a:endParaRPr lang="en-US"/>
          </a:p>
        </p:txBody>
      </p:sp>
      <p:sp>
        <p:nvSpPr>
          <p:cNvPr id="109573" name="Line 1028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1510" name="Rectangle 1029"/>
          <p:cNvSpPr>
            <a:spLocks noChangeArrowheads="1"/>
          </p:cNvSpPr>
          <p:nvPr/>
        </p:nvSpPr>
        <p:spPr bwMode="auto">
          <a:xfrm>
            <a:off x="307975" y="1720850"/>
            <a:ext cx="8401050" cy="385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4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cs typeface="Times New Roman" pitchFamily="18" charset="0"/>
              </a:rPr>
              <a:t>   </a:t>
            </a:r>
            <a:r>
              <a:rPr lang="sk-SK" dirty="0">
                <a:solidFill>
                  <a:schemeClr val="tx2"/>
                </a:solidFill>
                <a:cs typeface="Times New Roman" pitchFamily="18" charset="0"/>
              </a:rPr>
              <a:t>Rovnice na ďalšom </a:t>
            </a:r>
            <a:r>
              <a:rPr lang="sk-SK" dirty="0" err="1">
                <a:solidFill>
                  <a:schemeClr val="tx2"/>
                </a:solidFill>
                <a:cs typeface="Times New Roman" pitchFamily="18" charset="0"/>
              </a:rPr>
              <a:t>slajde</a:t>
            </a:r>
            <a:r>
              <a:rPr lang="sk-SK" dirty="0">
                <a:solidFill>
                  <a:schemeClr val="tx2"/>
                </a:solidFill>
                <a:cs typeface="Times New Roman" pitchFamily="18" charset="0"/>
              </a:rPr>
              <a:t> sú použité k výpočtu bitovej chybovosti (BER) </a:t>
            </a:r>
            <a:r>
              <a:rPr lang="sk-SK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bitovej energie spektrálnym šumovým pomerom (</a:t>
            </a:r>
            <a:r>
              <a:rPr lang="sk-SK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Eb</a:t>
            </a:r>
            <a:r>
              <a:rPr lang="sk-SK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/žiadny) ako vstup.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eaLnBrk="0" hangingPunct="0">
              <a:spcBef>
                <a:spcPct val="40000"/>
              </a:spcBef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cs typeface="Times New Roman" pitchFamily="18" charset="0"/>
              </a:rPr>
              <a:t>  </a:t>
            </a:r>
            <a:r>
              <a:rPr lang="sk-SK" dirty="0">
                <a:solidFill>
                  <a:schemeClr val="tx2"/>
                </a:solidFill>
                <a:cs typeface="Times New Roman" pitchFamily="18" charset="0"/>
              </a:rPr>
              <a:t>Tieto rovnice sú používané pre výpočet bitovej chybovosti. Excel a vedecké kalkulačky poskytnú riešenie pre „</a:t>
            </a:r>
            <a:r>
              <a:rPr lang="sk-SK" dirty="0" err="1">
                <a:solidFill>
                  <a:schemeClr val="tx2"/>
                </a:solidFill>
                <a:cs typeface="Times New Roman" pitchFamily="18" charset="0"/>
              </a:rPr>
              <a:t>erfc</a:t>
            </a:r>
            <a:r>
              <a:rPr lang="sk-SK" dirty="0">
                <a:solidFill>
                  <a:schemeClr val="tx2"/>
                </a:solidFill>
                <a:cs typeface="Times New Roman" pitchFamily="18" charset="0"/>
              </a:rPr>
              <a:t>“ funkcie.</a:t>
            </a:r>
            <a:endParaRPr lang="en-US" dirty="0">
              <a:solidFill>
                <a:schemeClr val="tx2"/>
              </a:solidFill>
              <a:cs typeface="Times New Roman" pitchFamily="18" charset="0"/>
            </a:endParaRPr>
          </a:p>
          <a:p>
            <a:pPr eaLnBrk="0" hangingPunct="0">
              <a:spcBef>
                <a:spcPct val="40000"/>
              </a:spcBef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cs typeface="Times New Roman" pitchFamily="18" charset="0"/>
              </a:rPr>
              <a:t>  The formulas provided can be inverted by numerical methods to obtain the </a:t>
            </a:r>
            <a:r>
              <a:rPr lang="en-US" dirty="0" err="1">
                <a:solidFill>
                  <a:schemeClr val="tx2"/>
                </a:solidFill>
                <a:cs typeface="Times New Roman" pitchFamily="18" charset="0"/>
              </a:rPr>
              <a:t>Eb</a:t>
            </a:r>
            <a:r>
              <a:rPr lang="en-US" dirty="0">
                <a:solidFill>
                  <a:schemeClr val="tx2"/>
                </a:solidFill>
                <a:cs typeface="Times New Roman" pitchFamily="18" charset="0"/>
              </a:rPr>
              <a:t>/No required as a function of the BER. </a:t>
            </a:r>
          </a:p>
          <a:p>
            <a:pPr eaLnBrk="0" hangingPunct="0">
              <a:spcBef>
                <a:spcPct val="40000"/>
              </a:spcBef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cs typeface="Times New Roman" pitchFamily="18" charset="0"/>
              </a:rPr>
              <a:t>  </a:t>
            </a:r>
            <a:r>
              <a:rPr lang="sk-SK" dirty="0">
                <a:solidFill>
                  <a:schemeClr val="tx2"/>
                </a:solidFill>
                <a:cs typeface="Times New Roman" pitchFamily="18" charset="0"/>
              </a:rPr>
              <a:t>Je možné </a:t>
            </a:r>
            <a:r>
              <a:rPr lang="sk-SK">
                <a:solidFill>
                  <a:schemeClr val="tx2"/>
                </a:solidFill>
                <a:cs typeface="Times New Roman" pitchFamily="18" charset="0"/>
              </a:rPr>
              <a:t>nakresliť graf </a:t>
            </a:r>
            <a:r>
              <a:rPr lang="sk-SK" dirty="0">
                <a:solidFill>
                  <a:schemeClr val="tx2"/>
                </a:solidFill>
                <a:cs typeface="Times New Roman" pitchFamily="18" charset="0"/>
              </a:rPr>
              <a:t>a získať</a:t>
            </a:r>
            <a:r>
              <a:rPr lang="en-US" dirty="0">
                <a:solidFill>
                  <a:schemeClr val="tx2"/>
                </a:solidFill>
                <a:cs typeface="Times New Roman" pitchFamily="18" charset="0"/>
              </a:rPr>
              <a:t> “inverse” by graphical inspection.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942B9F7-B608-4B90-90C7-F46D9719DDB7}" type="slidenum">
              <a:rPr lang="en-US" sz="1400" smtClean="0"/>
              <a:pPr eaLnBrk="1" hangingPunct="1"/>
              <a:t>105</a:t>
            </a:fld>
            <a:endParaRPr lang="en-US" sz="1400" smtClean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479425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333333"/>
                </a:solidFill>
                <a:cs typeface="Times New Roman" pitchFamily="18" charset="0"/>
              </a:rPr>
              <a:t>BER Calculation as a Function of Modulation Scheme and Eb/No Available - 2</a:t>
            </a:r>
            <a:endParaRPr lang="en-US" sz="2800" smtClean="0">
              <a:cs typeface="Times New Roman" pitchFamily="18" charset="0"/>
            </a:endParaRPr>
          </a:p>
        </p:txBody>
      </p:sp>
      <p:sp>
        <p:nvSpPr>
          <p:cNvPr id="40965" name="Rectangle 3"/>
          <p:cNvSpPr>
            <a:spLocks noChangeArrowheads="1"/>
          </p:cNvSpPr>
          <p:nvPr/>
        </p:nvSpPr>
        <p:spPr bwMode="auto">
          <a:xfrm>
            <a:off x="0" y="54292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/>
          </a:p>
          <a:p>
            <a:pPr lvl="1" eaLnBrk="0" hangingPunct="0"/>
            <a:endParaRPr lang="en-US"/>
          </a:p>
        </p:txBody>
      </p:sp>
      <p:sp>
        <p:nvSpPr>
          <p:cNvPr id="40966" name="Line 4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graphicFrame>
        <p:nvGraphicFramePr>
          <p:cNvPr id="40962" name="Object 5"/>
          <p:cNvGraphicFramePr>
            <a:graphicFrameLocks noChangeAspect="1"/>
          </p:cNvGraphicFramePr>
          <p:nvPr/>
        </p:nvGraphicFramePr>
        <p:xfrm>
          <a:off x="519113" y="1849438"/>
          <a:ext cx="8177212" cy="434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5" name="Worksheet" r:id="rId3" imgW="6163191" imgH="3277065" progId="Excel.Sheet.8">
                  <p:embed/>
                </p:oleObj>
              </mc:Choice>
              <mc:Fallback>
                <p:oleObj name="Worksheet" r:id="rId3" imgW="6163191" imgH="3277065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1849438"/>
                        <a:ext cx="8177212" cy="434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C3A2454-6740-4A97-A0C7-2019F4810B89}" type="slidenum">
              <a:rPr lang="en-US" sz="1400" smtClean="0"/>
              <a:pPr eaLnBrk="1" hangingPunct="1"/>
              <a:t>11</a:t>
            </a:fld>
            <a:endParaRPr lang="en-US" sz="1400" smtClean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Analógová telefónia </a:t>
            </a:r>
            <a:r>
              <a:rPr lang="en-US" smtClean="0"/>
              <a:t>- 1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963" y="1900238"/>
            <a:ext cx="8153400" cy="3122612"/>
          </a:xfrm>
        </p:spPr>
        <p:txBody>
          <a:bodyPr/>
          <a:lstStyle/>
          <a:p>
            <a:r>
              <a:rPr lang="sk-SK" sz="2800" b="1" smtClean="0"/>
              <a:t>Hlasový signál v základnom pásme</a:t>
            </a:r>
            <a:endParaRPr lang="en-US" sz="2800" smtClean="0"/>
          </a:p>
          <a:p>
            <a:pPr lvl="1"/>
            <a:r>
              <a:rPr lang="en-US" smtClean="0"/>
              <a:t>300 - 3400 Hz	(CCITT, </a:t>
            </a:r>
            <a:r>
              <a:rPr lang="sk-SK" smtClean="0"/>
              <a:t> dnes označovaný ako </a:t>
            </a:r>
            <a:r>
              <a:rPr lang="en-US" smtClean="0"/>
              <a:t>ITU-T)</a:t>
            </a:r>
          </a:p>
          <a:p>
            <a:pPr lvl="1"/>
            <a:r>
              <a:rPr lang="en-US" smtClean="0"/>
              <a:t>300 - 3100 Hz	(Bell)</a:t>
            </a:r>
            <a:br>
              <a:rPr lang="en-US" smtClean="0"/>
            </a:br>
            <a:r>
              <a:rPr lang="sk-SK" smtClean="0"/>
              <a:t>Budeme používať definíciu od ITU-T</a:t>
            </a:r>
            <a:endParaRPr lang="en-US" smtClean="0"/>
          </a:p>
        </p:txBody>
      </p:sp>
      <p:sp>
        <p:nvSpPr>
          <p:cNvPr id="54277" name="Line 4"/>
          <p:cNvSpPr>
            <a:spLocks noChangeShapeType="1"/>
          </p:cNvSpPr>
          <p:nvPr/>
        </p:nvSpPr>
        <p:spPr bwMode="auto">
          <a:xfrm>
            <a:off x="381000" y="18288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264410-4C64-4C6A-BDCE-15850534D564}" type="slidenum">
              <a:rPr lang="en-US" sz="1400" smtClean="0"/>
              <a:pPr eaLnBrk="1" hangingPunct="1"/>
              <a:t>12</a:t>
            </a:fld>
            <a:endParaRPr lang="en-US" sz="1400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Analógová telefónia </a:t>
            </a:r>
            <a:r>
              <a:rPr lang="en-US" smtClean="0"/>
              <a:t>- </a:t>
            </a:r>
            <a:r>
              <a:rPr lang="sk-SK" smtClean="0"/>
              <a:t>2</a:t>
            </a:r>
            <a:endParaRPr lang="en-US" smtClean="0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7888"/>
            <a:ext cx="7772400" cy="19542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sz="2800" b="1" i="1" dirty="0" smtClean="0"/>
              <a:t>Kľúčový poznatok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sk-SK" sz="2400" dirty="0" smtClean="0"/>
              <a:t>Počet rečových kanálov, ktoré dokáže prenášať satelitný </a:t>
            </a:r>
            <a:r>
              <a:rPr lang="sk-SK" sz="2400" dirty="0" smtClean="0"/>
              <a:t>transpondér sa mení inverzne vzhľadom k </a:t>
            </a:r>
            <a:r>
              <a:rPr lang="sk-SK" sz="2400" dirty="0" smtClean="0"/>
              <a:t>priemernej výkonovej </a:t>
            </a:r>
            <a:r>
              <a:rPr lang="sk-SK" sz="2400" dirty="0" smtClean="0"/>
              <a:t>úrovni </a:t>
            </a:r>
            <a:r>
              <a:rPr lang="sk-SK" sz="2400" dirty="0" smtClean="0"/>
              <a:t>na kanál.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  <p:sp>
        <p:nvSpPr>
          <p:cNvPr id="55301" name="Line 4"/>
          <p:cNvSpPr>
            <a:spLocks noChangeShapeType="1"/>
          </p:cNvSpPr>
          <p:nvPr/>
        </p:nvSpPr>
        <p:spPr bwMode="auto">
          <a:xfrm>
            <a:off x="381000" y="18288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1250950" y="4684713"/>
            <a:ext cx="7086600" cy="1570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latin typeface="Arial" pitchFamily="34" charset="0"/>
              </a:rPr>
              <a:t>Poznámka</a:t>
            </a:r>
            <a:r>
              <a:rPr lang="en-US" b="1">
                <a:latin typeface="Arial" pitchFamily="34" charset="0"/>
              </a:rPr>
              <a:t>:</a:t>
            </a:r>
            <a:r>
              <a:rPr lang="sk-SK" b="1">
                <a:latin typeface="Arial" pitchFamily="34" charset="0"/>
              </a:rPr>
              <a:t> </a:t>
            </a:r>
            <a:r>
              <a:rPr lang="sk-SK">
                <a:latin typeface="Arial" pitchFamily="34" charset="0"/>
              </a:rPr>
              <a:t>Pesimistická voľba (výkonová úroveň nastavená príliš vysoko) znižuje odhad kapacity; optimistická voľba (výkonová úroveň nastavená príliš nízko) môže znížiť kvalitu signálu.</a:t>
            </a:r>
            <a:endParaRPr lang="en-US">
              <a:latin typeface="Arial" pitchFamily="34" charset="0"/>
            </a:endParaRPr>
          </a:p>
        </p:txBody>
      </p:sp>
      <p:sp>
        <p:nvSpPr>
          <p:cNvPr id="55303" name="Text Box 6"/>
          <p:cNvSpPr txBox="1">
            <a:spLocks noChangeArrowheads="1"/>
          </p:cNvSpPr>
          <p:nvPr/>
        </p:nvSpPr>
        <p:spPr bwMode="auto">
          <a:xfrm>
            <a:off x="2755900" y="3949700"/>
            <a:ext cx="22860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>
                <a:latin typeface="Arial" pitchFamily="34" charset="0"/>
              </a:rPr>
              <a:t>Príklad</a:t>
            </a:r>
            <a:endParaRPr lang="en-US">
              <a:latin typeface="Arial" pitchFamily="34" charset="0"/>
            </a:endParaRPr>
          </a:p>
        </p:txBody>
      </p:sp>
      <p:sp>
        <p:nvSpPr>
          <p:cNvPr id="55304" name="AutoShape 7"/>
          <p:cNvSpPr>
            <a:spLocks noChangeArrowheads="1"/>
          </p:cNvSpPr>
          <p:nvPr/>
        </p:nvSpPr>
        <p:spPr bwMode="auto">
          <a:xfrm>
            <a:off x="5365750" y="3913188"/>
            <a:ext cx="685800" cy="609600"/>
          </a:xfrm>
          <a:prstGeom prst="rightArrow">
            <a:avLst>
              <a:gd name="adj1" fmla="val 50000"/>
              <a:gd name="adj2" fmla="val 28125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sk-SK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6553200" y="63119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93C1E1-1B03-4B5A-A5BF-5FD3CFA85B4C}" type="slidenum">
              <a:rPr lang="en-US" sz="1400" smtClean="0"/>
              <a:pPr eaLnBrk="1" hangingPunct="1"/>
              <a:t>13</a:t>
            </a:fld>
            <a:endParaRPr lang="en-US" sz="1400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295400"/>
          </a:xfrm>
        </p:spPr>
        <p:txBody>
          <a:bodyPr/>
          <a:lstStyle/>
          <a:p>
            <a:r>
              <a:rPr lang="sk-SK" smtClean="0"/>
              <a:t>Záťaž prenosového kanála (príklad) - 1</a:t>
            </a:r>
            <a:endParaRPr lang="en-US" smtClean="0"/>
          </a:p>
        </p:txBody>
      </p:sp>
      <p:sp>
        <p:nvSpPr>
          <p:cNvPr id="56324" name="Line 3"/>
          <p:cNvSpPr>
            <a:spLocks noChangeShapeType="1"/>
          </p:cNvSpPr>
          <p:nvPr/>
        </p:nvSpPr>
        <p:spPr bwMode="auto">
          <a:xfrm>
            <a:off x="381000" y="18288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381000" y="1752600"/>
            <a:ext cx="84582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2000" dirty="0">
                <a:latin typeface="Arial" pitchFamily="34" charset="0"/>
              </a:rPr>
              <a:t>25 wattový transpondér je navrhnutý tak, aby poskytoval 250 obojsmerných telefónnych kanálov (500 </a:t>
            </a:r>
            <a:r>
              <a:rPr lang="sk-SK" sz="2000" dirty="0" smtClean="0">
                <a:latin typeface="Arial" pitchFamily="34" charset="0"/>
              </a:rPr>
              <a:t>rádiofrekvenčných – </a:t>
            </a:r>
            <a:r>
              <a:rPr lang="sk-SK" sz="2000" dirty="0" err="1" smtClean="0">
                <a:latin typeface="Arial" pitchFamily="34" charset="0"/>
              </a:rPr>
              <a:t>RF</a:t>
            </a:r>
            <a:r>
              <a:rPr lang="sk-SK" sz="2000" dirty="0" smtClean="0">
                <a:latin typeface="Arial" pitchFamily="34" charset="0"/>
              </a:rPr>
              <a:t> - kanálov</a:t>
            </a:r>
            <a:r>
              <a:rPr lang="sk-SK" sz="2000" dirty="0">
                <a:latin typeface="Arial" pitchFamily="34" charset="0"/>
              </a:rPr>
              <a:t>). </a:t>
            </a:r>
            <a:endParaRPr lang="en-US" sz="2000" dirty="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sk-SK" sz="2000" dirty="0">
                <a:latin typeface="Arial" pitchFamily="34" charset="0"/>
              </a:rPr>
              <a:t>Otázka </a:t>
            </a:r>
            <a:r>
              <a:rPr lang="en-US" sz="2000" dirty="0">
                <a:latin typeface="Arial" pitchFamily="34" charset="0"/>
              </a:rPr>
              <a:t>1. </a:t>
            </a:r>
            <a:r>
              <a:rPr lang="sk-SK" sz="2000" dirty="0">
                <a:latin typeface="Arial" pitchFamily="34" charset="0"/>
              </a:rPr>
              <a:t>Aký výkon je dostupný pre jeden telefónny kanál?</a:t>
            </a:r>
            <a:endParaRPr lang="en-US" sz="2000" dirty="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sk-SK" sz="2000" b="1" dirty="0">
                <a:latin typeface="Arial" pitchFamily="34" charset="0"/>
              </a:rPr>
              <a:t>Odpoveď</a:t>
            </a:r>
            <a:r>
              <a:rPr lang="en-US" sz="2000" b="1" dirty="0">
                <a:latin typeface="Arial" pitchFamily="34" charset="0"/>
              </a:rPr>
              <a:t>: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sk-SK" sz="2000" dirty="0">
                <a:latin typeface="Arial" pitchFamily="34" charset="0"/>
              </a:rPr>
              <a:t>Výkon na kanál </a:t>
            </a:r>
            <a:r>
              <a:rPr lang="en-US" sz="2000" dirty="0">
                <a:latin typeface="Arial" pitchFamily="34" charset="0"/>
              </a:rPr>
              <a:t>= (25) / (500) = 50 </a:t>
            </a:r>
            <a:r>
              <a:rPr lang="en-US" sz="2000" dirty="0" err="1">
                <a:latin typeface="Arial" pitchFamily="34" charset="0"/>
              </a:rPr>
              <a:t>mW</a:t>
            </a:r>
            <a:endParaRPr lang="en-US" sz="2000" dirty="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sk-SK" sz="2000" dirty="0">
                <a:latin typeface="Arial" pitchFamily="34" charset="0"/>
              </a:rPr>
              <a:t>Otázka </a:t>
            </a:r>
            <a:r>
              <a:rPr lang="en-US" sz="2000" dirty="0">
                <a:latin typeface="Arial" pitchFamily="34" charset="0"/>
              </a:rPr>
              <a:t>2. </a:t>
            </a:r>
            <a:r>
              <a:rPr lang="sk-SK" sz="2000" dirty="0">
                <a:latin typeface="Arial" pitchFamily="34" charset="0"/>
              </a:rPr>
              <a:t>Ak zosilňovač vyžaduje odstup 3 dB na zachovanie </a:t>
            </a:r>
            <a:r>
              <a:rPr lang="sk-SK" sz="2000" dirty="0" err="1">
                <a:latin typeface="Arial" pitchFamily="34" charset="0"/>
              </a:rPr>
              <a:t>linearity</a:t>
            </a:r>
            <a:r>
              <a:rPr lang="sk-SK" sz="2000" dirty="0">
                <a:latin typeface="Arial" pitchFamily="34" charset="0"/>
              </a:rPr>
              <a:t>, aký výkon je </a:t>
            </a:r>
            <a:r>
              <a:rPr lang="sk-SK" sz="2000" dirty="0" smtClean="0">
                <a:latin typeface="Arial" pitchFamily="34" charset="0"/>
              </a:rPr>
              <a:t>teraz dostupný </a:t>
            </a:r>
            <a:r>
              <a:rPr lang="sk-SK" sz="2000" dirty="0">
                <a:latin typeface="Arial" pitchFamily="34" charset="0"/>
              </a:rPr>
              <a:t>na 1 telefónny kanál?</a:t>
            </a:r>
          </a:p>
          <a:p>
            <a:pPr>
              <a:spcBef>
                <a:spcPct val="50000"/>
              </a:spcBef>
            </a:pPr>
            <a:r>
              <a:rPr lang="sk-SK" sz="2000" b="1" dirty="0">
                <a:latin typeface="Arial" pitchFamily="34" charset="0"/>
              </a:rPr>
              <a:t>Odpoveď</a:t>
            </a:r>
            <a:r>
              <a:rPr lang="en-US" sz="2000" b="1" dirty="0">
                <a:latin typeface="Arial" pitchFamily="34" charset="0"/>
              </a:rPr>
              <a:t>: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sk-SK" sz="2000" dirty="0">
                <a:latin typeface="Arial" pitchFamily="34" charset="0"/>
              </a:rPr>
              <a:t>Výkon na kanál </a:t>
            </a:r>
            <a:r>
              <a:rPr lang="en-US" sz="2000" dirty="0">
                <a:latin typeface="Arial" pitchFamily="34" charset="0"/>
              </a:rPr>
              <a:t>= (25/2) / (500) = 25 </a:t>
            </a:r>
            <a:r>
              <a:rPr lang="en-US" sz="2000" dirty="0" err="1">
                <a:latin typeface="Arial" pitchFamily="34" charset="0"/>
              </a:rPr>
              <a:t>mW</a:t>
            </a:r>
            <a:endParaRPr lang="en-US" sz="2000" dirty="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sk-SK" sz="2000" dirty="0">
                <a:latin typeface="Arial" pitchFamily="34" charset="0"/>
              </a:rPr>
              <a:t>Otázka 3</a:t>
            </a:r>
            <a:r>
              <a:rPr lang="en-US" sz="2000" dirty="0">
                <a:latin typeface="Arial" pitchFamily="34" charset="0"/>
              </a:rPr>
              <a:t>.  </a:t>
            </a:r>
            <a:r>
              <a:rPr lang="sk-SK" sz="2000" dirty="0">
                <a:latin typeface="Arial" pitchFamily="34" charset="0"/>
              </a:rPr>
              <a:t>Aký je výkon na kanál v druhom </a:t>
            </a:r>
            <a:r>
              <a:rPr lang="sk-SK" sz="2000" dirty="0" smtClean="0">
                <a:latin typeface="Arial" pitchFamily="34" charset="0"/>
              </a:rPr>
              <a:t>prípade, </a:t>
            </a:r>
            <a:r>
              <a:rPr lang="sk-SK" sz="2000" dirty="0">
                <a:latin typeface="Arial" pitchFamily="34" charset="0"/>
              </a:rPr>
              <a:t>ak je prenášaných 1000 </a:t>
            </a:r>
            <a:r>
              <a:rPr lang="sk-SK" sz="2000" dirty="0" err="1">
                <a:latin typeface="Arial" pitchFamily="34" charset="0"/>
              </a:rPr>
              <a:t>RF</a:t>
            </a:r>
            <a:r>
              <a:rPr lang="sk-SK" sz="2000" dirty="0">
                <a:latin typeface="Arial" pitchFamily="34" charset="0"/>
              </a:rPr>
              <a:t> kanálov</a:t>
            </a:r>
            <a:r>
              <a:rPr lang="en-US" sz="2000" dirty="0">
                <a:latin typeface="Arial" pitchFamily="34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sk-SK" sz="2000" b="1" dirty="0">
                <a:latin typeface="Arial" pitchFamily="34" charset="0"/>
              </a:rPr>
              <a:t>Odpoveď</a:t>
            </a:r>
            <a:r>
              <a:rPr lang="en-US" sz="2000" b="1" dirty="0">
                <a:latin typeface="Arial" pitchFamily="34" charset="0"/>
              </a:rPr>
              <a:t>: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sk-SK" sz="2000" dirty="0">
                <a:latin typeface="Arial" pitchFamily="34" charset="0"/>
              </a:rPr>
              <a:t>Výkon na kanál </a:t>
            </a:r>
            <a:r>
              <a:rPr lang="en-US" sz="2000" dirty="0">
                <a:latin typeface="Arial" pitchFamily="34" charset="0"/>
              </a:rPr>
              <a:t>= (25 </a:t>
            </a:r>
            <a:r>
              <a:rPr lang="en-US" sz="2000" dirty="0" err="1">
                <a:latin typeface="Arial" pitchFamily="34" charset="0"/>
              </a:rPr>
              <a:t>mW</a:t>
            </a:r>
            <a:r>
              <a:rPr lang="en-US" sz="2000" dirty="0">
                <a:latin typeface="Arial" pitchFamily="34" charset="0"/>
              </a:rPr>
              <a:t>) / 2 = 12.5 </a:t>
            </a:r>
            <a:r>
              <a:rPr lang="en-US" sz="2000" dirty="0" err="1">
                <a:latin typeface="Arial" pitchFamily="34" charset="0"/>
              </a:rPr>
              <a:t>mW</a:t>
            </a:r>
            <a:endParaRPr lang="en-US" sz="2000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517FAD-3B0E-440C-9041-4FF47EE0651D}" type="slidenum">
              <a:rPr lang="en-US" sz="1400" smtClean="0"/>
              <a:pPr eaLnBrk="1" hangingPunct="1"/>
              <a:t>14</a:t>
            </a:fld>
            <a:endParaRPr lang="en-US" sz="1400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Analóg cez satelit</a:t>
            </a:r>
            <a:endParaRPr lang="en-US" smtClean="0"/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4713" y="2147888"/>
            <a:ext cx="7583487" cy="2343150"/>
          </a:xfrm>
        </p:spPr>
        <p:txBody>
          <a:bodyPr/>
          <a:lstStyle/>
          <a:p>
            <a:r>
              <a:rPr lang="sk-SK" sz="2400" smtClean="0"/>
              <a:t>Satelitné transpondéry majú obmedzenú šírku pásma</a:t>
            </a:r>
          </a:p>
          <a:p>
            <a:r>
              <a:rPr lang="sk-SK" sz="2400" smtClean="0"/>
              <a:t>Preto je potrebný flexibilný spôsob na obsadzovanie analógových rečových kanálov</a:t>
            </a:r>
            <a:endParaRPr lang="en-US" sz="2400" smtClean="0"/>
          </a:p>
          <a:p>
            <a:r>
              <a:rPr lang="sk-SK" sz="2400" smtClean="0"/>
              <a:t>Pozemné stanice dokážu vysielať 12 násobky rečových kanálov </a:t>
            </a:r>
            <a:r>
              <a:rPr lang="en-US" sz="2400" smtClean="0"/>
              <a:t>(</a:t>
            </a:r>
            <a:r>
              <a:rPr lang="sk-SK" sz="2400" smtClean="0"/>
              <a:t>od</a:t>
            </a:r>
            <a:r>
              <a:rPr lang="en-US" sz="2400" smtClean="0"/>
              <a:t> 12 </a:t>
            </a:r>
            <a:r>
              <a:rPr lang="sk-SK" sz="2400" smtClean="0"/>
              <a:t>do</a:t>
            </a:r>
            <a:r>
              <a:rPr lang="en-US" sz="2400" smtClean="0"/>
              <a:t> 1872)</a:t>
            </a:r>
          </a:p>
        </p:txBody>
      </p:sp>
      <p:sp>
        <p:nvSpPr>
          <p:cNvPr id="57349" name="Line 4"/>
          <p:cNvSpPr>
            <a:spLocks noChangeShapeType="1"/>
          </p:cNvSpPr>
          <p:nvPr/>
        </p:nvSpPr>
        <p:spPr bwMode="auto">
          <a:xfrm>
            <a:off x="381000" y="18288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7350" name="Text Box 5"/>
          <p:cNvSpPr txBox="1">
            <a:spLocks noChangeArrowheads="1"/>
          </p:cNvSpPr>
          <p:nvPr/>
        </p:nvSpPr>
        <p:spPr bwMode="auto">
          <a:xfrm>
            <a:off x="457200" y="4800600"/>
            <a:ext cx="8458200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0" hangingPunct="0">
              <a:spcBef>
                <a:spcPct val="50000"/>
              </a:spcBef>
              <a:defRPr b="1"/>
            </a:lvl1pPr>
          </a:lstStyle>
          <a:p>
            <a:r>
              <a:rPr lang="sk-SK" sz="2000" b="0" dirty="0"/>
              <a:t>Poznámka</a:t>
            </a:r>
            <a:r>
              <a:rPr lang="en-US" sz="2000" b="0" dirty="0"/>
              <a:t>:</a:t>
            </a:r>
            <a:r>
              <a:rPr lang="sk-SK" sz="2000" b="0" dirty="0"/>
              <a:t> V súčasnosti je prenášané cez satelity len malé množstvo </a:t>
            </a:r>
            <a:r>
              <a:rPr lang="sk-SK" sz="2000" b="0" dirty="0" smtClean="0"/>
              <a:t>analógovej (</a:t>
            </a:r>
            <a:r>
              <a:rPr lang="sk-SK" sz="2000" b="0" dirty="0" err="1" smtClean="0"/>
              <a:t>FM</a:t>
            </a:r>
            <a:r>
              <a:rPr lang="sk-SK" sz="2000" b="0" dirty="0" smtClean="0"/>
              <a:t>) rečovej </a:t>
            </a:r>
            <a:r>
              <a:rPr lang="sk-SK" sz="2000" b="0" dirty="0"/>
              <a:t>prevádzky. </a:t>
            </a:r>
            <a:r>
              <a:rPr lang="sk-SK" sz="2000" b="0" dirty="0" smtClean="0"/>
              <a:t>Veľká časť </a:t>
            </a:r>
            <a:r>
              <a:rPr lang="sk-SK" sz="2000" b="0" dirty="0"/>
              <a:t>vysokokapacitnej prevádzky je prenášaná pomocou optických vlákien. Väčšina rečových signálov je prenášaná pomocou malých digitálnych </a:t>
            </a:r>
            <a:r>
              <a:rPr lang="sk-SK" sz="2000" b="0" dirty="0" smtClean="0"/>
              <a:t>nosných</a:t>
            </a:r>
            <a:r>
              <a:rPr lang="sk-SK" sz="2000" b="0" dirty="0" smtClean="0">
                <a:solidFill>
                  <a:srgbClr val="FF0000"/>
                </a:solidFill>
              </a:rPr>
              <a:t> </a:t>
            </a:r>
            <a:r>
              <a:rPr lang="sk-SK" sz="2000" b="0" dirty="0" smtClean="0"/>
              <a:t>označovaných </a:t>
            </a:r>
            <a:r>
              <a:rPr lang="sk-SK" sz="2000" b="0" dirty="0"/>
              <a:t>ako </a:t>
            </a:r>
            <a:r>
              <a:rPr lang="sk-SK" sz="2000" b="0" dirty="0" err="1"/>
              <a:t>IDR</a:t>
            </a:r>
            <a:r>
              <a:rPr lang="sk-SK" sz="2000" b="0" dirty="0"/>
              <a:t> (</a:t>
            </a:r>
            <a:r>
              <a:rPr lang="sk-SK" sz="2000" b="0" dirty="0" err="1"/>
              <a:t>Intermediate</a:t>
            </a:r>
            <a:r>
              <a:rPr lang="sk-SK" sz="2000" b="0" dirty="0"/>
              <a:t> </a:t>
            </a:r>
            <a:r>
              <a:rPr lang="sk-SK" sz="2000" b="0" dirty="0" err="1"/>
              <a:t>Digital</a:t>
            </a:r>
            <a:r>
              <a:rPr lang="sk-SK" sz="2000" b="0" dirty="0"/>
              <a:t> Rate).</a:t>
            </a:r>
            <a:endParaRPr lang="en-US" sz="2000" b="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A1FCC3-099B-4849-BC64-C11EF9B188CD}" type="slidenum">
              <a:rPr lang="en-US" sz="1400" smtClean="0"/>
              <a:pPr eaLnBrk="1" hangingPunct="1"/>
              <a:t>15</a:t>
            </a:fld>
            <a:endParaRPr lang="en-US" sz="1400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sk-SK" smtClean="0"/>
              <a:t>Frekvenčná modulácia</a:t>
            </a:r>
            <a:r>
              <a:rPr lang="en-US" smtClean="0"/>
              <a:t>- 1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001000" cy="3048000"/>
          </a:xfrm>
        </p:spPr>
        <p:txBody>
          <a:bodyPr/>
          <a:lstStyle/>
          <a:p>
            <a:r>
              <a:rPr lang="en-US" sz="2800" dirty="0" smtClean="0"/>
              <a:t>D</a:t>
            </a:r>
            <a:r>
              <a:rPr lang="sk-SK" sz="2800" dirty="0" err="1" smtClean="0"/>
              <a:t>EFINÍCIA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sk-SK" sz="2800" dirty="0" smtClean="0"/>
              <a:t>„Frekvenčná modulácia vzniká ak odchýlka aktuálnej frekvencie, </a:t>
            </a:r>
            <a:r>
              <a:rPr lang="sk-SK" sz="2800" dirty="0" smtClean="0">
                <a:sym typeface="Symbol" pitchFamily="18" charset="2"/>
              </a:rPr>
              <a:t>f, od nosnej frekvencie </a:t>
            </a:r>
            <a:r>
              <a:rPr lang="sk-SK" sz="2800" dirty="0" err="1" smtClean="0">
                <a:sym typeface="Symbol" pitchFamily="18" charset="2"/>
              </a:rPr>
              <a:t>f</a:t>
            </a:r>
            <a:r>
              <a:rPr lang="sk-SK" sz="2800" baseline="-25000" dirty="0" err="1" smtClean="0">
                <a:sym typeface="Symbol" pitchFamily="18" charset="2"/>
              </a:rPr>
              <a:t>c</a:t>
            </a:r>
            <a:r>
              <a:rPr lang="sk-SK" sz="2800" dirty="0">
                <a:sym typeface="Symbol" pitchFamily="18" charset="2"/>
              </a:rPr>
              <a:t>,</a:t>
            </a:r>
            <a:r>
              <a:rPr lang="sk-SK" sz="2800" dirty="0" smtClean="0">
                <a:sym typeface="Symbol" pitchFamily="18" charset="2"/>
              </a:rPr>
              <a:t> </a:t>
            </a:r>
            <a:r>
              <a:rPr lang="sk-SK" sz="2800" dirty="0" smtClean="0">
                <a:sym typeface="Symbol" pitchFamily="18" charset="2"/>
              </a:rPr>
              <a:t>je priamoúmerne proporcionálna k aktuálnej amplitúde modulujúceho signálu.</a:t>
            </a:r>
            <a:r>
              <a:rPr lang="sk-SK" sz="2800" dirty="0" smtClean="0"/>
              <a:t>“</a:t>
            </a:r>
            <a:endParaRPr lang="en-US" sz="2800" dirty="0" smtClean="0"/>
          </a:p>
        </p:txBody>
      </p:sp>
      <p:sp>
        <p:nvSpPr>
          <p:cNvPr id="58373" name="Line 4"/>
          <p:cNvSpPr>
            <a:spLocks noChangeShapeType="1"/>
          </p:cNvSpPr>
          <p:nvPr/>
        </p:nvSpPr>
        <p:spPr bwMode="auto">
          <a:xfrm>
            <a:off x="381000" y="18288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8374" name="Text Box 5"/>
          <p:cNvSpPr txBox="1">
            <a:spLocks noChangeArrowheads="1"/>
          </p:cNvSpPr>
          <p:nvPr/>
        </p:nvSpPr>
        <p:spPr bwMode="auto">
          <a:xfrm>
            <a:off x="1219200" y="5334000"/>
            <a:ext cx="5410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>
                <a:latin typeface="Arial" pitchFamily="34" charset="0"/>
              </a:rPr>
              <a:t>Pozrime sa na to graficky</a:t>
            </a:r>
            <a:endParaRPr lang="en-US">
              <a:latin typeface="Arial" pitchFamily="34" charset="0"/>
            </a:endParaRPr>
          </a:p>
        </p:txBody>
      </p:sp>
      <p:sp>
        <p:nvSpPr>
          <p:cNvPr id="58375" name="AutoShape 6"/>
          <p:cNvSpPr>
            <a:spLocks noChangeArrowheads="1"/>
          </p:cNvSpPr>
          <p:nvPr/>
        </p:nvSpPr>
        <p:spPr bwMode="auto">
          <a:xfrm>
            <a:off x="6629400" y="5334000"/>
            <a:ext cx="1676400" cy="457200"/>
          </a:xfrm>
          <a:prstGeom prst="rightArrow">
            <a:avLst>
              <a:gd name="adj1" fmla="val 50000"/>
              <a:gd name="adj2" fmla="val 91667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5322BE-A8DD-4A19-A1AD-A167A2F2AD63}" type="slidenum">
              <a:rPr lang="en-US" sz="1400" smtClean="0"/>
              <a:pPr eaLnBrk="1" hangingPunct="1"/>
              <a:t>16</a:t>
            </a:fld>
            <a:endParaRPr lang="en-US" sz="1400" smtClean="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534400" cy="990600"/>
          </a:xfrm>
        </p:spPr>
        <p:txBody>
          <a:bodyPr/>
          <a:lstStyle/>
          <a:p>
            <a:r>
              <a:rPr lang="sk-SK" smtClean="0"/>
              <a:t>Frekvenčná modulácia</a:t>
            </a:r>
            <a:r>
              <a:rPr lang="en-US" smtClean="0"/>
              <a:t>- </a:t>
            </a:r>
            <a:r>
              <a:rPr lang="sk-SK" smtClean="0"/>
              <a:t>2</a:t>
            </a:r>
            <a:endParaRPr lang="en-US" smtClean="0"/>
          </a:p>
        </p:txBody>
      </p:sp>
      <p:sp>
        <p:nvSpPr>
          <p:cNvPr id="59396" name="Line 3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9397" name="Line 4"/>
          <p:cNvSpPr>
            <a:spLocks noChangeShapeType="1"/>
          </p:cNvSpPr>
          <p:nvPr/>
        </p:nvSpPr>
        <p:spPr bwMode="auto">
          <a:xfrm flipV="1">
            <a:off x="3352800" y="21336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9398" name="Line 5"/>
          <p:cNvSpPr>
            <a:spLocks noChangeShapeType="1"/>
          </p:cNvSpPr>
          <p:nvPr/>
        </p:nvSpPr>
        <p:spPr bwMode="auto">
          <a:xfrm>
            <a:off x="3352800" y="53340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9399" name="Text Box 6"/>
          <p:cNvSpPr txBox="1">
            <a:spLocks noChangeArrowheads="1"/>
          </p:cNvSpPr>
          <p:nvPr/>
        </p:nvSpPr>
        <p:spPr bwMode="auto">
          <a:xfrm>
            <a:off x="7315200" y="4724400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1600">
                <a:latin typeface="Arial" pitchFamily="34" charset="0"/>
              </a:rPr>
              <a:t>Výstupná frekvencia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59400" name="Text Box 7"/>
          <p:cNvSpPr txBox="1">
            <a:spLocks noChangeArrowheads="1"/>
          </p:cNvSpPr>
          <p:nvPr/>
        </p:nvSpPr>
        <p:spPr bwMode="auto">
          <a:xfrm>
            <a:off x="2895600" y="1828800"/>
            <a:ext cx="17637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1600">
                <a:latin typeface="Arial" pitchFamily="34" charset="0"/>
              </a:rPr>
              <a:t>Vstupné napätie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59401" name="Line 8"/>
          <p:cNvSpPr>
            <a:spLocks noChangeShapeType="1"/>
          </p:cNvSpPr>
          <p:nvPr/>
        </p:nvSpPr>
        <p:spPr bwMode="auto">
          <a:xfrm flipV="1">
            <a:off x="4191000" y="2819400"/>
            <a:ext cx="266700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9402" name="Text Box 9"/>
          <p:cNvSpPr txBox="1">
            <a:spLocks noChangeArrowheads="1"/>
          </p:cNvSpPr>
          <p:nvPr/>
        </p:nvSpPr>
        <p:spPr bwMode="auto">
          <a:xfrm>
            <a:off x="6858000" y="2438400"/>
            <a:ext cx="1624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1600">
                <a:latin typeface="Arial" pitchFamily="34" charset="0"/>
              </a:rPr>
              <a:t>Prenosová charakteristika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59403" name="Line 10"/>
          <p:cNvSpPr>
            <a:spLocks noChangeShapeType="1"/>
          </p:cNvSpPr>
          <p:nvPr/>
        </p:nvSpPr>
        <p:spPr bwMode="auto">
          <a:xfrm>
            <a:off x="381000" y="29718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9404" name="Line 11"/>
          <p:cNvSpPr>
            <a:spLocks noChangeShapeType="1"/>
          </p:cNvSpPr>
          <p:nvPr/>
        </p:nvSpPr>
        <p:spPr bwMode="auto">
          <a:xfrm flipH="1">
            <a:off x="457200" y="44958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9405" name="Text Box 12"/>
          <p:cNvSpPr txBox="1">
            <a:spLocks noChangeArrowheads="1"/>
          </p:cNvSpPr>
          <p:nvPr/>
        </p:nvSpPr>
        <p:spPr bwMode="auto">
          <a:xfrm>
            <a:off x="381000" y="2514600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sk-SK" sz="1600">
              <a:latin typeface="Arial" pitchFamily="34" charset="0"/>
            </a:endParaRPr>
          </a:p>
        </p:txBody>
      </p:sp>
      <p:sp>
        <p:nvSpPr>
          <p:cNvPr id="59406" name="Line 13"/>
          <p:cNvSpPr>
            <a:spLocks noChangeShapeType="1"/>
          </p:cNvSpPr>
          <p:nvPr/>
        </p:nvSpPr>
        <p:spPr bwMode="auto">
          <a:xfrm>
            <a:off x="3657600" y="4800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9407" name="Text Box 14"/>
          <p:cNvSpPr txBox="1">
            <a:spLocks noChangeArrowheads="1"/>
          </p:cNvSpPr>
          <p:nvPr/>
        </p:nvSpPr>
        <p:spPr bwMode="auto">
          <a:xfrm>
            <a:off x="381000" y="26670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Arial" pitchFamily="34" charset="0"/>
              </a:rPr>
              <a:t>Vmax</a:t>
            </a:r>
          </a:p>
        </p:txBody>
      </p:sp>
      <p:sp>
        <p:nvSpPr>
          <p:cNvPr id="59408" name="Text Box 15"/>
          <p:cNvSpPr txBox="1">
            <a:spLocks noChangeArrowheads="1"/>
          </p:cNvSpPr>
          <p:nvPr/>
        </p:nvSpPr>
        <p:spPr bwMode="auto">
          <a:xfrm>
            <a:off x="457200" y="419100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Arial" pitchFamily="34" charset="0"/>
              </a:rPr>
              <a:t>Vmin</a:t>
            </a:r>
          </a:p>
        </p:txBody>
      </p:sp>
      <p:sp>
        <p:nvSpPr>
          <p:cNvPr id="59409" name="Text Box 16"/>
          <p:cNvSpPr txBox="1">
            <a:spLocks noChangeArrowheads="1"/>
          </p:cNvSpPr>
          <p:nvPr/>
        </p:nvSpPr>
        <p:spPr bwMode="auto">
          <a:xfrm>
            <a:off x="1219200" y="3352800"/>
            <a:ext cx="152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k-SK" sz="1600">
                <a:latin typeface="Arial" pitchFamily="34" charset="0"/>
              </a:rPr>
              <a:t>Rozsah vstupného napätia</a:t>
            </a:r>
            <a:r>
              <a:rPr lang="en-US" sz="1600">
                <a:latin typeface="Arial" pitchFamily="34" charset="0"/>
              </a:rPr>
              <a:t>, v(t)</a:t>
            </a:r>
          </a:p>
        </p:txBody>
      </p:sp>
      <p:sp>
        <p:nvSpPr>
          <p:cNvPr id="59410" name="Line 17"/>
          <p:cNvSpPr>
            <a:spLocks noChangeShapeType="1"/>
          </p:cNvSpPr>
          <p:nvPr/>
        </p:nvSpPr>
        <p:spPr bwMode="auto">
          <a:xfrm flipV="1">
            <a:off x="1981200" y="2971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9411" name="Line 18"/>
          <p:cNvSpPr>
            <a:spLocks noChangeShapeType="1"/>
          </p:cNvSpPr>
          <p:nvPr/>
        </p:nvSpPr>
        <p:spPr bwMode="auto">
          <a:xfrm>
            <a:off x="1981200" y="3962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9412" name="Line 19"/>
          <p:cNvSpPr>
            <a:spLocks noChangeShapeType="1"/>
          </p:cNvSpPr>
          <p:nvPr/>
        </p:nvSpPr>
        <p:spPr bwMode="auto">
          <a:xfrm>
            <a:off x="4572000" y="44958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9413" name="Line 20"/>
          <p:cNvSpPr>
            <a:spLocks noChangeShapeType="1"/>
          </p:cNvSpPr>
          <p:nvPr/>
        </p:nvSpPr>
        <p:spPr bwMode="auto">
          <a:xfrm>
            <a:off x="6705600" y="29718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9414" name="Text Box 21"/>
          <p:cNvSpPr txBox="1">
            <a:spLocks noChangeArrowheads="1"/>
          </p:cNvSpPr>
          <p:nvPr/>
        </p:nvSpPr>
        <p:spPr bwMode="auto">
          <a:xfrm>
            <a:off x="4724400" y="5410200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k-SK" sz="1600">
                <a:latin typeface="Arial" pitchFamily="34" charset="0"/>
              </a:rPr>
              <a:t>Rozsah výstupnej frekvencie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59415" name="Line 22"/>
          <p:cNvSpPr>
            <a:spLocks noChangeShapeType="1"/>
          </p:cNvSpPr>
          <p:nvPr/>
        </p:nvSpPr>
        <p:spPr bwMode="auto">
          <a:xfrm>
            <a:off x="4038600" y="5638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9416" name="Line 23"/>
          <p:cNvSpPr>
            <a:spLocks noChangeShapeType="1"/>
          </p:cNvSpPr>
          <p:nvPr/>
        </p:nvSpPr>
        <p:spPr bwMode="auto">
          <a:xfrm flipH="1">
            <a:off x="6705600" y="5638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9417" name="Text Box 24"/>
          <p:cNvSpPr txBox="1">
            <a:spLocks noChangeArrowheads="1"/>
          </p:cNvSpPr>
          <p:nvPr/>
        </p:nvSpPr>
        <p:spPr bwMode="auto">
          <a:xfrm>
            <a:off x="4267200" y="5943600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Arial" pitchFamily="34" charset="0"/>
              </a:rPr>
              <a:t>f min</a:t>
            </a:r>
          </a:p>
        </p:txBody>
      </p:sp>
      <p:sp>
        <p:nvSpPr>
          <p:cNvPr id="59418" name="Text Box 25"/>
          <p:cNvSpPr txBox="1">
            <a:spLocks noChangeArrowheads="1"/>
          </p:cNvSpPr>
          <p:nvPr/>
        </p:nvSpPr>
        <p:spPr bwMode="auto">
          <a:xfrm>
            <a:off x="6400800" y="5943600"/>
            <a:ext cx="889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1600" b="1">
                <a:latin typeface="Arial" pitchFamily="34" charset="0"/>
              </a:rPr>
              <a:t>f </a:t>
            </a:r>
            <a:r>
              <a:rPr lang="en-US" sz="1600" b="1">
                <a:latin typeface="Arial" pitchFamily="34" charset="0"/>
              </a:rPr>
              <a:t>max</a:t>
            </a:r>
          </a:p>
        </p:txBody>
      </p:sp>
      <p:sp>
        <p:nvSpPr>
          <p:cNvPr id="59419" name="Line 26"/>
          <p:cNvSpPr>
            <a:spLocks noChangeShapeType="1"/>
          </p:cNvSpPr>
          <p:nvPr/>
        </p:nvSpPr>
        <p:spPr bwMode="auto">
          <a:xfrm>
            <a:off x="2819400" y="3733800"/>
            <a:ext cx="281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9420" name="Text Box 27"/>
          <p:cNvSpPr txBox="1">
            <a:spLocks noChangeArrowheads="1"/>
          </p:cNvSpPr>
          <p:nvPr/>
        </p:nvSpPr>
        <p:spPr bwMode="auto">
          <a:xfrm>
            <a:off x="3733800" y="3200400"/>
            <a:ext cx="144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1600">
                <a:latin typeface="Arial" pitchFamily="34" charset="0"/>
              </a:rPr>
              <a:t>Okamžité vstupné napätie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59421" name="Line 28"/>
          <p:cNvSpPr>
            <a:spLocks noChangeShapeType="1"/>
          </p:cNvSpPr>
          <p:nvPr/>
        </p:nvSpPr>
        <p:spPr bwMode="auto">
          <a:xfrm>
            <a:off x="5638800" y="3733800"/>
            <a:ext cx="0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9422" name="Text Box 29"/>
          <p:cNvSpPr txBox="1">
            <a:spLocks noChangeArrowheads="1"/>
          </p:cNvSpPr>
          <p:nvPr/>
        </p:nvSpPr>
        <p:spPr bwMode="auto">
          <a:xfrm>
            <a:off x="5638800" y="3886200"/>
            <a:ext cx="137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1600">
                <a:latin typeface="Arial" pitchFamily="34" charset="0"/>
              </a:rPr>
              <a:t>Okamžitá výstupná frekvencia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59423" name="Text Box 30"/>
          <p:cNvSpPr txBox="1">
            <a:spLocks noChangeArrowheads="1"/>
          </p:cNvSpPr>
          <p:nvPr/>
        </p:nvSpPr>
        <p:spPr bwMode="auto">
          <a:xfrm>
            <a:off x="4876800" y="457200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Arial" pitchFamily="34" charset="0"/>
                <a:sym typeface="Symbol" pitchFamily="18" charset="2"/>
              </a:rPr>
              <a:t>f</a:t>
            </a:r>
            <a:endParaRPr lang="en-US" sz="1600" b="1">
              <a:latin typeface="Arial" pitchFamily="34" charset="0"/>
            </a:endParaRPr>
          </a:p>
        </p:txBody>
      </p:sp>
      <p:sp>
        <p:nvSpPr>
          <p:cNvPr id="59424" name="Line 31"/>
          <p:cNvSpPr>
            <a:spLocks noChangeShapeType="1"/>
          </p:cNvSpPr>
          <p:nvPr/>
        </p:nvSpPr>
        <p:spPr bwMode="auto">
          <a:xfrm flipH="1">
            <a:off x="4572000" y="4724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9425" name="Line 32"/>
          <p:cNvSpPr>
            <a:spLocks noChangeShapeType="1"/>
          </p:cNvSpPr>
          <p:nvPr/>
        </p:nvSpPr>
        <p:spPr bwMode="auto">
          <a:xfrm>
            <a:off x="5257800" y="4724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9426" name="Text Box 33"/>
          <p:cNvSpPr txBox="1">
            <a:spLocks noChangeArrowheads="1"/>
          </p:cNvSpPr>
          <p:nvPr/>
        </p:nvSpPr>
        <p:spPr bwMode="auto">
          <a:xfrm>
            <a:off x="457200" y="5181600"/>
            <a:ext cx="2433638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2000" b="1">
                <a:latin typeface="Arial" pitchFamily="34" charset="0"/>
              </a:rPr>
              <a:t>Pozn.</a:t>
            </a:r>
            <a:r>
              <a:rPr lang="en-US" sz="2000" b="1">
                <a:latin typeface="Arial" pitchFamily="34" charset="0"/>
              </a:rPr>
              <a:t>:</a:t>
            </a:r>
            <a:r>
              <a:rPr lang="en-US" sz="2000">
                <a:latin typeface="Arial" pitchFamily="34" charset="0"/>
              </a:rPr>
              <a:t> </a:t>
            </a:r>
            <a:r>
              <a:rPr lang="sk-SK" sz="2000">
                <a:latin typeface="Arial" pitchFamily="34" charset="0"/>
              </a:rPr>
              <a:t>V tomto prípade</a:t>
            </a:r>
            <a:r>
              <a:rPr lang="en-US" sz="2000">
                <a:latin typeface="Arial" pitchFamily="34" charset="0"/>
              </a:rPr>
              <a:t>, f</a:t>
            </a:r>
            <a:r>
              <a:rPr lang="en-US" sz="2000" baseline="-25000">
                <a:latin typeface="Arial" pitchFamily="34" charset="0"/>
              </a:rPr>
              <a:t>min</a:t>
            </a:r>
            <a:r>
              <a:rPr lang="en-US" sz="2000">
                <a:latin typeface="Arial" pitchFamily="34" charset="0"/>
              </a:rPr>
              <a:t> = </a:t>
            </a:r>
            <a:r>
              <a:rPr lang="sk-SK" sz="2000">
                <a:latin typeface="Arial" pitchFamily="34" charset="0"/>
              </a:rPr>
              <a:t>nosná frekvencia</a:t>
            </a:r>
            <a:r>
              <a:rPr lang="en-US" sz="2000">
                <a:latin typeface="Arial" pitchFamily="34" charset="0"/>
              </a:rPr>
              <a:t> f</a:t>
            </a:r>
            <a:r>
              <a:rPr lang="en-US" sz="2000" baseline="-25000">
                <a:latin typeface="Arial" pitchFamily="34" charset="0"/>
              </a:rPr>
              <a:t>c</a:t>
            </a:r>
            <a:endParaRPr lang="en-US" sz="2000" b="1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49019C-FFBE-4D6F-ACA7-9144BB510847}" type="slidenum">
              <a:rPr lang="en-US" sz="1400" smtClean="0"/>
              <a:pPr eaLnBrk="1" hangingPunct="1"/>
              <a:t>17</a:t>
            </a:fld>
            <a:endParaRPr lang="en-US" sz="1400" smtClean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05800" cy="1143000"/>
          </a:xfrm>
        </p:spPr>
        <p:txBody>
          <a:bodyPr/>
          <a:lstStyle/>
          <a:p>
            <a:r>
              <a:rPr lang="sk-SK" smtClean="0"/>
              <a:t>Frekvenčná modulácia</a:t>
            </a:r>
            <a:r>
              <a:rPr lang="en-US" smtClean="0"/>
              <a:t>- </a:t>
            </a:r>
            <a:r>
              <a:rPr lang="sk-SK" smtClean="0"/>
              <a:t>2</a:t>
            </a:r>
            <a:endParaRPr lang="en-US" smtClean="0"/>
          </a:p>
        </p:txBody>
      </p:sp>
      <p:sp>
        <p:nvSpPr>
          <p:cNvPr id="60420" name="Line 3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604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1752600"/>
            <a:ext cx="3733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 Box 5"/>
          <p:cNvSpPr txBox="1">
            <a:spLocks noChangeArrowheads="1"/>
          </p:cNvSpPr>
          <p:nvPr/>
        </p:nvSpPr>
        <p:spPr bwMode="auto">
          <a:xfrm>
            <a:off x="5105400" y="1905000"/>
            <a:ext cx="3581400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0" hangingPunct="0">
              <a:spcBef>
                <a:spcPct val="50000"/>
              </a:spcBef>
            </a:lvl1pPr>
          </a:lstStyle>
          <a:p>
            <a:r>
              <a:rPr lang="sk-SK" dirty="0"/>
              <a:t>Schematická reprezentácia modulujúceho sínusového signálu</a:t>
            </a:r>
            <a:r>
              <a:rPr lang="en-US" dirty="0"/>
              <a:t>, </a:t>
            </a:r>
            <a:r>
              <a:rPr lang="en-US" dirty="0" smtClean="0"/>
              <a:t>v</a:t>
            </a:r>
            <a:r>
              <a:rPr lang="sk-SK" baseline="-25000" dirty="0" smtClean="0"/>
              <a:t>p</a:t>
            </a:r>
            <a:r>
              <a:rPr lang="en-US" dirty="0" smtClean="0"/>
              <a:t>, </a:t>
            </a:r>
            <a:r>
              <a:rPr lang="sk-SK" dirty="0"/>
              <a:t>na nosný signál</a:t>
            </a:r>
            <a:r>
              <a:rPr lang="en-US" dirty="0"/>
              <a:t> </a:t>
            </a:r>
            <a:r>
              <a:rPr lang="sk-SK" dirty="0"/>
              <a:t>(</a:t>
            </a:r>
            <a:r>
              <a:rPr lang="en-US" dirty="0" err="1"/>
              <a:t>fre</a:t>
            </a:r>
            <a:r>
              <a:rPr lang="sk-SK" dirty="0" err="1"/>
              <a:t>kvencia</a:t>
            </a:r>
            <a:r>
              <a:rPr lang="en-US" dirty="0"/>
              <a:t> fc</a:t>
            </a:r>
            <a:r>
              <a:rPr lang="sk-SK" dirty="0"/>
              <a:t>)</a:t>
            </a:r>
            <a:endParaRPr lang="en-US" dirty="0"/>
          </a:p>
        </p:txBody>
      </p:sp>
      <p:sp>
        <p:nvSpPr>
          <p:cNvPr id="60423" name="Text Box 6"/>
          <p:cNvSpPr txBox="1">
            <a:spLocks noChangeArrowheads="1"/>
          </p:cNvSpPr>
          <p:nvPr/>
        </p:nvSpPr>
        <p:spPr bwMode="auto">
          <a:xfrm>
            <a:off x="5105400" y="4729163"/>
            <a:ext cx="3505200" cy="1570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0" hangingPunct="0">
              <a:spcBef>
                <a:spcPct val="50000"/>
              </a:spcBef>
            </a:lvl1pPr>
          </a:lstStyle>
          <a:p>
            <a:r>
              <a:rPr lang="sk-SK" b="1" dirty="0"/>
              <a:t>Pozn</a:t>
            </a:r>
            <a:r>
              <a:rPr lang="sk-SK" dirty="0"/>
              <a:t>.</a:t>
            </a:r>
            <a:r>
              <a:rPr lang="en-US" dirty="0"/>
              <a:t>:</a:t>
            </a:r>
            <a:r>
              <a:rPr lang="sk-SK" dirty="0"/>
              <a:t> okamžitá frekvencia rastie s rastom modulujúceho napätia, a naopak.</a:t>
            </a:r>
            <a:endParaRPr lang="en-US" dirty="0"/>
          </a:p>
        </p:txBody>
      </p:sp>
      <p:sp>
        <p:nvSpPr>
          <p:cNvPr id="60424" name="Line 7"/>
          <p:cNvSpPr>
            <a:spLocks noChangeShapeType="1"/>
          </p:cNvSpPr>
          <p:nvPr/>
        </p:nvSpPr>
        <p:spPr bwMode="auto">
          <a:xfrm flipH="1">
            <a:off x="4724400" y="5638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8C14E9-CC8A-41BA-933F-4E956CC19CC9}" type="slidenum">
              <a:rPr lang="en-US" sz="1400" smtClean="0"/>
              <a:pPr eaLnBrk="1" hangingPunct="1"/>
              <a:t>18</a:t>
            </a:fld>
            <a:endParaRPr lang="en-US" sz="1400" smtClean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82000" cy="990600"/>
          </a:xfrm>
        </p:spPr>
        <p:txBody>
          <a:bodyPr/>
          <a:lstStyle/>
          <a:p>
            <a:r>
              <a:rPr lang="sk-SK" smtClean="0"/>
              <a:t>Frekvenčná modulácia</a:t>
            </a:r>
            <a:r>
              <a:rPr lang="en-US" smtClean="0"/>
              <a:t>- </a:t>
            </a:r>
            <a:r>
              <a:rPr lang="sk-SK" smtClean="0"/>
              <a:t>3</a:t>
            </a:r>
            <a:endParaRPr lang="en-US" smtClean="0"/>
          </a:p>
        </p:txBody>
      </p:sp>
      <p:sp>
        <p:nvSpPr>
          <p:cNvPr id="1030" name="Line 3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031" name="Text Box 4"/>
          <p:cNvSpPr txBox="1">
            <a:spLocks noChangeArrowheads="1"/>
          </p:cNvSpPr>
          <p:nvPr/>
        </p:nvSpPr>
        <p:spPr bwMode="auto">
          <a:xfrm>
            <a:off x="609600" y="1828800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>
                <a:latin typeface="Arial" pitchFamily="34" charset="0"/>
              </a:rPr>
              <a:t>Frekvenčne modulovaný výstupný signál</a:t>
            </a:r>
            <a:r>
              <a:rPr lang="en-US">
                <a:latin typeface="Arial" pitchFamily="34" charset="0"/>
              </a:rPr>
              <a:t>,             , </a:t>
            </a:r>
            <a:r>
              <a:rPr lang="sk-SK">
                <a:latin typeface="Arial" pitchFamily="34" charset="0"/>
              </a:rPr>
              <a:t>bude nasledovný</a:t>
            </a:r>
            <a:r>
              <a:rPr lang="en-US">
                <a:latin typeface="Arial" pitchFamily="34" charset="0"/>
              </a:rPr>
              <a:t>:</a:t>
            </a:r>
          </a:p>
        </p:txBody>
      </p:sp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7543800" y="4114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(5.2)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6300788" y="1793875"/>
          <a:ext cx="990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Equation" r:id="rId3" imgW="418918" imgH="215806" progId="Equation.3">
                  <p:embed/>
                </p:oleObj>
              </mc:Choice>
              <mc:Fallback>
                <p:oleObj name="Equation" r:id="rId3" imgW="418918" imgH="21580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1793875"/>
                        <a:ext cx="990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7"/>
          <p:cNvGraphicFramePr>
            <a:graphicFrameLocks noChangeAspect="1"/>
          </p:cNvGraphicFramePr>
          <p:nvPr/>
        </p:nvGraphicFramePr>
        <p:xfrm>
          <a:off x="609600" y="3810000"/>
          <a:ext cx="6553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5" imgW="2844800" imgH="508000" progId="Equation.3">
                  <p:embed/>
                </p:oleObj>
              </mc:Choice>
              <mc:Fallback>
                <p:oleObj name="Equation" r:id="rId5" imgW="2844800" imgH="508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10000"/>
                        <a:ext cx="65532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4953000" y="2667000"/>
            <a:ext cx="3505200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k-SK" sz="2000">
                <a:latin typeface="Arial" pitchFamily="34" charset="0"/>
              </a:rPr>
              <a:t>Maximálna odchýlka uhlovej frekvencie modulátora</a:t>
            </a:r>
            <a:endParaRPr lang="en-US">
              <a:latin typeface="Arial" pitchFamily="34" charset="0"/>
            </a:endParaRPr>
          </a:p>
        </p:txBody>
      </p:sp>
      <p:sp>
        <p:nvSpPr>
          <p:cNvPr id="1034" name="Text Box 9"/>
          <p:cNvSpPr txBox="1">
            <a:spLocks noChangeArrowheads="1"/>
          </p:cNvSpPr>
          <p:nvPr/>
        </p:nvSpPr>
        <p:spPr bwMode="auto">
          <a:xfrm>
            <a:off x="2278063" y="2536825"/>
            <a:ext cx="228600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0" hangingPunct="0">
              <a:spcBef>
                <a:spcPct val="50000"/>
              </a:spcBef>
              <a:defRPr sz="2000" i="1"/>
            </a:lvl1pPr>
          </a:lstStyle>
          <a:p>
            <a:r>
              <a:rPr lang="en-US" dirty="0">
                <a:sym typeface="Symbol" pitchFamily="18" charset="2"/>
              </a:rPr>
              <a:t>c = 2fc = </a:t>
            </a:r>
            <a:r>
              <a:rPr lang="sk-SK" dirty="0">
                <a:sym typeface="Symbol" pitchFamily="18" charset="2"/>
              </a:rPr>
              <a:t>nosná kruhová frekvencia</a:t>
            </a:r>
            <a:endParaRPr lang="en-US" dirty="0"/>
          </a:p>
        </p:txBody>
      </p:sp>
      <p:sp>
        <p:nvSpPr>
          <p:cNvPr id="1035" name="Freeform 10"/>
          <p:cNvSpPr>
            <a:spLocks/>
          </p:cNvSpPr>
          <p:nvPr/>
        </p:nvSpPr>
        <p:spPr bwMode="auto">
          <a:xfrm>
            <a:off x="3352800" y="3429000"/>
            <a:ext cx="609600" cy="685800"/>
          </a:xfrm>
          <a:custGeom>
            <a:avLst/>
            <a:gdLst>
              <a:gd name="T0" fmla="*/ 0 w 384"/>
              <a:gd name="T1" fmla="*/ 0 h 432"/>
              <a:gd name="T2" fmla="*/ 2147483647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  <a:gd name="T9" fmla="*/ 0 w 384"/>
              <a:gd name="T10" fmla="*/ 0 h 432"/>
              <a:gd name="T11" fmla="*/ 384 w 384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432">
                <a:moveTo>
                  <a:pt x="0" y="0"/>
                </a:moveTo>
                <a:cubicBezTo>
                  <a:pt x="144" y="36"/>
                  <a:pt x="288" y="72"/>
                  <a:pt x="336" y="144"/>
                </a:cubicBezTo>
                <a:cubicBezTo>
                  <a:pt x="384" y="216"/>
                  <a:pt x="336" y="324"/>
                  <a:pt x="288" y="432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036" name="Freeform 11"/>
          <p:cNvSpPr>
            <a:spLocks/>
          </p:cNvSpPr>
          <p:nvPr/>
        </p:nvSpPr>
        <p:spPr bwMode="auto">
          <a:xfrm>
            <a:off x="4889500" y="3429000"/>
            <a:ext cx="1803400" cy="457200"/>
          </a:xfrm>
          <a:custGeom>
            <a:avLst/>
            <a:gdLst>
              <a:gd name="T0" fmla="*/ 2147483647 w 1136"/>
              <a:gd name="T1" fmla="*/ 0 h 288"/>
              <a:gd name="T2" fmla="*/ 2147483647 w 1136"/>
              <a:gd name="T3" fmla="*/ 2147483647 h 288"/>
              <a:gd name="T4" fmla="*/ 2147483647 w 1136"/>
              <a:gd name="T5" fmla="*/ 2147483647 h 288"/>
              <a:gd name="T6" fmla="*/ 2147483647 w 1136"/>
              <a:gd name="T7" fmla="*/ 2147483647 h 288"/>
              <a:gd name="T8" fmla="*/ 2147483647 w 1136"/>
              <a:gd name="T9" fmla="*/ 2147483647 h 288"/>
              <a:gd name="T10" fmla="*/ 2147483647 w 1136"/>
              <a:gd name="T11" fmla="*/ 2147483647 h 2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36"/>
              <a:gd name="T19" fmla="*/ 0 h 288"/>
              <a:gd name="T20" fmla="*/ 1136 w 1136"/>
              <a:gd name="T21" fmla="*/ 288 h 2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36" h="288">
                <a:moveTo>
                  <a:pt x="1096" y="0"/>
                </a:moveTo>
                <a:cubicBezTo>
                  <a:pt x="1116" y="28"/>
                  <a:pt x="1136" y="56"/>
                  <a:pt x="1096" y="96"/>
                </a:cubicBezTo>
                <a:cubicBezTo>
                  <a:pt x="1056" y="136"/>
                  <a:pt x="992" y="240"/>
                  <a:pt x="856" y="240"/>
                </a:cubicBezTo>
                <a:cubicBezTo>
                  <a:pt x="720" y="240"/>
                  <a:pt x="416" y="112"/>
                  <a:pt x="280" y="96"/>
                </a:cubicBezTo>
                <a:cubicBezTo>
                  <a:pt x="144" y="80"/>
                  <a:pt x="80" y="112"/>
                  <a:pt x="40" y="144"/>
                </a:cubicBezTo>
                <a:cubicBezTo>
                  <a:pt x="0" y="176"/>
                  <a:pt x="20" y="232"/>
                  <a:pt x="40" y="2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037" name="Text Box 12"/>
          <p:cNvSpPr txBox="1">
            <a:spLocks noChangeArrowheads="1"/>
          </p:cNvSpPr>
          <p:nvPr/>
        </p:nvSpPr>
        <p:spPr bwMode="auto">
          <a:xfrm>
            <a:off x="1143000" y="5334000"/>
            <a:ext cx="4960938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k-SK" sz="2000" dirty="0">
                <a:latin typeface="Arial" pitchFamily="34" charset="0"/>
              </a:rPr>
              <a:t>Maximálna hodnota vstupnej </a:t>
            </a:r>
            <a:r>
              <a:rPr lang="sk-SK" sz="2000" dirty="0" smtClean="0">
                <a:latin typeface="Arial" pitchFamily="34" charset="0"/>
              </a:rPr>
              <a:t>kruhovej modulujúcej </a:t>
            </a:r>
            <a:r>
              <a:rPr lang="sk-SK" sz="2000" dirty="0" smtClean="0">
                <a:latin typeface="Arial" pitchFamily="34" charset="0"/>
              </a:rPr>
              <a:t>kruhovej </a:t>
            </a:r>
            <a:r>
              <a:rPr lang="sk-SK" sz="2000" dirty="0" smtClean="0">
                <a:latin typeface="Arial" pitchFamily="34" charset="0"/>
              </a:rPr>
              <a:t>frekvencie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1038" name="Freeform 13"/>
          <p:cNvSpPr>
            <a:spLocks/>
          </p:cNvSpPr>
          <p:nvPr/>
        </p:nvSpPr>
        <p:spPr bwMode="auto">
          <a:xfrm>
            <a:off x="2743200" y="4800600"/>
            <a:ext cx="2133600" cy="533400"/>
          </a:xfrm>
          <a:custGeom>
            <a:avLst/>
            <a:gdLst>
              <a:gd name="T0" fmla="*/ 0 w 1344"/>
              <a:gd name="T1" fmla="*/ 2147483647 h 336"/>
              <a:gd name="T2" fmla="*/ 2147483647 w 1344"/>
              <a:gd name="T3" fmla="*/ 2147483647 h 336"/>
              <a:gd name="T4" fmla="*/ 2147483647 w 1344"/>
              <a:gd name="T5" fmla="*/ 2147483647 h 336"/>
              <a:gd name="T6" fmla="*/ 2147483647 w 1344"/>
              <a:gd name="T7" fmla="*/ 2147483647 h 336"/>
              <a:gd name="T8" fmla="*/ 2147483647 w 1344"/>
              <a:gd name="T9" fmla="*/ 2147483647 h 336"/>
              <a:gd name="T10" fmla="*/ 2147483647 w 1344"/>
              <a:gd name="T11" fmla="*/ 0 h 3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44"/>
              <a:gd name="T19" fmla="*/ 0 h 336"/>
              <a:gd name="T20" fmla="*/ 1344 w 1344"/>
              <a:gd name="T21" fmla="*/ 336 h 3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44" h="336">
                <a:moveTo>
                  <a:pt x="0" y="336"/>
                </a:moveTo>
                <a:cubicBezTo>
                  <a:pt x="8" y="300"/>
                  <a:pt x="16" y="264"/>
                  <a:pt x="96" y="240"/>
                </a:cubicBezTo>
                <a:cubicBezTo>
                  <a:pt x="176" y="216"/>
                  <a:pt x="320" y="192"/>
                  <a:pt x="480" y="192"/>
                </a:cubicBezTo>
                <a:cubicBezTo>
                  <a:pt x="640" y="192"/>
                  <a:pt x="920" y="248"/>
                  <a:pt x="1056" y="240"/>
                </a:cubicBezTo>
                <a:cubicBezTo>
                  <a:pt x="1192" y="232"/>
                  <a:pt x="1248" y="184"/>
                  <a:pt x="1296" y="144"/>
                </a:cubicBezTo>
                <a:cubicBezTo>
                  <a:pt x="1344" y="104"/>
                  <a:pt x="1344" y="52"/>
                  <a:pt x="1344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555BB47-2D88-4E1A-8B4A-4E3836476B82}" type="slidenum">
              <a:rPr lang="en-US" sz="1400" smtClean="0"/>
              <a:pPr eaLnBrk="1" hangingPunct="1"/>
              <a:t>19</a:t>
            </a:fld>
            <a:endParaRPr lang="en-US" sz="1400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574675"/>
            <a:ext cx="7772400" cy="1498600"/>
          </a:xfrm>
        </p:spPr>
        <p:txBody>
          <a:bodyPr/>
          <a:lstStyle/>
          <a:p>
            <a:r>
              <a:rPr lang="sk-SK" smtClean="0"/>
              <a:t>Carsonovo pravidlo </a:t>
            </a:r>
            <a:r>
              <a:rPr lang="en-US" smtClean="0"/>
              <a:t>- 1</a:t>
            </a:r>
          </a:p>
        </p:txBody>
      </p:sp>
      <p:sp>
        <p:nvSpPr>
          <p:cNvPr id="2053" name="Line 3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762000" y="1828800"/>
            <a:ext cx="71628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2800">
                <a:latin typeface="Arial" pitchFamily="34" charset="0"/>
              </a:rPr>
              <a:t>Carsonovo pravidlo hovorí, že prenosová šírka pásma</a:t>
            </a:r>
            <a:r>
              <a:rPr lang="en-US" sz="2800">
                <a:latin typeface="Arial" pitchFamily="34" charset="0"/>
              </a:rPr>
              <a:t>, </a:t>
            </a:r>
            <a:r>
              <a:rPr lang="en-US" sz="2800" i="1">
                <a:latin typeface="Arial" pitchFamily="34" charset="0"/>
              </a:rPr>
              <a:t>B</a:t>
            </a:r>
            <a:r>
              <a:rPr lang="en-US" sz="2800" i="1" baseline="-25000">
                <a:latin typeface="Arial" pitchFamily="34" charset="0"/>
              </a:rPr>
              <a:t>T</a:t>
            </a:r>
            <a:r>
              <a:rPr lang="en-US" sz="2800">
                <a:latin typeface="Arial" pitchFamily="34" charset="0"/>
              </a:rPr>
              <a:t>, </a:t>
            </a:r>
            <a:r>
              <a:rPr lang="sk-SK" sz="2800">
                <a:latin typeface="Arial" pitchFamily="34" charset="0"/>
              </a:rPr>
              <a:t>je daná</a:t>
            </a:r>
          </a:p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2967038" y="3143250"/>
          <a:ext cx="26527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3" imgW="1040948" imgH="241195" progId="Equation.3">
                  <p:embed/>
                </p:oleObj>
              </mc:Choice>
              <mc:Fallback>
                <p:oleObj name="Equation" r:id="rId3" imgW="1040948" imgH="24119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3143250"/>
                        <a:ext cx="265271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1057275" y="4043363"/>
            <a:ext cx="7162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>
                <a:latin typeface="Arial" pitchFamily="34" charset="0"/>
              </a:rPr>
              <a:t>kde</a:t>
            </a:r>
            <a:r>
              <a:rPr lang="en-US">
                <a:latin typeface="Arial" pitchFamily="34" charset="0"/>
              </a:rPr>
              <a:t> </a:t>
            </a:r>
            <a:r>
              <a:rPr lang="en-US" b="1" i="1">
                <a:latin typeface="Arial" pitchFamily="34" charset="0"/>
              </a:rPr>
              <a:t>B</a:t>
            </a:r>
            <a:r>
              <a:rPr lang="en-US">
                <a:latin typeface="Arial" pitchFamily="34" charset="0"/>
              </a:rPr>
              <a:t> </a:t>
            </a:r>
            <a:r>
              <a:rPr lang="sk-SK">
                <a:latin typeface="Arial" pitchFamily="34" charset="0"/>
              </a:rPr>
              <a:t>je šírka pásma modulujúceho signálu</a:t>
            </a:r>
            <a:r>
              <a:rPr lang="en-US">
                <a:latin typeface="Arial" pitchFamily="34" charset="0"/>
              </a:rPr>
              <a:t>,</a:t>
            </a:r>
            <a:r>
              <a:rPr lang="sk-SK">
                <a:latin typeface="Arial" pitchFamily="34" charset="0"/>
              </a:rPr>
              <a:t> ktorý je v prípade sínusového priebehu modulujúceho signálu rovný najvyššej modulujúcej frekvencii</a:t>
            </a:r>
            <a:r>
              <a:rPr lang="en-US">
                <a:latin typeface="Arial" pitchFamily="34" charset="0"/>
              </a:rPr>
              <a:t> </a:t>
            </a:r>
            <a:r>
              <a:rPr lang="en-US" i="1">
                <a:latin typeface="Arial" pitchFamily="34" charset="0"/>
              </a:rPr>
              <a:t>f</a:t>
            </a:r>
            <a:r>
              <a:rPr lang="en-US" i="1" baseline="-25000">
                <a:latin typeface="Arial" pitchFamily="34" charset="0"/>
              </a:rPr>
              <a:t>mod</a:t>
            </a:r>
            <a:r>
              <a:rPr lang="en-US">
                <a:latin typeface="Arial" pitchFamily="34" charset="0"/>
              </a:rPr>
              <a:t>.</a:t>
            </a:r>
            <a:endParaRPr lang="en-US" b="1" i="1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CC4F6CE-1C35-4A51-AD70-A78D45F36743}" type="slidenum">
              <a:rPr lang="en-US" sz="1400" smtClean="0"/>
              <a:pPr eaLnBrk="1" hangingPunct="1"/>
              <a:t>2</a:t>
            </a:fld>
            <a:endParaRPr lang="en-US" sz="1400" smtClean="0"/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sk-SK" sz="4400">
                <a:solidFill>
                  <a:schemeClr val="tx2"/>
                </a:solidFill>
              </a:rPr>
              <a:t>Obsah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401638" y="2276475"/>
            <a:ext cx="7696200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sk-SK" sz="3200" b="1" i="1"/>
              <a:t>Modulácia</a:t>
            </a:r>
            <a:endParaRPr lang="en-US" sz="3200" b="1" i="1"/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sk-SK" sz="3200" b="1" i="1"/>
              <a:t>Analógová komunikácia</a:t>
            </a:r>
            <a:endParaRPr lang="en-US" sz="3200" b="1" i="1"/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sk-SK" sz="3200" b="1" i="1"/>
              <a:t>Digitálna komunikácia</a:t>
            </a:r>
            <a:endParaRPr lang="en-US" sz="3200" b="1" i="1"/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sk-SK" sz="3200" b="1" i="1"/>
              <a:t>Digitálne modulácie</a:t>
            </a:r>
            <a:endParaRPr lang="en-US" sz="3200" b="1" i="1"/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k-SK" sz="3200" b="1" i="1"/>
              <a:t>Detekcia a korekcia chýb</a:t>
            </a:r>
            <a:endParaRPr lang="en-US" sz="3200" b="1" i="1"/>
          </a:p>
        </p:txBody>
      </p:sp>
      <p:sp>
        <p:nvSpPr>
          <p:cNvPr id="45061" name="Line 4"/>
          <p:cNvSpPr>
            <a:spLocks noChangeShapeType="1"/>
          </p:cNvSpPr>
          <p:nvPr/>
        </p:nvSpPr>
        <p:spPr bwMode="auto">
          <a:xfrm>
            <a:off x="482600" y="1628775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DA611D-243D-43DC-B70C-EAFF6106CDA5}" type="slidenum">
              <a:rPr lang="en-US" sz="1400" smtClean="0"/>
              <a:pPr eaLnBrk="1" hangingPunct="1"/>
              <a:t>20</a:t>
            </a:fld>
            <a:endParaRPr lang="en-US" sz="1400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561975"/>
            <a:ext cx="7772400" cy="1511300"/>
          </a:xfrm>
        </p:spPr>
        <p:txBody>
          <a:bodyPr/>
          <a:lstStyle/>
          <a:p>
            <a:r>
              <a:rPr lang="sk-SK" smtClean="0"/>
              <a:t>Carsonovo pravidlo </a:t>
            </a:r>
            <a:r>
              <a:rPr lang="en-US" smtClean="0"/>
              <a:t>- </a:t>
            </a:r>
            <a:r>
              <a:rPr lang="sk-SK" smtClean="0"/>
              <a:t>2</a:t>
            </a:r>
            <a:endParaRPr lang="en-US" smtClean="0"/>
          </a:p>
        </p:txBody>
      </p:sp>
      <p:sp>
        <p:nvSpPr>
          <p:cNvPr id="3078" name="Line 3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381000" y="1676400"/>
            <a:ext cx="769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A.</a:t>
            </a:r>
            <a:r>
              <a:rPr lang="en-US">
                <a:latin typeface="Arial" pitchFamily="34" charset="0"/>
              </a:rPr>
              <a:t> </a:t>
            </a:r>
            <a:r>
              <a:rPr lang="sk-SK">
                <a:latin typeface="Arial" pitchFamily="34" charset="0"/>
              </a:rPr>
              <a:t>Sínusový signál s jednou frekvenciou</a:t>
            </a:r>
            <a:r>
              <a:rPr lang="en-US">
                <a:latin typeface="Arial" pitchFamily="34" charset="0"/>
              </a:rPr>
              <a:t>:                               </a:t>
            </a:r>
            <a:r>
              <a:rPr lang="sk-SK">
                <a:latin typeface="Arial" pitchFamily="34" charset="0"/>
              </a:rPr>
              <a:t>Približná hodnota požadovanej šírky pásma </a:t>
            </a:r>
            <a:r>
              <a:rPr lang="en-US" b="1" i="1">
                <a:latin typeface="Arial" pitchFamily="34" charset="0"/>
              </a:rPr>
              <a:t>B</a:t>
            </a:r>
            <a:r>
              <a:rPr lang="en-US">
                <a:latin typeface="Arial" pitchFamily="34" charset="0"/>
              </a:rPr>
              <a:t>:</a:t>
            </a:r>
          </a:p>
        </p:txBody>
      </p:sp>
      <p:sp>
        <p:nvSpPr>
          <p:cNvPr id="3080" name="Text Box 5"/>
          <p:cNvSpPr txBox="1">
            <a:spLocks noChangeArrowheads="1"/>
          </p:cNvSpPr>
          <p:nvPr/>
        </p:nvSpPr>
        <p:spPr bwMode="auto">
          <a:xfrm>
            <a:off x="7239000" y="2590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(5.5)</a:t>
            </a:r>
          </a:p>
        </p:txBody>
      </p:sp>
      <p:sp>
        <p:nvSpPr>
          <p:cNvPr id="3081" name="Text Box 6"/>
          <p:cNvSpPr txBox="1">
            <a:spLocks noChangeArrowheads="1"/>
          </p:cNvSpPr>
          <p:nvPr/>
        </p:nvSpPr>
        <p:spPr bwMode="auto">
          <a:xfrm>
            <a:off x="1263650" y="3187700"/>
            <a:ext cx="228600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0" hangingPunct="0">
              <a:spcBef>
                <a:spcPct val="50000"/>
              </a:spcBef>
              <a:defRPr sz="2000"/>
            </a:lvl1pPr>
          </a:lstStyle>
          <a:p>
            <a:r>
              <a:rPr lang="sk-SK"/>
              <a:t>Maximálna odchýlka frekvencie</a:t>
            </a:r>
            <a:endParaRPr lang="en-US"/>
          </a:p>
        </p:txBody>
      </p:sp>
      <p:sp>
        <p:nvSpPr>
          <p:cNvPr id="3082" name="Text Box 7"/>
          <p:cNvSpPr txBox="1">
            <a:spLocks noChangeArrowheads="1"/>
          </p:cNvSpPr>
          <p:nvPr/>
        </p:nvSpPr>
        <p:spPr bwMode="auto">
          <a:xfrm>
            <a:off x="4852988" y="3228975"/>
            <a:ext cx="1905000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0" hangingPunct="0">
              <a:spcBef>
                <a:spcPct val="50000"/>
              </a:spcBef>
              <a:defRPr sz="2000"/>
            </a:lvl1pPr>
          </a:lstStyle>
          <a:p>
            <a:r>
              <a:rPr lang="sk-SK"/>
              <a:t>Modulačná frekvencia</a:t>
            </a:r>
            <a:endParaRPr lang="en-US"/>
          </a:p>
        </p:txBody>
      </p:sp>
      <p:sp>
        <p:nvSpPr>
          <p:cNvPr id="3083" name="Line 8"/>
          <p:cNvSpPr>
            <a:spLocks noChangeShapeType="1"/>
          </p:cNvSpPr>
          <p:nvPr/>
        </p:nvSpPr>
        <p:spPr bwMode="auto">
          <a:xfrm>
            <a:off x="3568700" y="3573463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084" name="Line 9"/>
          <p:cNvSpPr>
            <a:spLocks noChangeShapeType="1"/>
          </p:cNvSpPr>
          <p:nvPr/>
        </p:nvSpPr>
        <p:spPr bwMode="auto">
          <a:xfrm flipV="1">
            <a:off x="3810000" y="3141663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085" name="Line 10"/>
          <p:cNvSpPr>
            <a:spLocks noChangeShapeType="1"/>
          </p:cNvSpPr>
          <p:nvPr/>
        </p:nvSpPr>
        <p:spPr bwMode="auto">
          <a:xfrm flipH="1">
            <a:off x="4624388" y="36099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086" name="Line 11"/>
          <p:cNvSpPr>
            <a:spLocks noChangeShapeType="1"/>
          </p:cNvSpPr>
          <p:nvPr/>
        </p:nvSpPr>
        <p:spPr bwMode="auto">
          <a:xfrm flipV="1">
            <a:off x="4624388" y="315277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087" name="Text Box 12"/>
          <p:cNvSpPr txBox="1">
            <a:spLocks noChangeArrowheads="1"/>
          </p:cNvSpPr>
          <p:nvPr/>
        </p:nvSpPr>
        <p:spPr bwMode="auto">
          <a:xfrm>
            <a:off x="1295400" y="4191000"/>
            <a:ext cx="6681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B.</a:t>
            </a:r>
            <a:r>
              <a:rPr lang="en-US">
                <a:latin typeface="Arial" pitchFamily="34" charset="0"/>
              </a:rPr>
              <a:t> </a:t>
            </a:r>
            <a:r>
              <a:rPr lang="sk-SK">
                <a:latin typeface="Arial" pitchFamily="34" charset="0"/>
              </a:rPr>
              <a:t>Reálny signál </a:t>
            </a:r>
            <a:r>
              <a:rPr lang="en-US">
                <a:latin typeface="Arial" pitchFamily="34" charset="0"/>
              </a:rPr>
              <a:t>(</a:t>
            </a:r>
            <a:r>
              <a:rPr lang="sk-SK">
                <a:latin typeface="Arial" pitchFamily="34" charset="0"/>
              </a:rPr>
              <a:t>reálna situácia</a:t>
            </a:r>
            <a:r>
              <a:rPr lang="en-US">
                <a:latin typeface="Arial" pitchFamily="34" charset="0"/>
              </a:rPr>
              <a:t>): </a:t>
            </a:r>
            <a:r>
              <a:rPr lang="sk-SK">
                <a:latin typeface="Arial" pitchFamily="34" charset="0"/>
              </a:rPr>
              <a:t>Približná hodnota požadovanej šírky pásma </a:t>
            </a:r>
            <a:r>
              <a:rPr lang="en-US" b="1" i="1">
                <a:latin typeface="Arial" pitchFamily="34" charset="0"/>
              </a:rPr>
              <a:t>B</a:t>
            </a:r>
            <a:r>
              <a:rPr lang="en-US">
                <a:latin typeface="Arial" pitchFamily="34" charset="0"/>
              </a:rPr>
              <a:t>:</a:t>
            </a:r>
            <a:endParaRPr lang="en-US" b="1">
              <a:latin typeface="Arial" pitchFamily="34" charset="0"/>
            </a:endParaRPr>
          </a:p>
        </p:txBody>
      </p:sp>
      <p:graphicFrame>
        <p:nvGraphicFramePr>
          <p:cNvPr id="3074" name="Object 13"/>
          <p:cNvGraphicFramePr>
            <a:graphicFrameLocks noChangeAspect="1"/>
          </p:cNvGraphicFramePr>
          <p:nvPr/>
        </p:nvGraphicFramePr>
        <p:xfrm>
          <a:off x="3505200" y="5105400"/>
          <a:ext cx="2819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Equation" r:id="rId3" imgW="1066800" imgH="241300" progId="Equation.3">
                  <p:embed/>
                </p:oleObj>
              </mc:Choice>
              <mc:Fallback>
                <p:oleObj name="Equation" r:id="rId3" imgW="1066800" imgH="2413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105400"/>
                        <a:ext cx="2819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Text Box 14"/>
          <p:cNvSpPr txBox="1">
            <a:spLocks noChangeArrowheads="1"/>
          </p:cNvSpPr>
          <p:nvPr/>
        </p:nvSpPr>
        <p:spPr bwMode="auto">
          <a:xfrm>
            <a:off x="7239000" y="51054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(5.6)</a:t>
            </a:r>
          </a:p>
        </p:txBody>
      </p:sp>
      <p:sp>
        <p:nvSpPr>
          <p:cNvPr id="3089" name="Text Box 15"/>
          <p:cNvSpPr txBox="1">
            <a:spLocks noChangeArrowheads="1"/>
          </p:cNvSpPr>
          <p:nvPr/>
        </p:nvSpPr>
        <p:spPr bwMode="auto">
          <a:xfrm>
            <a:off x="5867400" y="5791200"/>
            <a:ext cx="259080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0" hangingPunct="0">
              <a:spcBef>
                <a:spcPct val="50000"/>
              </a:spcBef>
              <a:defRPr sz="2000"/>
            </a:lvl1pPr>
          </a:lstStyle>
          <a:p>
            <a:r>
              <a:rPr lang="sk-SK"/>
              <a:t>Maximálna modulačná frekvencia</a:t>
            </a:r>
            <a:endParaRPr lang="en-US"/>
          </a:p>
        </p:txBody>
      </p:sp>
      <p:sp>
        <p:nvSpPr>
          <p:cNvPr id="3090" name="Line 16"/>
          <p:cNvSpPr>
            <a:spLocks noChangeShapeType="1"/>
          </p:cNvSpPr>
          <p:nvPr/>
        </p:nvSpPr>
        <p:spPr bwMode="auto">
          <a:xfrm flipH="1">
            <a:off x="5638800" y="6096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091" name="Line 17"/>
          <p:cNvSpPr>
            <a:spLocks noChangeShapeType="1"/>
          </p:cNvSpPr>
          <p:nvPr/>
        </p:nvSpPr>
        <p:spPr bwMode="auto">
          <a:xfrm flipV="1">
            <a:off x="5638800" y="5638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graphicFrame>
        <p:nvGraphicFramePr>
          <p:cNvPr id="3075" name="Object 18"/>
          <p:cNvGraphicFramePr>
            <a:graphicFrameLocks noChangeAspect="1"/>
          </p:cNvGraphicFramePr>
          <p:nvPr/>
        </p:nvGraphicFramePr>
        <p:xfrm>
          <a:off x="2782888" y="2590800"/>
          <a:ext cx="22828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Equation" r:id="rId5" imgW="1040948" imgH="241195" progId="Equation.3">
                  <p:embed/>
                </p:oleObj>
              </mc:Choice>
              <mc:Fallback>
                <p:oleObj name="Equation" r:id="rId5" imgW="1040948" imgH="241195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2590800"/>
                        <a:ext cx="22828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9C9AF5E-70E9-417A-A6D0-9862DE7930DB}" type="slidenum">
              <a:rPr lang="en-US" sz="1400" smtClean="0"/>
              <a:pPr eaLnBrk="1" hangingPunct="1"/>
              <a:t>21</a:t>
            </a:fld>
            <a:endParaRPr lang="en-US" sz="1400" smtClean="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253683" y="525145"/>
            <a:ext cx="7772400" cy="1403350"/>
          </a:xfrm>
        </p:spPr>
        <p:txBody>
          <a:bodyPr/>
          <a:lstStyle/>
          <a:p>
            <a:r>
              <a:rPr lang="en-US" dirty="0" smtClean="0"/>
              <a:t>FM IMPROVEMENT</a:t>
            </a:r>
            <a:endParaRPr lang="en-US" dirty="0" smtClean="0"/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572000"/>
          </a:xfrm>
        </p:spPr>
        <p:txBody>
          <a:bodyPr/>
          <a:lstStyle/>
          <a:p>
            <a:r>
              <a:rPr lang="sk-SK" sz="2400" dirty="0" err="1" smtClean="0"/>
              <a:t>FM</a:t>
            </a:r>
            <a:r>
              <a:rPr lang="sk-SK" sz="2400" dirty="0" smtClean="0"/>
              <a:t> modulácia využíva značne neefektívne prenosové pásmo</a:t>
            </a:r>
          </a:p>
          <a:p>
            <a:pPr lvl="1" algn="just"/>
            <a:r>
              <a:rPr lang="sk-SK" sz="2400" dirty="0" smtClean="0"/>
              <a:t>Malá šírka pásma v základnom pásme je konvertovaná na veľkú šírku </a:t>
            </a:r>
            <a:r>
              <a:rPr lang="sk-SK" sz="2400" dirty="0" err="1" smtClean="0"/>
              <a:t>RF</a:t>
            </a:r>
            <a:r>
              <a:rPr lang="sk-SK" sz="2400" dirty="0" smtClean="0"/>
              <a:t> pásma</a:t>
            </a:r>
            <a:endParaRPr lang="en-US" sz="2400" dirty="0" smtClean="0"/>
          </a:p>
          <a:p>
            <a:r>
              <a:rPr lang="sk-SK" sz="2400" dirty="0" err="1" smtClean="0"/>
              <a:t>FM</a:t>
            </a:r>
            <a:r>
              <a:rPr lang="sk-SK" sz="2400" dirty="0" smtClean="0"/>
              <a:t> demodulácia a detekcia konvertuje široké zabraté </a:t>
            </a:r>
            <a:r>
              <a:rPr lang="sk-SK" sz="2400" dirty="0" err="1" smtClean="0"/>
              <a:t>RF</a:t>
            </a:r>
            <a:r>
              <a:rPr lang="sk-SK" sz="2400" dirty="0" smtClean="0"/>
              <a:t> pásmo do malej šírky pásma v základnom pásme.</a:t>
            </a:r>
            <a:endParaRPr lang="en-US" sz="2400" dirty="0" smtClean="0"/>
          </a:p>
          <a:p>
            <a:pPr lvl="1"/>
            <a:r>
              <a:rPr lang="sk-SK" sz="2400" dirty="0" smtClean="0"/>
              <a:t>Pomer šírok </a:t>
            </a:r>
            <a:r>
              <a:rPr lang="sk-SK" sz="2400" dirty="0" err="1" smtClean="0"/>
              <a:t>RF</a:t>
            </a:r>
            <a:r>
              <a:rPr lang="sk-SK" sz="2400" dirty="0" smtClean="0"/>
              <a:t> a základného pásma dáva zlepšenie pomeru signál/šum, čo vedie k tzv. </a:t>
            </a:r>
            <a:r>
              <a:rPr lang="sk-SK" sz="2400" b="1" i="1" dirty="0" err="1"/>
              <a:t>FM</a:t>
            </a:r>
            <a:r>
              <a:rPr lang="sk-SK" sz="2400" dirty="0" smtClean="0"/>
              <a:t> </a:t>
            </a:r>
            <a:r>
              <a:rPr lang="sk-SK" sz="2400" b="1" i="1" dirty="0" smtClean="0"/>
              <a:t>zlepšeniu .</a:t>
            </a:r>
            <a:endParaRPr lang="en-US" sz="2400" b="1" i="1" dirty="0" smtClean="0"/>
          </a:p>
        </p:txBody>
      </p:sp>
      <p:sp>
        <p:nvSpPr>
          <p:cNvPr id="61445" name="Line 4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9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C36ED3F-E6A5-4A05-9893-CA83C9E8757E}" type="slidenum">
              <a:rPr lang="en-US" sz="1400" smtClean="0"/>
              <a:pPr eaLnBrk="1" hangingPunct="1"/>
              <a:t>22</a:t>
            </a:fld>
            <a:endParaRPr lang="en-US" sz="1400" smtClean="0"/>
          </a:p>
        </p:txBody>
      </p:sp>
      <p:sp>
        <p:nvSpPr>
          <p:cNvPr id="6246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98500" y="2559050"/>
            <a:ext cx="7772400" cy="1143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k-SK" smtClean="0">
                <a:solidFill>
                  <a:srgbClr val="CC9900"/>
                </a:solidFill>
              </a:rPr>
              <a:t>Digitálna komunikácia</a:t>
            </a:r>
            <a:endParaRPr lang="en-US" smtClean="0">
              <a:solidFill>
                <a:srgbClr val="CC9900"/>
              </a:solidFill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00113" y="4724400"/>
            <a:ext cx="4176712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b="1">
                <a:solidFill>
                  <a:schemeClr val="tx2"/>
                </a:solidFill>
                <a:latin typeface="Arial" pitchFamily="34" charset="0"/>
              </a:rPr>
              <a:t>zdroj: </a:t>
            </a:r>
            <a:r>
              <a:rPr lang="en-US">
                <a:solidFill>
                  <a:schemeClr val="tx2"/>
                </a:solidFill>
                <a:latin typeface="Arial" pitchFamily="34" charset="0"/>
              </a:rPr>
              <a:t>Modulation and Multiplexing</a:t>
            </a:r>
            <a:r>
              <a:rPr lang="sk-SK">
                <a:solidFill>
                  <a:schemeClr val="tx2"/>
                </a:solidFill>
                <a:latin typeface="Arial" pitchFamily="34" charset="0"/>
              </a:rPr>
              <a:t>,</a:t>
            </a:r>
            <a:endParaRPr lang="sk-SK" b="1">
              <a:solidFill>
                <a:schemeClr val="tx2"/>
              </a:solidFill>
              <a:latin typeface="Arial" pitchFamily="34" charset="0"/>
            </a:endParaRPr>
          </a:p>
          <a:p>
            <a:pPr eaLnBrk="1" hangingPunct="1"/>
            <a:r>
              <a:rPr lang="en-US" b="1">
                <a:solidFill>
                  <a:schemeClr val="tx2"/>
                </a:solidFill>
                <a:latin typeface="Arial" pitchFamily="34" charset="0"/>
              </a:rPr>
              <a:t>Joe Montana, G.Mason Univ.</a:t>
            </a:r>
          </a:p>
          <a:p>
            <a:pPr eaLnBrk="1" hangingPunct="1"/>
            <a:r>
              <a:rPr lang="en-US" b="1">
                <a:solidFill>
                  <a:schemeClr val="tx2"/>
                </a:solidFill>
                <a:latin typeface="Arial" pitchFamily="34" charset="0"/>
              </a:rPr>
              <a:t>IT 488 - Fall 2003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prel</a:t>
            </a:r>
            <a:r>
              <a:rPr lang="sk-SK">
                <a:latin typeface="Arial" pitchFamily="34" charset="0"/>
              </a:rPr>
              <a:t>ožila M. Fintor, apríl 2010</a:t>
            </a: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490F804-343C-4BFC-80B8-DD57E6D1DBE9}" type="slidenum">
              <a:rPr lang="en-US" sz="1400" smtClean="0"/>
              <a:pPr eaLnBrk="1" hangingPunct="1"/>
              <a:t>23</a:t>
            </a:fld>
            <a:endParaRPr lang="en-US" sz="1400" smtClean="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382000" cy="1143000"/>
          </a:xfrm>
        </p:spPr>
        <p:txBody>
          <a:bodyPr/>
          <a:lstStyle/>
          <a:p>
            <a:pPr eaLnBrk="1" hangingPunct="1"/>
            <a:r>
              <a:rPr lang="sk-SK" smtClean="0"/>
              <a:t>Digitálna komunikácia</a:t>
            </a:r>
            <a:r>
              <a:rPr lang="en-US" smtClean="0"/>
              <a:t>-1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2173288"/>
            <a:ext cx="8181975" cy="4114800"/>
          </a:xfrm>
        </p:spPr>
        <p:txBody>
          <a:bodyPr/>
          <a:lstStyle/>
          <a:p>
            <a:pPr eaLnBrk="1" hangingPunct="1"/>
            <a:r>
              <a:rPr lang="sk-SK" smtClean="0"/>
              <a:t>Mnoho signálov má digitálny pôvod</a:t>
            </a:r>
          </a:p>
          <a:p>
            <a:pPr lvl="1" eaLnBrk="1" hangingPunct="1"/>
            <a:r>
              <a:rPr lang="sk-SK" smtClean="0"/>
              <a:t>dáta z počítača</a:t>
            </a:r>
          </a:p>
          <a:p>
            <a:pPr lvl="1" eaLnBrk="1" hangingPunct="1"/>
            <a:r>
              <a:rPr lang="sk-SK" smtClean="0"/>
              <a:t>dáta z pevných a mobilných digitálnych systémov</a:t>
            </a:r>
          </a:p>
          <a:p>
            <a:pPr lvl="1" eaLnBrk="1" hangingPunct="1">
              <a:lnSpc>
                <a:spcPct val="90000"/>
              </a:lnSpc>
            </a:pPr>
            <a:r>
              <a:rPr lang="sk-SK" smtClean="0"/>
              <a:t>digitalizované informácie</a:t>
            </a:r>
            <a:r>
              <a:rPr lang="en-US" smtClean="0"/>
              <a:t> (</a:t>
            </a:r>
            <a:r>
              <a:rPr lang="sk-SK" smtClean="0"/>
              <a:t>na</a:t>
            </a:r>
            <a:r>
              <a:rPr lang="en-US" smtClean="0"/>
              <a:t>pr. </a:t>
            </a:r>
            <a:r>
              <a:rPr lang="sk-SK" smtClean="0"/>
              <a:t>hlas</a:t>
            </a:r>
            <a:r>
              <a:rPr lang="en-US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sk-SK" smtClean="0"/>
              <a:t>Svetová sieť smeruje k celodigitálnemu systému</a:t>
            </a:r>
            <a:endParaRPr lang="en-US" smtClean="0"/>
          </a:p>
          <a:p>
            <a:pPr eaLnBrk="1" hangingPunct="1"/>
            <a:r>
              <a:rPr lang="sk-SK" smtClean="0"/>
              <a:t>Počítače vedia spracovať iba digitálne systémy</a:t>
            </a:r>
            <a:endParaRPr lang="en-US" smtClean="0"/>
          </a:p>
        </p:txBody>
      </p:sp>
      <p:sp>
        <p:nvSpPr>
          <p:cNvPr id="63493" name="Line 4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3494" name="Text Box 5"/>
          <p:cNvSpPr txBox="1">
            <a:spLocks noChangeArrowheads="1"/>
          </p:cNvSpPr>
          <p:nvPr/>
        </p:nvSpPr>
        <p:spPr bwMode="auto">
          <a:xfrm>
            <a:off x="3846513" y="1643063"/>
            <a:ext cx="5060950" cy="4953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§5.4 in Chapter 5 + updated material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053F54-1316-4E76-AFEA-3C8C1C870A5B}" type="slidenum">
              <a:rPr lang="en-US" sz="1400" smtClean="0"/>
              <a:pPr eaLnBrk="1" hangingPunct="1"/>
              <a:t>24</a:t>
            </a:fld>
            <a:endParaRPr lang="en-US" sz="1400" smtClean="0"/>
          </a:p>
        </p:txBody>
      </p:sp>
      <p:sp>
        <p:nvSpPr>
          <p:cNvPr id="6451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7772400" cy="1522412"/>
          </a:xfrm>
        </p:spPr>
        <p:txBody>
          <a:bodyPr/>
          <a:lstStyle/>
          <a:p>
            <a:pPr eaLnBrk="1" hangingPunct="1"/>
            <a:r>
              <a:rPr lang="sk-SK" smtClean="0"/>
              <a:t>Prečo digitálny prenos?</a:t>
            </a:r>
          </a:p>
        </p:txBody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85750" y="1600200"/>
            <a:ext cx="8643938" cy="4525963"/>
          </a:xfrm>
        </p:spPr>
        <p:txBody>
          <a:bodyPr/>
          <a:lstStyle/>
          <a:p>
            <a:pPr eaLnBrk="1" hangingPunct="1"/>
            <a:r>
              <a:rPr lang="sk-SK" sz="2800" smtClean="0"/>
              <a:t>mohutnosť (robustnosť)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400" smtClean="0"/>
              <a:t>všeobecne menej náchylné na poškodenie</a:t>
            </a: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sk-SK" sz="2400" smtClean="0"/>
              <a:t>ale ... keď je poškodený, má sklon zlyhať rýchlo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sk-SK" smtClean="0"/>
              <a:t>Prispôsobivosť</a:t>
            </a:r>
            <a:endParaRPr lang="en-US" smtClean="0"/>
          </a:p>
          <a:p>
            <a:pPr eaLnBrk="1" hangingPunct="1"/>
            <a:r>
              <a:rPr lang="sk-SK" smtClean="0"/>
              <a:t>ľahko sa kombinuje do zväzku informačných signálov:</a:t>
            </a:r>
          </a:p>
          <a:p>
            <a:pPr lvl="2" eaLnBrk="1" hangingPunct="1"/>
            <a:r>
              <a:rPr lang="sk-SK" smtClean="0"/>
              <a:t>dáta</a:t>
            </a:r>
            <a:r>
              <a:rPr lang="en-US" smtClean="0"/>
              <a:t>, </a:t>
            </a:r>
            <a:r>
              <a:rPr lang="sk-SK" smtClean="0"/>
              <a:t>zvuk, vide</a:t>
            </a:r>
            <a:r>
              <a:rPr lang="en-US" smtClean="0"/>
              <a:t>o</a:t>
            </a:r>
            <a:r>
              <a:rPr lang="sk-SK" smtClean="0"/>
              <a:t>, viacužívateľské signály</a:t>
            </a:r>
          </a:p>
          <a:p>
            <a:pPr eaLnBrk="1" hangingPunct="1"/>
            <a:r>
              <a:rPr lang="sk-SK" sz="2800" smtClean="0"/>
              <a:t>kompatibilita s digitálnym úložiskom, atď.</a:t>
            </a:r>
          </a:p>
          <a:p>
            <a:pPr eaLnBrk="1" hangingPunct="1">
              <a:lnSpc>
                <a:spcPct val="90000"/>
              </a:lnSpc>
            </a:pPr>
            <a:r>
              <a:rPr lang="sk-SK" sz="2800" smtClean="0"/>
              <a:t>bezpečnosť – nie je jednoduchý príjem okrem príjemcu</a:t>
            </a:r>
            <a:endParaRPr lang="en-US" sz="2800" smtClean="0"/>
          </a:p>
        </p:txBody>
      </p:sp>
      <p:sp>
        <p:nvSpPr>
          <p:cNvPr id="64517" name="Line 1028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2106EE-45FC-4C29-934A-E083021824B4}" type="slidenum">
              <a:rPr lang="en-US" sz="1400" smtClean="0"/>
              <a:pPr eaLnBrk="1" hangingPunct="1"/>
              <a:t>25</a:t>
            </a:fld>
            <a:endParaRPr lang="en-US" sz="1400" smtClean="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pPr eaLnBrk="1" hangingPunct="1"/>
            <a:r>
              <a:rPr lang="sk-SK" smtClean="0">
                <a:solidFill>
                  <a:srgbClr val="CC9900"/>
                </a:solidFill>
              </a:rPr>
              <a:t>Digitálna komunikácia - 2</a:t>
            </a:r>
            <a:endParaRPr lang="en-US" smtClean="0">
              <a:solidFill>
                <a:srgbClr val="CC9900"/>
              </a:solidFill>
            </a:endParaRP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419600"/>
          </a:xfrm>
        </p:spPr>
        <p:txBody>
          <a:bodyPr/>
          <a:lstStyle/>
          <a:p>
            <a:pPr eaLnBrk="1" hangingPunct="1"/>
            <a:r>
              <a:rPr lang="sk-SK" smtClean="0"/>
              <a:t>V základnej šírke posiela ±V (volty) pre reprezentáciu logickej 1 a 0</a:t>
            </a:r>
          </a:p>
          <a:p>
            <a:pPr eaLnBrk="1" hangingPunct="1"/>
            <a:r>
              <a:rPr lang="sk-SK" smtClean="0"/>
              <a:t>V oblasti RF – digitálne upravovaná nosná</a:t>
            </a:r>
          </a:p>
          <a:p>
            <a:pPr lvl="1" eaLnBrk="1" hangingPunct="1"/>
            <a:r>
              <a:rPr lang="en-US" b="1" smtClean="0"/>
              <a:t>ASK</a:t>
            </a:r>
            <a:r>
              <a:rPr lang="en-US" smtClean="0"/>
              <a:t>	</a:t>
            </a:r>
            <a:r>
              <a:rPr lang="sk-SK" smtClean="0"/>
              <a:t>amplitúdové kľúčovanie</a:t>
            </a:r>
            <a:endParaRPr lang="en-US" smtClean="0"/>
          </a:p>
          <a:p>
            <a:pPr lvl="1" eaLnBrk="1" hangingPunct="1"/>
            <a:r>
              <a:rPr lang="en-US" b="1" smtClean="0"/>
              <a:t>FSK</a:t>
            </a:r>
            <a:r>
              <a:rPr lang="en-US" smtClean="0"/>
              <a:t>	</a:t>
            </a:r>
            <a:r>
              <a:rPr lang="sk-SK" smtClean="0"/>
              <a:t>kľúčovanie frekvencií</a:t>
            </a:r>
            <a:endParaRPr lang="en-US" smtClean="0"/>
          </a:p>
          <a:p>
            <a:pPr lvl="1" eaLnBrk="1" hangingPunct="1"/>
            <a:r>
              <a:rPr lang="en-US" b="1" smtClean="0"/>
              <a:t>PSK</a:t>
            </a:r>
            <a:r>
              <a:rPr lang="en-US" smtClean="0"/>
              <a:t>	</a:t>
            </a:r>
            <a:r>
              <a:rPr lang="sk-SK" smtClean="0"/>
              <a:t>fázové kľúčovanie</a:t>
            </a:r>
            <a:endParaRPr lang="en-US" smtClean="0"/>
          </a:p>
          <a:p>
            <a:pPr eaLnBrk="1" hangingPunct="1"/>
            <a:r>
              <a:rPr lang="sk-SK" smtClean="0"/>
              <a:t>Binárne formy týchto modulácií sú: </a:t>
            </a:r>
            <a:br>
              <a:rPr lang="sk-SK" smtClean="0"/>
            </a:br>
            <a:r>
              <a:rPr lang="sk-SK" smtClean="0"/>
              <a:t>OOK, BFSK a BPSK</a:t>
            </a:r>
          </a:p>
        </p:txBody>
      </p:sp>
      <p:sp>
        <p:nvSpPr>
          <p:cNvPr id="65541" name="Line 4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5542" name="Text Box 5"/>
          <p:cNvSpPr txBox="1">
            <a:spLocks noChangeArrowheads="1"/>
          </p:cNvSpPr>
          <p:nvPr/>
        </p:nvSpPr>
        <p:spPr bwMode="auto">
          <a:xfrm>
            <a:off x="1295400" y="6035675"/>
            <a:ext cx="61722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k-SK" sz="2000">
                <a:latin typeface="Calibri" pitchFamily="34" charset="0"/>
              </a:rPr>
              <a:t>Pozrime sa najprv na základnú Digitálnu komunikáciu z knihy </a:t>
            </a:r>
            <a:r>
              <a:rPr lang="en-US" sz="2000" b="1">
                <a:latin typeface="Calibri" pitchFamily="34" charset="0"/>
              </a:rPr>
              <a:t>COUCH (7th. Edition)</a:t>
            </a:r>
          </a:p>
        </p:txBody>
      </p:sp>
      <p:sp>
        <p:nvSpPr>
          <p:cNvPr id="65543" name="AutoShape 6"/>
          <p:cNvSpPr>
            <a:spLocks noChangeArrowheads="1"/>
          </p:cNvSpPr>
          <p:nvPr/>
        </p:nvSpPr>
        <p:spPr bwMode="auto">
          <a:xfrm>
            <a:off x="7467600" y="6172200"/>
            <a:ext cx="1066800" cy="381000"/>
          </a:xfrm>
          <a:prstGeom prst="rightArrow">
            <a:avLst>
              <a:gd name="adj1" fmla="val 50000"/>
              <a:gd name="adj2" fmla="val 70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k-SK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7861FAD-E3A8-4224-9F29-2E7D1ADE6311}" type="slidenum">
              <a:rPr lang="en-US" sz="1400" smtClean="0"/>
              <a:pPr eaLnBrk="1" hangingPunct="1"/>
              <a:t>26</a:t>
            </a:fld>
            <a:endParaRPr lang="en-US" sz="1400" smtClean="0"/>
          </a:p>
        </p:txBody>
      </p:sp>
      <p:sp>
        <p:nvSpPr>
          <p:cNvPr id="410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1143000"/>
          </a:xfrm>
        </p:spPr>
        <p:txBody>
          <a:bodyPr/>
          <a:lstStyle/>
          <a:p>
            <a:pPr eaLnBrk="1" hangingPunct="1"/>
            <a:r>
              <a:rPr lang="sk-SK" smtClean="0"/>
              <a:t>Digitálna komunikácia </a:t>
            </a:r>
            <a:r>
              <a:rPr lang="en-US" smtClean="0"/>
              <a:t>-3</a:t>
            </a:r>
          </a:p>
        </p:txBody>
      </p:sp>
      <p:sp>
        <p:nvSpPr>
          <p:cNvPr id="4101" name="Line 1028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102" name="Text Box 1029"/>
          <p:cNvSpPr txBox="1">
            <a:spLocks noChangeArrowheads="1"/>
          </p:cNvSpPr>
          <p:nvPr/>
        </p:nvSpPr>
        <p:spPr bwMode="auto">
          <a:xfrm>
            <a:off x="7010400" y="5257800"/>
            <a:ext cx="17526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k-SK" b="1">
                <a:latin typeface="Calibri" pitchFamily="34" charset="0"/>
              </a:rPr>
              <a:t>Poznámka</a:t>
            </a:r>
            <a:r>
              <a:rPr lang="en-US" b="1">
                <a:latin typeface="Calibri" pitchFamily="34" charset="0"/>
              </a:rPr>
              <a:t>:</a:t>
            </a:r>
            <a:r>
              <a:rPr lang="en-US">
                <a:latin typeface="Calibri" pitchFamily="34" charset="0"/>
              </a:rPr>
              <a:t> </a:t>
            </a:r>
            <a:r>
              <a:rPr lang="sk-SK">
                <a:latin typeface="Calibri" pitchFamily="34" charset="0"/>
              </a:rPr>
              <a:t>od</a:t>
            </a:r>
            <a:r>
              <a:rPr lang="en-US">
                <a:latin typeface="Calibri" pitchFamily="34" charset="0"/>
              </a:rPr>
              <a:t> Couch</a:t>
            </a:r>
            <a:endParaRPr lang="en-US" b="1">
              <a:latin typeface="Calibri" pitchFamily="34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286000" y="1857375"/>
          <a:ext cx="4594225" cy="475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Photo Editor Photo" r:id="rId4" imgW="3982006" imgH="4123810" progId="">
                  <p:embed/>
                </p:oleObj>
              </mc:Choice>
              <mc:Fallback>
                <p:oleObj name="Photo Editor Photo" r:id="rId4" imgW="3982006" imgH="412381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857375"/>
                        <a:ext cx="4594225" cy="475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2286000" y="1785938"/>
            <a:ext cx="2571750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Pulzn</a:t>
            </a:r>
            <a:r>
              <a:rPr lang="sk-SK" sz="1000">
                <a:latin typeface="Arial" pitchFamily="34" charset="0"/>
              </a:rPr>
              <a:t>á amplitúdova modulácia</a:t>
            </a:r>
            <a:endParaRPr lang="en-US" sz="1000">
              <a:latin typeface="Arial" pitchFamily="34" charset="0"/>
            </a:endParaRPr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2286000" y="3357563"/>
            <a:ext cx="2571750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1000">
                <a:latin typeface="Arial" pitchFamily="34" charset="0"/>
              </a:rPr>
              <a:t>Základňová analógová vlna</a:t>
            </a:r>
            <a:endParaRPr lang="en-US" sz="1000">
              <a:latin typeface="Arial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2286000" y="4643438"/>
            <a:ext cx="3071813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1000">
                <a:latin typeface="Arial" pitchFamily="34" charset="0"/>
              </a:rPr>
              <a:t>Impulzná vlna s  nasledovaným vzorkovaním</a:t>
            </a:r>
            <a:endParaRPr lang="en-US" sz="1000">
              <a:latin typeface="Arial" pitchFamily="34" charset="0"/>
            </a:endParaRPr>
          </a:p>
        </p:txBody>
      </p:sp>
      <p:sp>
        <p:nvSpPr>
          <p:cNvPr id="4106" name="TextBox 9"/>
          <p:cNvSpPr txBox="1">
            <a:spLocks noChangeArrowheads="1"/>
          </p:cNvSpPr>
          <p:nvPr/>
        </p:nvSpPr>
        <p:spPr bwMode="auto">
          <a:xfrm>
            <a:off x="2286000" y="6215063"/>
            <a:ext cx="3071813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1000">
                <a:latin typeface="Arial" pitchFamily="34" charset="0"/>
              </a:rPr>
              <a:t>Výsledný PAM signál (plochovrchné vzorkovanie)</a:t>
            </a:r>
            <a:endParaRPr lang="en-US" sz="1000">
              <a:latin typeface="Arial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3143250" y="6429375"/>
            <a:ext cx="3071813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1000">
                <a:latin typeface="Arial" pitchFamily="34" charset="0"/>
              </a:rPr>
              <a:t>PAM signál s plochovrchným vzorkovaním</a:t>
            </a:r>
            <a:endParaRPr lang="en-US" sz="10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D86C9A4-90EA-472A-8437-3F5D172D53EC}" type="slidenum">
              <a:rPr lang="en-US" sz="1400" smtClean="0"/>
              <a:pPr eaLnBrk="1" hangingPunct="1"/>
              <a:t>27</a:t>
            </a:fld>
            <a:endParaRPr lang="en-US" sz="1400" smtClean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257300" y="1903413"/>
          <a:ext cx="6726238" cy="423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Photo Editor Photo" r:id="rId4" imgW="6620799" imgH="4172532" progId="">
                  <p:embed/>
                </p:oleObj>
              </mc:Choice>
              <mc:Fallback>
                <p:oleObj name="Photo Editor Photo" r:id="rId4" imgW="6620799" imgH="4172532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1903413"/>
                        <a:ext cx="6726238" cy="423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1143000"/>
          </a:xfrm>
        </p:spPr>
        <p:txBody>
          <a:bodyPr/>
          <a:lstStyle/>
          <a:p>
            <a:pPr eaLnBrk="1" hangingPunct="1"/>
            <a:r>
              <a:rPr lang="sk-SK" smtClean="0"/>
              <a:t>Digitálna komunikácia </a:t>
            </a:r>
            <a:r>
              <a:rPr lang="en-US" smtClean="0"/>
              <a:t>- 4</a:t>
            </a:r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6553200" y="5334000"/>
            <a:ext cx="19050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From Couch, Fig. 3-15</a:t>
            </a:r>
          </a:p>
        </p:txBody>
      </p: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1500188" y="5643563"/>
            <a:ext cx="3571875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1000">
                <a:latin typeface="Arial" pitchFamily="34" charset="0"/>
              </a:rPr>
              <a:t>Kvantizácia vstupnej a výstupnej charakteristiky</a:t>
            </a:r>
            <a:endParaRPr lang="en-US" sz="1000">
              <a:latin typeface="Arial" pitchFamily="34" charset="0"/>
            </a:endParaRPr>
          </a:p>
        </p:txBody>
      </p:sp>
      <p:sp>
        <p:nvSpPr>
          <p:cNvPr id="5128" name="TextBox 8"/>
          <p:cNvSpPr txBox="1">
            <a:spLocks noChangeArrowheads="1"/>
          </p:cNvSpPr>
          <p:nvPr/>
        </p:nvSpPr>
        <p:spPr bwMode="auto">
          <a:xfrm>
            <a:off x="3357563" y="2286000"/>
            <a:ext cx="633412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1000">
                <a:latin typeface="Arial" pitchFamily="34" charset="0"/>
              </a:rPr>
              <a:t>Vstup</a:t>
            </a:r>
          </a:p>
          <a:p>
            <a:pPr eaLnBrk="1" hangingPunct="1"/>
            <a:endParaRPr lang="sk-SK" sz="1000">
              <a:latin typeface="Arial" pitchFamily="34" charset="0"/>
            </a:endParaRPr>
          </a:p>
          <a:p>
            <a:pPr eaLnBrk="1" hangingPunct="1"/>
            <a:endParaRPr lang="en-US" sz="1000">
              <a:latin typeface="Arial" pitchFamily="34" charset="0"/>
            </a:endParaRPr>
          </a:p>
        </p:txBody>
      </p:sp>
      <p:sp>
        <p:nvSpPr>
          <p:cNvPr id="5129" name="TextBox 9"/>
          <p:cNvSpPr txBox="1">
            <a:spLocks noChangeArrowheads="1"/>
          </p:cNvSpPr>
          <p:nvPr/>
        </p:nvSpPr>
        <p:spPr bwMode="auto">
          <a:xfrm>
            <a:off x="6357938" y="3929063"/>
            <a:ext cx="1285875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1000">
                <a:latin typeface="Arial" pitchFamily="34" charset="0"/>
              </a:rPr>
              <a:t>Výstup</a:t>
            </a:r>
          </a:p>
          <a:p>
            <a:pPr eaLnBrk="1" hangingPunct="1"/>
            <a:endParaRPr lang="sk-SK" sz="1000">
              <a:latin typeface="Arial" pitchFamily="34" charset="0"/>
            </a:endParaRPr>
          </a:p>
          <a:p>
            <a:pPr eaLnBrk="1" hangingPunct="1"/>
            <a:endParaRPr lang="en-US" sz="10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850007-C2C7-489B-9719-CB4DB1B87B54}" type="slidenum">
              <a:rPr lang="en-US" sz="1400" smtClean="0"/>
              <a:pPr eaLnBrk="1" hangingPunct="1"/>
              <a:t>28</a:t>
            </a:fld>
            <a:endParaRPr lang="en-US" sz="1400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763000" cy="1143000"/>
          </a:xfrm>
        </p:spPr>
        <p:txBody>
          <a:bodyPr/>
          <a:lstStyle/>
          <a:p>
            <a:pPr eaLnBrk="1" hangingPunct="1"/>
            <a:r>
              <a:rPr lang="sk-SK" smtClean="0"/>
              <a:t>Digitálna komunikácia </a:t>
            </a:r>
            <a:r>
              <a:rPr lang="en-US" smtClean="0"/>
              <a:t>- 5</a:t>
            </a:r>
          </a:p>
        </p:txBody>
      </p:sp>
      <p:sp>
        <p:nvSpPr>
          <p:cNvPr id="6149" name="Line 3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998663" y="1727200"/>
          <a:ext cx="6388100" cy="484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Photo Editor Photo" r:id="rId3" imgW="6725589" imgH="5095238" progId="">
                  <p:embed/>
                </p:oleObj>
              </mc:Choice>
              <mc:Fallback>
                <p:oleObj name="Photo Editor Photo" r:id="rId3" imgW="6725589" imgH="509523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663" y="1727200"/>
                        <a:ext cx="6388100" cy="484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381000" y="5257800"/>
            <a:ext cx="1817688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From Couch, Fig. 3-13</a:t>
            </a:r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4143375" y="1714500"/>
            <a:ext cx="1357313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1000">
                <a:latin typeface="Arial" pitchFamily="34" charset="0"/>
              </a:rPr>
              <a:t>Vzorkovacie časy</a:t>
            </a:r>
          </a:p>
        </p:txBody>
      </p:sp>
      <p:sp>
        <p:nvSpPr>
          <p:cNvPr id="6152" name="TextBox 7"/>
          <p:cNvSpPr txBox="1">
            <a:spLocks noChangeArrowheads="1"/>
          </p:cNvSpPr>
          <p:nvPr/>
        </p:nvSpPr>
        <p:spPr bwMode="auto">
          <a:xfrm>
            <a:off x="2714625" y="3214688"/>
            <a:ext cx="1071563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1000">
                <a:latin typeface="Arial" pitchFamily="34" charset="0"/>
              </a:rPr>
              <a:t>Analóg. signál</a:t>
            </a:r>
          </a:p>
        </p:txBody>
      </p:sp>
      <p:sp>
        <p:nvSpPr>
          <p:cNvPr id="6153" name="TextBox 8"/>
          <p:cNvSpPr txBox="1">
            <a:spLocks noChangeArrowheads="1"/>
          </p:cNvSpPr>
          <p:nvPr/>
        </p:nvSpPr>
        <p:spPr bwMode="auto">
          <a:xfrm>
            <a:off x="2714625" y="3429000"/>
            <a:ext cx="847725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1000">
                <a:latin typeface="Arial" pitchFamily="34" charset="0"/>
              </a:rPr>
              <a:t>PAM signál</a:t>
            </a:r>
          </a:p>
        </p:txBody>
      </p:sp>
      <p:sp>
        <p:nvSpPr>
          <p:cNvPr id="6154" name="TextBox 9"/>
          <p:cNvSpPr txBox="1">
            <a:spLocks noChangeArrowheads="1"/>
          </p:cNvSpPr>
          <p:nvPr/>
        </p:nvSpPr>
        <p:spPr bwMode="auto">
          <a:xfrm>
            <a:off x="2714625" y="3643313"/>
            <a:ext cx="1633538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1000">
                <a:latin typeface="Arial" pitchFamily="34" charset="0"/>
              </a:rPr>
              <a:t>Kvantizovaný PAM signál</a:t>
            </a:r>
          </a:p>
        </p:txBody>
      </p:sp>
      <p:sp>
        <p:nvSpPr>
          <p:cNvPr id="6155" name="TextBox 10"/>
          <p:cNvSpPr txBox="1">
            <a:spLocks noChangeArrowheads="1"/>
          </p:cNvSpPr>
          <p:nvPr/>
        </p:nvSpPr>
        <p:spPr bwMode="auto">
          <a:xfrm>
            <a:off x="1928813" y="4214813"/>
            <a:ext cx="5500687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1000">
                <a:latin typeface="Arial" pitchFamily="34" charset="0"/>
              </a:rPr>
              <a:t>Analógový signál, PAM signál a kvantizovaný PAM signál</a:t>
            </a:r>
          </a:p>
        </p:txBody>
      </p:sp>
      <p:sp>
        <p:nvSpPr>
          <p:cNvPr id="6156" name="TextBox 11"/>
          <p:cNvSpPr txBox="1">
            <a:spLocks noChangeArrowheads="1"/>
          </p:cNvSpPr>
          <p:nvPr/>
        </p:nvSpPr>
        <p:spPr bwMode="auto">
          <a:xfrm>
            <a:off x="5072063" y="4572000"/>
            <a:ext cx="341947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1000">
                <a:latin typeface="Arial" pitchFamily="34" charset="0"/>
              </a:rPr>
              <a:t>Rozdiel medzi analógovým signálom a kvantizovaným PAM signálom</a:t>
            </a:r>
          </a:p>
        </p:txBody>
      </p:sp>
      <p:sp>
        <p:nvSpPr>
          <p:cNvPr id="6157" name="TextBox 12"/>
          <p:cNvSpPr txBox="1">
            <a:spLocks noChangeArrowheads="1"/>
          </p:cNvSpPr>
          <p:nvPr/>
        </p:nvSpPr>
        <p:spPr bwMode="auto">
          <a:xfrm>
            <a:off x="2214563" y="5500688"/>
            <a:ext cx="1633537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1000">
                <a:latin typeface="Arial" pitchFamily="34" charset="0"/>
              </a:rPr>
              <a:t>Chybový signál</a:t>
            </a:r>
          </a:p>
        </p:txBody>
      </p:sp>
      <p:sp>
        <p:nvSpPr>
          <p:cNvPr id="6158" name="TextBox 13"/>
          <p:cNvSpPr txBox="1">
            <a:spLocks noChangeArrowheads="1"/>
          </p:cNvSpPr>
          <p:nvPr/>
        </p:nvSpPr>
        <p:spPr bwMode="auto">
          <a:xfrm>
            <a:off x="6429375" y="5500688"/>
            <a:ext cx="500063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1000">
                <a:latin typeface="Arial" pitchFamily="34" charset="0"/>
              </a:rPr>
              <a:t>slovo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A38187-E9A7-4CDF-99C4-E1061D825C53}" type="slidenum">
              <a:rPr lang="en-US" sz="1400" smtClean="0"/>
              <a:pPr eaLnBrk="1" hangingPunct="1"/>
              <a:t>29</a:t>
            </a:fld>
            <a:endParaRPr lang="en-US" sz="1400" smtClean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sk-SK" smtClean="0"/>
              <a:t>Digitálna komunikácia </a:t>
            </a:r>
            <a:r>
              <a:rPr lang="en-US" smtClean="0"/>
              <a:t>- 5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mtClean="0"/>
              <a:t>analóg - digitál zhrnutie, máme</a:t>
            </a:r>
            <a:r>
              <a:rPr lang="en-US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sk-SK" smtClean="0"/>
              <a:t>vzorkovanie dvakrát vyššou frekvenciou</a:t>
            </a:r>
          </a:p>
          <a:p>
            <a:pPr lvl="1" eaLnBrk="1" hangingPunct="1">
              <a:lnSpc>
                <a:spcPct val="90000"/>
              </a:lnSpc>
            </a:pPr>
            <a:r>
              <a:rPr lang="sk-SK" smtClean="0"/>
              <a:t>uchovanie vzorkovanej hodnoty </a:t>
            </a:r>
          </a:p>
          <a:p>
            <a:pPr lvl="1" eaLnBrk="1" hangingPunct="1">
              <a:lnSpc>
                <a:spcPct val="90000"/>
              </a:lnSpc>
            </a:pPr>
            <a:r>
              <a:rPr lang="sk-SK" smtClean="0"/>
              <a:t>porovnanie uloženej hodnoty s kvantizovanou úrovňou</a:t>
            </a:r>
          </a:p>
          <a:p>
            <a:pPr lvl="1" eaLnBrk="1" hangingPunct="1">
              <a:lnSpc>
                <a:spcPct val="90000"/>
              </a:lnSpc>
            </a:pPr>
            <a:r>
              <a:rPr lang="sk-SK" smtClean="0"/>
              <a:t>vybraná najbližšia kvantizovaná hodnota </a:t>
            </a:r>
          </a:p>
          <a:p>
            <a:pPr lvl="1" eaLnBrk="1" hangingPunct="1">
              <a:lnSpc>
                <a:spcPct val="90000"/>
              </a:lnSpc>
            </a:pPr>
            <a:r>
              <a:rPr lang="sk-SK" smtClean="0"/>
              <a:t>kódovanie kvantizačnej hodnoty do digitálnej hodnoty za použitia vybraného počtu bitov</a:t>
            </a:r>
          </a:p>
          <a:p>
            <a:pPr eaLnBrk="1" hangingPunct="1">
              <a:lnSpc>
                <a:spcPct val="90000"/>
              </a:lnSpc>
            </a:pPr>
            <a:r>
              <a:rPr lang="sk-SK" smtClean="0"/>
              <a:t>Teraz potrebujeme generovať linkový kód</a:t>
            </a:r>
            <a:endParaRPr lang="en-US" smtClean="0"/>
          </a:p>
        </p:txBody>
      </p:sp>
      <p:sp>
        <p:nvSpPr>
          <p:cNvPr id="66565" name="Line 4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6566" name="Text Box 5"/>
          <p:cNvSpPr txBox="1">
            <a:spLocks noChangeArrowheads="1"/>
          </p:cNvSpPr>
          <p:nvPr/>
        </p:nvSpPr>
        <p:spPr bwMode="auto">
          <a:xfrm>
            <a:off x="1981200" y="5715000"/>
            <a:ext cx="51054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>
                <a:latin typeface="Calibri" pitchFamily="34" charset="0"/>
              </a:rPr>
              <a:t>Linkové kódy sú sériové bitové prúdy, ktoré sú použité na digitálnu moduláciu</a:t>
            </a:r>
            <a:endParaRPr lang="en-US">
              <a:latin typeface="Calibri" pitchFamily="34" charset="0"/>
            </a:endParaRPr>
          </a:p>
        </p:txBody>
      </p:sp>
      <p:sp>
        <p:nvSpPr>
          <p:cNvPr id="66567" name="AutoShape 6"/>
          <p:cNvSpPr>
            <a:spLocks noChangeArrowheads="1"/>
          </p:cNvSpPr>
          <p:nvPr/>
        </p:nvSpPr>
        <p:spPr bwMode="auto">
          <a:xfrm>
            <a:off x="7086600" y="5715000"/>
            <a:ext cx="1371600" cy="762000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sk-SK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900507-81E4-45C9-A7B0-497AD443B766}" type="slidenum">
              <a:rPr lang="en-US" sz="1400" smtClean="0"/>
              <a:pPr eaLnBrk="1" hangingPunct="1"/>
              <a:t>3</a:t>
            </a:fld>
            <a:endParaRPr lang="en-US" sz="1400" smtClean="0"/>
          </a:p>
        </p:txBody>
      </p:sp>
      <p:sp>
        <p:nvSpPr>
          <p:cNvPr id="46083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98500" y="2559050"/>
            <a:ext cx="7772400" cy="1143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k-SK" smtClean="0"/>
              <a:t>Modulácia</a:t>
            </a:r>
            <a:endParaRPr lang="en-US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A10421-25F5-472B-BA0F-884416327308}" type="slidenum">
              <a:rPr lang="en-US" sz="1400" smtClean="0"/>
              <a:pPr eaLnBrk="1" hangingPunct="1"/>
              <a:t>30</a:t>
            </a:fld>
            <a:endParaRPr lang="en-US" sz="1400" smtClean="0"/>
          </a:p>
        </p:txBody>
      </p:sp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k-SK" sz="4000" smtClean="0">
                <a:solidFill>
                  <a:srgbClr val="CC9900"/>
                </a:solidFill>
              </a:rPr>
              <a:t>Linkové kódy - 1</a:t>
            </a:r>
            <a:endParaRPr lang="en-US" sz="4000" smtClean="0">
              <a:solidFill>
                <a:srgbClr val="CC9900"/>
              </a:solidFill>
            </a:endParaRPr>
          </a:p>
        </p:txBody>
      </p:sp>
      <p:sp>
        <p:nvSpPr>
          <p:cNvPr id="7173" name="Line 3"/>
          <p:cNvSpPr>
            <a:spLocks noChangeShapeType="1"/>
          </p:cNvSpPr>
          <p:nvPr/>
        </p:nvSpPr>
        <p:spPr bwMode="auto">
          <a:xfrm>
            <a:off x="381000" y="11430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16764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Couch Fig. 3-15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85800" y="2514600"/>
            <a:ext cx="1295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>
                <a:latin typeface="Calibri" pitchFamily="34" charset="0"/>
              </a:rPr>
              <a:t>zvyčajne používaný v digitálnych obvodoch</a:t>
            </a: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685800" y="4800600"/>
            <a:ext cx="137160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k-SK">
                <a:latin typeface="Calibri" pitchFamily="34" charset="0"/>
              </a:rPr>
              <a:t>Stále je výsledná nula</a:t>
            </a:r>
            <a:endParaRPr lang="en-US">
              <a:latin typeface="Calibri" pitchFamily="34" charset="0"/>
            </a:endParaRPr>
          </a:p>
        </p:txBody>
      </p:sp>
      <p:sp>
        <p:nvSpPr>
          <p:cNvPr id="7177" name="AutoShape 6"/>
          <p:cNvSpPr>
            <a:spLocks/>
          </p:cNvSpPr>
          <p:nvPr/>
        </p:nvSpPr>
        <p:spPr bwMode="auto">
          <a:xfrm>
            <a:off x="2057400" y="2133600"/>
            <a:ext cx="609600" cy="2362200"/>
          </a:xfrm>
          <a:prstGeom prst="leftBrace">
            <a:avLst>
              <a:gd name="adj1" fmla="val 322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sk-SK">
              <a:latin typeface="Calibri" pitchFamily="34" charset="0"/>
            </a:endParaRPr>
          </a:p>
        </p:txBody>
      </p:sp>
      <p:sp>
        <p:nvSpPr>
          <p:cNvPr id="7178" name="AutoShape 8"/>
          <p:cNvSpPr>
            <a:spLocks/>
          </p:cNvSpPr>
          <p:nvPr/>
        </p:nvSpPr>
        <p:spPr bwMode="auto">
          <a:xfrm>
            <a:off x="2133600" y="4953000"/>
            <a:ext cx="533400" cy="1295400"/>
          </a:xfrm>
          <a:prstGeom prst="leftBrace">
            <a:avLst>
              <a:gd name="adj1" fmla="val 202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k-SK">
              <a:latin typeface="Calibri" pitchFamily="34" charset="0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484438" y="1263650"/>
          <a:ext cx="6230937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Photo Editor Photo" r:id="rId4" imgW="6230220" imgH="5257143" progId="">
                  <p:embed/>
                </p:oleObj>
              </mc:Choice>
              <mc:Fallback>
                <p:oleObj name="Photo Editor Photo" r:id="rId4" imgW="6230220" imgH="5257143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263650"/>
                        <a:ext cx="6230937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9" name="TextBox 10"/>
          <p:cNvSpPr txBox="1">
            <a:spLocks noChangeArrowheads="1"/>
          </p:cNvSpPr>
          <p:nvPr/>
        </p:nvSpPr>
        <p:spPr bwMode="auto">
          <a:xfrm>
            <a:off x="2928938" y="1357313"/>
            <a:ext cx="928687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1000">
                <a:latin typeface="Arial" pitchFamily="34" charset="0"/>
              </a:rPr>
              <a:t>Dierná páska</a:t>
            </a:r>
          </a:p>
        </p:txBody>
      </p:sp>
      <p:sp>
        <p:nvSpPr>
          <p:cNvPr id="7180" name="TextBox 11"/>
          <p:cNvSpPr txBox="1">
            <a:spLocks noChangeArrowheads="1"/>
          </p:cNvSpPr>
          <p:nvPr/>
        </p:nvSpPr>
        <p:spPr bwMode="auto">
          <a:xfrm>
            <a:off x="4500563" y="1571625"/>
            <a:ext cx="400050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1000">
                <a:latin typeface="Arial" pitchFamily="34" charset="0"/>
              </a:rPr>
              <a:t>   diera         diera                       diera                                         diera</a:t>
            </a:r>
          </a:p>
        </p:txBody>
      </p:sp>
      <p:sp>
        <p:nvSpPr>
          <p:cNvPr id="7181" name="TextBox 12"/>
          <p:cNvSpPr txBox="1">
            <a:spLocks noChangeArrowheads="1"/>
          </p:cNvSpPr>
          <p:nvPr/>
        </p:nvSpPr>
        <p:spPr bwMode="auto">
          <a:xfrm>
            <a:off x="7500938" y="2428875"/>
            <a:ext cx="500062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1000">
                <a:latin typeface="Arial" pitchFamily="34" charset="0"/>
              </a:rPr>
              <a:t>čas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5510238-0794-4814-BF95-D34E97BE0C76}" type="slidenum">
              <a:rPr lang="en-US" sz="1400" smtClean="0"/>
              <a:pPr eaLnBrk="1" hangingPunct="1"/>
              <a:t>31</a:t>
            </a:fld>
            <a:endParaRPr lang="en-US" sz="140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Výber linkového kódu podľa nasledovného: </a:t>
            </a:r>
          </a:p>
          <a:p>
            <a:pPr lvl="1" eaLnBrk="1" hangingPunct="1"/>
            <a:r>
              <a:rPr lang="sk-SK" smtClean="0"/>
              <a:t>potrebujeme mať synchronizáciu (alebo inak) </a:t>
            </a:r>
          </a:p>
          <a:p>
            <a:pPr lvl="1" eaLnBrk="1" hangingPunct="1"/>
            <a:r>
              <a:rPr lang="sk-SK" smtClean="0"/>
              <a:t>potrebujeme mať výslednu voltáž nulu (alebo inak)</a:t>
            </a:r>
          </a:p>
          <a:p>
            <a:pPr lvl="1" eaLnBrk="1" hangingPunct="1"/>
            <a:r>
              <a:rPr lang="sk-SK" smtClean="0"/>
              <a:t>potrebujeme predísť reťazeniu tej istej voltážnej úrovne signálov </a:t>
            </a:r>
          </a:p>
          <a:p>
            <a:pPr lvl="1" eaLnBrk="1" hangingPunct="1"/>
            <a:r>
              <a:rPr lang="sk-SK" smtClean="0"/>
              <a:t>spektrálna účinnosť</a:t>
            </a:r>
          </a:p>
        </p:txBody>
      </p:sp>
      <p:sp>
        <p:nvSpPr>
          <p:cNvPr id="67588" name="Line 4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3124200" y="5867400"/>
            <a:ext cx="38862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>
                <a:latin typeface="Calibri" pitchFamily="34" charset="0"/>
              </a:rPr>
              <a:t>niekoľko typických spektier</a:t>
            </a:r>
          </a:p>
        </p:txBody>
      </p:sp>
      <p:sp>
        <p:nvSpPr>
          <p:cNvPr id="67590" name="AutoShape 6"/>
          <p:cNvSpPr>
            <a:spLocks noChangeArrowheads="1"/>
          </p:cNvSpPr>
          <p:nvPr/>
        </p:nvSpPr>
        <p:spPr bwMode="auto">
          <a:xfrm>
            <a:off x="7010400" y="5791200"/>
            <a:ext cx="1066800" cy="6096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sk-SK">
              <a:latin typeface="Calibri" pitchFamily="34" charset="0"/>
            </a:endParaRPr>
          </a:p>
        </p:txBody>
      </p:sp>
      <p:sp>
        <p:nvSpPr>
          <p:cNvPr id="67591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sk-SK" sz="4000" i="1">
                <a:solidFill>
                  <a:srgbClr val="CC9900"/>
                </a:solidFill>
                <a:latin typeface="Calibri" pitchFamily="34" charset="0"/>
              </a:rPr>
              <a:t>Linkové kódy - 2</a:t>
            </a:r>
            <a:endParaRPr lang="en-US" sz="4000" i="1">
              <a:solidFill>
                <a:srgbClr val="CC99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0FD3476-4EEE-422E-8B8E-16A2058B14BC}" type="slidenum">
              <a:rPr lang="en-US" sz="1400" smtClean="0"/>
              <a:pPr eaLnBrk="1" hangingPunct="1"/>
              <a:t>32</a:t>
            </a:fld>
            <a:endParaRPr lang="en-US" sz="1400" smtClean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169988" y="1673225"/>
          <a:ext cx="6024562" cy="493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Photo Editor Photo" r:id="rId4" imgW="5723810" imgH="4686954" progId="">
                  <p:embed/>
                </p:oleObj>
              </mc:Choice>
              <mc:Fallback>
                <p:oleObj name="Photo Editor Photo" r:id="rId4" imgW="5723810" imgH="468695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1673225"/>
                        <a:ext cx="6024562" cy="493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596900"/>
            <a:ext cx="7772400" cy="1476375"/>
          </a:xfrm>
        </p:spPr>
        <p:txBody>
          <a:bodyPr/>
          <a:lstStyle/>
          <a:p>
            <a:pPr eaLnBrk="1" hangingPunct="1"/>
            <a:r>
              <a:rPr lang="sk-SK" smtClean="0"/>
              <a:t>Typické spektrá</a:t>
            </a:r>
            <a:endParaRPr lang="en-US" smtClean="0"/>
          </a:p>
        </p:txBody>
      </p:sp>
      <p:sp>
        <p:nvSpPr>
          <p:cNvPr id="8197" name="Line 3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7315200" y="5257800"/>
            <a:ext cx="15240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Couch Fig. 2-6</a:t>
            </a:r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2000250" y="1643063"/>
            <a:ext cx="1143000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1000">
                <a:latin typeface="Arial" pitchFamily="34" charset="0"/>
              </a:rPr>
              <a:t>Časová doména</a:t>
            </a:r>
          </a:p>
        </p:txBody>
      </p:sp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4857750" y="1643063"/>
            <a:ext cx="1562100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1000">
                <a:latin typeface="Arial" pitchFamily="34" charset="0"/>
              </a:rPr>
              <a:t>Frekvenčná  doména</a:t>
            </a:r>
          </a:p>
        </p:txBody>
      </p:sp>
      <p:sp>
        <p:nvSpPr>
          <p:cNvPr id="8201" name="TextBox 8"/>
          <p:cNvSpPr txBox="1">
            <a:spLocks noChangeArrowheads="1"/>
          </p:cNvSpPr>
          <p:nvPr/>
        </p:nvSpPr>
        <p:spPr bwMode="auto">
          <a:xfrm>
            <a:off x="1285875" y="3143250"/>
            <a:ext cx="2357438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1000">
                <a:latin typeface="Arial" pitchFamily="34" charset="0"/>
              </a:rPr>
              <a:t>Obdĺžníkov</a:t>
            </a:r>
            <a:r>
              <a:rPr lang="en-US" sz="1000">
                <a:latin typeface="Arial" pitchFamily="34" charset="0"/>
              </a:rPr>
              <a:t>7</a:t>
            </a:r>
            <a:r>
              <a:rPr lang="sk-SK" sz="1000">
                <a:latin typeface="Arial" pitchFamily="34" charset="0"/>
              </a:rPr>
              <a:t> pulz a jeho spektrum</a:t>
            </a:r>
          </a:p>
        </p:txBody>
      </p:sp>
      <p:sp>
        <p:nvSpPr>
          <p:cNvPr id="8202" name="TextBox 9"/>
          <p:cNvSpPr txBox="1">
            <a:spLocks noChangeArrowheads="1"/>
          </p:cNvSpPr>
          <p:nvPr/>
        </p:nvSpPr>
        <p:spPr bwMode="auto">
          <a:xfrm>
            <a:off x="1285875" y="4714875"/>
            <a:ext cx="2357438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1000">
                <a:latin typeface="Arial" pitchFamily="34" charset="0"/>
              </a:rPr>
              <a:t>(sin x)/x pulz a jeho spektrum</a:t>
            </a:r>
          </a:p>
        </p:txBody>
      </p:sp>
      <p:sp>
        <p:nvSpPr>
          <p:cNvPr id="8203" name="TextBox 10"/>
          <p:cNvSpPr txBox="1">
            <a:spLocks noChangeArrowheads="1"/>
          </p:cNvSpPr>
          <p:nvPr/>
        </p:nvSpPr>
        <p:spPr bwMode="auto">
          <a:xfrm>
            <a:off x="1214438" y="6143625"/>
            <a:ext cx="2357437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1000">
                <a:latin typeface="Arial" pitchFamily="34" charset="0"/>
              </a:rPr>
              <a:t>trojuholníkovy pulz a jeho spektrum</a:t>
            </a:r>
          </a:p>
        </p:txBody>
      </p:sp>
      <p:sp>
        <p:nvSpPr>
          <p:cNvPr id="8204" name="TextBox 11"/>
          <p:cNvSpPr txBox="1">
            <a:spLocks noChangeArrowheads="1"/>
          </p:cNvSpPr>
          <p:nvPr/>
        </p:nvSpPr>
        <p:spPr bwMode="auto">
          <a:xfrm>
            <a:off x="2643188" y="6357938"/>
            <a:ext cx="4071937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1000">
                <a:latin typeface="Arial" pitchFamily="34" charset="0"/>
              </a:rPr>
              <a:t>Spektrá obdĺžníkového, (sin x)/x a trojuholníkového pulzu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4BFA41-3764-4744-B5A3-CC56CC05C2E5}" type="slidenum">
              <a:rPr lang="en-US" sz="1400" smtClean="0"/>
              <a:pPr eaLnBrk="1" hangingPunct="1"/>
              <a:t>33</a:t>
            </a:fld>
            <a:endParaRPr lang="en-US" sz="1400" smtClean="0"/>
          </a:p>
        </p:txBody>
      </p:sp>
      <p:sp>
        <p:nvSpPr>
          <p:cNvPr id="922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6063" y="561975"/>
            <a:ext cx="7772400" cy="1511300"/>
          </a:xfrm>
        </p:spPr>
        <p:txBody>
          <a:bodyPr/>
          <a:lstStyle/>
          <a:p>
            <a:pPr eaLnBrk="1" hangingPunct="1"/>
            <a:r>
              <a:rPr lang="sk-SK" smtClean="0"/>
              <a:t>Pulzné spektrá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>
            <p:ph type="body" idx="1"/>
          </p:nvPr>
        </p:nvGraphicFramePr>
        <p:xfrm>
          <a:off x="2438400" y="2833688"/>
          <a:ext cx="358140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" name="Equation" r:id="rId4" imgW="1358900" imgH="508000" progId="Equation.3">
                  <p:embed/>
                </p:oleObj>
              </mc:Choice>
              <mc:Fallback>
                <p:oleObj name="Equation" r:id="rId4" imgW="1358900" imgH="508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833688"/>
                        <a:ext cx="3581400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Line 1028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9223" name="Text Box 1029"/>
          <p:cNvSpPr txBox="1">
            <a:spLocks noChangeArrowheads="1"/>
          </p:cNvSpPr>
          <p:nvPr/>
        </p:nvSpPr>
        <p:spPr bwMode="auto">
          <a:xfrm>
            <a:off x="457200" y="1752600"/>
            <a:ext cx="7848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2800">
                <a:latin typeface="Calibri" pitchFamily="34" charset="0"/>
              </a:rPr>
              <a:t>Náhodná následnosť jednotiek a núl má spektrum (spektrálnu výkonovú hustotu)</a:t>
            </a:r>
          </a:p>
        </p:txBody>
      </p:sp>
      <p:sp>
        <p:nvSpPr>
          <p:cNvPr id="9224" name="Text Box 1030"/>
          <p:cNvSpPr txBox="1">
            <a:spLocks noChangeArrowheads="1"/>
          </p:cNvSpPr>
          <p:nvPr/>
        </p:nvSpPr>
        <p:spPr bwMode="auto">
          <a:xfrm>
            <a:off x="6781800" y="3886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(5.40)</a:t>
            </a:r>
          </a:p>
        </p:txBody>
      </p:sp>
      <p:sp>
        <p:nvSpPr>
          <p:cNvPr id="9225" name="Text Box 1031"/>
          <p:cNvSpPr txBox="1">
            <a:spLocks noChangeArrowheads="1"/>
          </p:cNvSpPr>
          <p:nvPr/>
        </p:nvSpPr>
        <p:spPr bwMode="auto">
          <a:xfrm>
            <a:off x="914400" y="4724400"/>
            <a:ext cx="7872413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i="1">
                <a:latin typeface="Calibri" pitchFamily="34" charset="0"/>
              </a:rPr>
              <a:t>X</a:t>
            </a:r>
            <a:r>
              <a:rPr lang="en-US" sz="2800">
                <a:latin typeface="Calibri" pitchFamily="34" charset="0"/>
              </a:rPr>
              <a:t> = </a:t>
            </a:r>
            <a:r>
              <a:rPr lang="en-US" sz="2800" i="1">
                <a:latin typeface="Calibri" pitchFamily="34" charset="0"/>
                <a:sym typeface="Symbol" pitchFamily="18" charset="2"/>
              </a:rPr>
              <a:t>fT</a:t>
            </a:r>
            <a:r>
              <a:rPr lang="en-US" sz="2800" i="1" baseline="-25000">
                <a:latin typeface="Calibri" pitchFamily="34" charset="0"/>
                <a:sym typeface="Symbol" pitchFamily="18" charset="2"/>
              </a:rPr>
              <a:t>b</a:t>
            </a:r>
            <a:r>
              <a:rPr lang="en-US" sz="2800">
                <a:latin typeface="Calibri" pitchFamily="34" charset="0"/>
                <a:sym typeface="Symbol" pitchFamily="18" charset="2"/>
              </a:rPr>
              <a:t>, </a:t>
            </a:r>
            <a:r>
              <a:rPr lang="en-US" sz="2800" i="1">
                <a:latin typeface="Calibri" pitchFamily="34" charset="0"/>
                <a:sym typeface="Symbol" pitchFamily="18" charset="2"/>
              </a:rPr>
              <a:t>T</a:t>
            </a:r>
            <a:r>
              <a:rPr lang="en-US" sz="2800" i="1" baseline="-25000">
                <a:latin typeface="Calibri" pitchFamily="34" charset="0"/>
                <a:sym typeface="Symbol" pitchFamily="18" charset="2"/>
              </a:rPr>
              <a:t>b</a:t>
            </a:r>
            <a:r>
              <a:rPr lang="en-US" sz="2800">
                <a:latin typeface="Calibri" pitchFamily="34" charset="0"/>
                <a:sym typeface="Symbol" pitchFamily="18" charset="2"/>
              </a:rPr>
              <a:t> = </a:t>
            </a:r>
            <a:r>
              <a:rPr lang="sk-SK" sz="2800">
                <a:latin typeface="Calibri" pitchFamily="34" charset="0"/>
              </a:rPr>
              <a:t>bitová perióda</a:t>
            </a:r>
            <a:r>
              <a:rPr lang="en-US" sz="2800">
                <a:latin typeface="Calibri" pitchFamily="34" charset="0"/>
                <a:sym typeface="Symbol" pitchFamily="18" charset="2"/>
              </a:rPr>
              <a:t>,  </a:t>
            </a:r>
            <a:r>
              <a:rPr lang="en-US" sz="2800" i="1">
                <a:latin typeface="Calibri" pitchFamily="34" charset="0"/>
                <a:sym typeface="Symbol" pitchFamily="18" charset="2"/>
              </a:rPr>
              <a:t>f</a:t>
            </a:r>
            <a:r>
              <a:rPr lang="en-US" sz="2800">
                <a:latin typeface="Calibri" pitchFamily="34" charset="0"/>
                <a:sym typeface="Symbol" pitchFamily="18" charset="2"/>
              </a:rPr>
              <a:t> = </a:t>
            </a:r>
            <a:r>
              <a:rPr lang="sk-SK" sz="2800">
                <a:latin typeface="Calibri" pitchFamily="34" charset="0"/>
              </a:rPr>
              <a:t>frekvencia v Hz</a:t>
            </a:r>
            <a:endParaRPr lang="en-US" sz="2800">
              <a:latin typeface="Calibri" pitchFamily="34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2800">
                <a:latin typeface="Calibri" pitchFamily="34" charset="0"/>
                <a:sym typeface="Symbol" pitchFamily="18" charset="2"/>
              </a:rPr>
              <a:t>Max</a:t>
            </a:r>
            <a:r>
              <a:rPr lang="sk-SK" sz="2800">
                <a:latin typeface="Calibri" pitchFamily="34" charset="0"/>
                <a:sym typeface="Symbol" pitchFamily="18" charset="2"/>
              </a:rPr>
              <a:t>.</a:t>
            </a:r>
            <a:r>
              <a:rPr lang="en-US" sz="2800">
                <a:latin typeface="Calibri" pitchFamily="34" charset="0"/>
                <a:sym typeface="Symbol" pitchFamily="18" charset="2"/>
              </a:rPr>
              <a:t> </a:t>
            </a:r>
            <a:r>
              <a:rPr lang="sk-SK" sz="2800">
                <a:latin typeface="Calibri" pitchFamily="34" charset="0"/>
                <a:sym typeface="Symbol" pitchFamily="18" charset="2"/>
              </a:rPr>
              <a:t>hodnota</a:t>
            </a:r>
            <a:r>
              <a:rPr lang="en-US" sz="2800">
                <a:latin typeface="Calibri" pitchFamily="34" charset="0"/>
                <a:sym typeface="Symbol" pitchFamily="18" charset="2"/>
              </a:rPr>
              <a:t> </a:t>
            </a:r>
            <a:r>
              <a:rPr lang="en-US" sz="2800" i="1">
                <a:latin typeface="Calibri" pitchFamily="34" charset="0"/>
                <a:sym typeface="Symbol" pitchFamily="18" charset="2"/>
              </a:rPr>
              <a:t>T</a:t>
            </a:r>
            <a:r>
              <a:rPr lang="en-US" sz="2800" i="1" baseline="-25000">
                <a:latin typeface="Calibri" pitchFamily="34" charset="0"/>
                <a:sym typeface="Symbol" pitchFamily="18" charset="2"/>
              </a:rPr>
              <a:t>b</a:t>
            </a:r>
            <a:r>
              <a:rPr lang="en-US" sz="2800">
                <a:latin typeface="Calibri" pitchFamily="34" charset="0"/>
                <a:sym typeface="Symbol" pitchFamily="18" charset="2"/>
              </a:rPr>
              <a:t> </a:t>
            </a:r>
            <a:r>
              <a:rPr lang="sk-SK" sz="2800">
                <a:latin typeface="Calibri" pitchFamily="34" charset="0"/>
                <a:sym typeface="Symbol" pitchFamily="18" charset="2"/>
              </a:rPr>
              <a:t>pri</a:t>
            </a:r>
            <a:r>
              <a:rPr lang="en-US" sz="2800">
                <a:latin typeface="Calibri" pitchFamily="34" charset="0"/>
                <a:sym typeface="Symbol" pitchFamily="18" charset="2"/>
              </a:rPr>
              <a:t> </a:t>
            </a:r>
            <a:r>
              <a:rPr lang="en-US" sz="2800" i="1">
                <a:latin typeface="Calibri" pitchFamily="34" charset="0"/>
                <a:sym typeface="Symbol" pitchFamily="18" charset="2"/>
              </a:rPr>
              <a:t>f</a:t>
            </a:r>
            <a:r>
              <a:rPr lang="en-US" sz="2800">
                <a:latin typeface="Calibri" pitchFamily="34" charset="0"/>
                <a:sym typeface="Symbol" pitchFamily="18" charset="2"/>
              </a:rPr>
              <a:t> = 0</a:t>
            </a:r>
          </a:p>
          <a:p>
            <a:pPr>
              <a:spcBef>
                <a:spcPct val="50000"/>
              </a:spcBef>
            </a:pPr>
            <a:r>
              <a:rPr lang="en-US" sz="2800" i="1">
                <a:latin typeface="Calibri" pitchFamily="34" charset="0"/>
                <a:sym typeface="Symbol" pitchFamily="18" charset="2"/>
              </a:rPr>
              <a:t>G</a:t>
            </a:r>
            <a:r>
              <a:rPr lang="en-US" sz="2800" i="1" baseline="-25000">
                <a:latin typeface="Calibri" pitchFamily="34" charset="0"/>
                <a:sym typeface="Symbol" pitchFamily="18" charset="2"/>
              </a:rPr>
              <a:t>(f)</a:t>
            </a:r>
            <a:r>
              <a:rPr lang="en-US" sz="2800">
                <a:latin typeface="Calibri" pitchFamily="34" charset="0"/>
                <a:sym typeface="Symbol" pitchFamily="18" charset="2"/>
              </a:rPr>
              <a:t> </a:t>
            </a:r>
            <a:r>
              <a:rPr lang="sk-SK" sz="2800">
                <a:latin typeface="Calibri" pitchFamily="34" charset="0"/>
              </a:rPr>
              <a:t>rozšírená do </a:t>
            </a:r>
            <a:r>
              <a:rPr lang="en-US" sz="2800" i="1">
                <a:latin typeface="Calibri" pitchFamily="34" charset="0"/>
                <a:sym typeface="Symbol" pitchFamily="18" charset="2"/>
              </a:rPr>
              <a:t>f</a:t>
            </a:r>
            <a:r>
              <a:rPr lang="en-US" sz="2800">
                <a:latin typeface="Calibri" pitchFamily="34" charset="0"/>
                <a:sym typeface="Symbol" pitchFamily="18" charset="2"/>
              </a:rPr>
              <a:t> = </a:t>
            </a:r>
            <a:endParaRPr lang="en-US" sz="2800" i="1">
              <a:latin typeface="Calibri" pitchFamily="34" charset="0"/>
            </a:endParaRP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3276600" y="3733800"/>
          <a:ext cx="1752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5" name="Equation" r:id="rId6" imgW="761669" imgH="418918" progId="Equation.3">
                  <p:embed/>
                </p:oleObj>
              </mc:Choice>
              <mc:Fallback>
                <p:oleObj name="Equation" r:id="rId6" imgW="761669" imgH="418918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733800"/>
                        <a:ext cx="17526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Text Box 1033"/>
          <p:cNvSpPr txBox="1">
            <a:spLocks noChangeArrowheads="1"/>
          </p:cNvSpPr>
          <p:nvPr/>
        </p:nvSpPr>
        <p:spPr bwMode="auto">
          <a:xfrm>
            <a:off x="4929188" y="5486400"/>
            <a:ext cx="3071812" cy="95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2800">
                <a:latin typeface="Calibri" pitchFamily="34" charset="0"/>
              </a:rPr>
              <a:t>Filtrovanie ovplyvní tvar pulzu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9227" name="AutoShape 1034"/>
          <p:cNvSpPr>
            <a:spLocks noChangeArrowheads="1"/>
          </p:cNvSpPr>
          <p:nvPr/>
        </p:nvSpPr>
        <p:spPr bwMode="auto">
          <a:xfrm>
            <a:off x="8001000" y="5500688"/>
            <a:ext cx="609600" cy="914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k-SK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31126F-1F54-43C0-89AA-94CB9488F8CB}" type="slidenum">
              <a:rPr lang="en-US" sz="1400" smtClean="0"/>
              <a:pPr eaLnBrk="1" hangingPunct="1"/>
              <a:t>34</a:t>
            </a:fld>
            <a:endParaRPr lang="en-US" sz="1400" smtClean="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404938" y="2087563"/>
          <a:ext cx="6361112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Photo Editor Photo" r:id="rId4" imgW="6361905" imgH="3933333" progId="">
                  <p:embed/>
                </p:oleObj>
              </mc:Choice>
              <mc:Fallback>
                <p:oleObj name="Photo Editor Photo" r:id="rId4" imgW="6361905" imgH="3933333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38" y="2087563"/>
                        <a:ext cx="6361112" cy="393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609600"/>
            <a:ext cx="7772400" cy="1463675"/>
          </a:xfrm>
        </p:spPr>
        <p:txBody>
          <a:bodyPr/>
          <a:lstStyle/>
          <a:p>
            <a:pPr eaLnBrk="1" hangingPunct="1"/>
            <a:r>
              <a:rPr lang="sk-SK" smtClean="0"/>
              <a:t>Účinnosť filtrovania </a:t>
            </a:r>
            <a:r>
              <a:rPr lang="en-US" smtClean="0"/>
              <a:t>- 1</a:t>
            </a:r>
          </a:p>
        </p:txBody>
      </p:sp>
      <p:sp>
        <p:nvSpPr>
          <p:cNvPr id="10245" name="Line 4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6400800" y="6019800"/>
            <a:ext cx="2057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Fig. 5.8 in text</a:t>
            </a: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6715125" y="4214813"/>
            <a:ext cx="928688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1000">
                <a:latin typeface="Arial" pitchFamily="34" charset="0"/>
              </a:rPr>
              <a:t>okamihy vzorkovania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659563" y="6308725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5295FF-10B9-4633-A165-DD70BC0D7EFC}" type="slidenum">
              <a:rPr lang="en-US" sz="1400" smtClean="0"/>
              <a:pPr eaLnBrk="1" hangingPunct="1"/>
              <a:t>35</a:t>
            </a:fld>
            <a:endParaRPr lang="en-US" sz="1400" smtClean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668338"/>
            <a:ext cx="7772400" cy="1404937"/>
          </a:xfrm>
        </p:spPr>
        <p:txBody>
          <a:bodyPr/>
          <a:lstStyle/>
          <a:p>
            <a:pPr eaLnBrk="1" hangingPunct="1"/>
            <a:r>
              <a:rPr lang="sk-SK" smtClean="0">
                <a:solidFill>
                  <a:srgbClr val="CC9900"/>
                </a:solidFill>
              </a:rPr>
              <a:t>Účinnosť filtrovania</a:t>
            </a:r>
            <a:r>
              <a:rPr lang="en-US" smtClean="0">
                <a:solidFill>
                  <a:srgbClr val="CC9900"/>
                </a:solidFill>
              </a:rPr>
              <a:t>- 2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mtClean="0"/>
              <a:t>Obdlžníkové pulzy (t.j. limitne nulové časy  hrán pulzu) potrebujú nekonečné šírkové pásmo na udržanie obdĺžníkového tvaru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sk-SK" smtClean="0"/>
              <a:t>Komunikačné systémy sú stále pásmovo limitované tak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sk-SK" smtClean="0"/>
              <a:t>posielajú </a:t>
            </a:r>
            <a:r>
              <a:rPr lang="sk-SK" b="1" i="1" u="sng" smtClean="0"/>
              <a:t>tvarované</a:t>
            </a:r>
            <a:r>
              <a:rPr lang="sk-SK" smtClean="0"/>
              <a:t> pulzy 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3200" smtClean="0"/>
              <a:t>Snaha o </a:t>
            </a:r>
            <a:r>
              <a:rPr lang="sk-SK" sz="3200" b="1" i="1" u="sng" smtClean="0"/>
              <a:t>prispôsobenie</a:t>
            </a:r>
            <a:r>
              <a:rPr lang="sk-SK" sz="3200" smtClean="0"/>
              <a:t> filtra k vysielanému energetickému spektru</a:t>
            </a:r>
            <a:endParaRPr lang="en-US" sz="3200" u="sng" smtClean="0"/>
          </a:p>
        </p:txBody>
      </p:sp>
      <p:sp>
        <p:nvSpPr>
          <p:cNvPr id="68613" name="Line 4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8614" name="Text Box 5"/>
          <p:cNvSpPr txBox="1">
            <a:spLocks noChangeArrowheads="1"/>
          </p:cNvSpPr>
          <p:nvPr/>
        </p:nvSpPr>
        <p:spPr bwMode="auto">
          <a:xfrm>
            <a:off x="838200" y="6172200"/>
            <a:ext cx="72390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>
                <a:latin typeface="Calibri" pitchFamily="34" charset="0"/>
              </a:rPr>
              <a:t>Pred filtrami sa pozrime na medzisymbolovu interferenciu</a:t>
            </a:r>
            <a:endParaRPr lang="en-US">
              <a:latin typeface="Calibri" pitchFamily="34" charset="0"/>
            </a:endParaRPr>
          </a:p>
        </p:txBody>
      </p:sp>
      <p:sp>
        <p:nvSpPr>
          <p:cNvPr id="68615" name="AutoShape 6"/>
          <p:cNvSpPr>
            <a:spLocks noChangeArrowheads="1"/>
          </p:cNvSpPr>
          <p:nvPr/>
        </p:nvSpPr>
        <p:spPr bwMode="auto">
          <a:xfrm>
            <a:off x="8077200" y="6172200"/>
            <a:ext cx="533400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sk-SK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33445C-94F9-4FA2-9363-4418DBA4362F}" type="slidenum">
              <a:rPr lang="en-US" sz="1400" smtClean="0"/>
              <a:pPr eaLnBrk="1" hangingPunct="1"/>
              <a:t>36</a:t>
            </a:fld>
            <a:endParaRPr lang="en-US" sz="1400" smtClean="0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3375"/>
            <a:ext cx="8763000" cy="1143000"/>
          </a:xfrm>
        </p:spPr>
        <p:txBody>
          <a:bodyPr/>
          <a:lstStyle/>
          <a:p>
            <a:pPr eaLnBrk="1" hangingPunct="1"/>
            <a:r>
              <a:rPr lang="sk-SK" b="1" smtClean="0">
                <a:solidFill>
                  <a:srgbClr val="CC9900"/>
                </a:solidFill>
              </a:rPr>
              <a:t>Medzisymbolová interferencia</a:t>
            </a:r>
            <a:endParaRPr lang="en-US" b="1" smtClean="0">
              <a:solidFill>
                <a:srgbClr val="CC9900"/>
              </a:solidFill>
            </a:endParaRP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82000" cy="4267200"/>
          </a:xfrm>
        </p:spPr>
        <p:txBody>
          <a:bodyPr/>
          <a:lstStyle/>
          <a:p>
            <a:pPr eaLnBrk="1" hangingPunct="1"/>
            <a:r>
              <a:rPr lang="sk-SK" sz="2800" smtClean="0"/>
              <a:t>vyslanie pulzov vo frekvenčne limitovanom pásme spôsobí „rozmazanie“ pulzu v čase</a:t>
            </a:r>
            <a:endParaRPr lang="en-US" sz="2800" smtClean="0"/>
          </a:p>
          <a:p>
            <a:pPr eaLnBrk="1" hangingPunct="1"/>
            <a:r>
              <a:rPr lang="sk-SK" sz="2800" smtClean="0"/>
              <a:t>„rozmazanie“ spôsobuje, že chvost prvého pulzu zasahuje do periódy nasledujúceho pulzu</a:t>
            </a:r>
            <a:endParaRPr lang="en-US" sz="2800" smtClean="0"/>
          </a:p>
          <a:p>
            <a:pPr eaLnBrk="1" hangingPunct="1"/>
            <a:r>
              <a:rPr lang="sk-SK" sz="2800" smtClean="0"/>
              <a:t>časti dvoch pulzov existujúcich v rovnakej pulznej perióde spôsobuje </a:t>
            </a:r>
            <a:r>
              <a:rPr lang="sk-SK" sz="2800" b="1" i="1" smtClean="0"/>
              <a:t>medzi symbolovú interferenciu</a:t>
            </a:r>
            <a:r>
              <a:rPr lang="sk-SK" sz="2800" smtClean="0"/>
              <a:t> </a:t>
            </a:r>
            <a:r>
              <a:rPr lang="en-US" sz="2800" smtClean="0"/>
              <a:t>(ISI)</a:t>
            </a:r>
          </a:p>
          <a:p>
            <a:pPr eaLnBrk="1" hangingPunct="1"/>
            <a:r>
              <a:rPr lang="en-US" sz="2800" smtClean="0"/>
              <a:t>ISI </a:t>
            </a:r>
            <a:r>
              <a:rPr lang="sk-SK" sz="2800" smtClean="0"/>
              <a:t>skracuje amplitúdu očakávaného pulzu a obmedzuje šumovú imunitu</a:t>
            </a:r>
            <a:endParaRPr lang="en-US" sz="2800" smtClean="0"/>
          </a:p>
        </p:txBody>
      </p:sp>
      <p:sp>
        <p:nvSpPr>
          <p:cNvPr id="69637" name="Line 4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9638" name="Text Box 5"/>
          <p:cNvSpPr txBox="1">
            <a:spLocks noChangeArrowheads="1"/>
          </p:cNvSpPr>
          <p:nvPr/>
        </p:nvSpPr>
        <p:spPr bwMode="auto">
          <a:xfrm>
            <a:off x="3581400" y="6096000"/>
            <a:ext cx="22098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>
                <a:latin typeface="Calibri" pitchFamily="34" charset="0"/>
              </a:rPr>
              <a:t>Príklady ISI</a:t>
            </a:r>
            <a:endParaRPr lang="en-US">
              <a:latin typeface="Calibri" pitchFamily="34" charset="0"/>
            </a:endParaRPr>
          </a:p>
        </p:txBody>
      </p:sp>
      <p:sp>
        <p:nvSpPr>
          <p:cNvPr id="69639" name="AutoShape 6"/>
          <p:cNvSpPr>
            <a:spLocks noChangeArrowheads="1"/>
          </p:cNvSpPr>
          <p:nvPr/>
        </p:nvSpPr>
        <p:spPr bwMode="auto">
          <a:xfrm>
            <a:off x="5791200" y="6096000"/>
            <a:ext cx="2819400" cy="457200"/>
          </a:xfrm>
          <a:prstGeom prst="rightArrow">
            <a:avLst>
              <a:gd name="adj1" fmla="val 50000"/>
              <a:gd name="adj2" fmla="val 154167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k-SK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8B31D64-6C5C-4BE6-B5A2-3EBBF14E58CE}" type="slidenum">
              <a:rPr lang="en-US" sz="1400" smtClean="0"/>
              <a:pPr eaLnBrk="1" hangingPunct="1"/>
              <a:t>37</a:t>
            </a:fld>
            <a:endParaRPr lang="en-US" sz="1400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6624637" cy="145097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9900"/>
                </a:solidFill>
              </a:rPr>
              <a:t>ISI - </a:t>
            </a:r>
            <a:r>
              <a:rPr lang="sk-SK" smtClean="0">
                <a:solidFill>
                  <a:srgbClr val="CC9900"/>
                </a:solidFill>
              </a:rPr>
              <a:t>pokračovanie</a:t>
            </a:r>
            <a:r>
              <a:rPr lang="en-US" smtClean="0">
                <a:solidFill>
                  <a:srgbClr val="CC9900"/>
                </a:solidFill>
              </a:rPr>
              <a:t> - 1</a:t>
            </a:r>
          </a:p>
        </p:txBody>
      </p:sp>
      <p:sp>
        <p:nvSpPr>
          <p:cNvPr id="11269" name="Line 3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5562600" y="5943600"/>
            <a:ext cx="304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Form Couch, Fig. 3-23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317625" y="1941513"/>
          <a:ext cx="6713538" cy="387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Photo Editor Photo" r:id="rId4" imgW="6714286" imgH="3877216" progId="">
                  <p:embed/>
                </p:oleObj>
              </mc:Choice>
              <mc:Fallback>
                <p:oleObj name="Photo Editor Photo" r:id="rId4" imgW="6714286" imgH="3877216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25" y="1941513"/>
                        <a:ext cx="6713538" cy="387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1071563" y="2000250"/>
            <a:ext cx="142875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1000">
                <a:latin typeface="Arial" pitchFamily="34" charset="0"/>
              </a:rPr>
              <a:t>vstupná vlnová forma</a:t>
            </a:r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3500438" y="1928813"/>
            <a:ext cx="1935162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1000">
                <a:latin typeface="Arial" pitchFamily="34" charset="0"/>
              </a:rPr>
              <a:t>individuálna </a:t>
            </a:r>
            <a:r>
              <a:rPr lang="en-US" sz="1000">
                <a:latin typeface="Arial" pitchFamily="34" charset="0"/>
              </a:rPr>
              <a:t>impulzov</a:t>
            </a:r>
            <a:r>
              <a:rPr lang="sk-SK" sz="1000">
                <a:latin typeface="Arial" pitchFamily="34" charset="0"/>
              </a:rPr>
              <a:t>á odozva</a:t>
            </a:r>
          </a:p>
        </p:txBody>
      </p:sp>
      <p:sp>
        <p:nvSpPr>
          <p:cNvPr id="11273" name="TextBox 8"/>
          <p:cNvSpPr txBox="1">
            <a:spLocks noChangeArrowheads="1"/>
          </p:cNvSpPr>
          <p:nvPr/>
        </p:nvSpPr>
        <p:spPr bwMode="auto">
          <a:xfrm>
            <a:off x="5715000" y="1857375"/>
            <a:ext cx="142875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1000">
                <a:latin typeface="Arial" pitchFamily="34" charset="0"/>
              </a:rPr>
              <a:t>prijatá vlnová forma</a:t>
            </a:r>
          </a:p>
        </p:txBody>
      </p:sp>
      <p:sp>
        <p:nvSpPr>
          <p:cNvPr id="11274" name="TextBox 9"/>
          <p:cNvSpPr txBox="1">
            <a:spLocks noChangeArrowheads="1"/>
          </p:cNvSpPr>
          <p:nvPr/>
        </p:nvSpPr>
        <p:spPr bwMode="auto">
          <a:xfrm>
            <a:off x="5786438" y="2143125"/>
            <a:ext cx="171450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1000">
                <a:latin typeface="Arial" pitchFamily="34" charset="0"/>
              </a:rPr>
              <a:t>súčet pulzných odoziev</a:t>
            </a:r>
          </a:p>
        </p:txBody>
      </p:sp>
      <p:sp>
        <p:nvSpPr>
          <p:cNvPr id="11275" name="TextBox 10"/>
          <p:cNvSpPr txBox="1">
            <a:spLocks noChangeArrowheads="1"/>
          </p:cNvSpPr>
          <p:nvPr/>
        </p:nvSpPr>
        <p:spPr bwMode="auto">
          <a:xfrm>
            <a:off x="4071938" y="3714750"/>
            <a:ext cx="1990725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1000">
                <a:latin typeface="Arial" pitchFamily="34" charset="0"/>
              </a:rPr>
              <a:t>medzisymbolová inteerferencia</a:t>
            </a:r>
          </a:p>
        </p:txBody>
      </p:sp>
      <p:sp>
        <p:nvSpPr>
          <p:cNvPr id="11276" name="TextBox 11"/>
          <p:cNvSpPr txBox="1">
            <a:spLocks noChangeArrowheads="1"/>
          </p:cNvSpPr>
          <p:nvPr/>
        </p:nvSpPr>
        <p:spPr bwMode="auto">
          <a:xfrm>
            <a:off x="1214438" y="5357813"/>
            <a:ext cx="142875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1000">
                <a:latin typeface="Arial" pitchFamily="34" charset="0"/>
              </a:rPr>
              <a:t>vzorkovacie body</a:t>
            </a:r>
          </a:p>
          <a:p>
            <a:pPr eaLnBrk="1" hangingPunct="1"/>
            <a:r>
              <a:rPr lang="sk-SK" sz="1000">
                <a:latin typeface="Arial" pitchFamily="34" charset="0"/>
              </a:rPr>
              <a:t>časovač vysielača</a:t>
            </a:r>
          </a:p>
        </p:txBody>
      </p:sp>
      <p:sp>
        <p:nvSpPr>
          <p:cNvPr id="11277" name="TextBox 12"/>
          <p:cNvSpPr txBox="1">
            <a:spLocks noChangeArrowheads="1"/>
          </p:cNvSpPr>
          <p:nvPr/>
        </p:nvSpPr>
        <p:spPr bwMode="auto">
          <a:xfrm>
            <a:off x="3571875" y="5429250"/>
            <a:ext cx="142875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1000">
                <a:latin typeface="Arial" pitchFamily="34" charset="0"/>
              </a:rPr>
              <a:t>vzorkovacie body</a:t>
            </a:r>
          </a:p>
          <a:p>
            <a:pPr eaLnBrk="1" hangingPunct="1"/>
            <a:r>
              <a:rPr lang="sk-SK" sz="1000">
                <a:latin typeface="Arial" pitchFamily="34" charset="0"/>
              </a:rPr>
              <a:t>časovač prijímača</a:t>
            </a:r>
          </a:p>
        </p:txBody>
      </p:sp>
      <p:sp>
        <p:nvSpPr>
          <p:cNvPr id="11278" name="TextBox 13"/>
          <p:cNvSpPr txBox="1">
            <a:spLocks noChangeArrowheads="1"/>
          </p:cNvSpPr>
          <p:nvPr/>
        </p:nvSpPr>
        <p:spPr bwMode="auto">
          <a:xfrm>
            <a:off x="6000750" y="5357813"/>
            <a:ext cx="142875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1000">
                <a:latin typeface="Arial" pitchFamily="34" charset="0"/>
              </a:rPr>
              <a:t>vzorkovacie body</a:t>
            </a:r>
          </a:p>
          <a:p>
            <a:pPr eaLnBrk="1" hangingPunct="1"/>
            <a:r>
              <a:rPr lang="sk-SK" sz="1000">
                <a:latin typeface="Arial" pitchFamily="34" charset="0"/>
              </a:rPr>
              <a:t>časovač prijímača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3C6F31-2521-484D-A063-DBE1C3F31088}" type="slidenum">
              <a:rPr lang="en-US" sz="1400" smtClean="0"/>
              <a:pPr eaLnBrk="1" hangingPunct="1"/>
              <a:t>38</a:t>
            </a:fld>
            <a:endParaRPr lang="en-US" sz="1400" smtClean="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6846888" cy="1500188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9900"/>
                </a:solidFill>
              </a:rPr>
              <a:t>ISI - </a:t>
            </a:r>
            <a:r>
              <a:rPr lang="sk-SK" smtClean="0">
                <a:solidFill>
                  <a:srgbClr val="CC9900"/>
                </a:solidFill>
              </a:rPr>
              <a:t>pokračovanie</a:t>
            </a:r>
            <a:r>
              <a:rPr lang="en-US" smtClean="0">
                <a:solidFill>
                  <a:srgbClr val="CC9900"/>
                </a:solidFill>
              </a:rPr>
              <a:t> - 2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z="2800" smtClean="0"/>
              <a:t>Kvôli vyhnutiu sa ISI, môžeme </a:t>
            </a:r>
            <a:r>
              <a:rPr lang="en-US" sz="2800" smtClean="0"/>
              <a:t>pulz </a:t>
            </a:r>
            <a:r>
              <a:rPr lang="sk-SK" sz="2800" smtClean="0"/>
              <a:t>tvarovať</a:t>
            </a:r>
            <a:r>
              <a:rPr lang="en-US" sz="2800" smtClean="0"/>
              <a:t> tak </a:t>
            </a:r>
            <a:r>
              <a:rPr lang="sk-SK" sz="2800" smtClean="0"/>
              <a:t>že je nulová energia v susedných pulzoch </a:t>
            </a:r>
          </a:p>
          <a:p>
            <a:pPr lvl="1" eaLnBrk="1" hangingPunct="1"/>
            <a:r>
              <a:rPr lang="sk-SK" sz="2000" smtClean="0"/>
              <a:t>použitie NRZ, pulz trvá celú bitovú periódu </a:t>
            </a:r>
          </a:p>
          <a:p>
            <a:pPr lvl="1" eaLnBrk="1" hangingPunct="1"/>
            <a:r>
              <a:rPr lang="sk-SK" sz="2400" smtClean="0"/>
              <a:t>použitie polarizovaného signálovania (+V a –V); priemerná hodnota je nula, ak je počet „1“ a „0“ rovnaký </a:t>
            </a:r>
          </a:p>
          <a:p>
            <a:pPr lvl="1" eaLnBrk="1" hangingPunct="1"/>
            <a:r>
              <a:rPr lang="sk-SK" sz="2400" smtClean="0"/>
              <a:t>komunikačné linky sú obyčajne AC párované a tak musí sa vyhnúť DC (jednosmerným) napäťovým komponentom </a:t>
            </a:r>
          </a:p>
          <a:p>
            <a:pPr lvl="1" eaLnBrk="1" hangingPunct="1"/>
            <a:r>
              <a:rPr lang="sk-SK" sz="2400" smtClean="0"/>
              <a:t>potom sa použije NYQUIST filtrovanie</a:t>
            </a:r>
          </a:p>
        </p:txBody>
      </p:sp>
      <p:sp>
        <p:nvSpPr>
          <p:cNvPr id="70661" name="Line 4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0662" name="Text Box 5"/>
          <p:cNvSpPr txBox="1">
            <a:spLocks noChangeArrowheads="1"/>
          </p:cNvSpPr>
          <p:nvPr/>
        </p:nvSpPr>
        <p:spPr bwMode="auto">
          <a:xfrm>
            <a:off x="2819400" y="6019800"/>
            <a:ext cx="24384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>
                <a:latin typeface="Calibri" pitchFamily="34" charset="0"/>
              </a:rPr>
              <a:t>NYQUIST filtrovanie</a:t>
            </a:r>
            <a:r>
              <a:rPr lang="en-US">
                <a:latin typeface="Calibri" pitchFamily="34" charset="0"/>
              </a:rPr>
              <a:t>???</a:t>
            </a:r>
          </a:p>
        </p:txBody>
      </p:sp>
      <p:sp>
        <p:nvSpPr>
          <p:cNvPr id="70663" name="AutoShape 6"/>
          <p:cNvSpPr>
            <a:spLocks noChangeArrowheads="1"/>
          </p:cNvSpPr>
          <p:nvPr/>
        </p:nvSpPr>
        <p:spPr bwMode="auto">
          <a:xfrm>
            <a:off x="5257800" y="5943600"/>
            <a:ext cx="1905000" cy="609600"/>
          </a:xfrm>
          <a:prstGeom prst="rightArrow">
            <a:avLst>
              <a:gd name="adj1" fmla="val 50000"/>
              <a:gd name="adj2" fmla="val 78125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sk-SK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EEFC96-455A-49B5-9313-9CBFE6B5E46F}" type="slidenum">
              <a:rPr lang="en-US" sz="1400" smtClean="0"/>
              <a:pPr eaLnBrk="1" hangingPunct="1"/>
              <a:t>39</a:t>
            </a:fld>
            <a:endParaRPr lang="en-US" sz="1400" smtClean="0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7772400" cy="1524000"/>
          </a:xfrm>
        </p:spPr>
        <p:txBody>
          <a:bodyPr/>
          <a:lstStyle/>
          <a:p>
            <a:pPr eaLnBrk="1" hangingPunct="1"/>
            <a:r>
              <a:rPr lang="sk-SK" smtClean="0">
                <a:solidFill>
                  <a:srgbClr val="CC9900"/>
                </a:solidFill>
              </a:rPr>
              <a:t>NYQUIST filtrovanie</a:t>
            </a:r>
            <a:r>
              <a:rPr lang="en-US" smtClean="0">
                <a:solidFill>
                  <a:srgbClr val="CC9900"/>
                </a:solidFill>
              </a:rPr>
              <a:t>- 1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z="2800" smtClean="0"/>
              <a:t>Bitová perióda je</a:t>
            </a:r>
            <a:r>
              <a:rPr lang="en-US" sz="2800" smtClean="0"/>
              <a:t> T</a:t>
            </a:r>
            <a:r>
              <a:rPr lang="en-US" sz="2800" baseline="-25000" smtClean="0"/>
              <a:t>b</a:t>
            </a:r>
            <a:endParaRPr lang="en-US" sz="2800" smtClean="0"/>
          </a:p>
          <a:p>
            <a:pPr eaLnBrk="1" hangingPunct="1"/>
            <a:r>
              <a:rPr lang="sk-SK" sz="2800" smtClean="0"/>
              <a:t>Vzorkovanie signálu je obyčajne v intervale</a:t>
            </a:r>
            <a:r>
              <a:rPr lang="en-US" sz="2800" smtClean="0"/>
              <a:t> T</a:t>
            </a:r>
            <a:r>
              <a:rPr lang="en-US" sz="2800" baseline="-25000" smtClean="0"/>
              <a:t>b</a:t>
            </a:r>
            <a:endParaRPr lang="en-US" sz="2800" smtClean="0"/>
          </a:p>
          <a:p>
            <a:pPr eaLnBrk="1" hangingPunct="1"/>
            <a:r>
              <a:rPr lang="sk-SK" sz="2800" smtClean="0"/>
              <a:t>A tak pokiaľ vieme generovať pulzy, ktoré majú maximum v </a:t>
            </a:r>
            <a:r>
              <a:rPr lang="en-US" sz="2800" smtClean="0"/>
              <a:t>t = T</a:t>
            </a:r>
            <a:r>
              <a:rPr lang="en-US" sz="2800" baseline="-25000" smtClean="0"/>
              <a:t>b</a:t>
            </a:r>
            <a:r>
              <a:rPr lang="en-US" sz="2800" smtClean="0"/>
              <a:t> </a:t>
            </a:r>
            <a:r>
              <a:rPr lang="sk-SK" sz="2800" smtClean="0"/>
              <a:t>a nulu v každom nasledujúcom intervale</a:t>
            </a:r>
            <a:r>
              <a:rPr lang="en-US" sz="2800" smtClean="0"/>
              <a:t> T</a:t>
            </a:r>
            <a:r>
              <a:rPr lang="en-US" sz="2800" baseline="-25000" smtClean="0"/>
              <a:t>b</a:t>
            </a:r>
            <a:r>
              <a:rPr lang="en-US" sz="2800" smtClean="0"/>
              <a:t> (i.e. t = 2T</a:t>
            </a:r>
            <a:r>
              <a:rPr lang="en-US" sz="2800" baseline="-25000" smtClean="0"/>
              <a:t>b</a:t>
            </a:r>
            <a:r>
              <a:rPr lang="en-US" sz="2800" smtClean="0"/>
              <a:t>, 3T</a:t>
            </a:r>
            <a:r>
              <a:rPr lang="en-US" sz="2800" baseline="-25000" smtClean="0"/>
              <a:t>b</a:t>
            </a:r>
            <a:r>
              <a:rPr lang="en-US" sz="2800" smtClean="0"/>
              <a:t>, ….. , NT</a:t>
            </a:r>
            <a:r>
              <a:rPr lang="en-US" sz="2800" baseline="-25000" smtClean="0"/>
              <a:t>b</a:t>
            </a:r>
            <a:r>
              <a:rPr lang="sk-SK" sz="2800" smtClean="0"/>
              <a:t>),</a:t>
            </a:r>
            <a:r>
              <a:rPr lang="en-US" sz="2800" smtClean="0"/>
              <a:t> </a:t>
            </a:r>
            <a:r>
              <a:rPr lang="sk-SK" sz="2800" smtClean="0"/>
              <a:t>tak by sme nemali ISI</a:t>
            </a:r>
            <a:endParaRPr lang="en-US" sz="2800" smtClean="0"/>
          </a:p>
          <a:p>
            <a:pPr eaLnBrk="1" hangingPunct="1"/>
            <a:r>
              <a:rPr lang="sk-SK" sz="2800" smtClean="0"/>
              <a:t>Toto sa nazýva </a:t>
            </a:r>
            <a:r>
              <a:rPr lang="sk-SK" sz="2800" b="1" i="1" smtClean="0"/>
              <a:t>NYQUIST</a:t>
            </a:r>
            <a:r>
              <a:rPr lang="sk-SK" sz="2800" smtClean="0"/>
              <a:t> filter</a:t>
            </a:r>
            <a:endParaRPr lang="en-US" sz="2800" smtClean="0"/>
          </a:p>
        </p:txBody>
      </p:sp>
      <p:sp>
        <p:nvSpPr>
          <p:cNvPr id="71685" name="Line 4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0E3F1C-F1A0-4D95-92C7-423E04AEBA69}" type="slidenum">
              <a:rPr lang="en-US" sz="1400" smtClean="0"/>
              <a:pPr eaLnBrk="1" hangingPunct="1"/>
              <a:t>4</a:t>
            </a:fld>
            <a:endParaRPr lang="en-US" sz="1400" smtClean="0"/>
          </a:p>
        </p:txBody>
      </p:sp>
      <p:sp>
        <p:nvSpPr>
          <p:cNvPr id="47107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46063" y="609600"/>
            <a:ext cx="7772400" cy="1463675"/>
          </a:xfrm>
        </p:spPr>
        <p:txBody>
          <a:bodyPr/>
          <a:lstStyle/>
          <a:p>
            <a:r>
              <a:rPr lang="sk-SK" smtClean="0"/>
              <a:t>Prečo modulovať signály?</a:t>
            </a:r>
            <a:endParaRPr lang="en-US" smtClean="0"/>
          </a:p>
        </p:txBody>
      </p:sp>
      <p:sp>
        <p:nvSpPr>
          <p:cNvPr id="47108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533400" y="1860550"/>
            <a:ext cx="8208963" cy="45418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sz="2400" dirty="0" smtClean="0"/>
              <a:t>Pre prenos signálu pomocou elektromagnetických vĺn potrebujeme antény na zachytenie signálu na </a:t>
            </a:r>
            <a:r>
              <a:rPr lang="en-US" sz="2400" dirty="0" err="1" smtClean="0">
                <a:solidFill>
                  <a:srgbClr val="FF0000"/>
                </a:solidFill>
              </a:rPr>
              <a:t>vzdialenom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mieste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sk-SK" sz="2400" dirty="0" smtClean="0"/>
              <a:t>prijímacej strane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sk-SK" sz="2400" dirty="0" smtClean="0"/>
              <a:t>Pri nízkych frekvenciách </a:t>
            </a:r>
            <a:r>
              <a:rPr lang="en-US" sz="2400" dirty="0" smtClean="0"/>
              <a:t>(</a:t>
            </a:r>
            <a:r>
              <a:rPr lang="sk-SK" sz="2400" dirty="0" smtClean="0"/>
              <a:t>základné pásmo</a:t>
            </a:r>
            <a:r>
              <a:rPr lang="en-US" sz="2400" dirty="0" smtClean="0"/>
              <a:t>)</a:t>
            </a:r>
            <a:r>
              <a:rPr lang="sk-SK" sz="2400" dirty="0" smtClean="0"/>
              <a:t> sú vlnové dĺžky veľmi veľké</a:t>
            </a:r>
            <a:r>
              <a:rPr lang="en-US" sz="2400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 </a:t>
            </a:r>
            <a:r>
              <a:rPr lang="sk-SK" sz="2000" dirty="0" err="1" smtClean="0"/>
              <a:t>Napr</a:t>
            </a:r>
            <a:r>
              <a:rPr lang="en-US" sz="2000" dirty="0" smtClean="0"/>
              <a:t>. </a:t>
            </a:r>
            <a:r>
              <a:rPr lang="sk-SK" sz="2000" dirty="0" smtClean="0"/>
              <a:t>hlas na cca</a:t>
            </a:r>
            <a:r>
              <a:rPr lang="en-US" sz="2000" dirty="0" smtClean="0"/>
              <a:t> 4 kHz</a:t>
            </a:r>
            <a:r>
              <a:rPr lang="sk-SK" sz="2000" dirty="0" smtClean="0"/>
              <a:t> má vlnovú dĺžku</a:t>
            </a:r>
            <a:r>
              <a:rPr lang="en-US" sz="2000" dirty="0" smtClean="0"/>
              <a:t> 75 Km!!</a:t>
            </a:r>
          </a:p>
          <a:p>
            <a:pPr>
              <a:lnSpc>
                <a:spcPct val="90000"/>
              </a:lnSpc>
            </a:pPr>
            <a:r>
              <a:rPr lang="sk-SK" sz="2400" dirty="0" smtClean="0"/>
              <a:t>Ak </a:t>
            </a:r>
            <a:r>
              <a:rPr lang="en-US" sz="2400" dirty="0" smtClean="0"/>
              <a:t>“</a:t>
            </a:r>
            <a:r>
              <a:rPr lang="sk-SK" sz="2400" dirty="0" smtClean="0"/>
              <a:t>presunieme</a:t>
            </a:r>
            <a:r>
              <a:rPr lang="en-US" sz="2400" dirty="0" smtClean="0"/>
              <a:t>” </a:t>
            </a:r>
            <a:r>
              <a:rPr lang="sk-SK" sz="2400" dirty="0" smtClean="0"/>
              <a:t>tieto signály do vyšších frekvencií</a:t>
            </a:r>
            <a:r>
              <a:rPr lang="en-US" sz="2400" dirty="0" smtClean="0"/>
              <a:t>, </a:t>
            </a:r>
            <a:r>
              <a:rPr lang="sk-SK" sz="2400" dirty="0" smtClean="0"/>
              <a:t>môžeme použiť antény, ktoré sú ľahšie na obsluhu</a:t>
            </a:r>
            <a:r>
              <a:rPr lang="en-US" sz="2400" dirty="0" smtClean="0"/>
              <a:t>. </a:t>
            </a:r>
          </a:p>
          <a:p>
            <a:pPr>
              <a:lnSpc>
                <a:spcPct val="90000"/>
              </a:lnSpc>
            </a:pPr>
            <a:r>
              <a:rPr lang="sk-SK" sz="2400" dirty="0" smtClean="0"/>
              <a:t>Po prijatí potrebujeme signál „presunúť“ naspäť do pôvodného pásma </a:t>
            </a:r>
            <a:r>
              <a:rPr lang="en-US" sz="2400" dirty="0" smtClean="0"/>
              <a:t>(</a:t>
            </a:r>
            <a:r>
              <a:rPr lang="sk-SK" sz="2400" dirty="0" smtClean="0"/>
              <a:t>základné pásmo</a:t>
            </a:r>
            <a:r>
              <a:rPr lang="en-US" sz="2400" dirty="0" smtClean="0"/>
              <a:t>) </a:t>
            </a:r>
            <a:r>
              <a:rPr lang="sk-SK" sz="2400" dirty="0" smtClean="0"/>
              <a:t>pomocou demodulácie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sk-SK" sz="2400" dirty="0" smtClean="0"/>
              <a:t>Preto môžeme považovať úlohu modulácie za </a:t>
            </a:r>
            <a:r>
              <a:rPr lang="en-US" sz="2400" dirty="0" smtClean="0"/>
              <a:t>“</a:t>
            </a:r>
            <a:r>
              <a:rPr lang="sk-SK" sz="2400" dirty="0" smtClean="0"/>
              <a:t>dávanie krídel</a:t>
            </a:r>
            <a:r>
              <a:rPr lang="en-US" sz="2400" dirty="0" smtClean="0"/>
              <a:t>” </a:t>
            </a:r>
            <a:r>
              <a:rPr lang="sk-SK" sz="2400" dirty="0" smtClean="0"/>
              <a:t>správam obsahujúcim informácie</a:t>
            </a:r>
            <a:r>
              <a:rPr lang="en-US" sz="2400" dirty="0" smtClean="0"/>
              <a:t>.</a:t>
            </a:r>
          </a:p>
        </p:txBody>
      </p:sp>
      <p:sp>
        <p:nvSpPr>
          <p:cNvPr id="47109" name="Line 2052"/>
          <p:cNvSpPr>
            <a:spLocks noChangeShapeType="1"/>
          </p:cNvSpPr>
          <p:nvPr/>
        </p:nvSpPr>
        <p:spPr bwMode="auto">
          <a:xfrm>
            <a:off x="320675" y="1601788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CCD2EB2-DBEA-4696-A33F-424DCD98EBA3}" type="slidenum">
              <a:rPr lang="en-US" sz="1400" smtClean="0"/>
              <a:pPr eaLnBrk="1" hangingPunct="1"/>
              <a:t>40</a:t>
            </a:fld>
            <a:endParaRPr lang="en-US" sz="1400" smtClean="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365250" y="1711325"/>
          <a:ext cx="5762625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5" name="Photo Editor Photo" r:id="rId4" imgW="5761905" imgH="3962953" progId="">
                  <p:embed/>
                </p:oleObj>
              </mc:Choice>
              <mc:Fallback>
                <p:oleObj name="Photo Editor Photo" r:id="rId4" imgW="5761905" imgH="3962953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1711325"/>
                        <a:ext cx="5762625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7772400" cy="1357313"/>
          </a:xfrm>
        </p:spPr>
        <p:txBody>
          <a:bodyPr/>
          <a:lstStyle/>
          <a:p>
            <a:pPr eaLnBrk="1" hangingPunct="1"/>
            <a:r>
              <a:rPr lang="sk-SK" smtClean="0">
                <a:solidFill>
                  <a:srgbClr val="CC9900"/>
                </a:solidFill>
              </a:rPr>
              <a:t>NYQUIST filtrovanie </a:t>
            </a:r>
            <a:r>
              <a:rPr lang="en-US" smtClean="0">
                <a:solidFill>
                  <a:srgbClr val="CC9900"/>
                </a:solidFill>
              </a:rPr>
              <a:t>- 2</a:t>
            </a:r>
          </a:p>
        </p:txBody>
      </p:sp>
      <p:sp>
        <p:nvSpPr>
          <p:cNvPr id="12293" name="Line 4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294" name="Line 5"/>
          <p:cNvSpPr>
            <a:spLocks noChangeShapeType="1"/>
          </p:cNvSpPr>
          <p:nvPr/>
        </p:nvSpPr>
        <p:spPr bwMode="auto">
          <a:xfrm>
            <a:off x="2819400" y="6324600"/>
            <a:ext cx="472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2295" name="Line 6"/>
          <p:cNvSpPr>
            <a:spLocks noChangeShapeType="1"/>
          </p:cNvSpPr>
          <p:nvPr/>
        </p:nvSpPr>
        <p:spPr bwMode="auto">
          <a:xfrm>
            <a:off x="2819400" y="5943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2296" name="Line 7"/>
          <p:cNvSpPr>
            <a:spLocks noChangeShapeType="1"/>
          </p:cNvSpPr>
          <p:nvPr/>
        </p:nvSpPr>
        <p:spPr bwMode="auto">
          <a:xfrm flipH="1" flipV="1">
            <a:off x="3810000" y="601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2297" name="Line 8"/>
          <p:cNvSpPr>
            <a:spLocks noChangeShapeType="1"/>
          </p:cNvSpPr>
          <p:nvPr/>
        </p:nvSpPr>
        <p:spPr bwMode="auto">
          <a:xfrm flipH="1" flipV="1">
            <a:off x="4724400" y="601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2298" name="Line 9"/>
          <p:cNvSpPr>
            <a:spLocks noChangeShapeType="1"/>
          </p:cNvSpPr>
          <p:nvPr/>
        </p:nvSpPr>
        <p:spPr bwMode="auto">
          <a:xfrm flipH="1" flipV="1">
            <a:off x="5638800" y="601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2299" name="Line 10"/>
          <p:cNvSpPr>
            <a:spLocks noChangeShapeType="1"/>
          </p:cNvSpPr>
          <p:nvPr/>
        </p:nvSpPr>
        <p:spPr bwMode="auto">
          <a:xfrm flipH="1" flipV="1">
            <a:off x="6629400" y="601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2300" name="Text Box 11"/>
          <p:cNvSpPr txBox="1">
            <a:spLocks noChangeArrowheads="1"/>
          </p:cNvSpPr>
          <p:nvPr/>
        </p:nvSpPr>
        <p:spPr bwMode="auto">
          <a:xfrm>
            <a:off x="2667000" y="6324600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0          T</a:t>
            </a:r>
            <a:r>
              <a:rPr lang="en-US" baseline="-25000">
                <a:latin typeface="Calibri" pitchFamily="34" charset="0"/>
              </a:rPr>
              <a:t>b</a:t>
            </a:r>
            <a:r>
              <a:rPr lang="en-US">
                <a:latin typeface="Calibri" pitchFamily="34" charset="0"/>
              </a:rPr>
              <a:t>       2T</a:t>
            </a:r>
            <a:r>
              <a:rPr lang="en-US" baseline="-25000">
                <a:latin typeface="Calibri" pitchFamily="34" charset="0"/>
              </a:rPr>
              <a:t>b</a:t>
            </a:r>
            <a:r>
              <a:rPr lang="en-US">
                <a:latin typeface="Calibri" pitchFamily="34" charset="0"/>
              </a:rPr>
              <a:t>       3T</a:t>
            </a:r>
            <a:r>
              <a:rPr lang="en-US" baseline="-25000">
                <a:latin typeface="Calibri" pitchFamily="34" charset="0"/>
              </a:rPr>
              <a:t>b</a:t>
            </a:r>
            <a:r>
              <a:rPr lang="en-US">
                <a:latin typeface="Calibri" pitchFamily="34" charset="0"/>
              </a:rPr>
              <a:t>       4T</a:t>
            </a:r>
            <a:r>
              <a:rPr lang="en-US" baseline="-25000">
                <a:latin typeface="Calibri" pitchFamily="34" charset="0"/>
              </a:rPr>
              <a:t>b</a:t>
            </a:r>
            <a:endParaRPr lang="en-US">
              <a:latin typeface="Calibri" pitchFamily="34" charset="0"/>
            </a:endParaRPr>
          </a:p>
        </p:txBody>
      </p:sp>
      <p:sp>
        <p:nvSpPr>
          <p:cNvPr id="12301" name="Text Box 12"/>
          <p:cNvSpPr txBox="1">
            <a:spLocks noChangeArrowheads="1"/>
          </p:cNvSpPr>
          <p:nvPr/>
        </p:nvSpPr>
        <p:spPr bwMode="auto">
          <a:xfrm>
            <a:off x="228600" y="5715000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k-SK">
                <a:latin typeface="Calibri" pitchFamily="34" charset="0"/>
              </a:rPr>
              <a:t>impulz v tomto bode</a:t>
            </a:r>
            <a:endParaRPr lang="en-US">
              <a:latin typeface="Calibri" pitchFamily="34" charset="0"/>
            </a:endParaRPr>
          </a:p>
        </p:txBody>
      </p:sp>
      <p:sp>
        <p:nvSpPr>
          <p:cNvPr id="12302" name="Freeform 13"/>
          <p:cNvSpPr>
            <a:spLocks/>
          </p:cNvSpPr>
          <p:nvPr/>
        </p:nvSpPr>
        <p:spPr bwMode="auto">
          <a:xfrm>
            <a:off x="1752600" y="6172200"/>
            <a:ext cx="990600" cy="393700"/>
          </a:xfrm>
          <a:custGeom>
            <a:avLst/>
            <a:gdLst>
              <a:gd name="T0" fmla="*/ 0 w 624"/>
              <a:gd name="T1" fmla="*/ 0 h 248"/>
              <a:gd name="T2" fmla="*/ 2147483647 w 624"/>
              <a:gd name="T3" fmla="*/ 2147483647 h 248"/>
              <a:gd name="T4" fmla="*/ 2147483647 w 624"/>
              <a:gd name="T5" fmla="*/ 2147483647 h 248"/>
              <a:gd name="T6" fmla="*/ 2147483647 w 624"/>
              <a:gd name="T7" fmla="*/ 2147483647 h 248"/>
              <a:gd name="T8" fmla="*/ 0 60000 65536"/>
              <a:gd name="T9" fmla="*/ 0 60000 65536"/>
              <a:gd name="T10" fmla="*/ 0 60000 65536"/>
              <a:gd name="T11" fmla="*/ 0 60000 65536"/>
              <a:gd name="T12" fmla="*/ 0 w 624"/>
              <a:gd name="T13" fmla="*/ 0 h 248"/>
              <a:gd name="T14" fmla="*/ 624 w 624"/>
              <a:gd name="T15" fmla="*/ 248 h 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4" h="248">
                <a:moveTo>
                  <a:pt x="0" y="0"/>
                </a:moveTo>
                <a:cubicBezTo>
                  <a:pt x="32" y="28"/>
                  <a:pt x="64" y="56"/>
                  <a:pt x="96" y="96"/>
                </a:cubicBezTo>
                <a:cubicBezTo>
                  <a:pt x="128" y="136"/>
                  <a:pt x="104" y="232"/>
                  <a:pt x="192" y="240"/>
                </a:cubicBezTo>
                <a:cubicBezTo>
                  <a:pt x="280" y="248"/>
                  <a:pt x="452" y="196"/>
                  <a:pt x="624" y="14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12303" name="Text Box 14"/>
          <p:cNvSpPr txBox="1">
            <a:spLocks noChangeArrowheads="1"/>
          </p:cNvSpPr>
          <p:nvPr/>
        </p:nvSpPr>
        <p:spPr bwMode="auto">
          <a:xfrm>
            <a:off x="7620000" y="6096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t</a:t>
            </a:r>
          </a:p>
        </p:txBody>
      </p:sp>
      <p:sp>
        <p:nvSpPr>
          <p:cNvPr id="653327" name="Text Box 15"/>
          <p:cNvSpPr txBox="1">
            <a:spLocks noChangeArrowheads="1"/>
          </p:cNvSpPr>
          <p:nvPr/>
        </p:nvSpPr>
        <p:spPr bwMode="auto">
          <a:xfrm>
            <a:off x="7086600" y="2438400"/>
            <a:ext cx="1905000" cy="92392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sk-SK" dirty="0">
                <a:latin typeface="+mn-lt"/>
              </a:rPr>
              <a:t>vzorkovací moment je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kritický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305" name="TextBox 16"/>
          <p:cNvSpPr txBox="1">
            <a:spLocks noChangeArrowheads="1"/>
          </p:cNvSpPr>
          <p:nvPr/>
        </p:nvSpPr>
        <p:spPr bwMode="auto">
          <a:xfrm>
            <a:off x="4857750" y="1857375"/>
            <a:ext cx="235743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1400">
                <a:latin typeface="Arial" pitchFamily="34" charset="0"/>
              </a:rPr>
              <a:t>bitova perióda</a:t>
            </a:r>
          </a:p>
        </p:txBody>
      </p:sp>
      <p:sp>
        <p:nvSpPr>
          <p:cNvPr id="12306" name="TextBox 17"/>
          <p:cNvSpPr txBox="1">
            <a:spLocks noChangeArrowheads="1"/>
          </p:cNvSpPr>
          <p:nvPr/>
        </p:nvSpPr>
        <p:spPr bwMode="auto">
          <a:xfrm>
            <a:off x="5000625" y="2643188"/>
            <a:ext cx="1643063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>
                <a:latin typeface="Arial" pitchFamily="34" charset="0"/>
              </a:rPr>
              <a:t>prijatý pulz</a:t>
            </a:r>
          </a:p>
          <a:p>
            <a:pPr eaLnBrk="1" hangingPunct="1"/>
            <a:endParaRPr lang="sk-SK">
              <a:latin typeface="Arial" pitchFamily="34" charset="0"/>
            </a:endParaRPr>
          </a:p>
          <a:p>
            <a:pPr eaLnBrk="1" hangingPunct="1"/>
            <a:endParaRPr lang="sk-SK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03F87C2-AA04-4964-9EC6-179FF1E37E64}" type="slidenum">
              <a:rPr lang="en-US" sz="1400" smtClean="0"/>
              <a:pPr eaLnBrk="1" hangingPunct="1"/>
              <a:t>41</a:t>
            </a:fld>
            <a:endParaRPr lang="en-US" sz="1400" smtClean="0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627063" y="1730375"/>
          <a:ext cx="5486400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" name="Photo Editor Photo" r:id="rId4" imgW="5210902" imgH="4323810" progId="">
                  <p:embed/>
                </p:oleObj>
              </mc:Choice>
              <mc:Fallback>
                <p:oleObj name="Photo Editor Photo" r:id="rId4" imgW="5210902" imgH="432381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3" y="1730375"/>
                        <a:ext cx="5486400" cy="455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7772400" cy="1381125"/>
          </a:xfrm>
        </p:spPr>
        <p:txBody>
          <a:bodyPr/>
          <a:lstStyle/>
          <a:p>
            <a:pPr eaLnBrk="1" hangingPunct="1"/>
            <a:r>
              <a:rPr lang="sk-SK" smtClean="0">
                <a:solidFill>
                  <a:srgbClr val="CC9900"/>
                </a:solidFill>
              </a:rPr>
              <a:t>NYQUIST filtrovanie </a:t>
            </a:r>
            <a:r>
              <a:rPr lang="en-US" smtClean="0">
                <a:solidFill>
                  <a:srgbClr val="CC9900"/>
                </a:solidFill>
              </a:rPr>
              <a:t>- 3</a:t>
            </a:r>
          </a:p>
        </p:txBody>
      </p:sp>
      <p:sp>
        <p:nvSpPr>
          <p:cNvPr id="13317" name="Line 3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6324600" y="5943600"/>
            <a:ext cx="2209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>
                <a:latin typeface="Calibri" pitchFamily="34" charset="0"/>
              </a:rPr>
              <a:t>Obr</a:t>
            </a:r>
            <a:r>
              <a:rPr lang="en-US">
                <a:latin typeface="Calibri" pitchFamily="34" charset="0"/>
              </a:rPr>
              <a:t>. 5.9 </a:t>
            </a:r>
            <a:r>
              <a:rPr lang="sk-SK">
                <a:latin typeface="Calibri" pitchFamily="34" charset="0"/>
              </a:rPr>
              <a:t>v t</a:t>
            </a:r>
            <a:r>
              <a:rPr lang="en-US">
                <a:latin typeface="Calibri" pitchFamily="34" charset="0"/>
              </a:rPr>
              <a:t>ext</a:t>
            </a:r>
            <a:r>
              <a:rPr lang="sk-SK">
                <a:latin typeface="Calibri" pitchFamily="34" charset="0"/>
              </a:rPr>
              <a:t>e</a:t>
            </a:r>
            <a:endParaRPr lang="en-US">
              <a:latin typeface="Calibri" pitchFamily="34" charset="0"/>
            </a:endParaRP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6400800" y="1905000"/>
            <a:ext cx="2514600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k-SK" b="1">
                <a:latin typeface="Calibri" pitchFamily="34" charset="0"/>
              </a:rPr>
              <a:t>Poznámka</a:t>
            </a:r>
            <a:r>
              <a:rPr lang="en-US" b="1">
                <a:latin typeface="Calibri" pitchFamily="34" charset="0"/>
              </a:rPr>
              <a:t>:</a:t>
            </a:r>
            <a:r>
              <a:rPr lang="en-US">
                <a:latin typeface="Calibri" pitchFamily="34" charset="0"/>
              </a:rPr>
              <a:t> </a:t>
            </a:r>
            <a:r>
              <a:rPr lang="sk-SK">
                <a:latin typeface="Calibri" pitchFamily="34" charset="0"/>
              </a:rPr>
              <a:t>V každom vzorkovacom intervale je prínos iba jeden pulz, ostatné sú na nulovej úrovni </a:t>
            </a:r>
            <a:endParaRPr lang="en-US">
              <a:latin typeface="Calibri" pitchFamily="34" charset="0"/>
            </a:endParaRPr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 flipH="1">
            <a:off x="4648200" y="2514600"/>
            <a:ext cx="17526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13321" name="TextBox 8"/>
          <p:cNvSpPr txBox="1">
            <a:spLocks noChangeArrowheads="1"/>
          </p:cNvSpPr>
          <p:nvPr/>
        </p:nvSpPr>
        <p:spPr bwMode="auto">
          <a:xfrm>
            <a:off x="642938" y="2000250"/>
            <a:ext cx="714375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800">
                <a:latin typeface="Arial" pitchFamily="34" charset="0"/>
              </a:rPr>
              <a:t>impulzný dátový tok</a:t>
            </a:r>
          </a:p>
        </p:txBody>
      </p:sp>
      <p:sp>
        <p:nvSpPr>
          <p:cNvPr id="13322" name="TextBox 9"/>
          <p:cNvSpPr txBox="1">
            <a:spLocks noChangeArrowheads="1"/>
          </p:cNvSpPr>
          <p:nvPr/>
        </p:nvSpPr>
        <p:spPr bwMode="auto">
          <a:xfrm>
            <a:off x="785813" y="2857500"/>
            <a:ext cx="714375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800">
                <a:latin typeface="Arial" pitchFamily="34" charset="0"/>
              </a:rPr>
              <a:t>samostatná pulzná vlna</a:t>
            </a:r>
          </a:p>
        </p:txBody>
      </p:sp>
      <p:sp>
        <p:nvSpPr>
          <p:cNvPr id="13323" name="TextBox 10"/>
          <p:cNvSpPr txBox="1">
            <a:spLocks noChangeArrowheads="1"/>
          </p:cNvSpPr>
          <p:nvPr/>
        </p:nvSpPr>
        <p:spPr bwMode="auto">
          <a:xfrm>
            <a:off x="785813" y="3643313"/>
            <a:ext cx="71437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800">
                <a:latin typeface="Arial" pitchFamily="34" charset="0"/>
              </a:rPr>
              <a:t>vyslaný pásmový signál</a:t>
            </a:r>
          </a:p>
        </p:txBody>
      </p:sp>
      <p:sp>
        <p:nvSpPr>
          <p:cNvPr id="13324" name="TextBox 11"/>
          <p:cNvSpPr txBox="1">
            <a:spLocks noChangeArrowheads="1"/>
          </p:cNvSpPr>
          <p:nvPr/>
        </p:nvSpPr>
        <p:spPr bwMode="auto">
          <a:xfrm>
            <a:off x="785813" y="4357688"/>
            <a:ext cx="71437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800">
                <a:latin typeface="Arial" pitchFamily="34" charset="0"/>
              </a:rPr>
              <a:t>prijatý zašumený signál</a:t>
            </a:r>
          </a:p>
        </p:txBody>
      </p:sp>
      <p:sp>
        <p:nvSpPr>
          <p:cNvPr id="13325" name="TextBox 12"/>
          <p:cNvSpPr txBox="1">
            <a:spLocks noChangeArrowheads="1"/>
          </p:cNvSpPr>
          <p:nvPr/>
        </p:nvSpPr>
        <p:spPr bwMode="auto">
          <a:xfrm>
            <a:off x="714375" y="5143500"/>
            <a:ext cx="785813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800">
                <a:latin typeface="Arial" pitchFamily="34" charset="0"/>
              </a:rPr>
              <a:t>okamih vzorkovania</a:t>
            </a:r>
          </a:p>
        </p:txBody>
      </p:sp>
      <p:sp>
        <p:nvSpPr>
          <p:cNvPr id="13326" name="TextBox 13"/>
          <p:cNvSpPr txBox="1">
            <a:spLocks noChangeArrowheads="1"/>
          </p:cNvSpPr>
          <p:nvPr/>
        </p:nvSpPr>
        <p:spPr bwMode="auto">
          <a:xfrm>
            <a:off x="785813" y="5572125"/>
            <a:ext cx="714375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800">
                <a:latin typeface="Arial" pitchFamily="34" charset="0"/>
              </a:rPr>
              <a:t>obnovené NRZ pulzy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4DBFF41-43E7-465B-B380-D25BD7E8BFB7}" type="slidenum">
              <a:rPr lang="en-US" sz="1400" smtClean="0"/>
              <a:pPr eaLnBrk="1" hangingPunct="1"/>
              <a:t>42</a:t>
            </a:fld>
            <a:endParaRPr lang="en-US" sz="1400" smtClean="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7772400" cy="1416050"/>
          </a:xfrm>
        </p:spPr>
        <p:txBody>
          <a:bodyPr/>
          <a:lstStyle/>
          <a:p>
            <a:pPr eaLnBrk="1" hangingPunct="1"/>
            <a:r>
              <a:rPr lang="sk-SK" smtClean="0">
                <a:solidFill>
                  <a:srgbClr val="CC9900"/>
                </a:solidFill>
              </a:rPr>
              <a:t>NYQUIST filtrovanie </a:t>
            </a:r>
            <a:r>
              <a:rPr lang="en-US" smtClean="0">
                <a:solidFill>
                  <a:srgbClr val="CC9900"/>
                </a:solidFill>
              </a:rPr>
              <a:t>- 4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Nastavenie vzorkovania presne na vhodný moment je „technika nulového ISI“, prvýkrát predvedený Nyquistom v roku 1928</a:t>
            </a:r>
            <a:endParaRPr lang="en-US" smtClean="0"/>
          </a:p>
          <a:p>
            <a:pPr eaLnBrk="1" hangingPunct="1"/>
            <a:r>
              <a:rPr lang="sk-SK" smtClean="0"/>
              <a:t>Siete ktoré vytvárajú požadované časové vlnové tvary sa nazývajú „Nyquistove filtre“. Neexistujú v praxi, ale môžeme získať im pomerne blízke.</a:t>
            </a:r>
            <a:endParaRPr lang="en-US" smtClean="0"/>
          </a:p>
        </p:txBody>
      </p:sp>
      <p:sp>
        <p:nvSpPr>
          <p:cNvPr id="72709" name="Line 4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B31EF8-F5DA-4354-8A5F-2E249216E1C3}" type="slidenum">
              <a:rPr lang="en-US" sz="1400" smtClean="0"/>
              <a:pPr eaLnBrk="1" hangingPunct="1"/>
              <a:t>43</a:t>
            </a:fld>
            <a:endParaRPr lang="en-US" sz="1400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681038"/>
            <a:ext cx="7772400" cy="1392237"/>
          </a:xfrm>
        </p:spPr>
        <p:txBody>
          <a:bodyPr/>
          <a:lstStyle/>
          <a:p>
            <a:pPr eaLnBrk="1" hangingPunct="1"/>
            <a:r>
              <a:rPr lang="sk-SK" smtClean="0">
                <a:solidFill>
                  <a:srgbClr val="CC9900"/>
                </a:solidFill>
              </a:rPr>
              <a:t>NYQUIST filtrovanie </a:t>
            </a:r>
            <a:r>
              <a:rPr lang="en-US" smtClean="0">
                <a:solidFill>
                  <a:srgbClr val="CC9900"/>
                </a:solidFill>
              </a:rPr>
              <a:t>- 5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981200"/>
            <a:ext cx="8929687" cy="4114800"/>
          </a:xfrm>
        </p:spPr>
        <p:txBody>
          <a:bodyPr/>
          <a:lstStyle/>
          <a:p>
            <a:pPr eaLnBrk="1" hangingPunct="1"/>
            <a:r>
              <a:rPr lang="sk-SK" sz="2800" smtClean="0"/>
              <a:t>Šum vstupujúci do prijímača musí byť udržaný na minime</a:t>
            </a:r>
            <a:endParaRPr lang="en-US" sz="2800" smtClean="0"/>
          </a:p>
          <a:p>
            <a:pPr eaLnBrk="1" hangingPunct="1"/>
            <a:r>
              <a:rPr lang="sk-SK" sz="2800" smtClean="0"/>
              <a:t>Vloženie </a:t>
            </a:r>
            <a:r>
              <a:rPr lang="sk-SK" sz="2800" u="sng" smtClean="0"/>
              <a:t>polovice</a:t>
            </a:r>
            <a:r>
              <a:rPr lang="sk-SK" sz="2800" smtClean="0"/>
              <a:t> Nyquistovho filtra na vysielajúci koniec spoja a polovicu na prijímajúci koniec a tak samotná funkcia filtrovaného prenosu </a:t>
            </a:r>
            <a:r>
              <a:rPr lang="en-US" sz="2800" i="1" smtClean="0"/>
              <a:t>H(f)</a:t>
            </a:r>
            <a:r>
              <a:rPr lang="en-US" sz="2800" smtClean="0"/>
              <a:t> </a:t>
            </a:r>
            <a:r>
              <a:rPr lang="sk-SK" sz="2800" smtClean="0"/>
              <a:t>je daná 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	</a:t>
            </a:r>
            <a:r>
              <a:rPr lang="en-US" sz="2800" i="1" smtClean="0"/>
              <a:t>V</a:t>
            </a:r>
            <a:r>
              <a:rPr lang="en-US" sz="2800" i="1" baseline="-25000" smtClean="0"/>
              <a:t>r</a:t>
            </a:r>
            <a:r>
              <a:rPr lang="en-US" sz="2800" i="1" smtClean="0"/>
              <a:t>(f)</a:t>
            </a:r>
            <a:r>
              <a:rPr lang="en-US" sz="2800" b="1" i="1" baseline="-25000" smtClean="0"/>
              <a:t>NYQUIST</a:t>
            </a:r>
            <a:r>
              <a:rPr lang="en-US" sz="2800" smtClean="0"/>
              <a:t> = </a:t>
            </a:r>
            <a:r>
              <a:rPr lang="en-US" sz="2800" i="1" smtClean="0"/>
              <a:t>H(f)</a:t>
            </a:r>
            <a:r>
              <a:rPr lang="en-US" sz="2800" smtClean="0"/>
              <a:t> </a:t>
            </a:r>
            <a:r>
              <a:rPr lang="en-US" sz="2800" smtClean="0">
                <a:sym typeface="Symbol" pitchFamily="18" charset="2"/>
              </a:rPr>
              <a:t> </a:t>
            </a:r>
            <a:r>
              <a:rPr lang="en-US" sz="2800" i="1" smtClean="0">
                <a:sym typeface="Symbol" pitchFamily="18" charset="2"/>
              </a:rPr>
              <a:t>H(f)</a:t>
            </a:r>
            <a:br>
              <a:rPr lang="en-US" sz="2800" i="1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/>
            </a:r>
            <a:br>
              <a:rPr lang="en-US" sz="2800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/>
            </a:r>
            <a:br>
              <a:rPr lang="en-US" sz="2800" smtClean="0">
                <a:sym typeface="Symbol" pitchFamily="18" charset="2"/>
              </a:rPr>
            </a:br>
            <a:r>
              <a:rPr lang="sk-SK" sz="2800" smtClean="0"/>
              <a:t> Filter je </a:t>
            </a:r>
            <a:r>
              <a:rPr lang="en-US" sz="2800" smtClean="0">
                <a:sym typeface="Symbol" pitchFamily="18" charset="2"/>
              </a:rPr>
              <a:t>“</a:t>
            </a:r>
            <a:r>
              <a:rPr lang="sk-SK" sz="2800" smtClean="0">
                <a:sym typeface="Symbol" pitchFamily="18" charset="2"/>
              </a:rPr>
              <a:t>Filter druhej odmocniny sínusu</a:t>
            </a:r>
            <a:r>
              <a:rPr lang="en-US" sz="2800" smtClean="0">
                <a:sym typeface="Symbol" pitchFamily="18" charset="2"/>
              </a:rPr>
              <a:t>”</a:t>
            </a:r>
            <a:endParaRPr lang="sk-SK" sz="1800" smtClean="0">
              <a:sym typeface="Symbol" pitchFamily="18" charset="2"/>
            </a:endParaRPr>
          </a:p>
        </p:txBody>
      </p:sp>
      <p:sp>
        <p:nvSpPr>
          <p:cNvPr id="14342" name="Line 4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484438" y="4437063"/>
          <a:ext cx="3429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name="Equation" r:id="rId4" imgW="1422400" imgH="279400" progId="Equation.3">
                  <p:embed/>
                </p:oleObj>
              </mc:Choice>
              <mc:Fallback>
                <p:oleObj name="Equation" r:id="rId4" imgW="1422400" imgH="279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437063"/>
                        <a:ext cx="3429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6324600" y="4038600"/>
            <a:ext cx="266700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1">
                <a:latin typeface="Calibri" pitchFamily="34" charset="0"/>
              </a:rPr>
              <a:t>H(f)</a:t>
            </a:r>
            <a:r>
              <a:rPr lang="en-US">
                <a:latin typeface="Calibri" pitchFamily="34" charset="0"/>
              </a:rPr>
              <a:t> </a:t>
            </a:r>
            <a:r>
              <a:rPr lang="sk-SK" b="1" u="sng">
                <a:latin typeface="Calibri" pitchFamily="34" charset="0"/>
              </a:rPr>
              <a:t>zodpovedá</a:t>
            </a:r>
            <a:r>
              <a:rPr lang="sk-SK">
                <a:latin typeface="Calibri" pitchFamily="34" charset="0"/>
              </a:rPr>
              <a:t> pulznej charakteristike a preto sa volá </a:t>
            </a:r>
            <a:r>
              <a:rPr lang="sk-SK" b="1" i="1">
                <a:latin typeface="Calibri" pitchFamily="34" charset="0"/>
              </a:rPr>
              <a:t>prispôsobený</a:t>
            </a:r>
            <a:r>
              <a:rPr lang="sk-SK">
                <a:latin typeface="Calibri" pitchFamily="34" charset="0"/>
              </a:rPr>
              <a:t> filter</a:t>
            </a:r>
            <a:endParaRPr lang="en-US">
              <a:latin typeface="Calibri" pitchFamily="34" charset="0"/>
            </a:endParaRPr>
          </a:p>
        </p:txBody>
      </p:sp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2286000" y="6096000"/>
            <a:ext cx="20574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>
                <a:latin typeface="Calibri" pitchFamily="34" charset="0"/>
              </a:rPr>
              <a:t>Zodpovedajúci filter</a:t>
            </a:r>
            <a:endParaRPr lang="en-US">
              <a:latin typeface="Calibri" pitchFamily="34" charset="0"/>
            </a:endParaRPr>
          </a:p>
        </p:txBody>
      </p:sp>
      <p:sp>
        <p:nvSpPr>
          <p:cNvPr id="14345" name="Freeform 8"/>
          <p:cNvSpPr>
            <a:spLocks/>
          </p:cNvSpPr>
          <p:nvPr/>
        </p:nvSpPr>
        <p:spPr bwMode="auto">
          <a:xfrm>
            <a:off x="1219200" y="5943600"/>
            <a:ext cx="990600" cy="381000"/>
          </a:xfrm>
          <a:custGeom>
            <a:avLst/>
            <a:gdLst>
              <a:gd name="T0" fmla="*/ 0 w 528"/>
              <a:gd name="T1" fmla="*/ 0 h 336"/>
              <a:gd name="T2" fmla="*/ 2147483647 w 528"/>
              <a:gd name="T3" fmla="*/ 2147483647 h 336"/>
              <a:gd name="T4" fmla="*/ 2147483647 w 528"/>
              <a:gd name="T5" fmla="*/ 2147483647 h 336"/>
              <a:gd name="T6" fmla="*/ 0 60000 65536"/>
              <a:gd name="T7" fmla="*/ 0 60000 65536"/>
              <a:gd name="T8" fmla="*/ 0 60000 65536"/>
              <a:gd name="T9" fmla="*/ 0 w 528"/>
              <a:gd name="T10" fmla="*/ 0 h 336"/>
              <a:gd name="T11" fmla="*/ 528 w 528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336">
                <a:moveTo>
                  <a:pt x="0" y="0"/>
                </a:moveTo>
                <a:cubicBezTo>
                  <a:pt x="4" y="92"/>
                  <a:pt x="8" y="184"/>
                  <a:pt x="96" y="240"/>
                </a:cubicBezTo>
                <a:cubicBezTo>
                  <a:pt x="184" y="296"/>
                  <a:pt x="356" y="316"/>
                  <a:pt x="528" y="33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4346" name="AutoShape 9"/>
          <p:cNvSpPr>
            <a:spLocks noChangeArrowheads="1"/>
          </p:cNvSpPr>
          <p:nvPr/>
        </p:nvSpPr>
        <p:spPr bwMode="auto">
          <a:xfrm>
            <a:off x="4343400" y="6096000"/>
            <a:ext cx="2438400" cy="457200"/>
          </a:xfrm>
          <a:prstGeom prst="rightArrow">
            <a:avLst>
              <a:gd name="adj1" fmla="val 50000"/>
              <a:gd name="adj2" fmla="val 133333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sk-SK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587FCD8-23B3-4B38-BE50-2311B4BCF331}" type="slidenum">
              <a:rPr lang="en-US" sz="1400" smtClean="0"/>
              <a:pPr eaLnBrk="1" hangingPunct="1"/>
              <a:t>44</a:t>
            </a:fld>
            <a:endParaRPr lang="en-US" sz="1400" smtClean="0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596900"/>
            <a:ext cx="7772400" cy="1476375"/>
          </a:xfrm>
        </p:spPr>
        <p:txBody>
          <a:bodyPr/>
          <a:lstStyle/>
          <a:p>
            <a:pPr eaLnBrk="1" hangingPunct="1"/>
            <a:r>
              <a:rPr lang="sk-SK" smtClean="0"/>
              <a:t>P</a:t>
            </a:r>
            <a:r>
              <a:rPr lang="en-US" smtClean="0"/>
              <a:t>risp</a:t>
            </a:r>
            <a:r>
              <a:rPr lang="sk-SK" smtClean="0"/>
              <a:t>ôsobený filter</a:t>
            </a:r>
            <a:r>
              <a:rPr lang="en-US" smtClean="0"/>
              <a:t> - 1</a:t>
            </a:r>
          </a:p>
        </p:txBody>
      </p:sp>
      <p:sp>
        <p:nvSpPr>
          <p:cNvPr id="73732" name="Line 3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7373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4724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Line 5"/>
          <p:cNvSpPr>
            <a:spLocks noChangeShapeType="1"/>
          </p:cNvSpPr>
          <p:nvPr/>
        </p:nvSpPr>
        <p:spPr bwMode="auto">
          <a:xfrm flipH="1">
            <a:off x="228600" y="31242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73735" name="Text Box 6"/>
          <p:cNvSpPr txBox="1">
            <a:spLocks noChangeArrowheads="1"/>
          </p:cNvSpPr>
          <p:nvPr/>
        </p:nvSpPr>
        <p:spPr bwMode="auto">
          <a:xfrm>
            <a:off x="0" y="26670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6 dB</a:t>
            </a:r>
          </a:p>
        </p:txBody>
      </p:sp>
      <p:sp>
        <p:nvSpPr>
          <p:cNvPr id="73736" name="Line 7"/>
          <p:cNvSpPr>
            <a:spLocks noChangeShapeType="1"/>
          </p:cNvSpPr>
          <p:nvPr/>
        </p:nvSpPr>
        <p:spPr bwMode="auto">
          <a:xfrm flipH="1">
            <a:off x="228600" y="25146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73737" name="Line 8"/>
          <p:cNvSpPr>
            <a:spLocks noChangeShapeType="1"/>
          </p:cNvSpPr>
          <p:nvPr/>
        </p:nvSpPr>
        <p:spPr bwMode="auto">
          <a:xfrm>
            <a:off x="304800" y="2057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73738" name="Line 9"/>
          <p:cNvSpPr>
            <a:spLocks noChangeShapeType="1"/>
          </p:cNvSpPr>
          <p:nvPr/>
        </p:nvSpPr>
        <p:spPr bwMode="auto">
          <a:xfrm flipV="1">
            <a:off x="304800" y="3124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73739" name="Line 10"/>
          <p:cNvSpPr>
            <a:spLocks noChangeShapeType="1"/>
          </p:cNvSpPr>
          <p:nvPr/>
        </p:nvSpPr>
        <p:spPr bwMode="auto">
          <a:xfrm flipV="1">
            <a:off x="1676400" y="1828800"/>
            <a:ext cx="0" cy="2438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73740" name="Line 11"/>
          <p:cNvSpPr>
            <a:spLocks noChangeShapeType="1"/>
          </p:cNvSpPr>
          <p:nvPr/>
        </p:nvSpPr>
        <p:spPr bwMode="auto">
          <a:xfrm flipV="1">
            <a:off x="3200400" y="1752600"/>
            <a:ext cx="0" cy="2514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73741" name="Line 12"/>
          <p:cNvSpPr>
            <a:spLocks noChangeShapeType="1"/>
          </p:cNvSpPr>
          <p:nvPr/>
        </p:nvSpPr>
        <p:spPr bwMode="auto">
          <a:xfrm flipV="1">
            <a:off x="2438400" y="1828800"/>
            <a:ext cx="0" cy="2438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73742" name="Text Box 13"/>
          <p:cNvSpPr txBox="1">
            <a:spLocks noChangeArrowheads="1"/>
          </p:cNvSpPr>
          <p:nvPr/>
        </p:nvSpPr>
        <p:spPr bwMode="auto">
          <a:xfrm>
            <a:off x="1828800" y="182880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i="1"/>
              <a:t>f</a:t>
            </a:r>
            <a:r>
              <a:rPr lang="en-US" sz="1600" i="1">
                <a:sym typeface="Symbol" pitchFamily="18" charset="2"/>
              </a:rPr>
              <a:t></a:t>
            </a:r>
            <a:endParaRPr lang="en-US" sz="1600" i="1" baseline="-25000"/>
          </a:p>
        </p:txBody>
      </p:sp>
      <p:sp>
        <p:nvSpPr>
          <p:cNvPr id="73743" name="Text Box 14"/>
          <p:cNvSpPr txBox="1">
            <a:spLocks noChangeArrowheads="1"/>
          </p:cNvSpPr>
          <p:nvPr/>
        </p:nvSpPr>
        <p:spPr bwMode="auto">
          <a:xfrm>
            <a:off x="2590800" y="18288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i="1"/>
              <a:t>f</a:t>
            </a:r>
            <a:r>
              <a:rPr lang="en-US" sz="1600" i="1">
                <a:sym typeface="Symbol" pitchFamily="18" charset="2"/>
              </a:rPr>
              <a:t></a:t>
            </a:r>
            <a:endParaRPr lang="en-US"/>
          </a:p>
        </p:txBody>
      </p:sp>
      <p:sp>
        <p:nvSpPr>
          <p:cNvPr id="73744" name="Line 15"/>
          <p:cNvSpPr>
            <a:spLocks noChangeShapeType="1"/>
          </p:cNvSpPr>
          <p:nvPr/>
        </p:nvSpPr>
        <p:spPr bwMode="auto">
          <a:xfrm flipV="1">
            <a:off x="2286000" y="1981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73745" name="Line 16"/>
          <p:cNvSpPr>
            <a:spLocks noChangeShapeType="1"/>
          </p:cNvSpPr>
          <p:nvPr/>
        </p:nvSpPr>
        <p:spPr bwMode="auto">
          <a:xfrm>
            <a:off x="3124200" y="1981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73746" name="Line 17"/>
          <p:cNvSpPr>
            <a:spLocks noChangeShapeType="1"/>
          </p:cNvSpPr>
          <p:nvPr/>
        </p:nvSpPr>
        <p:spPr bwMode="auto">
          <a:xfrm flipH="1">
            <a:off x="1676400" y="1981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73747" name="Line 18"/>
          <p:cNvSpPr>
            <a:spLocks noChangeShapeType="1"/>
          </p:cNvSpPr>
          <p:nvPr/>
        </p:nvSpPr>
        <p:spPr bwMode="auto">
          <a:xfrm flipH="1">
            <a:off x="2438400" y="1981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73748" name="Text Box 19"/>
          <p:cNvSpPr txBox="1">
            <a:spLocks noChangeArrowheads="1"/>
          </p:cNvSpPr>
          <p:nvPr/>
        </p:nvSpPr>
        <p:spPr bwMode="auto">
          <a:xfrm>
            <a:off x="4916488" y="1751013"/>
            <a:ext cx="4227512" cy="3752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Roll-off factor - pokles frekv.charakteristiky</a:t>
            </a:r>
            <a:r>
              <a:rPr lang="sk-SK"/>
              <a:t> </a:t>
            </a:r>
            <a:r>
              <a:rPr lang="en-US"/>
              <a:t>= </a:t>
            </a:r>
            <a:r>
              <a:rPr lang="en-US">
                <a:sym typeface="Symbol" pitchFamily="18" charset="2"/>
              </a:rPr>
              <a:t> = (</a:t>
            </a:r>
            <a:r>
              <a:rPr lang="en-US" i="1"/>
              <a:t>f</a:t>
            </a:r>
            <a:r>
              <a:rPr lang="en-US" i="1" baseline="-25000">
                <a:sym typeface="Symbol" pitchFamily="18" charset="2"/>
              </a:rPr>
              <a:t>   </a:t>
            </a:r>
            <a:r>
              <a:rPr lang="en-US" i="1">
                <a:sym typeface="Symbol" pitchFamily="18" charset="2"/>
              </a:rPr>
              <a:t>/ f</a:t>
            </a:r>
            <a:r>
              <a:rPr lang="en-US" i="1" baseline="-25000">
                <a:sym typeface="Symbol" pitchFamily="18" charset="2"/>
              </a:rPr>
              <a:t>0</a:t>
            </a:r>
            <a:r>
              <a:rPr lang="en-US" i="1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), </a:t>
            </a:r>
            <a:r>
              <a:rPr lang="sk-SK">
                <a:sym typeface="Symbol" pitchFamily="18" charset="2"/>
              </a:rPr>
              <a:t>kde</a:t>
            </a:r>
            <a:r>
              <a:rPr lang="en-US">
                <a:sym typeface="Symbol" pitchFamily="18" charset="2"/>
              </a:rPr>
              <a:t> </a:t>
            </a:r>
            <a:r>
              <a:rPr lang="en-US" i="1">
                <a:sym typeface="Symbol" pitchFamily="18" charset="2"/>
              </a:rPr>
              <a:t>f</a:t>
            </a:r>
            <a:r>
              <a:rPr lang="en-US" i="1" baseline="-25000">
                <a:sym typeface="Symbol" pitchFamily="18" charset="2"/>
              </a:rPr>
              <a:t>0</a:t>
            </a:r>
            <a:r>
              <a:rPr lang="en-US" i="1">
                <a:sym typeface="Symbol" pitchFamily="18" charset="2"/>
              </a:rPr>
              <a:t> = frekvencia pri poklese o </a:t>
            </a:r>
            <a:r>
              <a:rPr lang="en-US">
                <a:sym typeface="Symbol" pitchFamily="18" charset="2"/>
              </a:rPr>
              <a:t>6 dB (6dB-</a:t>
            </a:r>
            <a:r>
              <a:rPr lang="sk-SK">
                <a:sym typeface="Symbol" pitchFamily="18" charset="2"/>
              </a:rPr>
              <a:t>šírk</a:t>
            </a:r>
            <a:r>
              <a:rPr lang="en-US">
                <a:sym typeface="Symbol" pitchFamily="18" charset="2"/>
              </a:rPr>
              <a:t>a</a:t>
            </a:r>
            <a:r>
              <a:rPr lang="sk-SK">
                <a:sym typeface="Symbol" pitchFamily="18" charset="2"/>
              </a:rPr>
              <a:t> pásma</a:t>
            </a:r>
            <a:r>
              <a:rPr lang="en-US">
                <a:sym typeface="Symbol" pitchFamily="18" charset="2"/>
              </a:rPr>
              <a:t>)</a:t>
            </a:r>
            <a:endParaRPr lang="en-US" i="1" baseline="-25000"/>
          </a:p>
          <a:p>
            <a:pPr>
              <a:spcBef>
                <a:spcPct val="50000"/>
              </a:spcBef>
            </a:pPr>
            <a:r>
              <a:rPr lang="en-US"/>
              <a:t>B = </a:t>
            </a:r>
            <a:r>
              <a:rPr lang="sk-SK"/>
              <a:t>absolútna</a:t>
            </a:r>
            <a:r>
              <a:rPr lang="en-US"/>
              <a:t> </a:t>
            </a:r>
            <a:r>
              <a:rPr lang="sk-SK"/>
              <a:t>šírka pásma</a:t>
            </a:r>
            <a:r>
              <a:rPr lang="en-US"/>
              <a:t> (na obr.</a:t>
            </a:r>
            <a:r>
              <a:rPr lang="sk-SK"/>
              <a:t>pr</a:t>
            </a:r>
            <a:r>
              <a:rPr lang="en-US"/>
              <a:t>e </a:t>
            </a:r>
            <a:r>
              <a:rPr lang="en-US">
                <a:sym typeface="Symbol" pitchFamily="18" charset="2"/>
              </a:rPr>
              <a:t> = 0.5); B = </a:t>
            </a:r>
            <a:r>
              <a:rPr lang="en-US" i="1"/>
              <a:t>f</a:t>
            </a:r>
            <a:r>
              <a:rPr lang="en-US" i="1" baseline="-25000">
                <a:sym typeface="Symbol" pitchFamily="18" charset="2"/>
              </a:rPr>
              <a:t>    +  </a:t>
            </a:r>
            <a:r>
              <a:rPr lang="en-US" i="1">
                <a:sym typeface="Symbol" pitchFamily="18" charset="2"/>
              </a:rPr>
              <a:t> f</a:t>
            </a:r>
            <a:r>
              <a:rPr lang="en-US" i="1" baseline="-25000">
                <a:sym typeface="Symbol" pitchFamily="18" charset="2"/>
              </a:rPr>
              <a:t>0</a:t>
            </a:r>
            <a:r>
              <a:rPr lang="en-US" i="1">
                <a:sym typeface="Symbol" pitchFamily="18" charset="2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i="1">
                <a:sym typeface="Symbol" pitchFamily="18" charset="2"/>
              </a:rPr>
              <a:t>f</a:t>
            </a:r>
            <a:r>
              <a:rPr lang="en-US" baseline="-25000">
                <a:sym typeface="Symbol" pitchFamily="18" charset="2"/>
              </a:rPr>
              <a:t>1</a:t>
            </a:r>
            <a:r>
              <a:rPr lang="en-US">
                <a:sym typeface="Symbol" pitchFamily="18" charset="2"/>
              </a:rPr>
              <a:t> = </a:t>
            </a:r>
            <a:r>
              <a:rPr lang="sk-SK">
                <a:sym typeface="Symbol" pitchFamily="18" charset="2"/>
              </a:rPr>
              <a:t>začiatok</a:t>
            </a:r>
            <a:r>
              <a:rPr lang="en-US">
                <a:sym typeface="Symbol" pitchFamily="18" charset="2"/>
              </a:rPr>
              <a:t> klesania  </a:t>
            </a:r>
            <a:r>
              <a:rPr lang="sk-SK">
                <a:sym typeface="Symbol" pitchFamily="18" charset="2"/>
              </a:rPr>
              <a:t>charakterist</a:t>
            </a:r>
            <a:r>
              <a:rPr lang="en-US">
                <a:sym typeface="Symbol" pitchFamily="18" charset="2"/>
              </a:rPr>
              <a:t>i</a:t>
            </a:r>
            <a:r>
              <a:rPr lang="sk-SK">
                <a:sym typeface="Symbol" pitchFamily="18" charset="2"/>
              </a:rPr>
              <a:t>k</a:t>
            </a:r>
            <a:r>
              <a:rPr lang="en-US">
                <a:sym typeface="Symbol" pitchFamily="18" charset="2"/>
              </a:rPr>
              <a:t>y</a:t>
            </a:r>
            <a:r>
              <a:rPr lang="sk-SK">
                <a:sym typeface="Symbol" pitchFamily="18" charset="2"/>
              </a:rPr>
              <a:t> filtra</a:t>
            </a:r>
            <a:endParaRPr lang="en-US" i="1">
              <a:sym typeface="Symbol" pitchFamily="18" charset="2"/>
            </a:endParaRPr>
          </a:p>
        </p:txBody>
      </p:sp>
      <p:sp>
        <p:nvSpPr>
          <p:cNvPr id="73749" name="Text Box 20"/>
          <p:cNvSpPr txBox="1">
            <a:spLocks noChangeArrowheads="1"/>
          </p:cNvSpPr>
          <p:nvPr/>
        </p:nvSpPr>
        <p:spPr bwMode="auto">
          <a:xfrm>
            <a:off x="2971800" y="4191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73750" name="Text Box 21"/>
          <p:cNvSpPr txBox="1">
            <a:spLocks noChangeArrowheads="1"/>
          </p:cNvSpPr>
          <p:nvPr/>
        </p:nvSpPr>
        <p:spPr bwMode="auto">
          <a:xfrm>
            <a:off x="1524000" y="4191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/>
              <a:t>f</a:t>
            </a:r>
            <a:r>
              <a:rPr lang="en-US" baseline="-25000"/>
              <a:t>1</a:t>
            </a:r>
            <a:endParaRPr lang="en-US" i="1"/>
          </a:p>
        </p:txBody>
      </p:sp>
      <p:sp>
        <p:nvSpPr>
          <p:cNvPr id="73751" name="Text Box 22"/>
          <p:cNvSpPr txBox="1">
            <a:spLocks noChangeArrowheads="1"/>
          </p:cNvSpPr>
          <p:nvPr/>
        </p:nvSpPr>
        <p:spPr bwMode="auto">
          <a:xfrm>
            <a:off x="2209800" y="4191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/>
              <a:t>f</a:t>
            </a:r>
            <a:r>
              <a:rPr lang="en-US" i="1" baseline="-25000"/>
              <a:t>0</a:t>
            </a:r>
            <a:endParaRPr lang="en-US" i="1"/>
          </a:p>
        </p:txBody>
      </p:sp>
      <p:sp>
        <p:nvSpPr>
          <p:cNvPr id="73752" name="Text Box 23"/>
          <p:cNvSpPr txBox="1">
            <a:spLocks noChangeArrowheads="1"/>
          </p:cNvSpPr>
          <p:nvPr/>
        </p:nvSpPr>
        <p:spPr bwMode="auto">
          <a:xfrm>
            <a:off x="4529138" y="6396038"/>
            <a:ext cx="26971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Obr.5.10 </a:t>
            </a:r>
            <a:r>
              <a:rPr lang="sk-SK"/>
              <a:t>v</a:t>
            </a:r>
            <a:r>
              <a:rPr lang="en-US"/>
              <a:t> text</a:t>
            </a:r>
            <a:r>
              <a:rPr lang="sk-SK"/>
              <a:t>e</a:t>
            </a:r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BF0527F-0440-43B8-A144-E06C439D0421}" type="slidenum">
              <a:rPr lang="en-US" sz="1400" smtClean="0"/>
              <a:pPr eaLnBrk="1" hangingPunct="1"/>
              <a:t>45</a:t>
            </a:fld>
            <a:endParaRPr lang="en-US" sz="140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b="1" i="1" u="sng" smtClean="0"/>
              <a:t>“Vyvýšený“  kosínusový filter</a:t>
            </a:r>
            <a:r>
              <a:rPr lang="en-US" smtClean="0"/>
              <a:t> </a:t>
            </a:r>
            <a:r>
              <a:rPr lang="sk-SK" smtClean="0"/>
              <a:t>je odpoveďou na prispôsobený filter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“</a:t>
            </a:r>
            <a:r>
              <a:rPr lang="sk-SK" smtClean="0"/>
              <a:t>Spúšťací faktor</a:t>
            </a:r>
            <a:r>
              <a:rPr lang="en-US" smtClean="0"/>
              <a:t>” </a:t>
            </a:r>
            <a:r>
              <a:rPr lang="en-US" smtClean="0">
                <a:sym typeface="Symbol" pitchFamily="18" charset="2"/>
              </a:rPr>
              <a:t> </a:t>
            </a:r>
            <a:r>
              <a:rPr lang="sk-SK" smtClean="0">
                <a:sym typeface="Symbol" pitchFamily="18" charset="2"/>
              </a:rPr>
              <a:t>udáva</a:t>
            </a:r>
            <a:r>
              <a:rPr lang="en-US" smtClean="0">
                <a:sym typeface="Symbol" pitchFamily="18" charset="2"/>
              </a:rPr>
              <a:t> </a:t>
            </a:r>
            <a:r>
              <a:rPr lang="sk-SK" smtClean="0">
                <a:sym typeface="Symbol" pitchFamily="18" charset="2"/>
              </a:rPr>
              <a:t>šírku pásma</a:t>
            </a:r>
            <a:r>
              <a:rPr lang="en-US" smtClean="0">
                <a:sym typeface="Symbol" pitchFamily="18" charset="2"/>
              </a:rPr>
              <a:t> </a:t>
            </a:r>
            <a:r>
              <a:rPr lang="sk-SK" smtClean="0">
                <a:sym typeface="Symbol" pitchFamily="18" charset="2"/>
              </a:rPr>
              <a:t>vyvýšeného kosínusového filtra s prepúšťaním nízko frekvenčných signálov (LPF)</a:t>
            </a:r>
            <a:endParaRPr lang="en-US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sk-SK" smtClean="0">
                <a:sym typeface="Symbol" pitchFamily="18" charset="2"/>
              </a:rPr>
              <a:t>Vracia nulovú </a:t>
            </a:r>
            <a:r>
              <a:rPr lang="en-US" b="1" i="1" smtClean="0">
                <a:sym typeface="Symbol" pitchFamily="18" charset="2"/>
              </a:rPr>
              <a:t>ISI,</a:t>
            </a:r>
            <a:r>
              <a:rPr lang="en-US" smtClean="0">
                <a:sym typeface="Symbol" pitchFamily="18" charset="2"/>
              </a:rPr>
              <a:t> </a:t>
            </a:r>
            <a:r>
              <a:rPr lang="sk-SK" smtClean="0">
                <a:sym typeface="Symbol" pitchFamily="18" charset="2"/>
              </a:rPr>
              <a:t>ak je výstup vzorkovaný v správnom čase</a:t>
            </a:r>
            <a:r>
              <a:rPr lang="en-US" smtClean="0">
                <a:sym typeface="Symbol" pitchFamily="18" charset="2"/>
              </a:rPr>
              <a:t>, </a:t>
            </a:r>
            <a:r>
              <a:rPr lang="sk-SK" smtClean="0">
                <a:sym typeface="Symbol" pitchFamily="18" charset="2"/>
              </a:rPr>
              <a:t>s</a:t>
            </a:r>
            <a:r>
              <a:rPr lang="en-US" smtClean="0">
                <a:sym typeface="Symbol" pitchFamily="18" charset="2"/>
              </a:rPr>
              <a:t>o</a:t>
            </a:r>
            <a:r>
              <a:rPr lang="sk-SK" smtClean="0">
                <a:sym typeface="Symbol" pitchFamily="18" charset="2"/>
              </a:rPr>
              <a:t> vzorkovaciou frekvenciou</a:t>
            </a:r>
            <a:r>
              <a:rPr lang="en-US" smtClean="0">
                <a:sym typeface="Symbol" pitchFamily="18" charset="2"/>
              </a:rPr>
              <a:t> R</a:t>
            </a:r>
            <a:r>
              <a:rPr lang="en-US" baseline="-25000" smtClean="0">
                <a:sym typeface="Symbol" pitchFamily="18" charset="2"/>
              </a:rPr>
              <a:t>b</a:t>
            </a:r>
            <a:r>
              <a:rPr lang="en-US" smtClean="0">
                <a:sym typeface="Symbol" pitchFamily="18" charset="2"/>
              </a:rPr>
              <a:t> (</a:t>
            </a:r>
            <a:r>
              <a:rPr lang="sk-SK" smtClean="0">
                <a:sym typeface="Symbol" pitchFamily="18" charset="2"/>
              </a:rPr>
              <a:t>tzn</a:t>
            </a:r>
            <a:r>
              <a:rPr lang="en-US" smtClean="0">
                <a:sym typeface="Symbol" pitchFamily="18" charset="2"/>
              </a:rPr>
              <a:t>. </a:t>
            </a:r>
            <a:r>
              <a:rPr lang="sk-SK" smtClean="0">
                <a:sym typeface="Symbol" pitchFamily="18" charset="2"/>
              </a:rPr>
              <a:t>vo vzork.</a:t>
            </a:r>
            <a:r>
              <a:rPr lang="en-US" smtClean="0">
                <a:sym typeface="Symbol" pitchFamily="18" charset="2"/>
              </a:rPr>
              <a:t> interval</a:t>
            </a:r>
            <a:r>
              <a:rPr lang="sk-SK" smtClean="0">
                <a:sym typeface="Symbol" pitchFamily="18" charset="2"/>
              </a:rPr>
              <a:t>e </a:t>
            </a:r>
            <a:r>
              <a:rPr lang="en-US" smtClean="0">
                <a:sym typeface="Symbol" pitchFamily="18" charset="2"/>
              </a:rPr>
              <a:t>T</a:t>
            </a:r>
            <a:r>
              <a:rPr lang="en-US" baseline="-25000" smtClean="0">
                <a:sym typeface="Symbol" pitchFamily="18" charset="2"/>
              </a:rPr>
              <a:t>b</a:t>
            </a:r>
            <a:r>
              <a:rPr lang="en-US" smtClean="0">
                <a:sym typeface="Symbol" pitchFamily="18" charset="2"/>
              </a:rPr>
              <a:t>)</a:t>
            </a:r>
            <a:endParaRPr lang="en-US" smtClean="0"/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524000" y="5715000"/>
            <a:ext cx="5181600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k-SK" b="1" i="1"/>
              <a:t>ALE</a:t>
            </a:r>
            <a:r>
              <a:rPr lang="en-US"/>
              <a:t> </a:t>
            </a:r>
            <a:r>
              <a:rPr lang="sk-SK"/>
              <a:t>aká šírka pásma je potrebná</a:t>
            </a:r>
            <a:r>
              <a:rPr lang="en-US"/>
              <a:t> </a:t>
            </a:r>
            <a:r>
              <a:rPr lang="sk-SK"/>
              <a:t>pre danú prenosovú rýchlosť</a:t>
            </a:r>
            <a:r>
              <a:rPr lang="en-US"/>
              <a:t>???</a:t>
            </a:r>
            <a:endParaRPr lang="en-US" b="1" i="1"/>
          </a:p>
        </p:txBody>
      </p:sp>
      <p:sp>
        <p:nvSpPr>
          <p:cNvPr id="74758" name="AutoShape 6"/>
          <p:cNvSpPr>
            <a:spLocks noChangeArrowheads="1"/>
          </p:cNvSpPr>
          <p:nvPr/>
        </p:nvSpPr>
        <p:spPr bwMode="auto">
          <a:xfrm>
            <a:off x="6705600" y="5791200"/>
            <a:ext cx="1295400" cy="685800"/>
          </a:xfrm>
          <a:prstGeom prst="rightArrow">
            <a:avLst>
              <a:gd name="adj1" fmla="val 50000"/>
              <a:gd name="adj2" fmla="val 4722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74759" name="Rectangle 2"/>
          <p:cNvSpPr>
            <a:spLocks noChangeArrowheads="1"/>
          </p:cNvSpPr>
          <p:nvPr/>
        </p:nvSpPr>
        <p:spPr bwMode="auto">
          <a:xfrm>
            <a:off x="246063" y="596900"/>
            <a:ext cx="77724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sk-SK" sz="4400" i="1">
                <a:solidFill>
                  <a:schemeClr val="tx2"/>
                </a:solidFill>
              </a:rPr>
              <a:t>P</a:t>
            </a:r>
            <a:r>
              <a:rPr lang="en-US" sz="4400" i="1">
                <a:solidFill>
                  <a:schemeClr val="tx2"/>
                </a:solidFill>
              </a:rPr>
              <a:t>risp</a:t>
            </a:r>
            <a:r>
              <a:rPr lang="sk-SK" sz="4400" i="1">
                <a:solidFill>
                  <a:schemeClr val="tx2"/>
                </a:solidFill>
              </a:rPr>
              <a:t>ôsobený filter</a:t>
            </a:r>
            <a:r>
              <a:rPr lang="en-US" sz="4400" i="1">
                <a:solidFill>
                  <a:schemeClr val="tx2"/>
                </a:solidFill>
              </a:rPr>
              <a:t> - 2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F939ABA-AEB3-4A94-87F3-AB9C1C5A991F}" type="slidenum">
              <a:rPr lang="en-US" sz="1400" smtClean="0"/>
              <a:pPr eaLnBrk="1" hangingPunct="1"/>
              <a:t>46</a:t>
            </a:fld>
            <a:endParaRPr lang="en-US" sz="1400" smtClean="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703263"/>
            <a:ext cx="7772400" cy="1370012"/>
          </a:xfrm>
        </p:spPr>
        <p:txBody>
          <a:bodyPr/>
          <a:lstStyle/>
          <a:p>
            <a:pPr eaLnBrk="1" hangingPunct="1"/>
            <a:r>
              <a:rPr lang="sk-SK" smtClean="0"/>
              <a:t>POTREBNÁ ŠÍRKA PÁSMA</a:t>
            </a:r>
            <a:r>
              <a:rPr lang="en-US" smtClean="0"/>
              <a:t>- 1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027988" cy="3962400"/>
          </a:xfrm>
        </p:spPr>
        <p:txBody>
          <a:bodyPr/>
          <a:lstStyle/>
          <a:p>
            <a:pPr eaLnBrk="1" hangingPunct="1"/>
            <a:r>
              <a:rPr lang="sk-SK" sz="2800" smtClean="0"/>
              <a:t>Potrebná šírka pásma závisí od toho, či je signál </a:t>
            </a:r>
            <a:r>
              <a:rPr lang="en-US" sz="2800" smtClean="0"/>
              <a:t>v</a:t>
            </a:r>
            <a:r>
              <a:rPr lang="sk-SK" sz="2800" smtClean="0"/>
              <a:t> základno</a:t>
            </a:r>
            <a:r>
              <a:rPr lang="en-US" sz="2800" smtClean="0"/>
              <a:t>m p</a:t>
            </a:r>
            <a:r>
              <a:rPr lang="sk-SK" sz="2800" smtClean="0"/>
              <a:t>á</a:t>
            </a:r>
            <a:r>
              <a:rPr lang="en-US" sz="2800" smtClean="0"/>
              <a:t>sme</a:t>
            </a:r>
            <a:r>
              <a:rPr lang="sk-SK" sz="2800" smtClean="0"/>
              <a:t> (</a:t>
            </a:r>
            <a:r>
              <a:rPr lang="en-US" sz="2800" smtClean="0"/>
              <a:t>BASEBAND</a:t>
            </a:r>
            <a:r>
              <a:rPr lang="sk-SK" sz="2800" smtClean="0"/>
              <a:t>)</a:t>
            </a:r>
            <a:r>
              <a:rPr lang="en-US" sz="2800" smtClean="0"/>
              <a:t> </a:t>
            </a:r>
            <a:r>
              <a:rPr lang="sk-SK" sz="2800" smtClean="0"/>
              <a:t>alebo v preloženom (</a:t>
            </a:r>
            <a:r>
              <a:rPr lang="en-US" sz="2800" smtClean="0"/>
              <a:t>PASSBAND</a:t>
            </a:r>
            <a:r>
              <a:rPr lang="sk-SK" sz="2800" smtClean="0"/>
              <a:t>) pásme</a:t>
            </a:r>
            <a:endParaRPr lang="en-US" sz="2800" smtClean="0"/>
          </a:p>
          <a:p>
            <a:pPr lvl="1" eaLnBrk="1" hangingPunct="1"/>
            <a:r>
              <a:rPr lang="sk-SK" sz="2400" smtClean="0"/>
              <a:t>Šírka pásma potrebná na poslanie digitálneho signálu v základnom pásme pomocou </a:t>
            </a:r>
            <a:r>
              <a:rPr lang="en-US" sz="2400" smtClean="0"/>
              <a:t>Nyquist LPF</a:t>
            </a:r>
            <a:r>
              <a:rPr lang="sk-SK" sz="2400" smtClean="0"/>
              <a:t> filtra: B=</a:t>
            </a:r>
            <a:r>
              <a:rPr lang="en-US" sz="2400" smtClean="0"/>
              <a:t>(1/2)R</a:t>
            </a:r>
            <a:r>
              <a:rPr lang="en-US" sz="2400" baseline="-25000" smtClean="0"/>
              <a:t>b</a:t>
            </a:r>
            <a:r>
              <a:rPr lang="en-US" sz="2400" smtClean="0"/>
              <a:t>(1+</a:t>
            </a:r>
            <a:r>
              <a:rPr lang="en-US" sz="2400" smtClean="0">
                <a:sym typeface="Symbol" pitchFamily="18" charset="2"/>
              </a:rPr>
              <a:t>)</a:t>
            </a:r>
          </a:p>
          <a:p>
            <a:pPr lvl="1" eaLnBrk="1" hangingPunct="1"/>
            <a:r>
              <a:rPr lang="sk-SK" sz="2400" smtClean="0"/>
              <a:t>Šírka pásma na poslanie digitálneho signálu v preloženom pásme pomocou </a:t>
            </a:r>
            <a:r>
              <a:rPr lang="en-US" sz="2400" smtClean="0"/>
              <a:t>Nyquist Bandpass</a:t>
            </a:r>
            <a:r>
              <a:rPr lang="sk-SK" sz="2400" smtClean="0"/>
              <a:t> (pásmového)</a:t>
            </a:r>
            <a:r>
              <a:rPr lang="en-US" sz="2400" smtClean="0"/>
              <a:t> filt</a:t>
            </a:r>
            <a:r>
              <a:rPr lang="sk-SK" sz="2400" smtClean="0"/>
              <a:t>ra je: B=</a:t>
            </a:r>
            <a:r>
              <a:rPr lang="en-US" sz="2400" smtClean="0"/>
              <a:t> R</a:t>
            </a:r>
            <a:r>
              <a:rPr lang="en-US" sz="2400" baseline="-25000" smtClean="0"/>
              <a:t>b</a:t>
            </a:r>
            <a:r>
              <a:rPr lang="en-US" sz="2400" smtClean="0"/>
              <a:t>(1 + </a:t>
            </a:r>
            <a:r>
              <a:rPr lang="en-US" sz="2400" smtClean="0">
                <a:sym typeface="Symbol" pitchFamily="18" charset="2"/>
              </a:rPr>
              <a:t>)</a:t>
            </a:r>
          </a:p>
        </p:txBody>
      </p:sp>
      <p:sp>
        <p:nvSpPr>
          <p:cNvPr id="75781" name="Line 4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5782" name="Text Box 5"/>
          <p:cNvSpPr txBox="1">
            <a:spLocks noChangeArrowheads="1"/>
          </p:cNvSpPr>
          <p:nvPr/>
        </p:nvSpPr>
        <p:spPr bwMode="auto">
          <a:xfrm>
            <a:off x="2057400" y="5562600"/>
            <a:ext cx="4648200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k-SK" b="1"/>
              <a:t>POZN</a:t>
            </a:r>
            <a:r>
              <a:rPr lang="en-US" b="1"/>
              <a:t>:</a:t>
            </a:r>
            <a:r>
              <a:rPr lang="en-US"/>
              <a:t> </a:t>
            </a:r>
            <a:r>
              <a:rPr lang="sk-SK"/>
              <a:t>Pre šírku pásma je kľúčová </a:t>
            </a:r>
            <a:r>
              <a:rPr lang="sk-SK" b="1"/>
              <a:t>symbolová</a:t>
            </a:r>
            <a:r>
              <a:rPr lang="sk-SK"/>
              <a:t> rýchlosť, nie </a:t>
            </a:r>
            <a:r>
              <a:rPr lang="sk-SK" b="1"/>
              <a:t>bitová</a:t>
            </a:r>
            <a:r>
              <a:rPr lang="sk-SK"/>
              <a:t>.</a:t>
            </a:r>
            <a:endParaRPr lang="en-US" b="1"/>
          </a:p>
        </p:txBody>
      </p:sp>
      <p:sp>
        <p:nvSpPr>
          <p:cNvPr id="75783" name="AutoShape 6"/>
          <p:cNvSpPr>
            <a:spLocks noChangeArrowheads="1"/>
          </p:cNvSpPr>
          <p:nvPr/>
        </p:nvSpPr>
        <p:spPr bwMode="auto">
          <a:xfrm>
            <a:off x="6705600" y="5638800"/>
            <a:ext cx="1447800" cy="6858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sk-SK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6D32FB4-CCD7-4F85-AC0D-796F22B203F2}" type="slidenum">
              <a:rPr lang="en-US" sz="1400" smtClean="0"/>
              <a:pPr eaLnBrk="1" hangingPunct="1"/>
              <a:t>47</a:t>
            </a:fld>
            <a:endParaRPr lang="en-US" sz="1400" smtClean="0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501650"/>
            <a:ext cx="7772400" cy="1571625"/>
          </a:xfrm>
        </p:spPr>
        <p:txBody>
          <a:bodyPr/>
          <a:lstStyle/>
          <a:p>
            <a:pPr eaLnBrk="1" hangingPunct="1"/>
            <a:r>
              <a:rPr lang="sk-SK" smtClean="0"/>
              <a:t>POTREBNÁ ŠÍRKA PÁSMA</a:t>
            </a:r>
            <a:r>
              <a:rPr lang="en-US" smtClean="0"/>
              <a:t> - 2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67200"/>
          </a:xfrm>
        </p:spPr>
        <p:txBody>
          <a:bodyPr/>
          <a:lstStyle/>
          <a:p>
            <a:pPr eaLnBrk="1" hangingPunct="1"/>
            <a:r>
              <a:rPr lang="sk-SK" sz="2800" b="1" i="1" smtClean="0"/>
              <a:t>SYMBOLOVÁ RÝCHLOSŤ  </a:t>
            </a:r>
            <a:r>
              <a:rPr lang="sk-SK" sz="2800" smtClean="0"/>
              <a:t>je počet digitálnych symbolov poslaných za sekundu </a:t>
            </a:r>
          </a:p>
          <a:p>
            <a:pPr eaLnBrk="1" hangingPunct="1"/>
            <a:r>
              <a:rPr lang="sk-SK" sz="2800" b="1" i="1" smtClean="0"/>
              <a:t>BITOVÁ RÝCHLOSŤ</a:t>
            </a:r>
            <a:r>
              <a:rPr lang="en-US" sz="2800" smtClean="0"/>
              <a:t> </a:t>
            </a:r>
            <a:r>
              <a:rPr lang="sk-SK" sz="2800" smtClean="0"/>
              <a:t>je počet digitálnych bitov poslaných za sekundu</a:t>
            </a:r>
            <a:endParaRPr lang="en-US" sz="2800" smtClean="0"/>
          </a:p>
          <a:p>
            <a:pPr eaLnBrk="1" hangingPunct="1"/>
            <a:r>
              <a:rPr lang="sk-SK" sz="2800" smtClean="0"/>
              <a:t>Rôzne modulačné schémy </a:t>
            </a:r>
            <a:r>
              <a:rPr lang="en-US" sz="2800" smtClean="0"/>
              <a:t>“</a:t>
            </a:r>
            <a:r>
              <a:rPr lang="sk-SK" sz="2800" smtClean="0"/>
              <a:t>zabalia</a:t>
            </a:r>
            <a:r>
              <a:rPr lang="en-US" sz="2800" smtClean="0"/>
              <a:t>” </a:t>
            </a:r>
            <a:r>
              <a:rPr lang="sk-SK" sz="2800" smtClean="0"/>
              <a:t>rôzny počet bitov do jedného symbolu</a:t>
            </a:r>
            <a:endParaRPr lang="en-US" sz="2800" smtClean="0"/>
          </a:p>
          <a:p>
            <a:pPr lvl="1" eaLnBrk="1" hangingPunct="1"/>
            <a:r>
              <a:rPr lang="en-US" sz="2400" b="1" i="1" smtClean="0"/>
              <a:t>BPSK </a:t>
            </a:r>
            <a:r>
              <a:rPr lang="sk-SK" sz="2400" smtClean="0"/>
              <a:t> má</a:t>
            </a:r>
            <a:r>
              <a:rPr lang="en-US" sz="2400" smtClean="0"/>
              <a:t> 1 bit </a:t>
            </a:r>
            <a:r>
              <a:rPr lang="sk-SK" sz="2400" smtClean="0"/>
              <a:t>na</a:t>
            </a:r>
            <a:r>
              <a:rPr lang="en-US" sz="2400" smtClean="0"/>
              <a:t> symbol</a:t>
            </a:r>
          </a:p>
          <a:p>
            <a:pPr lvl="1" eaLnBrk="1" hangingPunct="1"/>
            <a:r>
              <a:rPr lang="en-US" sz="2400" b="1" i="1" smtClean="0"/>
              <a:t>QPSK</a:t>
            </a:r>
            <a:r>
              <a:rPr lang="en-US" sz="2400" smtClean="0"/>
              <a:t> </a:t>
            </a:r>
            <a:r>
              <a:rPr lang="sk-SK" sz="2400" smtClean="0"/>
              <a:t> má</a:t>
            </a:r>
            <a:r>
              <a:rPr lang="en-US" sz="2400" smtClean="0"/>
              <a:t> 2 bit</a:t>
            </a:r>
            <a:r>
              <a:rPr lang="sk-SK" sz="2400" smtClean="0"/>
              <a:t>y</a:t>
            </a:r>
            <a:r>
              <a:rPr lang="en-US" sz="2400" smtClean="0"/>
              <a:t> </a:t>
            </a:r>
            <a:r>
              <a:rPr lang="sk-SK" sz="2400" smtClean="0"/>
              <a:t>na</a:t>
            </a:r>
            <a:r>
              <a:rPr lang="en-US" sz="2400" smtClean="0"/>
              <a:t> symbol</a:t>
            </a:r>
            <a:endParaRPr lang="en-US" sz="2400" b="1" i="1" smtClean="0"/>
          </a:p>
        </p:txBody>
      </p:sp>
      <p:sp>
        <p:nvSpPr>
          <p:cNvPr id="76805" name="Line 4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11A4075-CEB7-4EE7-A45E-FAD23CC7D252}" type="slidenum">
              <a:rPr lang="en-US" sz="1400" smtClean="0"/>
              <a:pPr eaLnBrk="1" hangingPunct="1"/>
              <a:t>48</a:t>
            </a:fld>
            <a:endParaRPr lang="en-US" sz="1400" smtClean="0"/>
          </a:p>
        </p:txBody>
      </p:sp>
      <p:sp>
        <p:nvSpPr>
          <p:cNvPr id="7782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6063" y="490538"/>
            <a:ext cx="7772400" cy="1582737"/>
          </a:xfrm>
        </p:spPr>
        <p:txBody>
          <a:bodyPr/>
          <a:lstStyle/>
          <a:p>
            <a:pPr eaLnBrk="1" hangingPunct="1"/>
            <a:r>
              <a:rPr lang="sk-SK" smtClean="0"/>
              <a:t>POTREBNÁ ŠÍRKA PÁSMA</a:t>
            </a:r>
            <a:r>
              <a:rPr lang="en-US" smtClean="0"/>
              <a:t>- 3</a:t>
            </a:r>
          </a:p>
        </p:txBody>
      </p:sp>
      <p:sp>
        <p:nvSpPr>
          <p:cNvPr id="7782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b="1" i="1" smtClean="0"/>
              <a:t>OBSADENÁ ŠÍRKA PÁSMA</a:t>
            </a:r>
            <a:r>
              <a:rPr lang="en-US" b="1" i="1" smtClean="0"/>
              <a:t> B</a:t>
            </a:r>
            <a:r>
              <a:rPr lang="en-US" smtClean="0"/>
              <a:t> </a:t>
            </a:r>
            <a:r>
              <a:rPr lang="sk-SK" smtClean="0"/>
              <a:t>signálu je daná</a:t>
            </a:r>
            <a:r>
              <a:rPr lang="en-US" smtClean="0"/>
              <a:t> </a:t>
            </a:r>
            <a:r>
              <a:rPr lang="en-US" b="1" i="1" smtClean="0"/>
              <a:t>B</a:t>
            </a:r>
            <a:r>
              <a:rPr lang="en-US" smtClean="0"/>
              <a:t> = </a:t>
            </a:r>
            <a:r>
              <a:rPr lang="en-US" b="1" i="1" smtClean="0"/>
              <a:t>R</a:t>
            </a:r>
            <a:r>
              <a:rPr lang="en-US" b="1" i="1" baseline="-25000" smtClean="0"/>
              <a:t>s</a:t>
            </a:r>
            <a:r>
              <a:rPr lang="en-US" b="1" smtClean="0"/>
              <a:t> ( 1 + </a:t>
            </a:r>
            <a:r>
              <a:rPr lang="en-US" b="1" i="1" smtClean="0">
                <a:sym typeface="Symbol" pitchFamily="18" charset="2"/>
              </a:rPr>
              <a:t></a:t>
            </a:r>
            <a:r>
              <a:rPr lang="en-US" b="1" smtClean="0">
                <a:sym typeface="Symbol" pitchFamily="18" charset="2"/>
              </a:rPr>
              <a:t> )</a:t>
            </a:r>
            <a:r>
              <a:rPr lang="en-US" smtClean="0">
                <a:sym typeface="Symbol" pitchFamily="18" charset="2"/>
              </a:rPr>
              <a:t> </a:t>
            </a:r>
            <a:r>
              <a:rPr lang="sk-SK" smtClean="0">
                <a:sym typeface="Symbol" pitchFamily="18" charset="2"/>
              </a:rPr>
              <a:t>kde</a:t>
            </a:r>
            <a:r>
              <a:rPr lang="en-US" smtClean="0">
                <a:sym typeface="Symbol" pitchFamily="18" charset="2"/>
              </a:rPr>
              <a:t> </a:t>
            </a:r>
            <a:r>
              <a:rPr lang="en-US" b="1" i="1" smtClean="0">
                <a:sym typeface="Symbol" pitchFamily="18" charset="2"/>
              </a:rPr>
              <a:t>R</a:t>
            </a:r>
            <a:r>
              <a:rPr lang="en-US" b="1" i="1" baseline="-25000" smtClean="0">
                <a:sym typeface="Symbol" pitchFamily="18" charset="2"/>
              </a:rPr>
              <a:t>s</a:t>
            </a:r>
            <a:r>
              <a:rPr lang="en-US" smtClean="0">
                <a:sym typeface="Symbol" pitchFamily="18" charset="2"/>
              </a:rPr>
              <a:t> </a:t>
            </a:r>
            <a:r>
              <a:rPr lang="sk-SK" smtClean="0">
                <a:sym typeface="Symbol" pitchFamily="18" charset="2"/>
              </a:rPr>
              <a:t>je symbolová frekvencia</a:t>
            </a:r>
            <a:r>
              <a:rPr lang="en-US" smtClean="0">
                <a:sym typeface="Symbol" pitchFamily="18" charset="2"/>
              </a:rPr>
              <a:t> </a:t>
            </a:r>
            <a:r>
              <a:rPr lang="sk-SK" smtClean="0">
                <a:sym typeface="Symbol" pitchFamily="18" charset="2"/>
              </a:rPr>
              <a:t>a</a:t>
            </a:r>
            <a:r>
              <a:rPr lang="en-US" smtClean="0">
                <a:sym typeface="Symbol" pitchFamily="18" charset="2"/>
              </a:rPr>
              <a:t> </a:t>
            </a:r>
            <a:r>
              <a:rPr lang="en-US" b="1" i="1" smtClean="0">
                <a:sym typeface="Symbol" pitchFamily="18" charset="2"/>
              </a:rPr>
              <a:t></a:t>
            </a:r>
            <a:r>
              <a:rPr lang="en-US" smtClean="0">
                <a:sym typeface="Symbol" pitchFamily="18" charset="2"/>
              </a:rPr>
              <a:t> </a:t>
            </a:r>
            <a:r>
              <a:rPr lang="sk-SK" smtClean="0">
                <a:sym typeface="Symbol" pitchFamily="18" charset="2"/>
              </a:rPr>
              <a:t>je faktor poklesu filtra</a:t>
            </a:r>
            <a:endParaRPr lang="en-US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sk-SK" b="1" i="1" smtClean="0">
                <a:sym typeface="Symbol" pitchFamily="18" charset="2"/>
              </a:rPr>
              <a:t>ŠUMOVÁ ŠÍRKA PÁSMA</a:t>
            </a:r>
            <a:r>
              <a:rPr lang="en-US" smtClean="0">
                <a:sym typeface="Symbol" pitchFamily="18" charset="2"/>
              </a:rPr>
              <a:t> </a:t>
            </a:r>
            <a:r>
              <a:rPr lang="en-US" b="1" i="1" smtClean="0">
                <a:sym typeface="Symbol" pitchFamily="18" charset="2"/>
              </a:rPr>
              <a:t>B</a:t>
            </a:r>
            <a:r>
              <a:rPr lang="en-US" b="1" i="1" baseline="-25000" smtClean="0">
                <a:sym typeface="Symbol" pitchFamily="18" charset="2"/>
              </a:rPr>
              <a:t>N</a:t>
            </a:r>
            <a:r>
              <a:rPr lang="en-US" smtClean="0">
                <a:sym typeface="Symbol" pitchFamily="18" charset="2"/>
              </a:rPr>
              <a:t> </a:t>
            </a:r>
            <a:r>
              <a:rPr lang="sk-SK" smtClean="0">
                <a:sym typeface="Symbol" pitchFamily="18" charset="2"/>
              </a:rPr>
              <a:t>kanálu</a:t>
            </a:r>
            <a:r>
              <a:rPr lang="en-US" smtClean="0">
                <a:sym typeface="Symbol" pitchFamily="18" charset="2"/>
              </a:rPr>
              <a:t> </a:t>
            </a:r>
            <a:r>
              <a:rPr lang="sk-SK" smtClean="0">
                <a:sym typeface="Symbol" pitchFamily="18" charset="2"/>
              </a:rPr>
              <a:t>nebude ovplyvnená</a:t>
            </a:r>
            <a:r>
              <a:rPr lang="en-US" smtClean="0">
                <a:sym typeface="Symbol" pitchFamily="18" charset="2"/>
              </a:rPr>
              <a:t> </a:t>
            </a:r>
            <a:r>
              <a:rPr lang="sk-SK" smtClean="0">
                <a:sym typeface="Symbol" pitchFamily="18" charset="2"/>
              </a:rPr>
              <a:t>spúšťacím faktorom filtra</a:t>
            </a:r>
            <a:r>
              <a:rPr lang="en-US" smtClean="0">
                <a:sym typeface="Symbol" pitchFamily="18" charset="2"/>
              </a:rPr>
              <a:t>.  </a:t>
            </a:r>
            <a:r>
              <a:rPr lang="sk-SK" smtClean="0">
                <a:sym typeface="Symbol" pitchFamily="18" charset="2"/>
              </a:rPr>
              <a:t>Takže</a:t>
            </a:r>
            <a:r>
              <a:rPr lang="en-US" smtClean="0">
                <a:sym typeface="Symbol" pitchFamily="18" charset="2"/>
              </a:rPr>
              <a:t> </a:t>
            </a:r>
            <a:r>
              <a:rPr lang="en-US" b="1" i="1" smtClean="0">
                <a:sym typeface="Symbol" pitchFamily="18" charset="2"/>
              </a:rPr>
              <a:t>B</a:t>
            </a:r>
            <a:r>
              <a:rPr lang="en-US" b="1" i="1" baseline="-25000" smtClean="0">
                <a:sym typeface="Symbol" pitchFamily="18" charset="2"/>
              </a:rPr>
              <a:t>N</a:t>
            </a:r>
            <a:r>
              <a:rPr lang="en-US" smtClean="0">
                <a:sym typeface="Symbol" pitchFamily="18" charset="2"/>
              </a:rPr>
              <a:t> = </a:t>
            </a:r>
            <a:r>
              <a:rPr lang="en-US" b="1" i="1" smtClean="0"/>
              <a:t>R</a:t>
            </a:r>
            <a:r>
              <a:rPr lang="en-US" b="1" i="1" baseline="-25000" smtClean="0"/>
              <a:t>s</a:t>
            </a:r>
          </a:p>
        </p:txBody>
      </p:sp>
      <p:sp>
        <p:nvSpPr>
          <p:cNvPr id="77829" name="Line 1028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77830" name="Picture 1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29200"/>
            <a:ext cx="457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1" name="Line 1030"/>
          <p:cNvSpPr>
            <a:spLocks noChangeShapeType="1"/>
          </p:cNvSpPr>
          <p:nvPr/>
        </p:nvSpPr>
        <p:spPr bwMode="auto">
          <a:xfrm>
            <a:off x="3276600" y="4953000"/>
            <a:ext cx="487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77832" name="Line 1031"/>
          <p:cNvSpPr>
            <a:spLocks noChangeShapeType="1"/>
          </p:cNvSpPr>
          <p:nvPr/>
        </p:nvSpPr>
        <p:spPr bwMode="auto">
          <a:xfrm>
            <a:off x="3276600" y="6553200"/>
            <a:ext cx="487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77833" name="Line 1032"/>
          <p:cNvSpPr>
            <a:spLocks noChangeShapeType="1"/>
          </p:cNvSpPr>
          <p:nvPr/>
        </p:nvSpPr>
        <p:spPr bwMode="auto">
          <a:xfrm>
            <a:off x="3276600" y="49530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77834" name="Line 1033"/>
          <p:cNvSpPr>
            <a:spLocks noChangeShapeType="1"/>
          </p:cNvSpPr>
          <p:nvPr/>
        </p:nvSpPr>
        <p:spPr bwMode="auto">
          <a:xfrm>
            <a:off x="8153400" y="49530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k-SK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C320668-6536-4B17-AFA9-7AE346EA3287}" type="slidenum">
              <a:rPr lang="en-US" sz="1400" smtClean="0"/>
              <a:pPr eaLnBrk="1" hangingPunct="1"/>
              <a:t>49</a:t>
            </a:fld>
            <a:endParaRPr lang="en-US" sz="1400" smtClean="0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561975"/>
            <a:ext cx="7772400" cy="1511300"/>
          </a:xfrm>
        </p:spPr>
        <p:txBody>
          <a:bodyPr/>
          <a:lstStyle/>
          <a:p>
            <a:pPr eaLnBrk="1" hangingPunct="1"/>
            <a:r>
              <a:rPr lang="sk-SK" smtClean="0"/>
              <a:t>PRÍKLAD NA ŠÍRKU PÁSMA</a:t>
            </a:r>
            <a:r>
              <a:rPr lang="en-US" smtClean="0"/>
              <a:t> - 1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mtClean="0"/>
              <a:t>Je dané</a:t>
            </a:r>
            <a:r>
              <a:rPr lang="en-US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sk-SK" smtClean="0"/>
              <a:t>Bitová rýchlosť</a:t>
            </a:r>
            <a:r>
              <a:rPr lang="en-US" smtClean="0"/>
              <a:t> 512 kbit/s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QPSK modul</a:t>
            </a:r>
            <a:r>
              <a:rPr lang="sk-SK" smtClean="0"/>
              <a:t>ácia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sk-SK" smtClean="0"/>
              <a:t>Faktor poklesu filtra </a:t>
            </a:r>
            <a:r>
              <a:rPr lang="en-US" smtClean="0">
                <a:sym typeface="Symbol" pitchFamily="18" charset="2"/>
              </a:rPr>
              <a:t> = 0.3</a:t>
            </a:r>
          </a:p>
          <a:p>
            <a:pPr eaLnBrk="1" hangingPunct="1">
              <a:lnSpc>
                <a:spcPct val="90000"/>
              </a:lnSpc>
            </a:pPr>
            <a:r>
              <a:rPr lang="sk-SK" smtClean="0">
                <a:sym typeface="Symbol" pitchFamily="18" charset="2"/>
              </a:rPr>
              <a:t>Zistite</a:t>
            </a:r>
            <a:r>
              <a:rPr lang="en-US" smtClean="0">
                <a:sym typeface="Symbol" pitchFamily="18" charset="2"/>
              </a:rPr>
              <a:t>: </a:t>
            </a:r>
            <a:r>
              <a:rPr lang="sk-SK" smtClean="0">
                <a:sym typeface="Symbol" pitchFamily="18" charset="2"/>
              </a:rPr>
              <a:t>Obsadenú šírku pásma</a:t>
            </a:r>
            <a:r>
              <a:rPr lang="en-US" smtClean="0">
                <a:sym typeface="Symbol" pitchFamily="18" charset="2"/>
              </a:rPr>
              <a:t> B </a:t>
            </a:r>
            <a:r>
              <a:rPr lang="sk-SK" smtClean="0">
                <a:sym typeface="Symbol" pitchFamily="18" charset="2"/>
              </a:rPr>
              <a:t>a</a:t>
            </a:r>
            <a:r>
              <a:rPr lang="en-US" smtClean="0">
                <a:sym typeface="Symbol" pitchFamily="18" charset="2"/>
              </a:rPr>
              <a:t> </a:t>
            </a:r>
            <a:r>
              <a:rPr lang="sk-SK" smtClean="0">
                <a:sym typeface="Symbol" pitchFamily="18" charset="2"/>
              </a:rPr>
              <a:t>šumovú šírku pásma</a:t>
            </a:r>
            <a:r>
              <a:rPr lang="en-US" smtClean="0">
                <a:sym typeface="Symbol" pitchFamily="18" charset="2"/>
              </a:rPr>
              <a:t> B</a:t>
            </a:r>
            <a:r>
              <a:rPr lang="en-US" baseline="-25000" smtClean="0">
                <a:sym typeface="Symbol" pitchFamily="18" charset="2"/>
              </a:rPr>
              <a:t>N</a:t>
            </a:r>
          </a:p>
          <a:p>
            <a:pPr eaLnBrk="1" hangingPunct="1">
              <a:lnSpc>
                <a:spcPct val="90000"/>
              </a:lnSpc>
            </a:pPr>
            <a:r>
              <a:rPr lang="sk-SK" smtClean="0">
                <a:sym typeface="Symbol" pitchFamily="18" charset="2"/>
              </a:rPr>
              <a:t>Riešenie</a:t>
            </a:r>
            <a:r>
              <a:rPr lang="en-US" smtClean="0">
                <a:sym typeface="Symbol" pitchFamily="18" charset="2"/>
              </a:rPr>
              <a:t>:</a:t>
            </a:r>
            <a:br>
              <a:rPr lang="en-US" smtClean="0">
                <a:sym typeface="Symbol" pitchFamily="18" charset="2"/>
              </a:rPr>
            </a:br>
            <a:r>
              <a:rPr lang="en-US" smtClean="0">
                <a:sym typeface="Symbol" pitchFamily="18" charset="2"/>
              </a:rPr>
              <a:t>	</a:t>
            </a:r>
            <a:r>
              <a:rPr lang="sk-SK" smtClean="0">
                <a:sym typeface="Symbol" pitchFamily="18" charset="2"/>
              </a:rPr>
              <a:t>Symbolová rýchl.</a:t>
            </a:r>
            <a:r>
              <a:rPr lang="en-US" smtClean="0">
                <a:sym typeface="Symbol" pitchFamily="18" charset="2"/>
              </a:rPr>
              <a:t>=</a:t>
            </a:r>
            <a:r>
              <a:rPr lang="en-US" i="1" smtClean="0">
                <a:sym typeface="Symbol" pitchFamily="18" charset="2"/>
              </a:rPr>
              <a:t>R</a:t>
            </a:r>
            <a:r>
              <a:rPr lang="en-US" i="1" baseline="-25000" smtClean="0">
                <a:sym typeface="Symbol" pitchFamily="18" charset="2"/>
              </a:rPr>
              <a:t>s</a:t>
            </a:r>
            <a:r>
              <a:rPr lang="en-US" smtClean="0">
                <a:sym typeface="Symbol" pitchFamily="18" charset="2"/>
              </a:rPr>
              <a:t> = (1/2) (512</a:t>
            </a:r>
            <a:r>
              <a:rPr lang="sk-SK" smtClean="0">
                <a:sym typeface="Symbol" pitchFamily="18" charset="2"/>
              </a:rPr>
              <a:t> </a:t>
            </a:r>
            <a:r>
              <a:rPr lang="en-US" smtClean="0">
                <a:sym typeface="Symbol" pitchFamily="18" charset="2"/>
              </a:rPr>
              <a:t>10</a:t>
            </a:r>
            <a:r>
              <a:rPr lang="en-US" baseline="30000" smtClean="0">
                <a:sym typeface="Symbol" pitchFamily="18" charset="2"/>
              </a:rPr>
              <a:t>3</a:t>
            </a:r>
            <a:r>
              <a:rPr lang="en-US" smtClean="0">
                <a:sym typeface="Symbol" pitchFamily="18" charset="2"/>
              </a:rPr>
              <a:t>)</a:t>
            </a:r>
            <a:br>
              <a:rPr lang="en-US" smtClean="0">
                <a:sym typeface="Symbol" pitchFamily="18" charset="2"/>
              </a:rPr>
            </a:br>
            <a:r>
              <a:rPr lang="en-US" smtClean="0">
                <a:sym typeface="Symbol" pitchFamily="18" charset="2"/>
              </a:rPr>
              <a:t>				  = 256  10</a:t>
            </a:r>
            <a:r>
              <a:rPr lang="en-US" baseline="30000" smtClean="0">
                <a:sym typeface="Symbol" pitchFamily="18" charset="2"/>
              </a:rPr>
              <a:t>3</a:t>
            </a:r>
          </a:p>
        </p:txBody>
      </p:sp>
      <p:sp>
        <p:nvSpPr>
          <p:cNvPr id="78853" name="Line 4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8854" name="Text Box 5"/>
          <p:cNvSpPr txBox="1">
            <a:spLocks noChangeArrowheads="1"/>
          </p:cNvSpPr>
          <p:nvPr/>
        </p:nvSpPr>
        <p:spPr bwMode="auto">
          <a:xfrm>
            <a:off x="4648200" y="4419600"/>
            <a:ext cx="13716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2 bit</a:t>
            </a:r>
            <a:r>
              <a:rPr lang="sk-SK"/>
              <a:t>y</a:t>
            </a:r>
            <a:r>
              <a:rPr lang="en-US"/>
              <a:t> </a:t>
            </a:r>
            <a:r>
              <a:rPr lang="sk-SK"/>
              <a:t>na</a:t>
            </a:r>
            <a:r>
              <a:rPr lang="en-US"/>
              <a:t> symbol</a:t>
            </a:r>
          </a:p>
        </p:txBody>
      </p:sp>
      <p:sp>
        <p:nvSpPr>
          <p:cNvPr id="78855" name="Text Box 6"/>
          <p:cNvSpPr txBox="1">
            <a:spLocks noChangeArrowheads="1"/>
          </p:cNvSpPr>
          <p:nvPr/>
        </p:nvSpPr>
        <p:spPr bwMode="auto">
          <a:xfrm>
            <a:off x="6553200" y="4419600"/>
            <a:ext cx="1219200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k-SK"/>
              <a:t>Počet bitov</a:t>
            </a:r>
            <a:r>
              <a:rPr lang="en-US"/>
              <a:t>/s</a:t>
            </a:r>
          </a:p>
        </p:txBody>
      </p:sp>
      <p:sp>
        <p:nvSpPr>
          <p:cNvPr id="78856" name="Line 7"/>
          <p:cNvSpPr>
            <a:spLocks noChangeShapeType="1"/>
          </p:cNvSpPr>
          <p:nvPr/>
        </p:nvSpPr>
        <p:spPr bwMode="auto">
          <a:xfrm flipH="1">
            <a:off x="52578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78857" name="Line 8"/>
          <p:cNvSpPr>
            <a:spLocks noChangeShapeType="1"/>
          </p:cNvSpPr>
          <p:nvPr/>
        </p:nvSpPr>
        <p:spPr bwMode="auto">
          <a:xfrm flipH="1">
            <a:off x="70866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B34D66E-5781-4143-9BD8-EF5FBAA5753B}" type="slidenum">
              <a:rPr lang="en-US" sz="1400" smtClean="0"/>
              <a:pPr eaLnBrk="1" hangingPunct="1"/>
              <a:t>5</a:t>
            </a:fld>
            <a:endParaRPr lang="en-US" sz="1400" smtClean="0"/>
          </a:p>
        </p:txBody>
      </p:sp>
      <p:sp>
        <p:nvSpPr>
          <p:cNvPr id="48131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</a:t>
            </a:r>
            <a:r>
              <a:rPr lang="sk-SK" smtClean="0"/>
              <a:t>odulácia</a:t>
            </a:r>
            <a:r>
              <a:rPr lang="en-US" smtClean="0"/>
              <a:t> – </a:t>
            </a:r>
            <a:r>
              <a:rPr lang="sk-SK" smtClean="0"/>
              <a:t>základné princípy</a:t>
            </a:r>
            <a:endParaRPr lang="en-US" smtClean="0"/>
          </a:p>
        </p:txBody>
      </p:sp>
      <p:sp>
        <p:nvSpPr>
          <p:cNvPr id="48132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533400" y="1860550"/>
            <a:ext cx="8124825" cy="398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sz="2800" dirty="0" smtClean="0"/>
              <a:t>Modulácia vzniká menením amplitúdy, fázy alebo frekvencie vysokofrekvenčného sínusového signálu.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V</a:t>
            </a:r>
            <a:r>
              <a:rPr lang="sk-SK" sz="2800" dirty="0" err="1" smtClean="0"/>
              <a:t>ysokofrekvenčný</a:t>
            </a:r>
            <a:r>
              <a:rPr lang="sk-SK" sz="2800" dirty="0" smtClean="0"/>
              <a:t> </a:t>
            </a:r>
            <a:r>
              <a:rPr lang="sk-SK" sz="2800" dirty="0" smtClean="0"/>
              <a:t>sínusový signál, ktorého parameter bude menený, sa nazýva </a:t>
            </a:r>
            <a:r>
              <a:rPr lang="en-US" sz="2800" dirty="0" smtClean="0"/>
              <a:t>“</a:t>
            </a:r>
            <a:r>
              <a:rPr lang="sk-SK" sz="2800" dirty="0" smtClean="0"/>
              <a:t>nosná</a:t>
            </a:r>
            <a:r>
              <a:rPr lang="en-US" sz="2800" dirty="0" smtClean="0"/>
              <a:t>”.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</a:t>
            </a:r>
            <a:r>
              <a:rPr lang="sk-SK" sz="2800" dirty="0" err="1" smtClean="0"/>
              <a:t>ôvodný</a:t>
            </a:r>
            <a:r>
              <a:rPr lang="sk-SK" sz="2800" dirty="0" smtClean="0"/>
              <a:t> signál </a:t>
            </a:r>
            <a:r>
              <a:rPr lang="sk-SK" sz="2800" dirty="0" smtClean="0"/>
              <a:t>obsahujúci správu </a:t>
            </a:r>
            <a:r>
              <a:rPr lang="en-US" sz="2800" dirty="0" smtClean="0"/>
              <a:t>(</a:t>
            </a:r>
            <a:r>
              <a:rPr lang="sk-SK" sz="2800" dirty="0" smtClean="0"/>
              <a:t>v základnom pásme</a:t>
            </a:r>
            <a:r>
              <a:rPr lang="en-US" sz="2800" dirty="0" smtClean="0"/>
              <a:t>) </a:t>
            </a:r>
            <a:r>
              <a:rPr lang="sk-SK" sz="2800" dirty="0" smtClean="0"/>
              <a:t>sa nazýva</a:t>
            </a:r>
            <a:r>
              <a:rPr lang="en-US" sz="2800" dirty="0" smtClean="0"/>
              <a:t> “</a:t>
            </a:r>
            <a:r>
              <a:rPr lang="sk-SK" sz="2800" dirty="0" smtClean="0"/>
              <a:t>modulujúci</a:t>
            </a:r>
            <a:r>
              <a:rPr lang="en-US" sz="2800" dirty="0" smtClean="0"/>
              <a:t>” </a:t>
            </a:r>
            <a:r>
              <a:rPr lang="sk-SK" sz="2800" dirty="0" smtClean="0"/>
              <a:t>signál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sk-SK" sz="2800" dirty="0" smtClean="0"/>
              <a:t>Výsledný širokopásmový signál, ktorý sa nazýva </a:t>
            </a:r>
            <a:r>
              <a:rPr lang="en-US" sz="2800" dirty="0" smtClean="0"/>
              <a:t>“</a:t>
            </a:r>
            <a:r>
              <a:rPr lang="sk-SK" sz="2800" dirty="0" smtClean="0"/>
              <a:t>modulovaný</a:t>
            </a:r>
            <a:r>
              <a:rPr lang="en-US" sz="2800" dirty="0" smtClean="0"/>
              <a:t>” sign</a:t>
            </a:r>
            <a:r>
              <a:rPr lang="sk-SK" sz="2800" dirty="0" smtClean="0"/>
              <a:t>á</a:t>
            </a:r>
            <a:r>
              <a:rPr lang="en-US" sz="2800" dirty="0" smtClean="0"/>
              <a:t>l</a:t>
            </a:r>
            <a:r>
              <a:rPr lang="sk-SK" sz="2800" dirty="0" smtClean="0"/>
              <a:t>, je kombináciou nosnej a pôvodnej správy.</a:t>
            </a:r>
            <a:endParaRPr lang="en-US" sz="2800" dirty="0" smtClean="0"/>
          </a:p>
        </p:txBody>
      </p:sp>
      <p:sp>
        <p:nvSpPr>
          <p:cNvPr id="48133" name="Line 2052"/>
          <p:cNvSpPr>
            <a:spLocks noChangeShapeType="1"/>
          </p:cNvSpPr>
          <p:nvPr/>
        </p:nvSpPr>
        <p:spPr bwMode="auto">
          <a:xfrm>
            <a:off x="381000" y="18288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FDAD82-368C-43AF-B5E4-0EF9182AF354}" type="slidenum">
              <a:rPr lang="en-US" sz="1400" smtClean="0"/>
              <a:pPr eaLnBrk="1" hangingPunct="1"/>
              <a:t>50</a:t>
            </a:fld>
            <a:endParaRPr lang="en-US" sz="1400" smtClean="0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668338"/>
            <a:ext cx="7772400" cy="1404937"/>
          </a:xfrm>
        </p:spPr>
        <p:txBody>
          <a:bodyPr/>
          <a:lstStyle/>
          <a:p>
            <a:pPr eaLnBrk="1" hangingPunct="1"/>
            <a:r>
              <a:rPr lang="sk-SK" smtClean="0"/>
              <a:t>PRÍKLAD NA ŠÍRKU PÁSMA </a:t>
            </a:r>
            <a:r>
              <a:rPr lang="en-US" smtClean="0"/>
              <a:t>- 2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7888"/>
            <a:ext cx="7772400" cy="4154487"/>
          </a:xfrm>
        </p:spPr>
        <p:txBody>
          <a:bodyPr/>
          <a:lstStyle/>
          <a:p>
            <a:pPr eaLnBrk="1" hangingPunct="1"/>
            <a:r>
              <a:rPr lang="sk-SK" smtClean="0"/>
              <a:t>Obsadená šírka pásma</a:t>
            </a:r>
            <a:r>
              <a:rPr lang="en-US" smtClean="0"/>
              <a:t> </a:t>
            </a:r>
            <a:r>
              <a:rPr lang="en-US" i="1" smtClean="0"/>
              <a:t>B</a:t>
            </a:r>
            <a:r>
              <a:rPr lang="en-US" smtClean="0"/>
              <a:t> </a:t>
            </a:r>
            <a:r>
              <a:rPr lang="sk-SK" smtClean="0"/>
              <a:t>je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	</a:t>
            </a:r>
            <a:r>
              <a:rPr lang="en-US" i="1" smtClean="0"/>
              <a:t>B</a:t>
            </a:r>
            <a:r>
              <a:rPr lang="en-US" smtClean="0"/>
              <a:t> = </a:t>
            </a:r>
            <a:r>
              <a:rPr lang="en-US" i="1" smtClean="0"/>
              <a:t>R</a:t>
            </a:r>
            <a:r>
              <a:rPr lang="en-US" i="1" baseline="-25000" smtClean="0"/>
              <a:t>s</a:t>
            </a:r>
            <a:r>
              <a:rPr lang="en-US" smtClean="0"/>
              <a:t> (1 + </a:t>
            </a:r>
            <a:r>
              <a:rPr lang="en-US" smtClean="0">
                <a:sym typeface="Symbol" pitchFamily="18" charset="2"/>
              </a:rPr>
              <a:t> )</a:t>
            </a:r>
            <a:br>
              <a:rPr lang="en-US" smtClean="0">
                <a:sym typeface="Symbol" pitchFamily="18" charset="2"/>
              </a:rPr>
            </a:br>
            <a:r>
              <a:rPr lang="en-US" smtClean="0">
                <a:sym typeface="Symbol" pitchFamily="18" charset="2"/>
              </a:rPr>
              <a:t>	   = 256  10</a:t>
            </a:r>
            <a:r>
              <a:rPr lang="en-US" baseline="30000" smtClean="0">
                <a:sym typeface="Symbol" pitchFamily="18" charset="2"/>
              </a:rPr>
              <a:t>3</a:t>
            </a:r>
            <a:r>
              <a:rPr lang="en-US" smtClean="0">
                <a:sym typeface="Symbol" pitchFamily="18" charset="2"/>
              </a:rPr>
              <a:t> ( 1 + 0.3)</a:t>
            </a:r>
            <a:br>
              <a:rPr lang="en-US" smtClean="0">
                <a:sym typeface="Symbol" pitchFamily="18" charset="2"/>
              </a:rPr>
            </a:br>
            <a:r>
              <a:rPr lang="en-US" smtClean="0">
                <a:sym typeface="Symbol" pitchFamily="18" charset="2"/>
              </a:rPr>
              <a:t>	   = 332.8 kHz</a:t>
            </a:r>
          </a:p>
          <a:p>
            <a:pPr eaLnBrk="1" hangingPunct="1"/>
            <a:r>
              <a:rPr lang="sk-SK" smtClean="0">
                <a:sym typeface="Symbol" pitchFamily="18" charset="2"/>
              </a:rPr>
              <a:t>Šumová šírka pásma</a:t>
            </a:r>
            <a:r>
              <a:rPr lang="en-US" smtClean="0">
                <a:sym typeface="Symbol" pitchFamily="18" charset="2"/>
              </a:rPr>
              <a:t> </a:t>
            </a:r>
            <a:r>
              <a:rPr lang="en-US" i="1" smtClean="0">
                <a:sym typeface="Symbol" pitchFamily="18" charset="2"/>
              </a:rPr>
              <a:t>B</a:t>
            </a:r>
            <a:r>
              <a:rPr lang="en-US" i="1" baseline="-25000" smtClean="0">
                <a:sym typeface="Symbol" pitchFamily="18" charset="2"/>
              </a:rPr>
              <a:t>N</a:t>
            </a:r>
            <a:r>
              <a:rPr lang="en-US" smtClean="0">
                <a:sym typeface="Symbol" pitchFamily="18" charset="2"/>
              </a:rPr>
              <a:t> </a:t>
            </a:r>
            <a:r>
              <a:rPr lang="sk-SK" smtClean="0">
                <a:sym typeface="Symbol" pitchFamily="18" charset="2"/>
              </a:rPr>
              <a:t>je</a:t>
            </a:r>
            <a:r>
              <a:rPr lang="en-US" smtClean="0">
                <a:sym typeface="Symbol" pitchFamily="18" charset="2"/>
              </a:rPr>
              <a:t/>
            </a:r>
            <a:br>
              <a:rPr lang="en-US" smtClean="0">
                <a:sym typeface="Symbol" pitchFamily="18" charset="2"/>
              </a:rPr>
            </a:br>
            <a:r>
              <a:rPr lang="en-US" smtClean="0">
                <a:sym typeface="Symbol" pitchFamily="18" charset="2"/>
              </a:rPr>
              <a:t>    </a:t>
            </a:r>
            <a:r>
              <a:rPr lang="en-US" i="1" smtClean="0">
                <a:sym typeface="Symbol" pitchFamily="18" charset="2"/>
              </a:rPr>
              <a:t>B</a:t>
            </a:r>
            <a:r>
              <a:rPr lang="en-US" i="1" baseline="-25000" smtClean="0">
                <a:sym typeface="Symbol" pitchFamily="18" charset="2"/>
              </a:rPr>
              <a:t>N</a:t>
            </a:r>
            <a:r>
              <a:rPr lang="en-US" smtClean="0">
                <a:sym typeface="Symbol" pitchFamily="18" charset="2"/>
              </a:rPr>
              <a:t> = </a:t>
            </a:r>
            <a:r>
              <a:rPr lang="en-US" i="1" smtClean="0"/>
              <a:t>R</a:t>
            </a:r>
            <a:r>
              <a:rPr lang="en-US" i="1" baseline="-25000" smtClean="0"/>
              <a:t>s</a:t>
            </a:r>
            <a:r>
              <a:rPr lang="en-US" smtClean="0"/>
              <a:t> = </a:t>
            </a:r>
            <a:r>
              <a:rPr lang="en-US" smtClean="0">
                <a:sym typeface="Symbol" pitchFamily="18" charset="2"/>
              </a:rPr>
              <a:t>256 kHz</a:t>
            </a:r>
          </a:p>
          <a:p>
            <a:pPr eaLnBrk="1" hangingPunct="1"/>
            <a:r>
              <a:rPr lang="sk-SK" smtClean="0">
                <a:sym typeface="Symbol" pitchFamily="18" charset="2"/>
              </a:rPr>
              <a:t>Čo sa stane, ak máme FEC (zabezpečenie samoopravným kódom)</a:t>
            </a:r>
            <a:r>
              <a:rPr lang="en-US" smtClean="0">
                <a:sym typeface="Symbol" pitchFamily="18" charset="2"/>
              </a:rPr>
              <a:t>?</a:t>
            </a:r>
          </a:p>
        </p:txBody>
      </p:sp>
      <p:sp>
        <p:nvSpPr>
          <p:cNvPr id="79877" name="Line 4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9878" name="Text Box 5"/>
          <p:cNvSpPr txBox="1">
            <a:spLocks noChangeArrowheads="1"/>
          </p:cNvSpPr>
          <p:nvPr/>
        </p:nvSpPr>
        <p:spPr bwMode="auto">
          <a:xfrm>
            <a:off x="1676400" y="6391275"/>
            <a:ext cx="2590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/>
              <a:t>Príklad s </a:t>
            </a:r>
            <a:r>
              <a:rPr lang="en-US"/>
              <a:t>FEC</a:t>
            </a:r>
          </a:p>
        </p:txBody>
      </p:sp>
      <p:sp>
        <p:nvSpPr>
          <p:cNvPr id="79879" name="AutoShape 6"/>
          <p:cNvSpPr>
            <a:spLocks noChangeArrowheads="1"/>
          </p:cNvSpPr>
          <p:nvPr/>
        </p:nvSpPr>
        <p:spPr bwMode="auto">
          <a:xfrm>
            <a:off x="4300538" y="6477000"/>
            <a:ext cx="1600200" cy="381000"/>
          </a:xfrm>
          <a:prstGeom prst="rightArrow">
            <a:avLst>
              <a:gd name="adj1" fmla="val 50000"/>
              <a:gd name="adj2" fmla="val 10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k-SK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5B04DA-09D1-4BE5-927B-64258302A3F2}" type="slidenum">
              <a:rPr lang="en-US" sz="1400" smtClean="0"/>
              <a:pPr eaLnBrk="1" hangingPunct="1"/>
              <a:t>51</a:t>
            </a:fld>
            <a:endParaRPr lang="en-US" sz="1400" smtClean="0"/>
          </a:p>
        </p:txBody>
      </p:sp>
      <p:sp>
        <p:nvSpPr>
          <p:cNvPr id="8089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6063" y="668338"/>
            <a:ext cx="7772400" cy="1404937"/>
          </a:xfrm>
        </p:spPr>
        <p:txBody>
          <a:bodyPr/>
          <a:lstStyle/>
          <a:p>
            <a:pPr eaLnBrk="1" hangingPunct="1"/>
            <a:r>
              <a:rPr lang="sk-SK" smtClean="0"/>
              <a:t>PRÍKLAD NA ŠÍRKU PÁSMA</a:t>
            </a:r>
            <a:r>
              <a:rPr lang="en-US" smtClean="0"/>
              <a:t> - 3</a:t>
            </a:r>
          </a:p>
        </p:txBody>
      </p:sp>
      <p:sp>
        <p:nvSpPr>
          <p:cNvPr id="8090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839200" cy="4114800"/>
          </a:xfrm>
        </p:spPr>
        <p:txBody>
          <a:bodyPr/>
          <a:lstStyle/>
          <a:p>
            <a:pPr eaLnBrk="1" hangingPunct="1"/>
            <a:r>
              <a:rPr lang="sk-SK" sz="2400" smtClean="0"/>
              <a:t>Rovnaký príklad</a:t>
            </a:r>
            <a:r>
              <a:rPr lang="en-US" sz="2400" smtClean="0"/>
              <a:t>, </a:t>
            </a:r>
            <a:r>
              <a:rPr lang="sk-SK" sz="2400" smtClean="0"/>
              <a:t>ale je použitá FEC s ½ rýchlosťou.</a:t>
            </a:r>
            <a:r>
              <a:rPr lang="en-US" sz="2400" smtClean="0"/>
              <a:t/>
            </a:r>
            <a:br>
              <a:rPr lang="en-US" sz="2400" smtClean="0"/>
            </a:br>
            <a:endParaRPr lang="en-US" sz="2400" smtClean="0"/>
          </a:p>
          <a:p>
            <a:pPr eaLnBrk="1" hangingPunct="1"/>
            <a:r>
              <a:rPr lang="sk-SK" sz="2400" smtClean="0"/>
              <a:t>Riešenie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	Symbolov</a:t>
            </a:r>
            <a:r>
              <a:rPr lang="sk-SK" sz="2400" smtClean="0"/>
              <a:t>á rýchlosť  </a:t>
            </a:r>
            <a:r>
              <a:rPr lang="en-US" sz="2400" i="1" smtClean="0"/>
              <a:t>R</a:t>
            </a:r>
            <a:r>
              <a:rPr lang="en-US" sz="2400" i="1" baseline="-25000" smtClean="0"/>
              <a:t>s</a:t>
            </a:r>
            <a:r>
              <a:rPr lang="en-US" sz="2400" i="1" smtClean="0"/>
              <a:t> </a:t>
            </a:r>
            <a:r>
              <a:rPr lang="en-US" sz="2400" smtClean="0"/>
              <a:t>= (1/2) </a:t>
            </a:r>
            <a:r>
              <a:rPr lang="en-US" sz="2400" smtClean="0">
                <a:sym typeface="Symbol" pitchFamily="18" charset="2"/>
              </a:rPr>
              <a:t> (2)  (512  10</a:t>
            </a:r>
            <a:r>
              <a:rPr lang="en-US" sz="2400" baseline="30000" smtClean="0">
                <a:sym typeface="Symbol" pitchFamily="18" charset="2"/>
              </a:rPr>
              <a:t>3</a:t>
            </a:r>
            <a:r>
              <a:rPr lang="en-US" sz="2400" smtClean="0">
                <a:sym typeface="Symbol" pitchFamily="18" charset="2"/>
              </a:rPr>
              <a:t>)</a:t>
            </a:r>
            <a:r>
              <a:rPr lang="sk-SK" sz="2400" smtClean="0">
                <a:sym typeface="Symbol" pitchFamily="18" charset="2"/>
              </a:rPr>
              <a:t> </a:t>
            </a:r>
            <a:r>
              <a:rPr lang="en-US" sz="2400" smtClean="0">
                <a:sym typeface="Symbol" pitchFamily="18" charset="2"/>
              </a:rPr>
              <a:t>= </a:t>
            </a:r>
            <a:endParaRPr lang="sk-SK" sz="2400" smtClean="0"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sk-SK" sz="2400" smtClean="0">
                <a:sym typeface="Symbol" pitchFamily="18" charset="2"/>
              </a:rPr>
              <a:t>		= </a:t>
            </a:r>
            <a:r>
              <a:rPr lang="en-US" sz="2400" smtClean="0">
                <a:sym typeface="Symbol" pitchFamily="18" charset="2"/>
              </a:rPr>
              <a:t>512  10</a:t>
            </a:r>
            <a:r>
              <a:rPr lang="en-US" sz="2400" baseline="30000" smtClean="0">
                <a:sym typeface="Symbol" pitchFamily="18" charset="2"/>
              </a:rPr>
              <a:t>3</a:t>
            </a:r>
            <a:r>
              <a:rPr lang="en-US" sz="2400" smtClean="0">
                <a:sym typeface="Symbol" pitchFamily="18" charset="2"/>
              </a:rPr>
              <a:t> symbol</a:t>
            </a:r>
            <a:r>
              <a:rPr lang="sk-SK" sz="2400" smtClean="0">
                <a:sym typeface="Symbol" pitchFamily="18" charset="2"/>
              </a:rPr>
              <a:t>ov</a:t>
            </a:r>
            <a:r>
              <a:rPr lang="en-US" sz="2400" smtClean="0">
                <a:sym typeface="Symbol" pitchFamily="18" charset="2"/>
              </a:rPr>
              <a:t>/s</a:t>
            </a:r>
            <a:br>
              <a:rPr lang="en-US" sz="2400" smtClean="0">
                <a:sym typeface="Symbol" pitchFamily="18" charset="2"/>
              </a:rPr>
            </a:br>
            <a:r>
              <a:rPr lang="sk-SK" sz="2400" smtClean="0"/>
              <a:t>Obsadená šírka pásma</a:t>
            </a:r>
            <a:r>
              <a:rPr lang="en-US" sz="2400" smtClean="0"/>
              <a:t> </a:t>
            </a:r>
            <a:r>
              <a:rPr lang="en-US" sz="2400" i="1" smtClean="0"/>
              <a:t>B</a:t>
            </a:r>
            <a:r>
              <a:rPr lang="sk-SK" sz="2400" smtClean="0"/>
              <a:t> </a:t>
            </a:r>
            <a:r>
              <a:rPr lang="en-US" sz="2400" smtClean="0"/>
              <a:t> </a:t>
            </a:r>
            <a:r>
              <a:rPr lang="sk-SK" sz="2400" smtClean="0"/>
              <a:t>je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			      </a:t>
            </a:r>
            <a:r>
              <a:rPr lang="en-US" sz="2400" i="1" smtClean="0"/>
              <a:t>B = R</a:t>
            </a:r>
            <a:r>
              <a:rPr lang="en-US" sz="2400" i="1" baseline="-25000" smtClean="0"/>
              <a:t>s</a:t>
            </a:r>
            <a:r>
              <a:rPr lang="en-US" sz="2400" smtClean="0"/>
              <a:t> ( 1 + </a:t>
            </a:r>
            <a:r>
              <a:rPr lang="en-US" sz="2400" smtClean="0">
                <a:sym typeface="Symbol" pitchFamily="18" charset="2"/>
              </a:rPr>
              <a:t> )</a:t>
            </a:r>
            <a:br>
              <a:rPr lang="en-US" sz="2400" smtClean="0">
                <a:sym typeface="Symbol" pitchFamily="18" charset="2"/>
              </a:rPr>
            </a:br>
            <a:r>
              <a:rPr lang="en-US" sz="2400" smtClean="0">
                <a:sym typeface="Symbol" pitchFamily="18" charset="2"/>
              </a:rPr>
              <a:t>				 = 665.6 kHz</a:t>
            </a:r>
            <a:endParaRPr lang="en-US" sz="2400" i="1" baseline="-25000" smtClean="0"/>
          </a:p>
        </p:txBody>
      </p:sp>
      <p:sp>
        <p:nvSpPr>
          <p:cNvPr id="80901" name="Text Box 1028"/>
          <p:cNvSpPr txBox="1">
            <a:spLocks noChangeArrowheads="1"/>
          </p:cNvSpPr>
          <p:nvPr/>
        </p:nvSpPr>
        <p:spPr bwMode="auto">
          <a:xfrm>
            <a:off x="4275138" y="2379663"/>
            <a:ext cx="1146175" cy="711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/>
              <a:t>2 </a:t>
            </a:r>
            <a:r>
              <a:rPr lang="sk-SK" sz="2000"/>
              <a:t>bity na </a:t>
            </a:r>
            <a:r>
              <a:rPr lang="en-US" sz="2000"/>
              <a:t>symbol</a:t>
            </a:r>
          </a:p>
        </p:txBody>
      </p:sp>
      <p:sp>
        <p:nvSpPr>
          <p:cNvPr id="80902" name="Text Box 1029"/>
          <p:cNvSpPr txBox="1">
            <a:spLocks noChangeArrowheads="1"/>
          </p:cNvSpPr>
          <p:nvPr/>
        </p:nvSpPr>
        <p:spPr bwMode="auto">
          <a:xfrm>
            <a:off x="7210425" y="2393950"/>
            <a:ext cx="12192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k-SK" sz="2000"/>
              <a:t>Počet bitov</a:t>
            </a:r>
            <a:r>
              <a:rPr lang="en-US" sz="2000"/>
              <a:t>/s</a:t>
            </a:r>
          </a:p>
        </p:txBody>
      </p:sp>
      <p:sp>
        <p:nvSpPr>
          <p:cNvPr id="80903" name="Line 1030"/>
          <p:cNvSpPr>
            <a:spLocks noChangeShapeType="1"/>
          </p:cNvSpPr>
          <p:nvPr/>
        </p:nvSpPr>
        <p:spPr bwMode="auto">
          <a:xfrm flipH="1">
            <a:off x="5227638" y="30210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80904" name="Line 1031"/>
          <p:cNvSpPr>
            <a:spLocks noChangeShapeType="1"/>
          </p:cNvSpPr>
          <p:nvPr/>
        </p:nvSpPr>
        <p:spPr bwMode="auto">
          <a:xfrm flipH="1">
            <a:off x="7777163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80905" name="Text Box 1032"/>
          <p:cNvSpPr txBox="1">
            <a:spLocks noChangeArrowheads="1"/>
          </p:cNvSpPr>
          <p:nvPr/>
        </p:nvSpPr>
        <p:spPr bwMode="auto">
          <a:xfrm>
            <a:off x="5516563" y="2365375"/>
            <a:ext cx="1574800" cy="711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k-SK" sz="2000"/>
              <a:t>FEC s ½ frekvenciou</a:t>
            </a:r>
            <a:endParaRPr lang="en-US" sz="2000"/>
          </a:p>
        </p:txBody>
      </p:sp>
      <p:sp>
        <p:nvSpPr>
          <p:cNvPr id="80906" name="Line 1033"/>
          <p:cNvSpPr>
            <a:spLocks noChangeShapeType="1"/>
          </p:cNvSpPr>
          <p:nvPr/>
        </p:nvSpPr>
        <p:spPr bwMode="auto">
          <a:xfrm flipH="1">
            <a:off x="6227763" y="30210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80907" name="Line 1034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344D218-5546-47A0-9D0A-31A68C908A68}" type="slidenum">
              <a:rPr lang="en-US" sz="1400" smtClean="0"/>
              <a:pPr eaLnBrk="1" hangingPunct="1"/>
              <a:t>52</a:t>
            </a:fld>
            <a:endParaRPr lang="en-US" sz="1400" smtClean="0"/>
          </a:p>
        </p:txBody>
      </p:sp>
      <p:sp>
        <p:nvSpPr>
          <p:cNvPr id="8192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6063" y="574675"/>
            <a:ext cx="7772400" cy="1498600"/>
          </a:xfrm>
        </p:spPr>
        <p:txBody>
          <a:bodyPr/>
          <a:lstStyle/>
          <a:p>
            <a:pPr eaLnBrk="1" hangingPunct="1"/>
            <a:r>
              <a:rPr lang="sk-SK" smtClean="0"/>
              <a:t>PRÍKLAD NA ŠÍRKU PÁSMA</a:t>
            </a:r>
            <a:r>
              <a:rPr lang="en-US" smtClean="0"/>
              <a:t> - 3</a:t>
            </a:r>
          </a:p>
        </p:txBody>
      </p:sp>
      <p:sp>
        <p:nvSpPr>
          <p:cNvPr id="8192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2147888"/>
            <a:ext cx="7772400" cy="3581400"/>
          </a:xfrm>
        </p:spPr>
        <p:txBody>
          <a:bodyPr/>
          <a:lstStyle/>
          <a:p>
            <a:pPr eaLnBrk="1" hangingPunct="1"/>
            <a:r>
              <a:rPr lang="sk-SK" smtClean="0"/>
              <a:t>Šumová šírka pásma</a:t>
            </a:r>
            <a:r>
              <a:rPr lang="en-US" smtClean="0"/>
              <a:t> </a:t>
            </a:r>
            <a:r>
              <a:rPr lang="en-US" i="1" smtClean="0"/>
              <a:t>B</a:t>
            </a:r>
            <a:r>
              <a:rPr lang="en-US" i="1" baseline="-25000" smtClean="0"/>
              <a:t>N</a:t>
            </a:r>
            <a:r>
              <a:rPr lang="en-US" smtClean="0"/>
              <a:t> </a:t>
            </a:r>
            <a:r>
              <a:rPr lang="sk-SK" smtClean="0"/>
              <a:t>je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	</a:t>
            </a:r>
            <a:r>
              <a:rPr lang="en-US" i="1" smtClean="0"/>
              <a:t>B</a:t>
            </a:r>
            <a:r>
              <a:rPr lang="en-US" i="1" baseline="-25000" smtClean="0"/>
              <a:t>N</a:t>
            </a:r>
            <a:r>
              <a:rPr lang="en-US" smtClean="0"/>
              <a:t> = </a:t>
            </a:r>
            <a:r>
              <a:rPr lang="en-US" i="1" smtClean="0"/>
              <a:t>R</a:t>
            </a:r>
            <a:r>
              <a:rPr lang="en-US" i="1" baseline="-25000" smtClean="0"/>
              <a:t>s</a:t>
            </a:r>
            <a:r>
              <a:rPr lang="en-US" smtClean="0"/>
              <a:t> = 512 </a:t>
            </a:r>
            <a:r>
              <a:rPr lang="en-US" smtClean="0">
                <a:sym typeface="Symbol" pitchFamily="18" charset="2"/>
              </a:rPr>
              <a:t> 10</a:t>
            </a:r>
            <a:r>
              <a:rPr lang="en-US" baseline="30000" smtClean="0">
                <a:sym typeface="Symbol" pitchFamily="18" charset="2"/>
              </a:rPr>
              <a:t>3</a:t>
            </a:r>
            <a:r>
              <a:rPr lang="en-US" smtClean="0">
                <a:sym typeface="Symbol" pitchFamily="18" charset="2"/>
              </a:rPr>
              <a:t> = 512 kHz</a:t>
            </a:r>
          </a:p>
          <a:p>
            <a:pPr eaLnBrk="1" hangingPunct="1"/>
            <a:r>
              <a:rPr lang="sk-SK" smtClean="0">
                <a:sym typeface="Symbol" pitchFamily="18" charset="2"/>
              </a:rPr>
              <a:t>Súhrn</a:t>
            </a:r>
            <a:r>
              <a:rPr lang="en-US" smtClean="0">
                <a:sym typeface="Symbol" pitchFamily="18" charset="2"/>
              </a:rPr>
              <a:t>:</a:t>
            </a:r>
          </a:p>
          <a:p>
            <a:pPr lvl="1" eaLnBrk="1" hangingPunct="1"/>
            <a:r>
              <a:rPr lang="sk-SK" smtClean="0"/>
              <a:t>Vysoký index modulácie</a:t>
            </a:r>
            <a:r>
              <a:rPr lang="en-US" smtClean="0"/>
              <a:t> </a:t>
            </a:r>
            <a:r>
              <a:rPr lang="en-US" smtClean="0">
                <a:sym typeface="Symbol" pitchFamily="18" charset="2"/>
              </a:rPr>
              <a:t> </a:t>
            </a:r>
            <a:r>
              <a:rPr lang="sk-SK" smtClean="0">
                <a:sym typeface="Symbol" pitchFamily="18" charset="2"/>
              </a:rPr>
              <a:t>Efektívnejšie využitie šírky pásma</a:t>
            </a:r>
            <a:endParaRPr lang="en-US" smtClean="0">
              <a:sym typeface="Symbol" pitchFamily="18" charset="2"/>
            </a:endParaRPr>
          </a:p>
          <a:p>
            <a:pPr lvl="1" eaLnBrk="1" hangingPunct="1"/>
            <a:r>
              <a:rPr lang="en-US" smtClean="0">
                <a:sym typeface="Symbol" pitchFamily="18" charset="2"/>
              </a:rPr>
              <a:t>FEC (</a:t>
            </a:r>
            <a:r>
              <a:rPr lang="sk-SK" smtClean="0">
                <a:sym typeface="Symbol" pitchFamily="18" charset="2"/>
              </a:rPr>
              <a:t>blokové alebo konvolučné</a:t>
            </a:r>
            <a:r>
              <a:rPr lang="en-US" smtClean="0">
                <a:sym typeface="Symbol" pitchFamily="18" charset="2"/>
              </a:rPr>
              <a:t>)  </a:t>
            </a:r>
            <a:r>
              <a:rPr lang="sk-SK" smtClean="0">
                <a:sym typeface="Symbol" pitchFamily="18" charset="2"/>
              </a:rPr>
              <a:t>navyšuje potrebnú šírku pásma</a:t>
            </a:r>
            <a:endParaRPr lang="en-US" smtClean="0">
              <a:sym typeface="Symbol" pitchFamily="18" charset="2"/>
            </a:endParaRPr>
          </a:p>
        </p:txBody>
      </p:sp>
      <p:sp>
        <p:nvSpPr>
          <p:cNvPr id="81925" name="Line 1028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9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119668-03FC-459F-98CA-6E9445C3E695}" type="slidenum">
              <a:rPr lang="en-US" sz="1400" smtClean="0"/>
              <a:pPr eaLnBrk="1" hangingPunct="1"/>
              <a:t>53</a:t>
            </a:fld>
            <a:endParaRPr lang="en-US" sz="1400" smtClean="0"/>
          </a:p>
        </p:txBody>
      </p:sp>
      <p:sp>
        <p:nvSpPr>
          <p:cNvPr id="8294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98500" y="2559050"/>
            <a:ext cx="7772400" cy="1143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k-SK" smtClean="0"/>
              <a:t>Digitálne modulácie</a:t>
            </a:r>
            <a:endParaRPr lang="en-US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C3672FB-81DA-4F3D-8F10-232684AE1D36}" type="slidenum">
              <a:rPr lang="en-US" sz="1400" smtClean="0"/>
              <a:pPr eaLnBrk="1" hangingPunct="1"/>
              <a:t>54</a:t>
            </a:fld>
            <a:endParaRPr lang="en-US" sz="1400" smtClean="0"/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1006475"/>
            <a:ext cx="7772400" cy="609600"/>
          </a:xfrm>
        </p:spPr>
        <p:txBody>
          <a:bodyPr/>
          <a:lstStyle/>
          <a:p>
            <a:pPr eaLnBrk="1" hangingPunct="1"/>
            <a:r>
              <a:rPr lang="en-US" smtClean="0"/>
              <a:t>Digit</a:t>
            </a:r>
            <a:r>
              <a:rPr lang="sk-SK" smtClean="0"/>
              <a:t>álne modulácie</a:t>
            </a:r>
            <a:endParaRPr lang="en-US" smtClean="0"/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828800"/>
            <a:ext cx="8091488" cy="41973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sz="2200" smtClean="0"/>
              <a:t>V digitálnej komunikácii, modulujúci signál je vo forme</a:t>
            </a:r>
            <a:r>
              <a:rPr lang="en-US" sz="2200" smtClean="0"/>
              <a:t> </a:t>
            </a:r>
            <a:r>
              <a:rPr lang="sk-SK" sz="2200" smtClean="0"/>
              <a:t>binárnych</a:t>
            </a:r>
            <a:r>
              <a:rPr lang="en-US" sz="2200" smtClean="0"/>
              <a:t> </a:t>
            </a:r>
            <a:r>
              <a:rPr lang="sk-SK" sz="2200" smtClean="0"/>
              <a:t>alebo</a:t>
            </a:r>
            <a:r>
              <a:rPr lang="en-US" sz="2200" smtClean="0"/>
              <a:t> M-</a:t>
            </a:r>
            <a:r>
              <a:rPr lang="sk-SK" sz="2200" smtClean="0"/>
              <a:t>á</a:t>
            </a:r>
            <a:r>
              <a:rPr lang="en-US" sz="2200" smtClean="0"/>
              <a:t>r</a:t>
            </a:r>
            <a:r>
              <a:rPr lang="sk-SK" sz="2200" smtClean="0"/>
              <a:t>n</a:t>
            </a:r>
            <a:r>
              <a:rPr lang="en-US" sz="2200" smtClean="0"/>
              <a:t>y</a:t>
            </a:r>
            <a:r>
              <a:rPr lang="sk-SK" sz="2200" smtClean="0"/>
              <a:t>ch</a:t>
            </a:r>
            <a:r>
              <a:rPr lang="en-US" sz="2200" smtClean="0"/>
              <a:t> d</a:t>
            </a:r>
            <a:r>
              <a:rPr lang="sk-SK" sz="2200" smtClean="0"/>
              <a:t>át.</a:t>
            </a:r>
            <a:endParaRPr lang="en-US" sz="2200" smtClean="0"/>
          </a:p>
          <a:p>
            <a:pPr eaLnBrk="1" hangingPunct="1">
              <a:lnSpc>
                <a:spcPct val="80000"/>
              </a:lnSpc>
            </a:pPr>
            <a:r>
              <a:rPr lang="sk-SK" sz="2200" smtClean="0"/>
              <a:t>Nosný signál je väčšinou sínusová vlna</a:t>
            </a:r>
            <a:endParaRPr lang="en-US" sz="2200" smtClean="0"/>
          </a:p>
          <a:p>
            <a:pPr eaLnBrk="1" hangingPunct="1">
              <a:lnSpc>
                <a:spcPct val="80000"/>
              </a:lnSpc>
            </a:pPr>
            <a:r>
              <a:rPr lang="sk-SK" sz="2200" smtClean="0"/>
              <a:t>Zmena amplitúdy</a:t>
            </a:r>
            <a:r>
              <a:rPr lang="en-US" sz="2200" smtClean="0"/>
              <a:t>: </a:t>
            </a:r>
            <a:r>
              <a:rPr lang="sk-SK" sz="2200" smtClean="0"/>
              <a:t>„kľúčovanie“ (prepínanie) amplitúdy</a:t>
            </a:r>
            <a:r>
              <a:rPr lang="en-US" sz="2200" smtClean="0"/>
              <a:t> (ASK</a:t>
            </a:r>
            <a:r>
              <a:rPr lang="sk-SK" sz="2200" smtClean="0"/>
              <a:t>- </a:t>
            </a:r>
            <a:r>
              <a:rPr lang="en-US" sz="2200" smtClean="0"/>
              <a:t>Amplitude-Shift-Keying)</a:t>
            </a:r>
          </a:p>
          <a:p>
            <a:pPr eaLnBrk="1" hangingPunct="1">
              <a:lnSpc>
                <a:spcPct val="80000"/>
              </a:lnSpc>
            </a:pPr>
            <a:r>
              <a:rPr lang="sk-SK" sz="2200" smtClean="0"/>
              <a:t>Zmena frekvencie</a:t>
            </a:r>
            <a:r>
              <a:rPr lang="en-US" sz="2200" smtClean="0"/>
              <a:t>: </a:t>
            </a:r>
            <a:r>
              <a:rPr lang="sk-SK" sz="2200" smtClean="0"/>
              <a:t>„kľúčovanie“ frekvencie</a:t>
            </a:r>
            <a:r>
              <a:rPr lang="en-US" sz="2200" smtClean="0"/>
              <a:t> (FSK</a:t>
            </a:r>
            <a:r>
              <a:rPr lang="sk-SK" sz="2200" smtClean="0"/>
              <a:t>- </a:t>
            </a:r>
            <a:r>
              <a:rPr lang="en-US" sz="2200" smtClean="0"/>
              <a:t>Frequency-Shift-Keying)</a:t>
            </a:r>
          </a:p>
          <a:p>
            <a:pPr eaLnBrk="1" hangingPunct="1">
              <a:lnSpc>
                <a:spcPct val="80000"/>
              </a:lnSpc>
            </a:pPr>
            <a:r>
              <a:rPr lang="sk-SK" sz="2200" smtClean="0"/>
              <a:t>Zmena fázy</a:t>
            </a:r>
            <a:r>
              <a:rPr lang="en-US" sz="2200" smtClean="0"/>
              <a:t>: </a:t>
            </a:r>
            <a:r>
              <a:rPr lang="sk-SK" sz="2200" smtClean="0"/>
              <a:t>„kľúčovanie fázy“</a:t>
            </a:r>
            <a:r>
              <a:rPr lang="en-US" sz="2200" smtClean="0"/>
              <a:t> (PSK</a:t>
            </a:r>
            <a:r>
              <a:rPr lang="sk-SK" sz="2200" smtClean="0"/>
              <a:t>- </a:t>
            </a:r>
            <a:r>
              <a:rPr lang="en-US" sz="2200" smtClean="0"/>
              <a:t>Phase-Shift-Keying)</a:t>
            </a:r>
          </a:p>
          <a:p>
            <a:pPr eaLnBrk="1" hangingPunct="1">
              <a:lnSpc>
                <a:spcPct val="80000"/>
              </a:lnSpc>
            </a:pPr>
            <a:r>
              <a:rPr lang="sk-SK" sz="2200" smtClean="0"/>
              <a:t>Hybridné metódy - zmiešané zmeny</a:t>
            </a:r>
            <a:r>
              <a:rPr lang="en-US" sz="2200" smtClean="0"/>
              <a:t> </a:t>
            </a:r>
            <a:r>
              <a:rPr lang="sk-SK" sz="2200" smtClean="0"/>
              <a:t>viac ako jedného parametra</a:t>
            </a:r>
            <a:r>
              <a:rPr lang="en-US" sz="2200" smtClean="0"/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200" smtClean="0"/>
              <a:t>	</a:t>
            </a:r>
            <a:r>
              <a:rPr lang="sk-SK" sz="2200" smtClean="0"/>
              <a:t>Napr</a:t>
            </a:r>
            <a:r>
              <a:rPr lang="en-US" sz="2200" smtClean="0"/>
              <a:t>. </a:t>
            </a:r>
            <a:r>
              <a:rPr lang="sk-SK" sz="2200" smtClean="0"/>
              <a:t>zmena fázy a amplitúdy</a:t>
            </a:r>
            <a:r>
              <a:rPr lang="en-US" sz="2200" smtClean="0"/>
              <a:t>: Quadrature Amplitude Modulation (QAM)</a:t>
            </a:r>
          </a:p>
        </p:txBody>
      </p:sp>
      <p:sp>
        <p:nvSpPr>
          <p:cNvPr id="83973" name="Line 4"/>
          <p:cNvSpPr>
            <a:spLocks noChangeShapeType="1"/>
          </p:cNvSpPr>
          <p:nvPr/>
        </p:nvSpPr>
        <p:spPr bwMode="auto">
          <a:xfrm>
            <a:off x="344488" y="1552575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D348362-248D-4F8F-B0C8-2C8971BCDB6C}" type="slidenum">
              <a:rPr lang="en-US" sz="1400" smtClean="0"/>
              <a:pPr eaLnBrk="1" hangingPunct="1"/>
              <a:t>55</a:t>
            </a:fld>
            <a:endParaRPr lang="en-US" sz="1400" smtClean="0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193675"/>
            <a:ext cx="7213600" cy="646113"/>
          </a:xfrm>
        </p:spPr>
        <p:txBody>
          <a:bodyPr/>
          <a:lstStyle/>
          <a:p>
            <a:pPr eaLnBrk="1" hangingPunct="1"/>
            <a:r>
              <a:rPr lang="sk-SK" sz="2800" smtClean="0"/>
              <a:t>Binárne modulácie – základné typy</a:t>
            </a:r>
            <a:endParaRPr lang="en-US" sz="2800" smtClean="0"/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>
            <a:off x="228600" y="8890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84997" name="Picture 5" descr="D:\Users\Leila\docs\GMU\SatCom\Org_and Edit\Class06 -Modulation&amp;Coding\Leila\figures\hk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8" t="12880" r="5185" b="3157"/>
          <a:stretch>
            <a:fillRect/>
          </a:stretch>
        </p:blipFill>
        <p:spPr bwMode="auto">
          <a:xfrm>
            <a:off x="949325" y="898525"/>
            <a:ext cx="5481638" cy="57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Text Box 8"/>
          <p:cNvSpPr txBox="1">
            <a:spLocks noChangeArrowheads="1"/>
          </p:cNvSpPr>
          <p:nvPr/>
        </p:nvSpPr>
        <p:spPr bwMode="auto">
          <a:xfrm>
            <a:off x="6083300" y="3659188"/>
            <a:ext cx="26590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2000"/>
              <a:t>Tieto dva majú konštantnú obálku </a:t>
            </a:r>
            <a:r>
              <a:rPr lang="en-US" sz="2000"/>
              <a:t>(</a:t>
            </a:r>
            <a:r>
              <a:rPr lang="sk-SK" sz="2000"/>
              <a:t>dôležité pre kanály citlivé na amplitúdu</a:t>
            </a:r>
            <a:r>
              <a:rPr lang="en-US" sz="2000"/>
              <a:t>)</a:t>
            </a:r>
          </a:p>
        </p:txBody>
      </p:sp>
      <p:sp>
        <p:nvSpPr>
          <p:cNvPr id="84999" name="AutoShape 9"/>
          <p:cNvSpPr>
            <a:spLocks/>
          </p:cNvSpPr>
          <p:nvPr/>
        </p:nvSpPr>
        <p:spPr bwMode="auto">
          <a:xfrm>
            <a:off x="5295900" y="3276600"/>
            <a:ext cx="558800" cy="2552700"/>
          </a:xfrm>
          <a:prstGeom prst="rightBrace">
            <a:avLst>
              <a:gd name="adj1" fmla="val 38068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8" name="TextBox 7"/>
          <p:cNvSpPr txBox="1"/>
          <p:nvPr/>
        </p:nvSpPr>
        <p:spPr>
          <a:xfrm>
            <a:off x="774700" y="6115050"/>
            <a:ext cx="6227763" cy="5175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sk-SK" sz="1400" b="1" smtClean="0"/>
              <a:t>Figure 7.1 </a:t>
            </a:r>
            <a:r>
              <a:rPr lang="sk-SK" sz="1400" smtClean="0"/>
              <a:t>Tvary vĺn pre kľúčovanie amplitúdy (a), kľúčovanie fázy (b), kľúčovanie frekvencie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E583353-938A-4C64-817B-5EAB69FFBA32}" type="slidenum">
              <a:rPr lang="en-US" sz="1400" smtClean="0"/>
              <a:pPr eaLnBrk="1" hangingPunct="1"/>
              <a:t>56</a:t>
            </a:fld>
            <a:endParaRPr lang="en-US" sz="1400" smtClean="0"/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633413"/>
            <a:ext cx="7772400" cy="1439862"/>
          </a:xfrm>
        </p:spPr>
        <p:txBody>
          <a:bodyPr/>
          <a:lstStyle/>
          <a:p>
            <a:pPr eaLnBrk="1" hangingPunct="1"/>
            <a:r>
              <a:rPr lang="sk-SK" sz="3200" smtClean="0"/>
              <a:t>Koherentná a nekoherentná detekcia</a:t>
            </a:r>
            <a:endParaRPr lang="en-US" sz="3200" smtClean="0"/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647825"/>
            <a:ext cx="7772400" cy="4435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smtClean="0"/>
              <a:t>Koherentná detekcia</a:t>
            </a:r>
            <a:r>
              <a:rPr lang="en-US" sz="2400" smtClean="0"/>
              <a:t> (</a:t>
            </a:r>
            <a:r>
              <a:rPr lang="sk-SK" sz="2400" smtClean="0"/>
              <a:t>väčšina</a:t>
            </a:r>
            <a:r>
              <a:rPr lang="en-US" sz="2400" smtClean="0"/>
              <a:t> PSK, </a:t>
            </a:r>
            <a:r>
              <a:rPr lang="sk-SK" sz="2400" smtClean="0"/>
              <a:t>niektoré</a:t>
            </a:r>
            <a:r>
              <a:rPr lang="en-US" sz="2400" smtClean="0"/>
              <a:t> FSK): 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000" smtClean="0"/>
              <a:t>Presné repliky možných prichádzajúcich signálov sú dostupné na prijímači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000" smtClean="0"/>
              <a:t>To znamená znalosť </a:t>
            </a:r>
            <a:r>
              <a:rPr lang="en-US" sz="2000" smtClean="0"/>
              <a:t> </a:t>
            </a:r>
            <a:r>
              <a:rPr lang="sk-SK" sz="2000" smtClean="0"/>
              <a:t>fázovej referencie (fázový záves)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000" smtClean="0"/>
              <a:t>Detekcia prebieha vzájomnou koreláciou prijatého signálu s každou z replík</a:t>
            </a:r>
            <a:r>
              <a:rPr lang="en-US" sz="2000" smtClean="0"/>
              <a:t> </a:t>
            </a:r>
            <a:r>
              <a:rPr lang="sk-SK" sz="2000" smtClean="0"/>
              <a:t>a následným rozhodnutím na základe porovnania s prednastavenými prahmi.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sk-SK" sz="2400" smtClean="0"/>
              <a:t>Nekoherentná detekcia</a:t>
            </a:r>
            <a:r>
              <a:rPr lang="en-US" sz="2400" smtClean="0"/>
              <a:t> (</a:t>
            </a:r>
            <a:r>
              <a:rPr lang="sk-SK" sz="2400" smtClean="0"/>
              <a:t>niektoré</a:t>
            </a:r>
            <a:r>
              <a:rPr lang="en-US" sz="2400" smtClean="0"/>
              <a:t> FSK, DPSK): 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000" smtClean="0"/>
              <a:t>Znalosť fázy nosného signálu nie je potrebná</a:t>
            </a: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sk-SK" sz="2000" smtClean="0"/>
              <a:t>Menej komplexná</a:t>
            </a: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sk-SK" sz="2000" smtClean="0"/>
              <a:t>Horšia chybovosť</a:t>
            </a:r>
            <a:endParaRPr lang="en-US" sz="2000" smtClean="0"/>
          </a:p>
        </p:txBody>
      </p:sp>
      <p:sp>
        <p:nvSpPr>
          <p:cNvPr id="86021" name="Line 4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B18EA8-133B-444E-9B1F-43286B32DACD}" type="slidenum">
              <a:rPr lang="en-US" sz="1400" smtClean="0"/>
              <a:pPr eaLnBrk="1" hangingPunct="1"/>
              <a:t>57</a:t>
            </a:fld>
            <a:endParaRPr lang="en-US" sz="1400" smtClean="0"/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466725"/>
            <a:ext cx="7772400" cy="1606550"/>
          </a:xfrm>
        </p:spPr>
        <p:txBody>
          <a:bodyPr/>
          <a:lstStyle/>
          <a:p>
            <a:pPr eaLnBrk="1" hangingPunct="1"/>
            <a:r>
              <a:rPr lang="sk-SK" smtClean="0"/>
              <a:t>Dizajnové kompromisy</a:t>
            </a:r>
            <a:endParaRPr lang="en-US" smtClean="0"/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647825"/>
            <a:ext cx="7902575" cy="4814888"/>
          </a:xfrm>
        </p:spPr>
        <p:txBody>
          <a:bodyPr/>
          <a:lstStyle/>
          <a:p>
            <a:pPr eaLnBrk="1" hangingPunct="1"/>
            <a:r>
              <a:rPr lang="sk-SK" sz="2800" smtClean="0"/>
              <a:t>Primárne zdroje</a:t>
            </a:r>
            <a:r>
              <a:rPr lang="en-US" sz="2800" smtClean="0"/>
              <a:t>:</a:t>
            </a:r>
          </a:p>
          <a:p>
            <a:pPr lvl="1" eaLnBrk="1" hangingPunct="1"/>
            <a:r>
              <a:rPr lang="sk-SK" sz="2400" smtClean="0"/>
              <a:t>Prenesená energia</a:t>
            </a:r>
            <a:r>
              <a:rPr lang="en-US" sz="2400" smtClean="0"/>
              <a:t>.</a:t>
            </a:r>
          </a:p>
          <a:p>
            <a:pPr lvl="1" eaLnBrk="1" hangingPunct="1"/>
            <a:r>
              <a:rPr lang="sk-SK" sz="2400" smtClean="0"/>
              <a:t>Šírka pásma kanálu</a:t>
            </a:r>
            <a:r>
              <a:rPr lang="en-US" sz="2400" smtClean="0"/>
              <a:t>.</a:t>
            </a:r>
          </a:p>
          <a:p>
            <a:pPr eaLnBrk="1" hangingPunct="1"/>
            <a:r>
              <a:rPr lang="sk-SK" sz="2800" smtClean="0"/>
              <a:t>Dizajnové ciele</a:t>
            </a:r>
            <a:r>
              <a:rPr lang="en-US" sz="2800" smtClean="0"/>
              <a:t>:</a:t>
            </a:r>
          </a:p>
          <a:p>
            <a:pPr lvl="1" eaLnBrk="1" hangingPunct="1"/>
            <a:r>
              <a:rPr lang="sk-SK" sz="2400" smtClean="0"/>
              <a:t>Maximálna rýchlosť prenosu dát</a:t>
            </a:r>
            <a:r>
              <a:rPr lang="en-US" sz="2400" smtClean="0"/>
              <a:t>.</a:t>
            </a:r>
          </a:p>
          <a:p>
            <a:pPr lvl="1" eaLnBrk="1" hangingPunct="1"/>
            <a:r>
              <a:rPr lang="sk-SK" sz="2400" smtClean="0"/>
              <a:t>Minimálna pravdepodobnosť chyby symbolu</a:t>
            </a:r>
          </a:p>
          <a:p>
            <a:pPr lvl="1" eaLnBrk="1" hangingPunct="1"/>
            <a:r>
              <a:rPr lang="sk-SK" sz="2400" smtClean="0"/>
              <a:t>Minimálna vysielací výkon</a:t>
            </a:r>
            <a:r>
              <a:rPr lang="en-US" sz="2400" smtClean="0"/>
              <a:t>.</a:t>
            </a:r>
          </a:p>
          <a:p>
            <a:pPr lvl="1" eaLnBrk="1" hangingPunct="1"/>
            <a:r>
              <a:rPr lang="sk-SK" sz="2400" smtClean="0"/>
              <a:t>Minimálna šírka pásma kanálu</a:t>
            </a:r>
            <a:r>
              <a:rPr lang="en-US" sz="2400" smtClean="0"/>
              <a:t>.</a:t>
            </a:r>
          </a:p>
          <a:p>
            <a:pPr lvl="1" eaLnBrk="1" hangingPunct="1"/>
            <a:r>
              <a:rPr lang="sk-SK" sz="2400" smtClean="0"/>
              <a:t>Maximálna odolnosť voči rušiacim signálom</a:t>
            </a:r>
            <a:r>
              <a:rPr lang="en-US" sz="2400" smtClean="0"/>
              <a:t>.</a:t>
            </a:r>
          </a:p>
          <a:p>
            <a:pPr lvl="1" eaLnBrk="1" hangingPunct="1"/>
            <a:r>
              <a:rPr lang="sk-SK" sz="2400" smtClean="0"/>
              <a:t>Minimálna zložitosť obvodov</a:t>
            </a:r>
            <a:r>
              <a:rPr lang="en-US" sz="2400" smtClean="0"/>
              <a:t>.</a:t>
            </a:r>
          </a:p>
        </p:txBody>
      </p:sp>
      <p:sp>
        <p:nvSpPr>
          <p:cNvPr id="87045" name="Line 4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BF4C04-9C82-4143-AF19-86B2CCF1FE73}" type="slidenum">
              <a:rPr lang="en-US" sz="1400" smtClean="0"/>
              <a:pPr eaLnBrk="1" hangingPunct="1"/>
              <a:t>58</a:t>
            </a:fld>
            <a:endParaRPr lang="en-US" sz="1400" smtClean="0"/>
          </a:p>
        </p:txBody>
      </p:sp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514350"/>
            <a:ext cx="7772400" cy="1558925"/>
          </a:xfrm>
        </p:spPr>
        <p:txBody>
          <a:bodyPr/>
          <a:lstStyle/>
          <a:p>
            <a:pPr eaLnBrk="1" hangingPunct="1"/>
            <a:r>
              <a:rPr lang="sk-SK" smtClean="0"/>
              <a:t>Koherentná binárna</a:t>
            </a:r>
            <a:r>
              <a:rPr lang="en-US" smtClean="0"/>
              <a:t> PSK (BPSK)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60525"/>
            <a:ext cx="8104188" cy="4756150"/>
          </a:xfrm>
        </p:spPr>
        <p:txBody>
          <a:bodyPr/>
          <a:lstStyle/>
          <a:p>
            <a:pPr eaLnBrk="1" hangingPunct="1"/>
            <a:r>
              <a:rPr lang="sk-SK" sz="2000" smtClean="0"/>
              <a:t>Dva signály, jeden reprezentuje 0, druhý 1</a:t>
            </a:r>
            <a:r>
              <a:rPr lang="en-US" sz="2000" smtClean="0"/>
              <a:t>.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sk-SK" sz="2000" smtClean="0"/>
              <a:t>Obidva signály reprezentujú len jeden bit informácie</a:t>
            </a:r>
            <a:r>
              <a:rPr lang="en-US" sz="2000" smtClean="0"/>
              <a:t>.</a:t>
            </a:r>
          </a:p>
          <a:p>
            <a:pPr eaLnBrk="1" hangingPunct="1"/>
            <a:r>
              <a:rPr lang="sk-SK" sz="2000" smtClean="0"/>
              <a:t>Obidva signály trvajú počas periódy jedného bitu</a:t>
            </a:r>
            <a:r>
              <a:rPr lang="en-US" sz="2000" smtClean="0"/>
              <a:t> (T)</a:t>
            </a:r>
            <a:r>
              <a:rPr lang="sk-SK" sz="2000" smtClean="0"/>
              <a:t>,</a:t>
            </a:r>
            <a:r>
              <a:rPr lang="en-US" sz="2000" smtClean="0"/>
              <a:t> </a:t>
            </a:r>
            <a:r>
              <a:rPr lang="sk-SK" sz="2000" smtClean="0"/>
              <a:t>a potom môžu byť nahradené iným stavom</a:t>
            </a:r>
            <a:endParaRPr lang="en-US" sz="2000" smtClean="0"/>
          </a:p>
          <a:p>
            <a:pPr eaLnBrk="1" hangingPunct="1"/>
            <a:r>
              <a:rPr lang="sk-SK" sz="2000" smtClean="0"/>
              <a:t>Energia signálu</a:t>
            </a:r>
            <a:r>
              <a:rPr lang="en-US" sz="2000" smtClean="0"/>
              <a:t> (E</a:t>
            </a:r>
            <a:r>
              <a:rPr lang="en-US" sz="2000" baseline="-25000" smtClean="0"/>
              <a:t>S</a:t>
            </a:r>
            <a:r>
              <a:rPr lang="en-US" sz="2000" smtClean="0"/>
              <a:t>) = </a:t>
            </a:r>
            <a:r>
              <a:rPr lang="sk-SK" sz="2000" smtClean="0"/>
              <a:t>Bitová energia</a:t>
            </a:r>
            <a:r>
              <a:rPr lang="en-US" sz="2000" smtClean="0"/>
              <a:t> (E</a:t>
            </a:r>
            <a:r>
              <a:rPr lang="en-US" sz="2000" baseline="-25000" smtClean="0"/>
              <a:t>b</a:t>
            </a:r>
            <a:r>
              <a:rPr lang="en-US" sz="2000" smtClean="0"/>
              <a:t>), </a:t>
            </a:r>
            <a:r>
              <a:rPr lang="sk-SK" sz="2000" smtClean="0"/>
              <a:t>daná</a:t>
            </a:r>
            <a:r>
              <a:rPr lang="en-US" sz="2000" smtClean="0"/>
              <a:t>:</a:t>
            </a: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1609725" y="2205038"/>
          <a:ext cx="5332413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4" name="Equation" r:id="rId3" imgW="2362200" imgH="685800" progId="Equation.3">
                  <p:embed/>
                </p:oleObj>
              </mc:Choice>
              <mc:Fallback>
                <p:oleObj name="Equation" r:id="rId3" imgW="2362200" imgH="685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725" y="2205038"/>
                        <a:ext cx="5332413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Line 7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graphicFrame>
        <p:nvGraphicFramePr>
          <p:cNvPr id="15363" name="Object 9"/>
          <p:cNvGraphicFramePr>
            <a:graphicFrameLocks noChangeAspect="1"/>
          </p:cNvGraphicFramePr>
          <p:nvPr/>
        </p:nvGraphicFramePr>
        <p:xfrm>
          <a:off x="1338263" y="5297488"/>
          <a:ext cx="188753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5" name="Equation" r:id="rId5" imgW="977900" imgH="419100" progId="Equation.3">
                  <p:embed/>
                </p:oleObj>
              </mc:Choice>
              <mc:Fallback>
                <p:oleObj name="Equation" r:id="rId5" imgW="977900" imgH="4191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263" y="5297488"/>
                        <a:ext cx="1887537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10"/>
          <p:cNvGraphicFramePr>
            <a:graphicFrameLocks noChangeAspect="1"/>
          </p:cNvGraphicFramePr>
          <p:nvPr/>
        </p:nvGraphicFramePr>
        <p:xfrm>
          <a:off x="5654675" y="5364163"/>
          <a:ext cx="1322388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6" name="Equation" r:id="rId7" imgW="685800" imgH="482400" progId="Equation.3">
                  <p:embed/>
                </p:oleObj>
              </mc:Choice>
              <mc:Fallback>
                <p:oleObj name="Equation" r:id="rId7" imgW="685800" imgH="482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675" y="5364163"/>
                        <a:ext cx="1322388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Rectangle 11"/>
          <p:cNvSpPr>
            <a:spLocks noChangeArrowheads="1"/>
          </p:cNvSpPr>
          <p:nvPr/>
        </p:nvSpPr>
        <p:spPr bwMode="auto">
          <a:xfrm>
            <a:off x="3486150" y="5534025"/>
            <a:ext cx="208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sk-SK" sz="2000"/>
              <a:t>Z toho vyplýva</a:t>
            </a:r>
            <a:r>
              <a:rPr lang="en-US" sz="2000"/>
              <a:t> </a:t>
            </a:r>
            <a:r>
              <a:rPr lang="en-US" sz="2000">
                <a:sym typeface="Wingdings" pitchFamily="2" charset="2"/>
              </a:rPr>
              <a:t></a:t>
            </a:r>
            <a:endParaRPr lang="en-US" sz="20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FE6B8F0-0A07-4F0A-9029-1E12107882F7}" type="slidenum">
              <a:rPr lang="en-US" sz="1400" smtClean="0"/>
              <a:pPr eaLnBrk="1" hangingPunct="1"/>
              <a:t>59</a:t>
            </a:fld>
            <a:endParaRPr lang="en-US" sz="1400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347663"/>
            <a:ext cx="7724775" cy="787400"/>
          </a:xfrm>
        </p:spPr>
        <p:txBody>
          <a:bodyPr/>
          <a:lstStyle/>
          <a:p>
            <a:pPr eaLnBrk="1" hangingPunct="1"/>
            <a:r>
              <a:rPr lang="sk-SK" smtClean="0"/>
              <a:t>Reprezentácia ortonormálnou bázou</a:t>
            </a:r>
            <a:endParaRPr lang="en-US" smtClean="0"/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35100"/>
            <a:ext cx="7772400" cy="46609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smtClean="0"/>
              <a:t>Gram-Schmidt</a:t>
            </a:r>
            <a:r>
              <a:rPr lang="sk-SK" sz="2400" smtClean="0"/>
              <a:t>ova</a:t>
            </a:r>
            <a:r>
              <a:rPr lang="en-US" sz="2400" smtClean="0"/>
              <a:t> </a:t>
            </a:r>
            <a:r>
              <a:rPr lang="sk-SK" sz="2400" smtClean="0"/>
              <a:t>ortogonálnosť (pravouhlosť)</a:t>
            </a:r>
            <a:r>
              <a:rPr lang="en-US" sz="2400" smtClean="0"/>
              <a:t>: </a:t>
            </a:r>
            <a:r>
              <a:rPr lang="sk-SK" sz="2400" smtClean="0"/>
              <a:t>signálové bázy (základné množiny signálov), ktorých signály sú navzájom pravouhlé a normalizované, aby mali jednotkovú energiu</a:t>
            </a:r>
            <a:r>
              <a:rPr lang="en-US" sz="2400" smtClean="0"/>
              <a:t>. </a:t>
            </a:r>
          </a:p>
          <a:p>
            <a:pPr eaLnBrk="1" hangingPunct="1">
              <a:spcBef>
                <a:spcPct val="0"/>
              </a:spcBef>
            </a:pPr>
            <a:endParaRPr lang="en-US" sz="2400" smtClean="0"/>
          </a:p>
          <a:p>
            <a:pPr eaLnBrk="1" hangingPunct="1">
              <a:spcBef>
                <a:spcPct val="0"/>
              </a:spcBef>
            </a:pPr>
            <a:endParaRPr lang="en-US" sz="2400" smtClean="0"/>
          </a:p>
          <a:p>
            <a:pPr eaLnBrk="1" hangingPunct="1">
              <a:spcBef>
                <a:spcPct val="0"/>
              </a:spcBef>
            </a:pPr>
            <a:r>
              <a:rPr lang="sk-SK" sz="2400" smtClean="0"/>
              <a:t>Možnosť vytvoriť M energetických</a:t>
            </a:r>
            <a:r>
              <a:rPr lang="en-US" sz="2400" smtClean="0"/>
              <a:t> sign</a:t>
            </a:r>
            <a:r>
              <a:rPr lang="sk-SK" sz="2400" smtClean="0"/>
              <a:t>álov</a:t>
            </a:r>
            <a:r>
              <a:rPr lang="en-US" sz="2400" smtClean="0"/>
              <a:t> {s</a:t>
            </a:r>
            <a:r>
              <a:rPr lang="en-US" sz="2400" baseline="-25000" smtClean="0"/>
              <a:t>i</a:t>
            </a:r>
            <a:r>
              <a:rPr lang="en-US" sz="2400" smtClean="0"/>
              <a:t>(t)} </a:t>
            </a:r>
            <a:r>
              <a:rPr lang="sk-SK" sz="2400" smtClean="0"/>
              <a:t>ako lineárnu kombináciu</a:t>
            </a:r>
            <a:r>
              <a:rPr lang="en-US" sz="2400" smtClean="0"/>
              <a:t> N </a:t>
            </a:r>
            <a:r>
              <a:rPr lang="sk-SK" sz="2400" smtClean="0"/>
              <a:t>funkcií z ortonormálnej bázy</a:t>
            </a:r>
            <a:r>
              <a:rPr lang="en-US" sz="2400" smtClean="0"/>
              <a:t>, </a:t>
            </a:r>
            <a:r>
              <a:rPr lang="sk-SK" sz="2400" smtClean="0"/>
              <a:t>pričom</a:t>
            </a:r>
            <a:r>
              <a:rPr lang="en-US" sz="2400" smtClean="0"/>
              <a:t> N&lt;=M.</a:t>
            </a:r>
          </a:p>
          <a:p>
            <a:pPr eaLnBrk="1" hangingPunct="1">
              <a:spcBef>
                <a:spcPct val="0"/>
              </a:spcBef>
            </a:pPr>
            <a:r>
              <a:rPr lang="sk-SK" sz="2400" smtClean="0"/>
              <a:t>Pr.</a:t>
            </a:r>
            <a:r>
              <a:rPr lang="en-US" sz="2400" smtClean="0"/>
              <a:t>:	N=2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357188" y="132715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graphicFrame>
        <p:nvGraphicFramePr>
          <p:cNvPr id="16386" name="Object 9"/>
          <p:cNvGraphicFramePr>
            <a:graphicFrameLocks noChangeAspect="1"/>
          </p:cNvGraphicFramePr>
          <p:nvPr/>
        </p:nvGraphicFramePr>
        <p:xfrm>
          <a:off x="4573588" y="2640013"/>
          <a:ext cx="3382962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8" name="Equation" r:id="rId3" imgW="1739900" imgH="457200" progId="Equation.3">
                  <p:embed/>
                </p:oleObj>
              </mc:Choice>
              <mc:Fallback>
                <p:oleObj name="Equation" r:id="rId3" imgW="173990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3588" y="2640013"/>
                        <a:ext cx="3382962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10"/>
          <p:cNvGraphicFramePr>
            <a:graphicFrameLocks noChangeAspect="1"/>
          </p:cNvGraphicFramePr>
          <p:nvPr/>
        </p:nvGraphicFramePr>
        <p:xfrm>
          <a:off x="2551113" y="4873625"/>
          <a:ext cx="4137025" cy="162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9" name="Equation" r:id="rId5" imgW="2260600" imgH="889000" progId="Equation.3">
                  <p:embed/>
                </p:oleObj>
              </mc:Choice>
              <mc:Fallback>
                <p:oleObj name="Equation" r:id="rId5" imgW="2260600" imgH="889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113" y="4873625"/>
                        <a:ext cx="4137025" cy="162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CFD1B2-981D-4242-B281-9C5AFA3ADACE}" type="slidenum">
              <a:rPr lang="en-US" sz="1400" smtClean="0"/>
              <a:pPr eaLnBrk="1" hangingPunct="1"/>
              <a:t>6</a:t>
            </a:fld>
            <a:endParaRPr lang="en-US" sz="1400" smtClean="0"/>
          </a:p>
        </p:txBody>
      </p:sp>
      <p:sp>
        <p:nvSpPr>
          <p:cNvPr id="49155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</a:t>
            </a:r>
            <a:r>
              <a:rPr lang="sk-SK" smtClean="0"/>
              <a:t>odulácia</a:t>
            </a:r>
            <a:r>
              <a:rPr lang="en-US" smtClean="0"/>
              <a:t> – </a:t>
            </a:r>
            <a:r>
              <a:rPr lang="sk-SK" smtClean="0"/>
              <a:t>základné princípy</a:t>
            </a:r>
            <a:endParaRPr lang="en-US" smtClean="0"/>
          </a:p>
        </p:txBody>
      </p:sp>
      <p:sp>
        <p:nvSpPr>
          <p:cNvPr id="49156" name="Line 2052"/>
          <p:cNvSpPr>
            <a:spLocks noChangeShapeType="1"/>
          </p:cNvSpPr>
          <p:nvPr/>
        </p:nvSpPr>
        <p:spPr bwMode="auto">
          <a:xfrm>
            <a:off x="381000" y="18288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9157" name="Line 2053"/>
          <p:cNvSpPr>
            <a:spLocks noChangeShapeType="1"/>
          </p:cNvSpPr>
          <p:nvPr/>
        </p:nvSpPr>
        <p:spPr bwMode="auto">
          <a:xfrm flipV="1">
            <a:off x="5867400" y="2814638"/>
            <a:ext cx="5810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9158" name="Text Box 2054"/>
          <p:cNvSpPr txBox="1">
            <a:spLocks noChangeArrowheads="1"/>
          </p:cNvSpPr>
          <p:nvPr/>
        </p:nvSpPr>
        <p:spPr bwMode="auto">
          <a:xfrm>
            <a:off x="889000" y="2303463"/>
            <a:ext cx="1651000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2000">
                <a:latin typeface="Arial" pitchFamily="34" charset="0"/>
              </a:rPr>
              <a:t>Modulujúci signál</a:t>
            </a:r>
            <a:r>
              <a:rPr lang="en-US" sz="2000">
                <a:latin typeface="Arial" pitchFamily="34" charset="0"/>
              </a:rPr>
              <a:t> V(t) </a:t>
            </a:r>
            <a:r>
              <a:rPr lang="sk-SK" sz="2000">
                <a:latin typeface="Arial" pitchFamily="34" charset="0"/>
              </a:rPr>
              <a:t>v</a:t>
            </a:r>
            <a:r>
              <a:rPr lang="en-US" sz="2000">
                <a:latin typeface="Arial" pitchFamily="34" charset="0"/>
              </a:rPr>
              <a:t> </a:t>
            </a:r>
            <a:r>
              <a:rPr lang="sk-SK" sz="2000">
                <a:latin typeface="Arial" pitchFamily="34" charset="0"/>
              </a:rPr>
              <a:t>základnom pásme </a:t>
            </a:r>
            <a:r>
              <a:rPr lang="en-US" sz="2000">
                <a:latin typeface="Arial" pitchFamily="34" charset="0"/>
              </a:rPr>
              <a:t>(f</a:t>
            </a:r>
            <a:r>
              <a:rPr lang="en-US" sz="2000" baseline="-25000">
                <a:latin typeface="Arial" pitchFamily="34" charset="0"/>
              </a:rPr>
              <a:t>B</a:t>
            </a:r>
            <a:r>
              <a:rPr lang="en-US" sz="2000">
                <a:latin typeface="Arial" pitchFamily="34" charset="0"/>
              </a:rPr>
              <a:t>)</a:t>
            </a:r>
          </a:p>
        </p:txBody>
      </p:sp>
      <p:sp>
        <p:nvSpPr>
          <p:cNvPr id="49159" name="Text Box 2055"/>
          <p:cNvSpPr txBox="1">
            <a:spLocks noChangeArrowheads="1"/>
          </p:cNvSpPr>
          <p:nvPr/>
        </p:nvSpPr>
        <p:spPr bwMode="auto">
          <a:xfrm>
            <a:off x="3821113" y="4013200"/>
            <a:ext cx="1497012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2000" dirty="0">
                <a:latin typeface="Arial" pitchFamily="34" charset="0"/>
              </a:rPr>
              <a:t>Nosná</a:t>
            </a:r>
            <a:r>
              <a:rPr lang="en-US" sz="2000" dirty="0">
                <a:latin typeface="Arial" pitchFamily="34" charset="0"/>
              </a:rPr>
              <a:t> (</a:t>
            </a:r>
            <a:r>
              <a:rPr lang="en-US" sz="2000" dirty="0" err="1">
                <a:latin typeface="Arial" pitchFamily="34" charset="0"/>
              </a:rPr>
              <a:t>f</a:t>
            </a:r>
            <a:r>
              <a:rPr lang="en-US" sz="2000" baseline="-25000" dirty="0" err="1">
                <a:latin typeface="Arial" pitchFamily="34" charset="0"/>
              </a:rPr>
              <a:t>C</a:t>
            </a:r>
            <a:r>
              <a:rPr lang="en-US" sz="2000" dirty="0">
                <a:latin typeface="Arial" pitchFamily="34" charset="0"/>
              </a:rPr>
              <a:t>)</a:t>
            </a:r>
          </a:p>
        </p:txBody>
      </p:sp>
      <p:sp>
        <p:nvSpPr>
          <p:cNvPr id="49160" name="Line 2056"/>
          <p:cNvSpPr>
            <a:spLocks noChangeShapeType="1"/>
          </p:cNvSpPr>
          <p:nvPr/>
        </p:nvSpPr>
        <p:spPr bwMode="auto">
          <a:xfrm>
            <a:off x="2554288" y="2625725"/>
            <a:ext cx="7715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9161" name="Line 2057"/>
          <p:cNvSpPr>
            <a:spLocks noChangeShapeType="1"/>
          </p:cNvSpPr>
          <p:nvPr/>
        </p:nvSpPr>
        <p:spPr bwMode="auto">
          <a:xfrm flipV="1">
            <a:off x="4513263" y="3476089"/>
            <a:ext cx="0" cy="47837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9162" name="Text Box 2060"/>
          <p:cNvSpPr txBox="1">
            <a:spLocks noChangeArrowheads="1"/>
          </p:cNvSpPr>
          <p:nvPr/>
        </p:nvSpPr>
        <p:spPr bwMode="auto">
          <a:xfrm>
            <a:off x="3336925" y="2152650"/>
            <a:ext cx="2126615" cy="1323439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2000" dirty="0" smtClean="0">
                <a:latin typeface="Arial" pitchFamily="34" charset="0"/>
              </a:rPr>
              <a:t>Pôsobenie na </a:t>
            </a:r>
            <a:r>
              <a:rPr lang="sk-SK" sz="2000" dirty="0">
                <a:latin typeface="Arial" pitchFamily="34" charset="0"/>
              </a:rPr>
              <a:t>amplitúdu, frekvenciu alebo fázu nosnej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49163" name="Text Box 2061"/>
          <p:cNvSpPr txBox="1">
            <a:spLocks noChangeArrowheads="1"/>
          </p:cNvSpPr>
          <p:nvPr/>
        </p:nvSpPr>
        <p:spPr bwMode="auto">
          <a:xfrm>
            <a:off x="6445250" y="2314575"/>
            <a:ext cx="2173288" cy="1631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2000">
                <a:latin typeface="Arial" pitchFamily="34" charset="0"/>
              </a:rPr>
              <a:t>Modulovaný signál obsahujúci informáciu </a:t>
            </a:r>
            <a:r>
              <a:rPr lang="en-US" sz="2000">
                <a:latin typeface="Arial" pitchFamily="34" charset="0"/>
              </a:rPr>
              <a:t>V(t), </a:t>
            </a:r>
            <a:r>
              <a:rPr lang="sk-SK" sz="2000">
                <a:latin typeface="Arial" pitchFamily="34" charset="0"/>
              </a:rPr>
              <a:t>rozprestretý na </a:t>
            </a:r>
            <a:r>
              <a:rPr lang="en-US" sz="2000">
                <a:latin typeface="Arial" pitchFamily="34" charset="0"/>
              </a:rPr>
              <a:t>(f</a:t>
            </a:r>
            <a:r>
              <a:rPr lang="en-US" sz="2000" baseline="-25000">
                <a:latin typeface="Arial" pitchFamily="34" charset="0"/>
              </a:rPr>
              <a:t>C</a:t>
            </a:r>
            <a:r>
              <a:rPr lang="en-US" sz="2000">
                <a:latin typeface="Arial" pitchFamily="34" charset="0"/>
              </a:rPr>
              <a:t>) </a:t>
            </a:r>
          </a:p>
        </p:txBody>
      </p:sp>
      <p:sp>
        <p:nvSpPr>
          <p:cNvPr id="49164" name="Line 2062"/>
          <p:cNvSpPr>
            <a:spLocks noChangeShapeType="1"/>
          </p:cNvSpPr>
          <p:nvPr/>
        </p:nvSpPr>
        <p:spPr bwMode="auto">
          <a:xfrm>
            <a:off x="723900" y="4264025"/>
            <a:ext cx="15795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9165" name="Line 2063"/>
          <p:cNvSpPr>
            <a:spLocks noChangeShapeType="1"/>
          </p:cNvSpPr>
          <p:nvPr/>
        </p:nvSpPr>
        <p:spPr bwMode="auto">
          <a:xfrm flipV="1">
            <a:off x="927100" y="3789363"/>
            <a:ext cx="0" cy="7000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grpSp>
        <p:nvGrpSpPr>
          <p:cNvPr id="49166" name="Group 2068"/>
          <p:cNvGrpSpPr>
            <a:grpSpLocks/>
          </p:cNvGrpSpPr>
          <p:nvPr/>
        </p:nvGrpSpPr>
        <p:grpSpPr bwMode="auto">
          <a:xfrm>
            <a:off x="638175" y="4000500"/>
            <a:ext cx="561975" cy="239713"/>
            <a:chOff x="402" y="2520"/>
            <a:chExt cx="354" cy="151"/>
          </a:xfrm>
        </p:grpSpPr>
        <p:sp>
          <p:nvSpPr>
            <p:cNvPr id="49177" name="Freeform 2066"/>
            <p:cNvSpPr>
              <a:spLocks/>
            </p:cNvSpPr>
            <p:nvPr/>
          </p:nvSpPr>
          <p:spPr bwMode="auto">
            <a:xfrm>
              <a:off x="583" y="2521"/>
              <a:ext cx="173" cy="150"/>
            </a:xfrm>
            <a:custGeom>
              <a:avLst/>
              <a:gdLst>
                <a:gd name="T0" fmla="*/ 0 w 173"/>
                <a:gd name="T1" fmla="*/ 0 h 150"/>
                <a:gd name="T2" fmla="*/ 60 w 173"/>
                <a:gd name="T3" fmla="*/ 22 h 150"/>
                <a:gd name="T4" fmla="*/ 75 w 173"/>
                <a:gd name="T5" fmla="*/ 90 h 150"/>
                <a:gd name="T6" fmla="*/ 173 w 173"/>
                <a:gd name="T7" fmla="*/ 15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150"/>
                <a:gd name="T14" fmla="*/ 173 w 173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150">
                  <a:moveTo>
                    <a:pt x="0" y="0"/>
                  </a:moveTo>
                  <a:cubicBezTo>
                    <a:pt x="24" y="3"/>
                    <a:pt x="48" y="7"/>
                    <a:pt x="60" y="22"/>
                  </a:cubicBezTo>
                  <a:cubicBezTo>
                    <a:pt x="72" y="37"/>
                    <a:pt x="56" y="69"/>
                    <a:pt x="75" y="90"/>
                  </a:cubicBezTo>
                  <a:cubicBezTo>
                    <a:pt x="94" y="111"/>
                    <a:pt x="157" y="137"/>
                    <a:pt x="173" y="150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9178" name="Freeform 2067"/>
            <p:cNvSpPr>
              <a:spLocks/>
            </p:cNvSpPr>
            <p:nvPr/>
          </p:nvSpPr>
          <p:spPr bwMode="auto">
            <a:xfrm flipH="1">
              <a:off x="402" y="2520"/>
              <a:ext cx="173" cy="150"/>
            </a:xfrm>
            <a:custGeom>
              <a:avLst/>
              <a:gdLst>
                <a:gd name="T0" fmla="*/ 0 w 173"/>
                <a:gd name="T1" fmla="*/ 0 h 150"/>
                <a:gd name="T2" fmla="*/ 60 w 173"/>
                <a:gd name="T3" fmla="*/ 22 h 150"/>
                <a:gd name="T4" fmla="*/ 75 w 173"/>
                <a:gd name="T5" fmla="*/ 90 h 150"/>
                <a:gd name="T6" fmla="*/ 173 w 173"/>
                <a:gd name="T7" fmla="*/ 15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150"/>
                <a:gd name="T14" fmla="*/ 173 w 173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150">
                  <a:moveTo>
                    <a:pt x="0" y="0"/>
                  </a:moveTo>
                  <a:cubicBezTo>
                    <a:pt x="24" y="3"/>
                    <a:pt x="48" y="7"/>
                    <a:pt x="60" y="22"/>
                  </a:cubicBezTo>
                  <a:cubicBezTo>
                    <a:pt x="72" y="37"/>
                    <a:pt x="56" y="69"/>
                    <a:pt x="75" y="90"/>
                  </a:cubicBezTo>
                  <a:cubicBezTo>
                    <a:pt x="94" y="111"/>
                    <a:pt x="157" y="137"/>
                    <a:pt x="173" y="150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49167" name="Line 2072"/>
          <p:cNvSpPr>
            <a:spLocks noChangeShapeType="1"/>
          </p:cNvSpPr>
          <p:nvPr/>
        </p:nvSpPr>
        <p:spPr bwMode="auto">
          <a:xfrm>
            <a:off x="3654425" y="4927600"/>
            <a:ext cx="15795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9168" name="Line 2073"/>
          <p:cNvSpPr>
            <a:spLocks noChangeShapeType="1"/>
          </p:cNvSpPr>
          <p:nvPr/>
        </p:nvSpPr>
        <p:spPr bwMode="auto">
          <a:xfrm flipV="1">
            <a:off x="3857625" y="4452938"/>
            <a:ext cx="0" cy="7000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9169" name="Line 2077"/>
          <p:cNvSpPr>
            <a:spLocks noChangeShapeType="1"/>
          </p:cNvSpPr>
          <p:nvPr/>
        </p:nvSpPr>
        <p:spPr bwMode="auto">
          <a:xfrm flipV="1">
            <a:off x="4892675" y="4606925"/>
            <a:ext cx="0" cy="3095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9170" name="Line 2078"/>
          <p:cNvSpPr>
            <a:spLocks noChangeShapeType="1"/>
          </p:cNvSpPr>
          <p:nvPr/>
        </p:nvSpPr>
        <p:spPr bwMode="auto">
          <a:xfrm>
            <a:off x="6465888" y="4379913"/>
            <a:ext cx="1828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9171" name="Line 2079"/>
          <p:cNvSpPr>
            <a:spLocks noChangeShapeType="1"/>
          </p:cNvSpPr>
          <p:nvPr/>
        </p:nvSpPr>
        <p:spPr bwMode="auto">
          <a:xfrm flipV="1">
            <a:off x="6669088" y="3905250"/>
            <a:ext cx="0" cy="700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grpSp>
        <p:nvGrpSpPr>
          <p:cNvPr id="49172" name="Group 2083"/>
          <p:cNvGrpSpPr>
            <a:grpSpLocks/>
          </p:cNvGrpSpPr>
          <p:nvPr/>
        </p:nvGrpSpPr>
        <p:grpSpPr bwMode="auto">
          <a:xfrm>
            <a:off x="7373938" y="4095750"/>
            <a:ext cx="628650" cy="274638"/>
            <a:chOff x="4645" y="2580"/>
            <a:chExt cx="396" cy="173"/>
          </a:xfrm>
        </p:grpSpPr>
        <p:sp>
          <p:nvSpPr>
            <p:cNvPr id="49175" name="Freeform 2081"/>
            <p:cNvSpPr>
              <a:spLocks/>
            </p:cNvSpPr>
            <p:nvPr/>
          </p:nvSpPr>
          <p:spPr bwMode="auto">
            <a:xfrm>
              <a:off x="4645" y="2581"/>
              <a:ext cx="202" cy="172"/>
            </a:xfrm>
            <a:custGeom>
              <a:avLst/>
              <a:gdLst>
                <a:gd name="T0" fmla="*/ 0 w 202"/>
                <a:gd name="T1" fmla="*/ 172 h 172"/>
                <a:gd name="T2" fmla="*/ 83 w 202"/>
                <a:gd name="T3" fmla="*/ 142 h 172"/>
                <a:gd name="T4" fmla="*/ 143 w 202"/>
                <a:gd name="T5" fmla="*/ 45 h 172"/>
                <a:gd name="T6" fmla="*/ 202 w 202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2"/>
                <a:gd name="T13" fmla="*/ 0 h 172"/>
                <a:gd name="T14" fmla="*/ 202 w 202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2" h="172">
                  <a:moveTo>
                    <a:pt x="0" y="172"/>
                  </a:moveTo>
                  <a:cubicBezTo>
                    <a:pt x="29" y="167"/>
                    <a:pt x="59" y="163"/>
                    <a:pt x="83" y="142"/>
                  </a:cubicBezTo>
                  <a:cubicBezTo>
                    <a:pt x="107" y="121"/>
                    <a:pt x="123" y="69"/>
                    <a:pt x="143" y="45"/>
                  </a:cubicBezTo>
                  <a:cubicBezTo>
                    <a:pt x="163" y="21"/>
                    <a:pt x="191" y="4"/>
                    <a:pt x="202" y="0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9176" name="Freeform 2082"/>
            <p:cNvSpPr>
              <a:spLocks/>
            </p:cNvSpPr>
            <p:nvPr/>
          </p:nvSpPr>
          <p:spPr bwMode="auto">
            <a:xfrm flipH="1">
              <a:off x="4839" y="2580"/>
              <a:ext cx="202" cy="172"/>
            </a:xfrm>
            <a:custGeom>
              <a:avLst/>
              <a:gdLst>
                <a:gd name="T0" fmla="*/ 0 w 202"/>
                <a:gd name="T1" fmla="*/ 172 h 172"/>
                <a:gd name="T2" fmla="*/ 83 w 202"/>
                <a:gd name="T3" fmla="*/ 142 h 172"/>
                <a:gd name="T4" fmla="*/ 143 w 202"/>
                <a:gd name="T5" fmla="*/ 45 h 172"/>
                <a:gd name="T6" fmla="*/ 202 w 202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2"/>
                <a:gd name="T13" fmla="*/ 0 h 172"/>
                <a:gd name="T14" fmla="*/ 202 w 202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2" h="172">
                  <a:moveTo>
                    <a:pt x="0" y="172"/>
                  </a:moveTo>
                  <a:cubicBezTo>
                    <a:pt x="29" y="167"/>
                    <a:pt x="59" y="163"/>
                    <a:pt x="83" y="142"/>
                  </a:cubicBezTo>
                  <a:cubicBezTo>
                    <a:pt x="107" y="121"/>
                    <a:pt x="123" y="69"/>
                    <a:pt x="143" y="45"/>
                  </a:cubicBezTo>
                  <a:cubicBezTo>
                    <a:pt x="163" y="21"/>
                    <a:pt x="191" y="4"/>
                    <a:pt x="202" y="0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49173" name="Text Box 2084"/>
          <p:cNvSpPr txBox="1">
            <a:spLocks noChangeArrowheads="1"/>
          </p:cNvSpPr>
          <p:nvPr/>
        </p:nvSpPr>
        <p:spPr bwMode="auto">
          <a:xfrm>
            <a:off x="4721225" y="4938713"/>
            <a:ext cx="452438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Arial" pitchFamily="34" charset="0"/>
              </a:rPr>
              <a:t>f</a:t>
            </a:r>
            <a:r>
              <a:rPr lang="en-US" sz="1600" baseline="-25000">
                <a:latin typeface="Arial" pitchFamily="34" charset="0"/>
              </a:rPr>
              <a:t>C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49174" name="Text Box 2085"/>
          <p:cNvSpPr txBox="1">
            <a:spLocks noChangeArrowheads="1"/>
          </p:cNvSpPr>
          <p:nvPr/>
        </p:nvSpPr>
        <p:spPr bwMode="auto">
          <a:xfrm>
            <a:off x="7486650" y="4389438"/>
            <a:ext cx="452438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Arial" pitchFamily="34" charset="0"/>
              </a:rPr>
              <a:t>f</a:t>
            </a:r>
            <a:r>
              <a:rPr lang="en-US" sz="1600" baseline="-25000">
                <a:latin typeface="Arial" pitchFamily="34" charset="0"/>
              </a:rPr>
              <a:t>C</a:t>
            </a:r>
            <a:endParaRPr lang="en-US" sz="160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6985E46-EEA2-4A29-9EB0-2E6F87280F45}" type="slidenum">
              <a:rPr lang="en-US" sz="1400" smtClean="0"/>
              <a:pPr eaLnBrk="1" hangingPunct="1"/>
              <a:t>60</a:t>
            </a:fld>
            <a:endParaRPr lang="en-US" sz="1400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84175"/>
            <a:ext cx="7772400" cy="1689100"/>
          </a:xfrm>
        </p:spPr>
        <p:txBody>
          <a:bodyPr/>
          <a:lstStyle/>
          <a:p>
            <a:pPr eaLnBrk="1" hangingPunct="1"/>
            <a:r>
              <a:rPr lang="sk-SK" smtClean="0"/>
              <a:t>Reprezentácia BPSK</a:t>
            </a:r>
            <a:endParaRPr lang="en-US" smtClean="0"/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1625600"/>
            <a:ext cx="7772400" cy="4565650"/>
          </a:xfrm>
        </p:spPr>
        <p:txBody>
          <a:bodyPr/>
          <a:lstStyle/>
          <a:p>
            <a:pPr eaLnBrk="1" hangingPunct="1"/>
            <a:r>
              <a:rPr lang="sk-SK" smtClean="0"/>
              <a:t>Majme danú jednorozmernú základňu</a:t>
            </a:r>
            <a:r>
              <a:rPr lang="en-US" smtClean="0"/>
              <a:t>  (N=1)</a:t>
            </a:r>
            <a:r>
              <a:rPr lang="sk-SK" smtClean="0"/>
              <a:t>, kde</a:t>
            </a:r>
            <a:r>
              <a:rPr lang="en-US" smtClean="0"/>
              <a:t>: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sk-SK" smtClean="0"/>
              <a:t>Prepíšme tiež amplitúdy signálov ako funkciu ich energie</a:t>
            </a:r>
            <a:r>
              <a:rPr lang="en-US" smtClean="0"/>
              <a:t>:</a:t>
            </a: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2770188" y="4383088"/>
          <a:ext cx="2881312" cy="179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2" name="Equation" r:id="rId3" imgW="1549400" imgH="965200" progId="Equation.3">
                  <p:embed/>
                </p:oleObj>
              </mc:Choice>
              <mc:Fallback>
                <p:oleObj name="Equation" r:id="rId3" imgW="1549400" imgH="965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4383088"/>
                        <a:ext cx="2881312" cy="179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graphicFrame>
        <p:nvGraphicFramePr>
          <p:cNvPr id="17411" name="Object 9"/>
          <p:cNvGraphicFramePr>
            <a:graphicFrameLocks noChangeAspect="1"/>
          </p:cNvGraphicFramePr>
          <p:nvPr/>
        </p:nvGraphicFramePr>
        <p:xfrm>
          <a:off x="3048000" y="2424113"/>
          <a:ext cx="44354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3" name="Equation" r:id="rId5" imgW="2298700" imgH="482600" progId="Equation.3">
                  <p:embed/>
                </p:oleObj>
              </mc:Choice>
              <mc:Fallback>
                <p:oleObj name="Equation" r:id="rId5" imgW="2298700" imgH="482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424113"/>
                        <a:ext cx="4435475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A75D38F-A2BF-4E8C-88EC-A8819741552E}" type="slidenum">
              <a:rPr lang="en-US" sz="1400" smtClean="0"/>
              <a:pPr eaLnBrk="1" hangingPunct="1"/>
              <a:t>61</a:t>
            </a:fld>
            <a:endParaRPr lang="en-US" sz="140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384175"/>
            <a:ext cx="7772400" cy="774700"/>
          </a:xfrm>
        </p:spPr>
        <p:txBody>
          <a:bodyPr/>
          <a:lstStyle/>
          <a:p>
            <a:pPr eaLnBrk="1" hangingPunct="1"/>
            <a:r>
              <a:rPr lang="sk-SK" smtClean="0"/>
              <a:t>Reprezentácia BPSK</a:t>
            </a:r>
            <a:endParaRPr lang="en-US" smtClean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1222375"/>
            <a:ext cx="7772400" cy="990600"/>
          </a:xfrm>
        </p:spPr>
        <p:txBody>
          <a:bodyPr/>
          <a:lstStyle/>
          <a:p>
            <a:pPr eaLnBrk="1" hangingPunct="1"/>
            <a:r>
              <a:rPr lang="sk-SK" sz="2400" smtClean="0"/>
              <a:t>Z toho vyplýva, že môžeme zapísať</a:t>
            </a:r>
            <a:r>
              <a:rPr lang="en-US" sz="2400" smtClean="0"/>
              <a:t> </a:t>
            </a:r>
            <a:r>
              <a:rPr lang="sk-SK" sz="2400" smtClean="0"/>
              <a:t>signály</a:t>
            </a:r>
            <a:r>
              <a:rPr lang="en-US" sz="2400" smtClean="0"/>
              <a:t> s</a:t>
            </a:r>
            <a:r>
              <a:rPr lang="en-US" sz="2400" baseline="-25000" smtClean="0"/>
              <a:t>1</a:t>
            </a:r>
            <a:r>
              <a:rPr lang="en-US" sz="2400" smtClean="0"/>
              <a:t>(t) </a:t>
            </a:r>
            <a:r>
              <a:rPr lang="sk-SK" sz="2400" smtClean="0"/>
              <a:t>a</a:t>
            </a:r>
            <a:r>
              <a:rPr lang="en-US" sz="2400" smtClean="0"/>
              <a:t> s</a:t>
            </a:r>
            <a:r>
              <a:rPr lang="en-US" sz="2400" baseline="-25000" smtClean="0"/>
              <a:t>2</a:t>
            </a:r>
            <a:r>
              <a:rPr lang="en-US" sz="2400" smtClean="0"/>
              <a:t>(t) </a:t>
            </a:r>
            <a:r>
              <a:rPr lang="sk-SK" sz="2400" smtClean="0"/>
              <a:t>pomocou</a:t>
            </a:r>
            <a:r>
              <a:rPr lang="en-US" sz="2400" smtClean="0"/>
              <a:t> </a:t>
            </a:r>
            <a:r>
              <a:rPr lang="en-US" sz="2400" smtClean="0">
                <a:sym typeface="Symbol" pitchFamily="18" charset="2"/>
              </a:rPr>
              <a:t></a:t>
            </a:r>
            <a:r>
              <a:rPr lang="sk-SK" sz="2400" baseline="-25000" smtClean="0">
                <a:sym typeface="Symbol" pitchFamily="18" charset="2"/>
              </a:rPr>
              <a:t>1</a:t>
            </a:r>
            <a:r>
              <a:rPr lang="en-US" sz="2400" smtClean="0">
                <a:sym typeface="Symbol" pitchFamily="18" charset="2"/>
              </a:rPr>
              <a:t>(t):</a:t>
            </a:r>
            <a:endParaRPr lang="en-US" sz="2400" smtClean="0"/>
          </a:p>
        </p:txBody>
      </p:sp>
      <p:sp>
        <p:nvSpPr>
          <p:cNvPr id="18438" name="Line 5"/>
          <p:cNvSpPr>
            <a:spLocks noChangeShapeType="1"/>
          </p:cNvSpPr>
          <p:nvPr/>
        </p:nvSpPr>
        <p:spPr bwMode="auto">
          <a:xfrm>
            <a:off x="404813" y="1196975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graphicFrame>
        <p:nvGraphicFramePr>
          <p:cNvPr id="18434" name="Object 6"/>
          <p:cNvGraphicFramePr>
            <a:graphicFrameLocks noChangeAspect="1"/>
          </p:cNvGraphicFramePr>
          <p:nvPr/>
        </p:nvGraphicFramePr>
        <p:xfrm>
          <a:off x="4646613" y="1735138"/>
          <a:ext cx="3919537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0" name="Equation" r:id="rId3" imgW="2032000" imgH="533400" progId="Equation.3">
                  <p:embed/>
                </p:oleObj>
              </mc:Choice>
              <mc:Fallback>
                <p:oleObj name="Equation" r:id="rId3" imgW="2032000" imgH="533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613" y="1735138"/>
                        <a:ext cx="3919537" cy="102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779463" y="2698750"/>
            <a:ext cx="7392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/>
              <a:t> </a:t>
            </a:r>
            <a:r>
              <a:rPr lang="sk-SK"/>
              <a:t>Čo môže byť graficky znázornené ako</a:t>
            </a:r>
            <a:r>
              <a:rPr lang="en-US"/>
              <a:t>:</a:t>
            </a:r>
            <a:endParaRPr lang="en-US">
              <a:sym typeface="Symbol" pitchFamily="18" charset="2"/>
            </a:endParaRPr>
          </a:p>
        </p:txBody>
      </p:sp>
      <p:pic>
        <p:nvPicPr>
          <p:cNvPr id="18440" name="Picture 8" descr="D:\Users\Leila\docs\GMU\SatCom\Org_and Edit\Class06 -Modulation&amp;Coding\Leila\figures\hk2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" t="23906" r="17908" b="4152"/>
          <a:stretch>
            <a:fillRect/>
          </a:stretch>
        </p:blipFill>
        <p:spPr bwMode="auto">
          <a:xfrm>
            <a:off x="1793875" y="3249613"/>
            <a:ext cx="5472113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0813" y="5905500"/>
            <a:ext cx="8993187" cy="3079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1400" b="1" dirty="0"/>
              <a:t>Figure 7.2</a:t>
            </a:r>
            <a:r>
              <a:rPr lang="sk-SK" sz="1400" dirty="0"/>
              <a:t>  Priestorový graf signálu pre koherentný binárny PSK systém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2FC5EE-AD8B-4BF3-A15E-85BEBD6C395D}" type="slidenum">
              <a:rPr lang="en-US" sz="1400" smtClean="0"/>
              <a:pPr eaLnBrk="1" hangingPunct="1"/>
              <a:t>62</a:t>
            </a:fld>
            <a:endParaRPr lang="en-US" sz="1400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490538"/>
            <a:ext cx="7772400" cy="1582737"/>
          </a:xfrm>
        </p:spPr>
        <p:txBody>
          <a:bodyPr/>
          <a:lstStyle/>
          <a:p>
            <a:pPr eaLnBrk="1" hangingPunct="1"/>
            <a:r>
              <a:rPr lang="sk-SK" smtClean="0"/>
              <a:t>Fyzická implementácia </a:t>
            </a:r>
            <a:r>
              <a:rPr lang="en-US" smtClean="0"/>
              <a:t>BPSK </a:t>
            </a:r>
          </a:p>
        </p:txBody>
      </p:sp>
      <p:graphicFrame>
        <p:nvGraphicFramePr>
          <p:cNvPr id="19458" name="Object 3"/>
          <p:cNvGraphicFramePr>
            <a:graphicFrameLocks noChangeAspect="1"/>
          </p:cNvGraphicFramePr>
          <p:nvPr/>
        </p:nvGraphicFramePr>
        <p:xfrm>
          <a:off x="727075" y="2925763"/>
          <a:ext cx="7751763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2" name="Top Draw Drawing" r:id="rId3" imgW="5980500" imgH="1773000" progId="TopDraw.3">
                  <p:embed/>
                </p:oleObj>
              </mc:Choice>
              <mc:Fallback>
                <p:oleObj name="Top Draw Drawing" r:id="rId3" imgW="5980500" imgH="1773000" progId="TopDraw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" y="2925763"/>
                        <a:ext cx="7751763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Line 4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462" name="AutoShape 6"/>
          <p:cNvSpPr>
            <a:spLocks/>
          </p:cNvSpPr>
          <p:nvPr/>
        </p:nvSpPr>
        <p:spPr bwMode="auto">
          <a:xfrm>
            <a:off x="1692275" y="4017963"/>
            <a:ext cx="534988" cy="419100"/>
          </a:xfrm>
          <a:prstGeom prst="borderCallout1">
            <a:avLst>
              <a:gd name="adj1" fmla="val 27273"/>
              <a:gd name="adj2" fmla="val -14245"/>
              <a:gd name="adj3" fmla="val -54926"/>
              <a:gd name="adj4" fmla="val -96440"/>
            </a:avLst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sz="2000">
                <a:solidFill>
                  <a:srgbClr val="FF0000"/>
                </a:solidFill>
              </a:rPr>
              <a:t>-A</a:t>
            </a:r>
          </a:p>
        </p:txBody>
      </p:sp>
      <p:sp>
        <p:nvSpPr>
          <p:cNvPr id="19463" name="AutoShape 7"/>
          <p:cNvSpPr>
            <a:spLocks/>
          </p:cNvSpPr>
          <p:nvPr/>
        </p:nvSpPr>
        <p:spPr bwMode="auto">
          <a:xfrm>
            <a:off x="1797050" y="2139950"/>
            <a:ext cx="534988" cy="419100"/>
          </a:xfrm>
          <a:prstGeom prst="borderCallout1">
            <a:avLst>
              <a:gd name="adj1" fmla="val 27273"/>
              <a:gd name="adj2" fmla="val -14245"/>
              <a:gd name="adj3" fmla="val 219699"/>
              <a:gd name="adj4" fmla="val -125222"/>
            </a:avLst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sz="2000">
                <a:solidFill>
                  <a:srgbClr val="FF0000"/>
                </a:solidFill>
              </a:rPr>
              <a:t>+A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79EB50-D496-45A9-9D9A-7089F542E78B}" type="slidenum">
              <a:rPr lang="en-US" sz="1400" smtClean="0"/>
              <a:pPr eaLnBrk="1" hangingPunct="1"/>
              <a:t>63</a:t>
            </a:fld>
            <a:endParaRPr lang="en-US" sz="1400" smtClean="0"/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514350"/>
            <a:ext cx="7772400" cy="1558925"/>
          </a:xfrm>
        </p:spPr>
        <p:txBody>
          <a:bodyPr/>
          <a:lstStyle/>
          <a:p>
            <a:pPr eaLnBrk="1" hangingPunct="1"/>
            <a:r>
              <a:rPr lang="sk-SK" smtClean="0"/>
              <a:t>Detekcia</a:t>
            </a:r>
            <a:r>
              <a:rPr lang="en-US" smtClean="0"/>
              <a:t>BPSK</a:t>
            </a:r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800" smtClean="0"/>
              <a:t>Skutočný</a:t>
            </a:r>
            <a:r>
              <a:rPr lang="en-US" sz="2800" smtClean="0"/>
              <a:t> BPSK sign</a:t>
            </a:r>
            <a:r>
              <a:rPr lang="sk-SK" sz="2800" smtClean="0"/>
              <a:t>á</a:t>
            </a:r>
            <a:r>
              <a:rPr lang="en-US" sz="2800" smtClean="0"/>
              <a:t>l </a:t>
            </a:r>
            <a:r>
              <a:rPr lang="sk-SK" sz="2800" smtClean="0"/>
              <a:t>je prijímaný so šumom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sk-SK" sz="2800" smtClean="0"/>
              <a:t>Tu uvažujeme</a:t>
            </a:r>
            <a:r>
              <a:rPr lang="en-US" sz="2800" smtClean="0"/>
              <a:t> AWGN </a:t>
            </a:r>
            <a:r>
              <a:rPr lang="sk-SK" sz="2800" smtClean="0"/>
              <a:t>(Additive White Gauss Noise)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sk-SK" sz="2800" smtClean="0"/>
              <a:t>Aj iné vlastnosti šumu sú možné</a:t>
            </a:r>
            <a:endParaRPr lang="en-US" sz="28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AWGN </a:t>
            </a:r>
            <a:r>
              <a:rPr lang="sk-SK" sz="2400" smtClean="0"/>
              <a:t>je dobrý odhad</a:t>
            </a: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sk-SK" sz="2400" smtClean="0"/>
              <a:t>Iné šumové modely sú zložitejšie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sk-SK" sz="2800" smtClean="0"/>
              <a:t>Konštelácia (stavov) sa stáva distribúciou kvôli zmenám šumu v signáli</a:t>
            </a:r>
            <a:endParaRPr lang="en-US" sz="2800" smtClean="0"/>
          </a:p>
        </p:txBody>
      </p:sp>
      <p:sp>
        <p:nvSpPr>
          <p:cNvPr id="88069" name="Line 5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mtClean="0"/>
              <a:t>BPSK modulácia</a:t>
            </a:r>
          </a:p>
        </p:txBody>
      </p:sp>
      <p:sp>
        <p:nvSpPr>
          <p:cNvPr id="89091" name="Subtitle 2"/>
          <p:cNvSpPr>
            <a:spLocks noGrp="1"/>
          </p:cNvSpPr>
          <p:nvPr>
            <p:ph type="subTitle" idx="1"/>
          </p:nvPr>
        </p:nvSpPr>
        <p:spPr>
          <a:xfrm>
            <a:off x="1331913" y="4724400"/>
            <a:ext cx="6400800" cy="1714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smtClean="0"/>
              <a:t> lecture</a:t>
            </a:r>
            <a:r>
              <a:rPr lang="sk-SK" sz="1800" smtClean="0"/>
              <a:t>05/</a:t>
            </a:r>
            <a:r>
              <a:rPr lang="en-US" sz="1800" smtClean="0"/>
              <a:t>str.</a:t>
            </a:r>
            <a:r>
              <a:rPr lang="sk-SK" sz="1800" smtClean="0"/>
              <a:t>64-85, Joe Montana: IT 488, G.Mason Univ.</a:t>
            </a:r>
          </a:p>
          <a:p>
            <a:pPr>
              <a:lnSpc>
                <a:spcPct val="80000"/>
              </a:lnSpc>
            </a:pPr>
            <a:endParaRPr lang="sk-SK" sz="1800" smtClean="0"/>
          </a:p>
          <a:p>
            <a:pPr>
              <a:lnSpc>
                <a:spcPct val="80000"/>
              </a:lnSpc>
            </a:pPr>
            <a:r>
              <a:rPr lang="sk-SK" sz="1800" smtClean="0"/>
              <a:t> </a:t>
            </a:r>
            <a:endParaRPr lang="en-US" sz="1800" smtClean="0"/>
          </a:p>
          <a:p>
            <a:pPr>
              <a:lnSpc>
                <a:spcPct val="80000"/>
              </a:lnSpc>
            </a:pPr>
            <a:r>
              <a:rPr lang="en-US" sz="1800" smtClean="0"/>
              <a:t>preklad</a:t>
            </a:r>
            <a:r>
              <a:rPr lang="sk-SK" sz="1800" smtClean="0"/>
              <a:t>: Jozef Kanský</a:t>
            </a:r>
            <a:r>
              <a:rPr lang="en-US" sz="1800" smtClean="0"/>
              <a:t> – AI, </a:t>
            </a:r>
            <a:r>
              <a:rPr lang="sk-SK" sz="1800" smtClean="0"/>
              <a:t>č</a:t>
            </a:r>
            <a:r>
              <a:rPr lang="en-US" sz="1800" smtClean="0"/>
              <a:t>iasto</a:t>
            </a:r>
            <a:r>
              <a:rPr lang="sk-SK" sz="1800" smtClean="0"/>
              <a:t>č</a:t>
            </a:r>
            <a:r>
              <a:rPr lang="en-US" sz="1800" smtClean="0"/>
              <a:t>ne opravila </a:t>
            </a:r>
            <a:r>
              <a:rPr lang="sk-SK" sz="1800" smtClean="0"/>
              <a:t>Ľ</a:t>
            </a:r>
            <a:r>
              <a:rPr lang="en-US" sz="1800" smtClean="0"/>
              <a:t>.Macekov</a:t>
            </a:r>
            <a:r>
              <a:rPr lang="sk-SK" sz="1800" smtClean="0"/>
              <a:t>á</a:t>
            </a:r>
          </a:p>
          <a:p>
            <a:pPr>
              <a:lnSpc>
                <a:spcPct val="80000"/>
              </a:lnSpc>
            </a:pPr>
            <a:endParaRPr lang="sk-SK" sz="1800" smtClean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5A05730-D488-40F0-A29B-DD4283BACFC7}" type="slidenum">
              <a:rPr lang="sk-SK" sz="1400" smtClean="0"/>
              <a:pPr eaLnBrk="1" hangingPunct="1"/>
              <a:t>65</a:t>
            </a:fld>
            <a:endParaRPr lang="sk-SK" sz="1400" smtClean="0"/>
          </a:p>
        </p:txBody>
      </p:sp>
      <p:sp>
        <p:nvSpPr>
          <p:cNvPr id="20486" name="Line 5"/>
          <p:cNvSpPr>
            <a:spLocks noChangeShapeType="1"/>
          </p:cNvSpPr>
          <p:nvPr/>
        </p:nvSpPr>
        <p:spPr bwMode="auto">
          <a:xfrm>
            <a:off x="393700" y="1017588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487" name="Line 6"/>
          <p:cNvSpPr>
            <a:spLocks noChangeShapeType="1"/>
          </p:cNvSpPr>
          <p:nvPr/>
        </p:nvSpPr>
        <p:spPr bwMode="auto">
          <a:xfrm>
            <a:off x="2457450" y="2898775"/>
            <a:ext cx="3206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grpSp>
        <p:nvGrpSpPr>
          <p:cNvPr id="20488" name="Group 11"/>
          <p:cNvGrpSpPr>
            <a:grpSpLocks/>
          </p:cNvGrpSpPr>
          <p:nvPr/>
        </p:nvGrpSpPr>
        <p:grpSpPr bwMode="auto">
          <a:xfrm>
            <a:off x="2682875" y="1558925"/>
            <a:ext cx="2420938" cy="1316038"/>
            <a:chOff x="1915" y="1737"/>
            <a:chExt cx="1525" cy="829"/>
          </a:xfrm>
        </p:grpSpPr>
        <p:sp>
          <p:nvSpPr>
            <p:cNvPr id="20500" name="Freeform 8"/>
            <p:cNvSpPr>
              <a:spLocks/>
            </p:cNvSpPr>
            <p:nvPr/>
          </p:nvSpPr>
          <p:spPr bwMode="auto">
            <a:xfrm>
              <a:off x="1915" y="1739"/>
              <a:ext cx="771" cy="827"/>
            </a:xfrm>
            <a:custGeom>
              <a:avLst/>
              <a:gdLst>
                <a:gd name="T0" fmla="*/ 0 w 771"/>
                <a:gd name="T1" fmla="*/ 827 h 827"/>
                <a:gd name="T2" fmla="*/ 195 w 771"/>
                <a:gd name="T3" fmla="*/ 789 h 827"/>
                <a:gd name="T4" fmla="*/ 314 w 771"/>
                <a:gd name="T5" fmla="*/ 692 h 827"/>
                <a:gd name="T6" fmla="*/ 382 w 771"/>
                <a:gd name="T7" fmla="*/ 565 h 827"/>
                <a:gd name="T8" fmla="*/ 456 w 771"/>
                <a:gd name="T9" fmla="*/ 385 h 827"/>
                <a:gd name="T10" fmla="*/ 494 w 771"/>
                <a:gd name="T11" fmla="*/ 273 h 827"/>
                <a:gd name="T12" fmla="*/ 546 w 771"/>
                <a:gd name="T13" fmla="*/ 169 h 827"/>
                <a:gd name="T14" fmla="*/ 613 w 771"/>
                <a:gd name="T15" fmla="*/ 71 h 827"/>
                <a:gd name="T16" fmla="*/ 711 w 771"/>
                <a:gd name="T17" fmla="*/ 11 h 827"/>
                <a:gd name="T18" fmla="*/ 771 w 771"/>
                <a:gd name="T19" fmla="*/ 4 h 8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71"/>
                <a:gd name="T31" fmla="*/ 0 h 827"/>
                <a:gd name="T32" fmla="*/ 771 w 771"/>
                <a:gd name="T33" fmla="*/ 827 h 8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71" h="827">
                  <a:moveTo>
                    <a:pt x="0" y="827"/>
                  </a:moveTo>
                  <a:cubicBezTo>
                    <a:pt x="71" y="819"/>
                    <a:pt x="143" y="811"/>
                    <a:pt x="195" y="789"/>
                  </a:cubicBezTo>
                  <a:cubicBezTo>
                    <a:pt x="247" y="767"/>
                    <a:pt x="283" y="729"/>
                    <a:pt x="314" y="692"/>
                  </a:cubicBezTo>
                  <a:cubicBezTo>
                    <a:pt x="345" y="655"/>
                    <a:pt x="358" y="616"/>
                    <a:pt x="382" y="565"/>
                  </a:cubicBezTo>
                  <a:cubicBezTo>
                    <a:pt x="406" y="514"/>
                    <a:pt x="437" y="434"/>
                    <a:pt x="456" y="385"/>
                  </a:cubicBezTo>
                  <a:cubicBezTo>
                    <a:pt x="475" y="336"/>
                    <a:pt x="479" y="309"/>
                    <a:pt x="494" y="273"/>
                  </a:cubicBezTo>
                  <a:cubicBezTo>
                    <a:pt x="509" y="237"/>
                    <a:pt x="526" y="203"/>
                    <a:pt x="546" y="169"/>
                  </a:cubicBezTo>
                  <a:cubicBezTo>
                    <a:pt x="566" y="135"/>
                    <a:pt x="586" y="97"/>
                    <a:pt x="613" y="71"/>
                  </a:cubicBezTo>
                  <a:cubicBezTo>
                    <a:pt x="640" y="45"/>
                    <a:pt x="685" y="22"/>
                    <a:pt x="711" y="11"/>
                  </a:cubicBezTo>
                  <a:cubicBezTo>
                    <a:pt x="737" y="0"/>
                    <a:pt x="755" y="5"/>
                    <a:pt x="771" y="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0501" name="Freeform 10"/>
            <p:cNvSpPr>
              <a:spLocks/>
            </p:cNvSpPr>
            <p:nvPr/>
          </p:nvSpPr>
          <p:spPr bwMode="auto">
            <a:xfrm flipH="1">
              <a:off x="2669" y="1737"/>
              <a:ext cx="771" cy="827"/>
            </a:xfrm>
            <a:custGeom>
              <a:avLst/>
              <a:gdLst>
                <a:gd name="T0" fmla="*/ 0 w 771"/>
                <a:gd name="T1" fmla="*/ 827 h 827"/>
                <a:gd name="T2" fmla="*/ 195 w 771"/>
                <a:gd name="T3" fmla="*/ 789 h 827"/>
                <a:gd name="T4" fmla="*/ 314 w 771"/>
                <a:gd name="T5" fmla="*/ 692 h 827"/>
                <a:gd name="T6" fmla="*/ 382 w 771"/>
                <a:gd name="T7" fmla="*/ 565 h 827"/>
                <a:gd name="T8" fmla="*/ 456 w 771"/>
                <a:gd name="T9" fmla="*/ 385 h 827"/>
                <a:gd name="T10" fmla="*/ 494 w 771"/>
                <a:gd name="T11" fmla="*/ 273 h 827"/>
                <a:gd name="T12" fmla="*/ 546 w 771"/>
                <a:gd name="T13" fmla="*/ 169 h 827"/>
                <a:gd name="T14" fmla="*/ 613 w 771"/>
                <a:gd name="T15" fmla="*/ 71 h 827"/>
                <a:gd name="T16" fmla="*/ 711 w 771"/>
                <a:gd name="T17" fmla="*/ 11 h 827"/>
                <a:gd name="T18" fmla="*/ 771 w 771"/>
                <a:gd name="T19" fmla="*/ 4 h 8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71"/>
                <a:gd name="T31" fmla="*/ 0 h 827"/>
                <a:gd name="T32" fmla="*/ 771 w 771"/>
                <a:gd name="T33" fmla="*/ 827 h 8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71" h="827">
                  <a:moveTo>
                    <a:pt x="0" y="827"/>
                  </a:moveTo>
                  <a:cubicBezTo>
                    <a:pt x="71" y="819"/>
                    <a:pt x="143" y="811"/>
                    <a:pt x="195" y="789"/>
                  </a:cubicBezTo>
                  <a:cubicBezTo>
                    <a:pt x="247" y="767"/>
                    <a:pt x="283" y="729"/>
                    <a:pt x="314" y="692"/>
                  </a:cubicBezTo>
                  <a:cubicBezTo>
                    <a:pt x="345" y="655"/>
                    <a:pt x="358" y="616"/>
                    <a:pt x="382" y="565"/>
                  </a:cubicBezTo>
                  <a:cubicBezTo>
                    <a:pt x="406" y="514"/>
                    <a:pt x="437" y="434"/>
                    <a:pt x="456" y="385"/>
                  </a:cubicBezTo>
                  <a:cubicBezTo>
                    <a:pt x="475" y="336"/>
                    <a:pt x="479" y="309"/>
                    <a:pt x="494" y="273"/>
                  </a:cubicBezTo>
                  <a:cubicBezTo>
                    <a:pt x="509" y="237"/>
                    <a:pt x="526" y="203"/>
                    <a:pt x="546" y="169"/>
                  </a:cubicBezTo>
                  <a:cubicBezTo>
                    <a:pt x="566" y="135"/>
                    <a:pt x="586" y="97"/>
                    <a:pt x="613" y="71"/>
                  </a:cubicBezTo>
                  <a:cubicBezTo>
                    <a:pt x="640" y="45"/>
                    <a:pt x="685" y="22"/>
                    <a:pt x="711" y="11"/>
                  </a:cubicBezTo>
                  <a:cubicBezTo>
                    <a:pt x="737" y="0"/>
                    <a:pt x="755" y="5"/>
                    <a:pt x="771" y="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20489" name="Line 12"/>
          <p:cNvSpPr>
            <a:spLocks noChangeShapeType="1"/>
          </p:cNvSpPr>
          <p:nvPr/>
        </p:nvSpPr>
        <p:spPr bwMode="auto">
          <a:xfrm>
            <a:off x="4440238" y="2054225"/>
            <a:ext cx="0" cy="117633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490" name="AutoShape 13"/>
          <p:cNvSpPr>
            <a:spLocks/>
          </p:cNvSpPr>
          <p:nvPr/>
        </p:nvSpPr>
        <p:spPr bwMode="auto">
          <a:xfrm>
            <a:off x="5224463" y="1157288"/>
            <a:ext cx="3494087" cy="1128712"/>
          </a:xfrm>
          <a:prstGeom prst="borderCallout1">
            <a:avLst>
              <a:gd name="adj1" fmla="val 11556"/>
              <a:gd name="adj2" fmla="val -2917"/>
              <a:gd name="adj3" fmla="val 80134"/>
              <a:gd name="adj4" fmla="val -21171"/>
            </a:avLst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sk-SK" sz="2000">
                <a:solidFill>
                  <a:srgbClr val="FF0000"/>
                </a:solidFill>
                <a:latin typeface="Book Antiqua" pitchFamily="18" charset="0"/>
              </a:rPr>
              <a:t>Priestor na pravo od tejto čiary reprezentuje </a:t>
            </a:r>
          </a:p>
          <a:p>
            <a:pPr algn="ctr" eaLnBrk="0" hangingPunct="0"/>
            <a:r>
              <a:rPr lang="sk-SK" sz="2000">
                <a:solidFill>
                  <a:srgbClr val="FF0000"/>
                </a:solidFill>
                <a:latin typeface="Book Antiqua" pitchFamily="18" charset="0"/>
              </a:rPr>
              <a:t>Pravdepodobnosť (x&gt;x</a:t>
            </a:r>
            <a:r>
              <a:rPr lang="sk-SK" sz="2000" baseline="-25000">
                <a:solidFill>
                  <a:srgbClr val="FF0000"/>
                </a:solidFill>
                <a:latin typeface="Book Antiqua" pitchFamily="18" charset="0"/>
              </a:rPr>
              <a:t>0</a:t>
            </a:r>
            <a:r>
              <a:rPr lang="sk-SK" sz="2000">
                <a:solidFill>
                  <a:srgbClr val="FF0000"/>
                </a:solidFill>
                <a:latin typeface="Book Antiqua" pitchFamily="18" charset="0"/>
              </a:rPr>
              <a:t>)</a:t>
            </a:r>
          </a:p>
        </p:txBody>
      </p:sp>
      <p:sp>
        <p:nvSpPr>
          <p:cNvPr id="20491" name="Text Box 14"/>
          <p:cNvSpPr txBox="1">
            <a:spLocks noChangeArrowheads="1"/>
          </p:cNvSpPr>
          <p:nvPr/>
        </p:nvSpPr>
        <p:spPr bwMode="auto">
          <a:xfrm>
            <a:off x="5632450" y="279717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k-SK" sz="2000">
                <a:latin typeface="Book Antiqua" pitchFamily="18" charset="0"/>
              </a:rPr>
              <a:t>x</a:t>
            </a:r>
          </a:p>
        </p:txBody>
      </p:sp>
      <p:sp>
        <p:nvSpPr>
          <p:cNvPr id="20492" name="Text Box 15"/>
          <p:cNvSpPr txBox="1">
            <a:spLocks noChangeArrowheads="1"/>
          </p:cNvSpPr>
          <p:nvPr/>
        </p:nvSpPr>
        <p:spPr bwMode="auto">
          <a:xfrm>
            <a:off x="4384675" y="2795588"/>
            <a:ext cx="428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k-SK" sz="2000" i="1">
                <a:latin typeface="Book Antiqua" pitchFamily="18" charset="0"/>
              </a:rPr>
              <a:t>x</a:t>
            </a:r>
            <a:r>
              <a:rPr lang="sk-SK" sz="2000" i="1" baseline="-25000">
                <a:latin typeface="Book Antiqua" pitchFamily="18" charset="0"/>
              </a:rPr>
              <a:t>0</a:t>
            </a:r>
            <a:endParaRPr lang="sk-SK" sz="2000" i="1">
              <a:latin typeface="Book Antiqua" pitchFamily="18" charset="0"/>
            </a:endParaRPr>
          </a:p>
        </p:txBody>
      </p:sp>
      <p:graphicFrame>
        <p:nvGraphicFramePr>
          <p:cNvPr id="20482" name="Object 16"/>
          <p:cNvGraphicFramePr>
            <a:graphicFrameLocks noChangeAspect="1"/>
          </p:cNvGraphicFramePr>
          <p:nvPr/>
        </p:nvGraphicFramePr>
        <p:xfrm>
          <a:off x="971550" y="3363913"/>
          <a:ext cx="678497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6" name="Equation" r:id="rId3" imgW="3517900" imgH="457200" progId="Equation.3">
                  <p:embed/>
                </p:oleObj>
              </mc:Choice>
              <mc:Fallback>
                <p:oleObj name="Equation" r:id="rId3" imgW="3517900" imgH="457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363913"/>
                        <a:ext cx="6784975" cy="8794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3" name="Text Box 18"/>
          <p:cNvSpPr txBox="1">
            <a:spLocks noChangeArrowheads="1"/>
          </p:cNvSpPr>
          <p:nvPr/>
        </p:nvSpPr>
        <p:spPr bwMode="auto">
          <a:xfrm>
            <a:off x="1338263" y="5473700"/>
            <a:ext cx="60325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k-SK" sz="2000">
                <a:latin typeface="Book Antiqua" pitchFamily="18" charset="0"/>
              </a:rPr>
              <a:t>Funkcia Q(.) a tiež funkcia erfc(.) sú integrály široko používané a dostupne ako funkcie v Exceli a  kalkulačkách. </a:t>
            </a:r>
          </a:p>
        </p:txBody>
      </p:sp>
      <p:sp>
        <p:nvSpPr>
          <p:cNvPr id="20494" name="Line 19"/>
          <p:cNvSpPr>
            <a:spLocks noChangeShapeType="1"/>
          </p:cNvSpPr>
          <p:nvPr/>
        </p:nvSpPr>
        <p:spPr bwMode="auto">
          <a:xfrm>
            <a:off x="3903663" y="1304925"/>
            <a:ext cx="0" cy="194786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495" name="Text Box 20"/>
          <p:cNvSpPr txBox="1">
            <a:spLocks noChangeArrowheads="1"/>
          </p:cNvSpPr>
          <p:nvPr/>
        </p:nvSpPr>
        <p:spPr bwMode="auto">
          <a:xfrm>
            <a:off x="3897313" y="2817813"/>
            <a:ext cx="428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k-SK" sz="2000" i="1">
                <a:latin typeface="Book Antiqua" pitchFamily="18" charset="0"/>
                <a:sym typeface="Symbol" pitchFamily="18" charset="2"/>
              </a:rPr>
              <a:t></a:t>
            </a:r>
            <a:endParaRPr lang="sk-SK" sz="2000" i="1">
              <a:latin typeface="Book Antiqua" pitchFamily="18" charset="0"/>
            </a:endParaRPr>
          </a:p>
        </p:txBody>
      </p:sp>
      <p:sp>
        <p:nvSpPr>
          <p:cNvPr id="20496" name="Text Box 21"/>
          <p:cNvSpPr txBox="1">
            <a:spLocks noChangeArrowheads="1"/>
          </p:cNvSpPr>
          <p:nvPr/>
        </p:nvSpPr>
        <p:spPr bwMode="auto">
          <a:xfrm>
            <a:off x="558800" y="1249363"/>
            <a:ext cx="26019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Symbol" pitchFamily="18" charset="2"/>
              <a:buChar char="m"/>
            </a:pPr>
            <a:r>
              <a:rPr lang="sk-SK" sz="2000" i="1">
                <a:latin typeface="Book Antiqua" pitchFamily="18" charset="0"/>
                <a:sym typeface="Symbol" pitchFamily="18" charset="2"/>
              </a:rPr>
              <a:t>= stred</a:t>
            </a:r>
          </a:p>
          <a:p>
            <a:pPr>
              <a:buFont typeface="Symbol" pitchFamily="18" charset="2"/>
              <a:buNone/>
            </a:pPr>
            <a:r>
              <a:rPr lang="sk-SK" sz="2000" i="1">
                <a:latin typeface="Book Antiqua" pitchFamily="18" charset="0"/>
                <a:sym typeface="Symbol" pitchFamily="18" charset="2"/>
              </a:rPr>
              <a:t>=štandardna  odchylka</a:t>
            </a:r>
            <a:endParaRPr lang="sk-SK" sz="2000" i="1">
              <a:latin typeface="Book Antiqua" pitchFamily="18" charset="0"/>
            </a:endParaRPr>
          </a:p>
        </p:txBody>
      </p:sp>
      <p:graphicFrame>
        <p:nvGraphicFramePr>
          <p:cNvPr id="20483" name="Object 22"/>
          <p:cNvGraphicFramePr>
            <a:graphicFrameLocks noChangeAspect="1"/>
          </p:cNvGraphicFramePr>
          <p:nvPr/>
        </p:nvGraphicFramePr>
        <p:xfrm>
          <a:off x="1560513" y="4498975"/>
          <a:ext cx="2017712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" name="Equation" r:id="rId5" imgW="1333500" imgH="495300" progId="Equation.3">
                  <p:embed/>
                </p:oleObj>
              </mc:Choice>
              <mc:Fallback>
                <p:oleObj name="Equation" r:id="rId5" imgW="1333500" imgH="4953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0513" y="4498975"/>
                        <a:ext cx="2017712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7" name="Text Box 23"/>
          <p:cNvSpPr txBox="1">
            <a:spLocks noChangeArrowheads="1"/>
          </p:cNvSpPr>
          <p:nvPr/>
        </p:nvSpPr>
        <p:spPr bwMode="auto">
          <a:xfrm>
            <a:off x="841375" y="4638675"/>
            <a:ext cx="1057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Symbol" pitchFamily="18" charset="2"/>
              <a:buNone/>
            </a:pPr>
            <a:r>
              <a:rPr lang="sk-SK" sz="2000">
                <a:latin typeface="Book Antiqua" pitchFamily="18" charset="0"/>
              </a:rPr>
              <a:t>Kde:</a:t>
            </a:r>
          </a:p>
        </p:txBody>
      </p:sp>
      <p:graphicFrame>
        <p:nvGraphicFramePr>
          <p:cNvPr id="20484" name="Object 24"/>
          <p:cNvGraphicFramePr>
            <a:graphicFrameLocks noChangeAspect="1"/>
          </p:cNvGraphicFramePr>
          <p:nvPr/>
        </p:nvGraphicFramePr>
        <p:xfrm>
          <a:off x="6669088" y="4530725"/>
          <a:ext cx="143986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8" name="Equation" r:id="rId7" imgW="952087" imgH="469696" progId="Equation.3">
                  <p:embed/>
                </p:oleObj>
              </mc:Choice>
              <mc:Fallback>
                <p:oleObj name="Equation" r:id="rId7" imgW="952087" imgH="469696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9088" y="4530725"/>
                        <a:ext cx="1439862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8" name="Text Box 25"/>
          <p:cNvSpPr txBox="1">
            <a:spLocks noChangeArrowheads="1"/>
          </p:cNvSpPr>
          <p:nvPr/>
        </p:nvSpPr>
        <p:spPr bwMode="auto">
          <a:xfrm>
            <a:off x="4071938" y="4357688"/>
            <a:ext cx="21955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Symbol" pitchFamily="18" charset="2"/>
              <a:buNone/>
            </a:pPr>
            <a:r>
              <a:rPr lang="sk-SK" sz="1600">
                <a:latin typeface="Book Antiqua" pitchFamily="18" charset="0"/>
              </a:rPr>
              <a:t>Približná hodnota,  aproximácia pre vysoké </a:t>
            </a:r>
            <a:r>
              <a:rPr lang="en-US" sz="1600">
                <a:latin typeface="Book Antiqua" pitchFamily="18" charset="0"/>
              </a:rPr>
              <a:t>kladn</a:t>
            </a:r>
            <a:r>
              <a:rPr lang="sk-SK" sz="1600">
                <a:latin typeface="Book Antiqua" pitchFamily="18" charset="0"/>
              </a:rPr>
              <a:t>é hodnoty y  </a:t>
            </a:r>
            <a:r>
              <a:rPr lang="sk-SK" sz="1600">
                <a:latin typeface="Book Antiqua" pitchFamily="18" charset="0"/>
                <a:sym typeface="Wingdings" pitchFamily="2" charset="2"/>
              </a:rPr>
              <a:t></a:t>
            </a:r>
            <a:endParaRPr lang="sk-SK" sz="1600">
              <a:latin typeface="Book Antiqua" pitchFamily="18" charset="0"/>
            </a:endParaRPr>
          </a:p>
        </p:txBody>
      </p:sp>
      <p:sp>
        <p:nvSpPr>
          <p:cNvPr id="20499" name="Rectangle 23"/>
          <p:cNvSpPr>
            <a:spLocks noChangeArrowheads="1"/>
          </p:cNvSpPr>
          <p:nvPr/>
        </p:nvSpPr>
        <p:spPr bwMode="auto">
          <a:xfrm>
            <a:off x="625475" y="228600"/>
            <a:ext cx="77724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>
                <a:latin typeface="Lucida Sans" pitchFamily="34" charset="0"/>
              </a:rPr>
              <a:t>Opakovanie: Gaussovo rozdelenie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320EF2-D4DA-4640-9019-C8335A045ACC}" type="slidenum">
              <a:rPr lang="sk-SK" sz="1400" smtClean="0"/>
              <a:pPr eaLnBrk="1" hangingPunct="1"/>
              <a:t>66</a:t>
            </a:fld>
            <a:endParaRPr lang="sk-SK" sz="1400" smtClean="0"/>
          </a:p>
        </p:txBody>
      </p:sp>
      <p:sp>
        <p:nvSpPr>
          <p:cNvPr id="21510" name="Line 3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1511" name="AutoShape 9"/>
          <p:cNvSpPr>
            <a:spLocks/>
          </p:cNvSpPr>
          <p:nvPr/>
        </p:nvSpPr>
        <p:spPr bwMode="auto">
          <a:xfrm>
            <a:off x="4344988" y="1868488"/>
            <a:ext cx="3673475" cy="681037"/>
          </a:xfrm>
          <a:prstGeom prst="borderCallout1">
            <a:avLst>
              <a:gd name="adj1" fmla="val 16782"/>
              <a:gd name="adj2" fmla="val -2421"/>
              <a:gd name="adj3" fmla="val 28440"/>
              <a:gd name="adj4" fmla="val -1210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eaLnBrk="0" hangingPunct="0"/>
            <a:r>
              <a:rPr lang="sk-SK" sz="2000">
                <a:latin typeface="Book Antiqua" pitchFamily="18" charset="0"/>
              </a:rPr>
              <a:t> Spektrálna hustota šumu= N</a:t>
            </a:r>
            <a:r>
              <a:rPr lang="sk-SK" sz="2000" baseline="-25000">
                <a:latin typeface="Book Antiqua" pitchFamily="18" charset="0"/>
              </a:rPr>
              <a:t>0</a:t>
            </a:r>
            <a:r>
              <a:rPr lang="sk-SK" sz="2000">
                <a:latin typeface="Book Antiqua" pitchFamily="18" charset="0"/>
              </a:rPr>
              <a:t> </a:t>
            </a:r>
          </a:p>
          <a:p>
            <a:pPr eaLnBrk="0" hangingPunct="0"/>
            <a:r>
              <a:rPr lang="sk-SK" sz="2000">
                <a:latin typeface="Book Antiqua" pitchFamily="18" charset="0"/>
              </a:rPr>
              <a:t> Šumová odchýlka:</a:t>
            </a:r>
            <a:endParaRPr lang="sk-SK" sz="2000" i="1">
              <a:latin typeface="Book Antiqua" pitchFamily="18" charset="0"/>
              <a:sym typeface="Symbol" pitchFamily="18" charset="2"/>
            </a:endParaRPr>
          </a:p>
        </p:txBody>
      </p:sp>
      <p:graphicFrame>
        <p:nvGraphicFramePr>
          <p:cNvPr id="21506" name="Object 12"/>
          <p:cNvGraphicFramePr>
            <a:graphicFrameLocks noChangeAspect="1"/>
          </p:cNvGraphicFramePr>
          <p:nvPr/>
        </p:nvGraphicFramePr>
        <p:xfrm>
          <a:off x="4440238" y="2603500"/>
          <a:ext cx="110172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5" name="Equation" r:id="rId3" imgW="571252" imgH="393529" progId="Equation.3">
                  <p:embed/>
                </p:oleObj>
              </mc:Choice>
              <mc:Fallback>
                <p:oleObj name="Equation" r:id="rId3" imgW="571252" imgH="39352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8" y="2603500"/>
                        <a:ext cx="1101725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Rectangle 18"/>
          <p:cNvSpPr>
            <a:spLocks noChangeArrowheads="1"/>
          </p:cNvSpPr>
          <p:nvPr/>
        </p:nvSpPr>
        <p:spPr bwMode="auto">
          <a:xfrm>
            <a:off x="4262438" y="1793875"/>
            <a:ext cx="4441825" cy="1720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>
              <a:latin typeface="Book Antiqua" pitchFamily="18" charset="0"/>
            </a:endParaRPr>
          </a:p>
        </p:txBody>
      </p:sp>
      <p:graphicFrame>
        <p:nvGraphicFramePr>
          <p:cNvPr id="21507" name="Object 20"/>
          <p:cNvGraphicFramePr>
            <a:graphicFrameLocks noChangeAspect="1"/>
          </p:cNvGraphicFramePr>
          <p:nvPr/>
        </p:nvGraphicFramePr>
        <p:xfrm>
          <a:off x="1042988" y="3778250"/>
          <a:ext cx="6711950" cy="273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6" name="Equation" r:id="rId5" imgW="3479800" imgH="1422400" progId="Equation.3">
                  <p:embed/>
                </p:oleObj>
              </mc:Choice>
              <mc:Fallback>
                <p:oleObj name="Equation" r:id="rId5" imgW="3479800" imgH="14224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778250"/>
                        <a:ext cx="6711950" cy="273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21"/>
          <p:cNvGraphicFramePr>
            <a:graphicFrameLocks noChangeAspect="1"/>
          </p:cNvGraphicFramePr>
          <p:nvPr/>
        </p:nvGraphicFramePr>
        <p:xfrm>
          <a:off x="6777038" y="2552700"/>
          <a:ext cx="1198562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7" name="Equation" r:id="rId7" imgW="622030" imgH="444307" progId="Equation.3">
                  <p:embed/>
                </p:oleObj>
              </mc:Choice>
              <mc:Fallback>
                <p:oleObj name="Equation" r:id="rId7" imgW="622030" imgH="444307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7038" y="2552700"/>
                        <a:ext cx="1198562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Rectangle 23"/>
          <p:cNvSpPr>
            <a:spLocks noChangeArrowheads="1"/>
          </p:cNvSpPr>
          <p:nvPr/>
        </p:nvSpPr>
        <p:spPr bwMode="auto">
          <a:xfrm>
            <a:off x="3668713" y="5059363"/>
            <a:ext cx="1711325" cy="1222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>
              <a:latin typeface="Book Antiqua" pitchFamily="18" charset="0"/>
            </a:endParaRPr>
          </a:p>
        </p:txBody>
      </p:sp>
      <p:sp>
        <p:nvSpPr>
          <p:cNvPr id="21514" name="AutoShape 24"/>
          <p:cNvSpPr>
            <a:spLocks/>
          </p:cNvSpPr>
          <p:nvPr/>
        </p:nvSpPr>
        <p:spPr bwMode="auto">
          <a:xfrm>
            <a:off x="6021388" y="5122863"/>
            <a:ext cx="2613025" cy="795337"/>
          </a:xfrm>
          <a:prstGeom prst="borderCallout1">
            <a:avLst>
              <a:gd name="adj1" fmla="val 24491"/>
              <a:gd name="adj2" fmla="val -2917"/>
              <a:gd name="adj3" fmla="val 57796"/>
              <a:gd name="adj4" fmla="val -20694"/>
            </a:avLst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sk-SK" sz="2000">
                <a:solidFill>
                  <a:srgbClr val="FF0000"/>
                </a:solidFill>
                <a:latin typeface="Book Antiqua" pitchFamily="18" charset="0"/>
              </a:rPr>
              <a:t>pravdepodobnosť chyby pri BPSK</a:t>
            </a:r>
          </a:p>
        </p:txBody>
      </p:sp>
      <p:grpSp>
        <p:nvGrpSpPr>
          <p:cNvPr id="21515" name="Group 25"/>
          <p:cNvGrpSpPr>
            <a:grpSpLocks noChangeAspect="1"/>
          </p:cNvGrpSpPr>
          <p:nvPr/>
        </p:nvGrpSpPr>
        <p:grpSpPr bwMode="auto">
          <a:xfrm>
            <a:off x="852488" y="1789113"/>
            <a:ext cx="2897187" cy="2154237"/>
            <a:chOff x="1342" y="2818"/>
            <a:chExt cx="4563" cy="3393"/>
          </a:xfrm>
        </p:grpSpPr>
        <p:sp>
          <p:nvSpPr>
            <p:cNvPr id="21517" name="AutoShape 26"/>
            <p:cNvSpPr>
              <a:spLocks noChangeAspect="1" noChangeArrowheads="1"/>
            </p:cNvSpPr>
            <p:nvPr/>
          </p:nvSpPr>
          <p:spPr bwMode="auto">
            <a:xfrm>
              <a:off x="1342" y="2818"/>
              <a:ext cx="4563" cy="3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latin typeface="Book Antiqua" pitchFamily="18" charset="0"/>
              </a:endParaRPr>
            </a:p>
          </p:txBody>
        </p:sp>
        <p:sp>
          <p:nvSpPr>
            <p:cNvPr id="21518" name="Freeform 27"/>
            <p:cNvSpPr>
              <a:spLocks/>
            </p:cNvSpPr>
            <p:nvPr/>
          </p:nvSpPr>
          <p:spPr bwMode="auto">
            <a:xfrm>
              <a:off x="2850" y="4826"/>
              <a:ext cx="1449" cy="269"/>
            </a:xfrm>
            <a:custGeom>
              <a:avLst/>
              <a:gdLst>
                <a:gd name="T0" fmla="*/ 0 w 2898"/>
                <a:gd name="T1" fmla="*/ 1 h 538"/>
                <a:gd name="T2" fmla="*/ 6 w 2898"/>
                <a:gd name="T3" fmla="*/ 1 h 538"/>
                <a:gd name="T4" fmla="*/ 3 w 2898"/>
                <a:gd name="T5" fmla="*/ 0 h 538"/>
                <a:gd name="T6" fmla="*/ 3 w 2898"/>
                <a:gd name="T7" fmla="*/ 1 h 538"/>
                <a:gd name="T8" fmla="*/ 3 w 2898"/>
                <a:gd name="T9" fmla="*/ 1 h 538"/>
                <a:gd name="T10" fmla="*/ 3 w 2898"/>
                <a:gd name="T11" fmla="*/ 1 h 538"/>
                <a:gd name="T12" fmla="*/ 3 w 2898"/>
                <a:gd name="T13" fmla="*/ 1 h 538"/>
                <a:gd name="T14" fmla="*/ 3 w 2898"/>
                <a:gd name="T15" fmla="*/ 1 h 538"/>
                <a:gd name="T16" fmla="*/ 3 w 2898"/>
                <a:gd name="T17" fmla="*/ 1 h 538"/>
                <a:gd name="T18" fmla="*/ 3 w 2898"/>
                <a:gd name="T19" fmla="*/ 1 h 538"/>
                <a:gd name="T20" fmla="*/ 3 w 2898"/>
                <a:gd name="T21" fmla="*/ 1 h 538"/>
                <a:gd name="T22" fmla="*/ 3 w 2898"/>
                <a:gd name="T23" fmla="*/ 1 h 538"/>
                <a:gd name="T24" fmla="*/ 2 w 2898"/>
                <a:gd name="T25" fmla="*/ 1 h 538"/>
                <a:gd name="T26" fmla="*/ 1 w 2898"/>
                <a:gd name="T27" fmla="*/ 1 h 538"/>
                <a:gd name="T28" fmla="*/ 1 w 2898"/>
                <a:gd name="T29" fmla="*/ 1 h 538"/>
                <a:gd name="T30" fmla="*/ 1 w 2898"/>
                <a:gd name="T31" fmla="*/ 1 h 538"/>
                <a:gd name="T32" fmla="*/ 1 w 2898"/>
                <a:gd name="T33" fmla="*/ 1 h 538"/>
                <a:gd name="T34" fmla="*/ 1 w 2898"/>
                <a:gd name="T35" fmla="*/ 1 h 538"/>
                <a:gd name="T36" fmla="*/ 1 w 2898"/>
                <a:gd name="T37" fmla="*/ 1 h 538"/>
                <a:gd name="T38" fmla="*/ 1 w 2898"/>
                <a:gd name="T39" fmla="*/ 1 h 538"/>
                <a:gd name="T40" fmla="*/ 1 w 2898"/>
                <a:gd name="T41" fmla="*/ 1 h 538"/>
                <a:gd name="T42" fmla="*/ 1 w 2898"/>
                <a:gd name="T43" fmla="*/ 1 h 538"/>
                <a:gd name="T44" fmla="*/ 1 w 2898"/>
                <a:gd name="T45" fmla="*/ 1 h 538"/>
                <a:gd name="T46" fmla="*/ 1 w 2898"/>
                <a:gd name="T47" fmla="*/ 1 h 538"/>
                <a:gd name="T48" fmla="*/ 1 w 2898"/>
                <a:gd name="T49" fmla="*/ 1 h 538"/>
                <a:gd name="T50" fmla="*/ 1 w 2898"/>
                <a:gd name="T51" fmla="*/ 1 h 538"/>
                <a:gd name="T52" fmla="*/ 1 w 2898"/>
                <a:gd name="T53" fmla="*/ 1 h 538"/>
                <a:gd name="T54" fmla="*/ 1 w 2898"/>
                <a:gd name="T55" fmla="*/ 1 h 538"/>
                <a:gd name="T56" fmla="*/ 1 w 2898"/>
                <a:gd name="T57" fmla="*/ 1 h 538"/>
                <a:gd name="T58" fmla="*/ 1 w 2898"/>
                <a:gd name="T59" fmla="*/ 1 h 538"/>
                <a:gd name="T60" fmla="*/ 1 w 2898"/>
                <a:gd name="T61" fmla="*/ 1 h 538"/>
                <a:gd name="T62" fmla="*/ 1 w 2898"/>
                <a:gd name="T63" fmla="*/ 1 h 538"/>
                <a:gd name="T64" fmla="*/ 1 w 2898"/>
                <a:gd name="T65" fmla="*/ 1 h 538"/>
                <a:gd name="T66" fmla="*/ 1 w 2898"/>
                <a:gd name="T67" fmla="*/ 1 h 538"/>
                <a:gd name="T68" fmla="*/ 1 w 2898"/>
                <a:gd name="T69" fmla="*/ 1 h 538"/>
                <a:gd name="T70" fmla="*/ 0 w 2898"/>
                <a:gd name="T71" fmla="*/ 1 h 5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98"/>
                <a:gd name="T109" fmla="*/ 0 h 538"/>
                <a:gd name="T110" fmla="*/ 2898 w 2898"/>
                <a:gd name="T111" fmla="*/ 538 h 5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98" h="538">
                  <a:moveTo>
                    <a:pt x="0" y="538"/>
                  </a:moveTo>
                  <a:lnTo>
                    <a:pt x="2898" y="538"/>
                  </a:lnTo>
                  <a:lnTo>
                    <a:pt x="1449" y="0"/>
                  </a:lnTo>
                  <a:lnTo>
                    <a:pt x="1403" y="22"/>
                  </a:lnTo>
                  <a:lnTo>
                    <a:pt x="1358" y="43"/>
                  </a:lnTo>
                  <a:lnTo>
                    <a:pt x="1313" y="64"/>
                  </a:lnTo>
                  <a:lnTo>
                    <a:pt x="1269" y="84"/>
                  </a:lnTo>
                  <a:lnTo>
                    <a:pt x="1225" y="104"/>
                  </a:lnTo>
                  <a:lnTo>
                    <a:pt x="1181" y="122"/>
                  </a:lnTo>
                  <a:lnTo>
                    <a:pt x="1139" y="139"/>
                  </a:lnTo>
                  <a:lnTo>
                    <a:pt x="1096" y="157"/>
                  </a:lnTo>
                  <a:lnTo>
                    <a:pt x="1055" y="172"/>
                  </a:lnTo>
                  <a:lnTo>
                    <a:pt x="1014" y="189"/>
                  </a:lnTo>
                  <a:lnTo>
                    <a:pt x="975" y="203"/>
                  </a:lnTo>
                  <a:lnTo>
                    <a:pt x="936" y="218"/>
                  </a:lnTo>
                  <a:lnTo>
                    <a:pt x="900" y="231"/>
                  </a:lnTo>
                  <a:lnTo>
                    <a:pt x="863" y="245"/>
                  </a:lnTo>
                  <a:lnTo>
                    <a:pt x="827" y="256"/>
                  </a:lnTo>
                  <a:lnTo>
                    <a:pt x="793" y="269"/>
                  </a:lnTo>
                  <a:lnTo>
                    <a:pt x="761" y="280"/>
                  </a:lnTo>
                  <a:lnTo>
                    <a:pt x="731" y="290"/>
                  </a:lnTo>
                  <a:lnTo>
                    <a:pt x="701" y="300"/>
                  </a:lnTo>
                  <a:lnTo>
                    <a:pt x="675" y="308"/>
                  </a:lnTo>
                  <a:lnTo>
                    <a:pt x="648" y="316"/>
                  </a:lnTo>
                  <a:lnTo>
                    <a:pt x="624" y="323"/>
                  </a:lnTo>
                  <a:lnTo>
                    <a:pt x="602" y="330"/>
                  </a:lnTo>
                  <a:lnTo>
                    <a:pt x="581" y="336"/>
                  </a:lnTo>
                  <a:lnTo>
                    <a:pt x="564" y="342"/>
                  </a:lnTo>
                  <a:lnTo>
                    <a:pt x="547" y="346"/>
                  </a:lnTo>
                  <a:lnTo>
                    <a:pt x="534" y="350"/>
                  </a:lnTo>
                  <a:lnTo>
                    <a:pt x="523" y="353"/>
                  </a:lnTo>
                  <a:lnTo>
                    <a:pt x="513" y="356"/>
                  </a:lnTo>
                  <a:lnTo>
                    <a:pt x="508" y="357"/>
                  </a:lnTo>
                  <a:lnTo>
                    <a:pt x="503" y="358"/>
                  </a:lnTo>
                  <a:lnTo>
                    <a:pt x="502" y="358"/>
                  </a:lnTo>
                  <a:lnTo>
                    <a:pt x="0" y="53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1519" name="Line 28"/>
            <p:cNvSpPr>
              <a:spLocks noChangeShapeType="1"/>
            </p:cNvSpPr>
            <p:nvPr/>
          </p:nvSpPr>
          <p:spPr bwMode="auto">
            <a:xfrm>
              <a:off x="1401" y="5095"/>
              <a:ext cx="4227" cy="1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1520" name="Freeform 29"/>
            <p:cNvSpPr>
              <a:spLocks/>
            </p:cNvSpPr>
            <p:nvPr/>
          </p:nvSpPr>
          <p:spPr bwMode="auto">
            <a:xfrm>
              <a:off x="5567" y="5042"/>
              <a:ext cx="181" cy="105"/>
            </a:xfrm>
            <a:custGeom>
              <a:avLst/>
              <a:gdLst>
                <a:gd name="T0" fmla="*/ 0 w 362"/>
                <a:gd name="T1" fmla="*/ 0 h 212"/>
                <a:gd name="T2" fmla="*/ 1 w 362"/>
                <a:gd name="T3" fmla="*/ 0 h 212"/>
                <a:gd name="T4" fmla="*/ 1 w 362"/>
                <a:gd name="T5" fmla="*/ 0 h 212"/>
                <a:gd name="T6" fmla="*/ 1 w 362"/>
                <a:gd name="T7" fmla="*/ 0 h 212"/>
                <a:gd name="T8" fmla="*/ 1 w 362"/>
                <a:gd name="T9" fmla="*/ 0 h 212"/>
                <a:gd name="T10" fmla="*/ 1 w 362"/>
                <a:gd name="T11" fmla="*/ 0 h 212"/>
                <a:gd name="T12" fmla="*/ 1 w 362"/>
                <a:gd name="T13" fmla="*/ 0 h 212"/>
                <a:gd name="T14" fmla="*/ 1 w 362"/>
                <a:gd name="T15" fmla="*/ 0 h 212"/>
                <a:gd name="T16" fmla="*/ 1 w 362"/>
                <a:gd name="T17" fmla="*/ 0 h 212"/>
                <a:gd name="T18" fmla="*/ 1 w 362"/>
                <a:gd name="T19" fmla="*/ 0 h 212"/>
                <a:gd name="T20" fmla="*/ 1 w 362"/>
                <a:gd name="T21" fmla="*/ 0 h 212"/>
                <a:gd name="T22" fmla="*/ 1 w 362"/>
                <a:gd name="T23" fmla="*/ 0 h 212"/>
                <a:gd name="T24" fmla="*/ 1 w 362"/>
                <a:gd name="T25" fmla="*/ 0 h 212"/>
                <a:gd name="T26" fmla="*/ 1 w 362"/>
                <a:gd name="T27" fmla="*/ 0 h 212"/>
                <a:gd name="T28" fmla="*/ 1 w 362"/>
                <a:gd name="T29" fmla="*/ 0 h 212"/>
                <a:gd name="T30" fmla="*/ 1 w 362"/>
                <a:gd name="T31" fmla="*/ 0 h 212"/>
                <a:gd name="T32" fmla="*/ 1 w 362"/>
                <a:gd name="T33" fmla="*/ 0 h 212"/>
                <a:gd name="T34" fmla="*/ 1 w 362"/>
                <a:gd name="T35" fmla="*/ 0 h 212"/>
                <a:gd name="T36" fmla="*/ 1 w 362"/>
                <a:gd name="T37" fmla="*/ 0 h 212"/>
                <a:gd name="T38" fmla="*/ 1 w 362"/>
                <a:gd name="T39" fmla="*/ 0 h 212"/>
                <a:gd name="T40" fmla="*/ 1 w 362"/>
                <a:gd name="T41" fmla="*/ 0 h 212"/>
                <a:gd name="T42" fmla="*/ 1 w 362"/>
                <a:gd name="T43" fmla="*/ 0 h 212"/>
                <a:gd name="T44" fmla="*/ 1 w 362"/>
                <a:gd name="T45" fmla="*/ 0 h 212"/>
                <a:gd name="T46" fmla="*/ 1 w 362"/>
                <a:gd name="T47" fmla="*/ 0 h 212"/>
                <a:gd name="T48" fmla="*/ 1 w 362"/>
                <a:gd name="T49" fmla="*/ 0 h 212"/>
                <a:gd name="T50" fmla="*/ 1 w 362"/>
                <a:gd name="T51" fmla="*/ 0 h 212"/>
                <a:gd name="T52" fmla="*/ 1 w 362"/>
                <a:gd name="T53" fmla="*/ 0 h 212"/>
                <a:gd name="T54" fmla="*/ 1 w 362"/>
                <a:gd name="T55" fmla="*/ 0 h 212"/>
                <a:gd name="T56" fmla="*/ 1 w 362"/>
                <a:gd name="T57" fmla="*/ 0 h 212"/>
                <a:gd name="T58" fmla="*/ 1 w 362"/>
                <a:gd name="T59" fmla="*/ 0 h 212"/>
                <a:gd name="T60" fmla="*/ 0 w 362"/>
                <a:gd name="T61" fmla="*/ 0 h 212"/>
                <a:gd name="T62" fmla="*/ 0 w 362"/>
                <a:gd name="T63" fmla="*/ 0 h 212"/>
                <a:gd name="T64" fmla="*/ 1 w 362"/>
                <a:gd name="T65" fmla="*/ 0 h 212"/>
                <a:gd name="T66" fmla="*/ 1 w 362"/>
                <a:gd name="T67" fmla="*/ 0 h 212"/>
                <a:gd name="T68" fmla="*/ 0 w 362"/>
                <a:gd name="T69" fmla="*/ 0 h 2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2"/>
                <a:gd name="T106" fmla="*/ 0 h 212"/>
                <a:gd name="T107" fmla="*/ 362 w 362"/>
                <a:gd name="T108" fmla="*/ 212 h 2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2" h="212">
                  <a:moveTo>
                    <a:pt x="0" y="212"/>
                  </a:moveTo>
                  <a:lnTo>
                    <a:pt x="2" y="209"/>
                  </a:lnTo>
                  <a:lnTo>
                    <a:pt x="5" y="206"/>
                  </a:lnTo>
                  <a:lnTo>
                    <a:pt x="9" y="202"/>
                  </a:lnTo>
                  <a:lnTo>
                    <a:pt x="14" y="198"/>
                  </a:lnTo>
                  <a:lnTo>
                    <a:pt x="19" y="192"/>
                  </a:lnTo>
                  <a:lnTo>
                    <a:pt x="24" y="185"/>
                  </a:lnTo>
                  <a:lnTo>
                    <a:pt x="31" y="178"/>
                  </a:lnTo>
                  <a:lnTo>
                    <a:pt x="36" y="171"/>
                  </a:lnTo>
                  <a:lnTo>
                    <a:pt x="41" y="163"/>
                  </a:lnTo>
                  <a:lnTo>
                    <a:pt x="46" y="154"/>
                  </a:lnTo>
                  <a:lnTo>
                    <a:pt x="51" y="144"/>
                  </a:lnTo>
                  <a:lnTo>
                    <a:pt x="55" y="136"/>
                  </a:lnTo>
                  <a:lnTo>
                    <a:pt x="58" y="126"/>
                  </a:lnTo>
                  <a:lnTo>
                    <a:pt x="60" y="116"/>
                  </a:lnTo>
                  <a:lnTo>
                    <a:pt x="60" y="105"/>
                  </a:lnTo>
                  <a:lnTo>
                    <a:pt x="60" y="95"/>
                  </a:lnTo>
                  <a:lnTo>
                    <a:pt x="58" y="86"/>
                  </a:lnTo>
                  <a:lnTo>
                    <a:pt x="55" y="76"/>
                  </a:lnTo>
                  <a:lnTo>
                    <a:pt x="51" y="67"/>
                  </a:lnTo>
                  <a:lnTo>
                    <a:pt x="46" y="58"/>
                  </a:lnTo>
                  <a:lnTo>
                    <a:pt x="41" y="49"/>
                  </a:lnTo>
                  <a:lnTo>
                    <a:pt x="36" y="41"/>
                  </a:lnTo>
                  <a:lnTo>
                    <a:pt x="31" y="34"/>
                  </a:lnTo>
                  <a:lnTo>
                    <a:pt x="24" y="27"/>
                  </a:lnTo>
                  <a:lnTo>
                    <a:pt x="19" y="20"/>
                  </a:lnTo>
                  <a:lnTo>
                    <a:pt x="14" y="14"/>
                  </a:lnTo>
                  <a:lnTo>
                    <a:pt x="9" y="10"/>
                  </a:lnTo>
                  <a:lnTo>
                    <a:pt x="5" y="6"/>
                  </a:lnTo>
                  <a:lnTo>
                    <a:pt x="2" y="3"/>
                  </a:lnTo>
                  <a:lnTo>
                    <a:pt x="0" y="0"/>
                  </a:lnTo>
                  <a:lnTo>
                    <a:pt x="362" y="107"/>
                  </a:lnTo>
                  <a:lnTo>
                    <a:pt x="1" y="212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1521" name="Rectangle 30"/>
            <p:cNvSpPr>
              <a:spLocks noChangeArrowheads="1"/>
            </p:cNvSpPr>
            <p:nvPr/>
          </p:nvSpPr>
          <p:spPr bwMode="auto">
            <a:xfrm>
              <a:off x="5776" y="5006"/>
              <a:ext cx="78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sk-SK" sz="1400">
                  <a:solidFill>
                    <a:srgbClr val="000000"/>
                  </a:solidFill>
                  <a:latin typeface="Book Antiqua" pitchFamily="18" charset="0"/>
                </a:rPr>
                <a:t>i</a:t>
              </a:r>
              <a:endParaRPr lang="sk-SK">
                <a:latin typeface="Book Antiqua" pitchFamily="18" charset="0"/>
              </a:endParaRPr>
            </a:p>
          </p:txBody>
        </p:sp>
        <p:sp>
          <p:nvSpPr>
            <p:cNvPr id="21522" name="Freeform 31"/>
            <p:cNvSpPr>
              <a:spLocks/>
            </p:cNvSpPr>
            <p:nvPr/>
          </p:nvSpPr>
          <p:spPr bwMode="auto">
            <a:xfrm>
              <a:off x="2397" y="5005"/>
              <a:ext cx="181" cy="179"/>
            </a:xfrm>
            <a:custGeom>
              <a:avLst/>
              <a:gdLst>
                <a:gd name="T0" fmla="*/ 1 w 362"/>
                <a:gd name="T1" fmla="*/ 0 h 359"/>
                <a:gd name="T2" fmla="*/ 1 w 362"/>
                <a:gd name="T3" fmla="*/ 0 h 359"/>
                <a:gd name="T4" fmla="*/ 1 w 362"/>
                <a:gd name="T5" fmla="*/ 0 h 359"/>
                <a:gd name="T6" fmla="*/ 1 w 362"/>
                <a:gd name="T7" fmla="*/ 0 h 359"/>
                <a:gd name="T8" fmla="*/ 1 w 362"/>
                <a:gd name="T9" fmla="*/ 0 h 359"/>
                <a:gd name="T10" fmla="*/ 1 w 362"/>
                <a:gd name="T11" fmla="*/ 0 h 359"/>
                <a:gd name="T12" fmla="*/ 1 w 362"/>
                <a:gd name="T13" fmla="*/ 0 h 359"/>
                <a:gd name="T14" fmla="*/ 1 w 362"/>
                <a:gd name="T15" fmla="*/ 0 h 359"/>
                <a:gd name="T16" fmla="*/ 1 w 362"/>
                <a:gd name="T17" fmla="*/ 0 h 359"/>
                <a:gd name="T18" fmla="*/ 1 w 362"/>
                <a:gd name="T19" fmla="*/ 0 h 359"/>
                <a:gd name="T20" fmla="*/ 1 w 362"/>
                <a:gd name="T21" fmla="*/ 0 h 359"/>
                <a:gd name="T22" fmla="*/ 1 w 362"/>
                <a:gd name="T23" fmla="*/ 0 h 359"/>
                <a:gd name="T24" fmla="*/ 1 w 362"/>
                <a:gd name="T25" fmla="*/ 0 h 359"/>
                <a:gd name="T26" fmla="*/ 1 w 362"/>
                <a:gd name="T27" fmla="*/ 0 h 359"/>
                <a:gd name="T28" fmla="*/ 1 w 362"/>
                <a:gd name="T29" fmla="*/ 0 h 359"/>
                <a:gd name="T30" fmla="*/ 1 w 362"/>
                <a:gd name="T31" fmla="*/ 0 h 359"/>
                <a:gd name="T32" fmla="*/ 1 w 362"/>
                <a:gd name="T33" fmla="*/ 0 h 359"/>
                <a:gd name="T34" fmla="*/ 1 w 362"/>
                <a:gd name="T35" fmla="*/ 0 h 359"/>
                <a:gd name="T36" fmla="*/ 1 w 362"/>
                <a:gd name="T37" fmla="*/ 0 h 359"/>
                <a:gd name="T38" fmla="*/ 1 w 362"/>
                <a:gd name="T39" fmla="*/ 0 h 359"/>
                <a:gd name="T40" fmla="*/ 1 w 362"/>
                <a:gd name="T41" fmla="*/ 0 h 359"/>
                <a:gd name="T42" fmla="*/ 1 w 362"/>
                <a:gd name="T43" fmla="*/ 0 h 359"/>
                <a:gd name="T44" fmla="*/ 1 w 362"/>
                <a:gd name="T45" fmla="*/ 0 h 359"/>
                <a:gd name="T46" fmla="*/ 1 w 362"/>
                <a:gd name="T47" fmla="*/ 0 h 359"/>
                <a:gd name="T48" fmla="*/ 1 w 362"/>
                <a:gd name="T49" fmla="*/ 0 h 359"/>
                <a:gd name="T50" fmla="*/ 1 w 362"/>
                <a:gd name="T51" fmla="*/ 0 h 359"/>
                <a:gd name="T52" fmla="*/ 1 w 362"/>
                <a:gd name="T53" fmla="*/ 0 h 359"/>
                <a:gd name="T54" fmla="*/ 1 w 362"/>
                <a:gd name="T55" fmla="*/ 0 h 359"/>
                <a:gd name="T56" fmla="*/ 1 w 362"/>
                <a:gd name="T57" fmla="*/ 0 h 359"/>
                <a:gd name="T58" fmla="*/ 1 w 362"/>
                <a:gd name="T59" fmla="*/ 0 h 359"/>
                <a:gd name="T60" fmla="*/ 1 w 362"/>
                <a:gd name="T61" fmla="*/ 0 h 359"/>
                <a:gd name="T62" fmla="*/ 0 w 362"/>
                <a:gd name="T63" fmla="*/ 0 h 3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2"/>
                <a:gd name="T97" fmla="*/ 0 h 359"/>
                <a:gd name="T98" fmla="*/ 362 w 362"/>
                <a:gd name="T99" fmla="*/ 359 h 35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2" h="359">
                  <a:moveTo>
                    <a:pt x="1" y="198"/>
                  </a:moveTo>
                  <a:lnTo>
                    <a:pt x="4" y="216"/>
                  </a:lnTo>
                  <a:lnTo>
                    <a:pt x="8" y="233"/>
                  </a:lnTo>
                  <a:lnTo>
                    <a:pt x="14" y="250"/>
                  </a:lnTo>
                  <a:lnTo>
                    <a:pt x="23" y="265"/>
                  </a:lnTo>
                  <a:lnTo>
                    <a:pt x="31" y="279"/>
                  </a:lnTo>
                  <a:lnTo>
                    <a:pt x="41" y="293"/>
                  </a:lnTo>
                  <a:lnTo>
                    <a:pt x="54" y="306"/>
                  </a:lnTo>
                  <a:lnTo>
                    <a:pt x="66" y="318"/>
                  </a:lnTo>
                  <a:lnTo>
                    <a:pt x="81" y="328"/>
                  </a:lnTo>
                  <a:lnTo>
                    <a:pt x="95" y="336"/>
                  </a:lnTo>
                  <a:lnTo>
                    <a:pt x="110" y="345"/>
                  </a:lnTo>
                  <a:lnTo>
                    <a:pt x="127" y="350"/>
                  </a:lnTo>
                  <a:lnTo>
                    <a:pt x="144" y="355"/>
                  </a:lnTo>
                  <a:lnTo>
                    <a:pt x="163" y="357"/>
                  </a:lnTo>
                  <a:lnTo>
                    <a:pt x="181" y="359"/>
                  </a:lnTo>
                  <a:lnTo>
                    <a:pt x="199" y="357"/>
                  </a:lnTo>
                  <a:lnTo>
                    <a:pt x="218" y="355"/>
                  </a:lnTo>
                  <a:lnTo>
                    <a:pt x="235" y="350"/>
                  </a:lnTo>
                  <a:lnTo>
                    <a:pt x="252" y="345"/>
                  </a:lnTo>
                  <a:lnTo>
                    <a:pt x="267" y="336"/>
                  </a:lnTo>
                  <a:lnTo>
                    <a:pt x="283" y="328"/>
                  </a:lnTo>
                  <a:lnTo>
                    <a:pt x="297" y="318"/>
                  </a:lnTo>
                  <a:lnTo>
                    <a:pt x="310" y="306"/>
                  </a:lnTo>
                  <a:lnTo>
                    <a:pt x="321" y="293"/>
                  </a:lnTo>
                  <a:lnTo>
                    <a:pt x="331" y="279"/>
                  </a:lnTo>
                  <a:lnTo>
                    <a:pt x="341" y="265"/>
                  </a:lnTo>
                  <a:lnTo>
                    <a:pt x="348" y="250"/>
                  </a:lnTo>
                  <a:lnTo>
                    <a:pt x="354" y="233"/>
                  </a:lnTo>
                  <a:lnTo>
                    <a:pt x="358" y="216"/>
                  </a:lnTo>
                  <a:lnTo>
                    <a:pt x="361" y="198"/>
                  </a:lnTo>
                  <a:lnTo>
                    <a:pt x="362" y="180"/>
                  </a:lnTo>
                  <a:lnTo>
                    <a:pt x="361" y="161"/>
                  </a:lnTo>
                  <a:lnTo>
                    <a:pt x="358" y="143"/>
                  </a:lnTo>
                  <a:lnTo>
                    <a:pt x="354" y="126"/>
                  </a:lnTo>
                  <a:lnTo>
                    <a:pt x="348" y="110"/>
                  </a:lnTo>
                  <a:lnTo>
                    <a:pt x="341" y="94"/>
                  </a:lnTo>
                  <a:lnTo>
                    <a:pt x="331" y="79"/>
                  </a:lnTo>
                  <a:lnTo>
                    <a:pt x="321" y="65"/>
                  </a:lnTo>
                  <a:lnTo>
                    <a:pt x="310" y="52"/>
                  </a:lnTo>
                  <a:lnTo>
                    <a:pt x="297" y="41"/>
                  </a:lnTo>
                  <a:lnTo>
                    <a:pt x="283" y="31"/>
                  </a:lnTo>
                  <a:lnTo>
                    <a:pt x="267" y="21"/>
                  </a:lnTo>
                  <a:lnTo>
                    <a:pt x="252" y="14"/>
                  </a:lnTo>
                  <a:lnTo>
                    <a:pt x="235" y="9"/>
                  </a:lnTo>
                  <a:lnTo>
                    <a:pt x="218" y="5"/>
                  </a:lnTo>
                  <a:lnTo>
                    <a:pt x="199" y="2"/>
                  </a:lnTo>
                  <a:lnTo>
                    <a:pt x="181" y="0"/>
                  </a:lnTo>
                  <a:lnTo>
                    <a:pt x="163" y="2"/>
                  </a:lnTo>
                  <a:lnTo>
                    <a:pt x="144" y="5"/>
                  </a:lnTo>
                  <a:lnTo>
                    <a:pt x="127" y="9"/>
                  </a:lnTo>
                  <a:lnTo>
                    <a:pt x="110" y="14"/>
                  </a:lnTo>
                  <a:lnTo>
                    <a:pt x="95" y="21"/>
                  </a:lnTo>
                  <a:lnTo>
                    <a:pt x="81" y="31"/>
                  </a:lnTo>
                  <a:lnTo>
                    <a:pt x="66" y="41"/>
                  </a:lnTo>
                  <a:lnTo>
                    <a:pt x="54" y="52"/>
                  </a:lnTo>
                  <a:lnTo>
                    <a:pt x="41" y="65"/>
                  </a:lnTo>
                  <a:lnTo>
                    <a:pt x="31" y="79"/>
                  </a:lnTo>
                  <a:lnTo>
                    <a:pt x="23" y="94"/>
                  </a:lnTo>
                  <a:lnTo>
                    <a:pt x="14" y="110"/>
                  </a:lnTo>
                  <a:lnTo>
                    <a:pt x="8" y="126"/>
                  </a:lnTo>
                  <a:lnTo>
                    <a:pt x="4" y="143"/>
                  </a:lnTo>
                  <a:lnTo>
                    <a:pt x="1" y="161"/>
                  </a:lnTo>
                  <a:lnTo>
                    <a:pt x="0" y="180"/>
                  </a:lnTo>
                  <a:lnTo>
                    <a:pt x="1" y="198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1523" name="Freeform 32"/>
            <p:cNvSpPr>
              <a:spLocks/>
            </p:cNvSpPr>
            <p:nvPr/>
          </p:nvSpPr>
          <p:spPr bwMode="auto">
            <a:xfrm>
              <a:off x="4571" y="5005"/>
              <a:ext cx="181" cy="179"/>
            </a:xfrm>
            <a:custGeom>
              <a:avLst/>
              <a:gdLst>
                <a:gd name="T0" fmla="*/ 1 w 362"/>
                <a:gd name="T1" fmla="*/ 0 h 359"/>
                <a:gd name="T2" fmla="*/ 1 w 362"/>
                <a:gd name="T3" fmla="*/ 0 h 359"/>
                <a:gd name="T4" fmla="*/ 1 w 362"/>
                <a:gd name="T5" fmla="*/ 0 h 359"/>
                <a:gd name="T6" fmla="*/ 1 w 362"/>
                <a:gd name="T7" fmla="*/ 0 h 359"/>
                <a:gd name="T8" fmla="*/ 1 w 362"/>
                <a:gd name="T9" fmla="*/ 0 h 359"/>
                <a:gd name="T10" fmla="*/ 1 w 362"/>
                <a:gd name="T11" fmla="*/ 0 h 359"/>
                <a:gd name="T12" fmla="*/ 1 w 362"/>
                <a:gd name="T13" fmla="*/ 0 h 359"/>
                <a:gd name="T14" fmla="*/ 1 w 362"/>
                <a:gd name="T15" fmla="*/ 0 h 359"/>
                <a:gd name="T16" fmla="*/ 1 w 362"/>
                <a:gd name="T17" fmla="*/ 0 h 359"/>
                <a:gd name="T18" fmla="*/ 1 w 362"/>
                <a:gd name="T19" fmla="*/ 0 h 359"/>
                <a:gd name="T20" fmla="*/ 1 w 362"/>
                <a:gd name="T21" fmla="*/ 0 h 359"/>
                <a:gd name="T22" fmla="*/ 1 w 362"/>
                <a:gd name="T23" fmla="*/ 0 h 359"/>
                <a:gd name="T24" fmla="*/ 1 w 362"/>
                <a:gd name="T25" fmla="*/ 0 h 359"/>
                <a:gd name="T26" fmla="*/ 1 w 362"/>
                <a:gd name="T27" fmla="*/ 0 h 359"/>
                <a:gd name="T28" fmla="*/ 1 w 362"/>
                <a:gd name="T29" fmla="*/ 0 h 359"/>
                <a:gd name="T30" fmla="*/ 1 w 362"/>
                <a:gd name="T31" fmla="*/ 0 h 359"/>
                <a:gd name="T32" fmla="*/ 1 w 362"/>
                <a:gd name="T33" fmla="*/ 0 h 359"/>
                <a:gd name="T34" fmla="*/ 1 w 362"/>
                <a:gd name="T35" fmla="*/ 0 h 359"/>
                <a:gd name="T36" fmla="*/ 1 w 362"/>
                <a:gd name="T37" fmla="*/ 0 h 359"/>
                <a:gd name="T38" fmla="*/ 1 w 362"/>
                <a:gd name="T39" fmla="*/ 0 h 359"/>
                <a:gd name="T40" fmla="*/ 1 w 362"/>
                <a:gd name="T41" fmla="*/ 0 h 359"/>
                <a:gd name="T42" fmla="*/ 1 w 362"/>
                <a:gd name="T43" fmla="*/ 0 h 359"/>
                <a:gd name="T44" fmla="*/ 1 w 362"/>
                <a:gd name="T45" fmla="*/ 0 h 359"/>
                <a:gd name="T46" fmla="*/ 1 w 362"/>
                <a:gd name="T47" fmla="*/ 0 h 359"/>
                <a:gd name="T48" fmla="*/ 1 w 362"/>
                <a:gd name="T49" fmla="*/ 0 h 359"/>
                <a:gd name="T50" fmla="*/ 1 w 362"/>
                <a:gd name="T51" fmla="*/ 0 h 359"/>
                <a:gd name="T52" fmla="*/ 1 w 362"/>
                <a:gd name="T53" fmla="*/ 0 h 359"/>
                <a:gd name="T54" fmla="*/ 1 w 362"/>
                <a:gd name="T55" fmla="*/ 0 h 359"/>
                <a:gd name="T56" fmla="*/ 1 w 362"/>
                <a:gd name="T57" fmla="*/ 0 h 359"/>
                <a:gd name="T58" fmla="*/ 1 w 362"/>
                <a:gd name="T59" fmla="*/ 0 h 359"/>
                <a:gd name="T60" fmla="*/ 1 w 362"/>
                <a:gd name="T61" fmla="*/ 0 h 359"/>
                <a:gd name="T62" fmla="*/ 0 w 362"/>
                <a:gd name="T63" fmla="*/ 0 h 3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2"/>
                <a:gd name="T97" fmla="*/ 0 h 359"/>
                <a:gd name="T98" fmla="*/ 362 w 362"/>
                <a:gd name="T99" fmla="*/ 359 h 35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2" h="359">
                  <a:moveTo>
                    <a:pt x="2" y="198"/>
                  </a:moveTo>
                  <a:lnTo>
                    <a:pt x="4" y="216"/>
                  </a:lnTo>
                  <a:lnTo>
                    <a:pt x="9" y="233"/>
                  </a:lnTo>
                  <a:lnTo>
                    <a:pt x="14" y="250"/>
                  </a:lnTo>
                  <a:lnTo>
                    <a:pt x="23" y="265"/>
                  </a:lnTo>
                  <a:lnTo>
                    <a:pt x="31" y="279"/>
                  </a:lnTo>
                  <a:lnTo>
                    <a:pt x="41" y="293"/>
                  </a:lnTo>
                  <a:lnTo>
                    <a:pt x="54" y="306"/>
                  </a:lnTo>
                  <a:lnTo>
                    <a:pt x="67" y="318"/>
                  </a:lnTo>
                  <a:lnTo>
                    <a:pt x="81" y="328"/>
                  </a:lnTo>
                  <a:lnTo>
                    <a:pt x="95" y="336"/>
                  </a:lnTo>
                  <a:lnTo>
                    <a:pt x="110" y="345"/>
                  </a:lnTo>
                  <a:lnTo>
                    <a:pt x="127" y="350"/>
                  </a:lnTo>
                  <a:lnTo>
                    <a:pt x="144" y="355"/>
                  </a:lnTo>
                  <a:lnTo>
                    <a:pt x="163" y="357"/>
                  </a:lnTo>
                  <a:lnTo>
                    <a:pt x="181" y="359"/>
                  </a:lnTo>
                  <a:lnTo>
                    <a:pt x="200" y="357"/>
                  </a:lnTo>
                  <a:lnTo>
                    <a:pt x="218" y="355"/>
                  </a:lnTo>
                  <a:lnTo>
                    <a:pt x="235" y="350"/>
                  </a:lnTo>
                  <a:lnTo>
                    <a:pt x="252" y="345"/>
                  </a:lnTo>
                  <a:lnTo>
                    <a:pt x="268" y="336"/>
                  </a:lnTo>
                  <a:lnTo>
                    <a:pt x="283" y="328"/>
                  </a:lnTo>
                  <a:lnTo>
                    <a:pt x="297" y="318"/>
                  </a:lnTo>
                  <a:lnTo>
                    <a:pt x="310" y="306"/>
                  </a:lnTo>
                  <a:lnTo>
                    <a:pt x="321" y="293"/>
                  </a:lnTo>
                  <a:lnTo>
                    <a:pt x="331" y="279"/>
                  </a:lnTo>
                  <a:lnTo>
                    <a:pt x="341" y="265"/>
                  </a:lnTo>
                  <a:lnTo>
                    <a:pt x="348" y="250"/>
                  </a:lnTo>
                  <a:lnTo>
                    <a:pt x="354" y="233"/>
                  </a:lnTo>
                  <a:lnTo>
                    <a:pt x="358" y="216"/>
                  </a:lnTo>
                  <a:lnTo>
                    <a:pt x="361" y="198"/>
                  </a:lnTo>
                  <a:lnTo>
                    <a:pt x="362" y="180"/>
                  </a:lnTo>
                  <a:lnTo>
                    <a:pt x="361" y="161"/>
                  </a:lnTo>
                  <a:lnTo>
                    <a:pt x="358" y="143"/>
                  </a:lnTo>
                  <a:lnTo>
                    <a:pt x="354" y="126"/>
                  </a:lnTo>
                  <a:lnTo>
                    <a:pt x="348" y="110"/>
                  </a:lnTo>
                  <a:lnTo>
                    <a:pt x="341" y="94"/>
                  </a:lnTo>
                  <a:lnTo>
                    <a:pt x="331" y="79"/>
                  </a:lnTo>
                  <a:lnTo>
                    <a:pt x="321" y="65"/>
                  </a:lnTo>
                  <a:lnTo>
                    <a:pt x="310" y="52"/>
                  </a:lnTo>
                  <a:lnTo>
                    <a:pt x="297" y="41"/>
                  </a:lnTo>
                  <a:lnTo>
                    <a:pt x="283" y="31"/>
                  </a:lnTo>
                  <a:lnTo>
                    <a:pt x="268" y="21"/>
                  </a:lnTo>
                  <a:lnTo>
                    <a:pt x="252" y="14"/>
                  </a:lnTo>
                  <a:lnTo>
                    <a:pt x="235" y="9"/>
                  </a:lnTo>
                  <a:lnTo>
                    <a:pt x="218" y="5"/>
                  </a:lnTo>
                  <a:lnTo>
                    <a:pt x="200" y="2"/>
                  </a:lnTo>
                  <a:lnTo>
                    <a:pt x="181" y="0"/>
                  </a:lnTo>
                  <a:lnTo>
                    <a:pt x="163" y="2"/>
                  </a:lnTo>
                  <a:lnTo>
                    <a:pt x="144" y="5"/>
                  </a:lnTo>
                  <a:lnTo>
                    <a:pt x="127" y="9"/>
                  </a:lnTo>
                  <a:lnTo>
                    <a:pt x="110" y="14"/>
                  </a:lnTo>
                  <a:lnTo>
                    <a:pt x="95" y="21"/>
                  </a:lnTo>
                  <a:lnTo>
                    <a:pt x="81" y="31"/>
                  </a:lnTo>
                  <a:lnTo>
                    <a:pt x="67" y="41"/>
                  </a:lnTo>
                  <a:lnTo>
                    <a:pt x="54" y="52"/>
                  </a:lnTo>
                  <a:lnTo>
                    <a:pt x="41" y="65"/>
                  </a:lnTo>
                  <a:lnTo>
                    <a:pt x="31" y="79"/>
                  </a:lnTo>
                  <a:lnTo>
                    <a:pt x="23" y="94"/>
                  </a:lnTo>
                  <a:lnTo>
                    <a:pt x="14" y="110"/>
                  </a:lnTo>
                  <a:lnTo>
                    <a:pt x="9" y="126"/>
                  </a:lnTo>
                  <a:lnTo>
                    <a:pt x="4" y="143"/>
                  </a:lnTo>
                  <a:lnTo>
                    <a:pt x="2" y="161"/>
                  </a:lnTo>
                  <a:lnTo>
                    <a:pt x="0" y="180"/>
                  </a:lnTo>
                  <a:lnTo>
                    <a:pt x="2" y="198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1524" name="Line 33"/>
            <p:cNvSpPr>
              <a:spLocks noChangeShapeType="1"/>
            </p:cNvSpPr>
            <p:nvPr/>
          </p:nvSpPr>
          <p:spPr bwMode="auto">
            <a:xfrm flipV="1">
              <a:off x="3574" y="3422"/>
              <a:ext cx="1" cy="1852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1525" name="Freeform 34"/>
            <p:cNvSpPr>
              <a:spLocks/>
            </p:cNvSpPr>
            <p:nvPr/>
          </p:nvSpPr>
          <p:spPr bwMode="auto">
            <a:xfrm>
              <a:off x="3521" y="3302"/>
              <a:ext cx="106" cy="180"/>
            </a:xfrm>
            <a:custGeom>
              <a:avLst/>
              <a:gdLst>
                <a:gd name="T0" fmla="*/ 0 w 214"/>
                <a:gd name="T1" fmla="*/ 1 h 358"/>
                <a:gd name="T2" fmla="*/ 0 w 214"/>
                <a:gd name="T3" fmla="*/ 1 h 358"/>
                <a:gd name="T4" fmla="*/ 0 w 214"/>
                <a:gd name="T5" fmla="*/ 1 h 358"/>
                <a:gd name="T6" fmla="*/ 0 w 214"/>
                <a:gd name="T7" fmla="*/ 1 h 358"/>
                <a:gd name="T8" fmla="*/ 0 w 214"/>
                <a:gd name="T9" fmla="*/ 1 h 358"/>
                <a:gd name="T10" fmla="*/ 0 w 214"/>
                <a:gd name="T11" fmla="*/ 1 h 358"/>
                <a:gd name="T12" fmla="*/ 0 w 214"/>
                <a:gd name="T13" fmla="*/ 1 h 358"/>
                <a:gd name="T14" fmla="*/ 0 w 214"/>
                <a:gd name="T15" fmla="*/ 1 h 358"/>
                <a:gd name="T16" fmla="*/ 0 w 214"/>
                <a:gd name="T17" fmla="*/ 1 h 358"/>
                <a:gd name="T18" fmla="*/ 0 w 214"/>
                <a:gd name="T19" fmla="*/ 1 h 358"/>
                <a:gd name="T20" fmla="*/ 0 w 214"/>
                <a:gd name="T21" fmla="*/ 1 h 358"/>
                <a:gd name="T22" fmla="*/ 0 w 214"/>
                <a:gd name="T23" fmla="*/ 1 h 358"/>
                <a:gd name="T24" fmla="*/ 0 w 214"/>
                <a:gd name="T25" fmla="*/ 1 h 358"/>
                <a:gd name="T26" fmla="*/ 0 w 214"/>
                <a:gd name="T27" fmla="*/ 1 h 358"/>
                <a:gd name="T28" fmla="*/ 0 w 214"/>
                <a:gd name="T29" fmla="*/ 1 h 358"/>
                <a:gd name="T30" fmla="*/ 0 w 214"/>
                <a:gd name="T31" fmla="*/ 1 h 358"/>
                <a:gd name="T32" fmla="*/ 0 w 214"/>
                <a:gd name="T33" fmla="*/ 1 h 358"/>
                <a:gd name="T34" fmla="*/ 0 w 214"/>
                <a:gd name="T35" fmla="*/ 1 h 358"/>
                <a:gd name="T36" fmla="*/ 0 w 214"/>
                <a:gd name="T37" fmla="*/ 1 h 358"/>
                <a:gd name="T38" fmla="*/ 0 w 214"/>
                <a:gd name="T39" fmla="*/ 1 h 358"/>
                <a:gd name="T40" fmla="*/ 0 w 214"/>
                <a:gd name="T41" fmla="*/ 1 h 358"/>
                <a:gd name="T42" fmla="*/ 0 w 214"/>
                <a:gd name="T43" fmla="*/ 1 h 358"/>
                <a:gd name="T44" fmla="*/ 0 w 214"/>
                <a:gd name="T45" fmla="*/ 1 h 358"/>
                <a:gd name="T46" fmla="*/ 0 w 214"/>
                <a:gd name="T47" fmla="*/ 1 h 358"/>
                <a:gd name="T48" fmla="*/ 0 w 214"/>
                <a:gd name="T49" fmla="*/ 1 h 358"/>
                <a:gd name="T50" fmla="*/ 0 w 214"/>
                <a:gd name="T51" fmla="*/ 1 h 358"/>
                <a:gd name="T52" fmla="*/ 0 w 214"/>
                <a:gd name="T53" fmla="*/ 1 h 358"/>
                <a:gd name="T54" fmla="*/ 0 w 214"/>
                <a:gd name="T55" fmla="*/ 1 h 358"/>
                <a:gd name="T56" fmla="*/ 0 w 214"/>
                <a:gd name="T57" fmla="*/ 1 h 358"/>
                <a:gd name="T58" fmla="*/ 0 w 214"/>
                <a:gd name="T59" fmla="*/ 1 h 358"/>
                <a:gd name="T60" fmla="*/ 0 w 214"/>
                <a:gd name="T61" fmla="*/ 1 h 358"/>
                <a:gd name="T62" fmla="*/ 0 w 214"/>
                <a:gd name="T63" fmla="*/ 1 h 358"/>
                <a:gd name="T64" fmla="*/ 0 w 214"/>
                <a:gd name="T65" fmla="*/ 0 h 358"/>
                <a:gd name="T66" fmla="*/ 0 w 214"/>
                <a:gd name="T67" fmla="*/ 1 h 358"/>
                <a:gd name="T68" fmla="*/ 0 w 214"/>
                <a:gd name="T69" fmla="*/ 1 h 3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4"/>
                <a:gd name="T106" fmla="*/ 0 h 358"/>
                <a:gd name="T107" fmla="*/ 214 w 214"/>
                <a:gd name="T108" fmla="*/ 358 h 3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4" h="358">
                  <a:moveTo>
                    <a:pt x="214" y="358"/>
                  </a:moveTo>
                  <a:lnTo>
                    <a:pt x="211" y="356"/>
                  </a:lnTo>
                  <a:lnTo>
                    <a:pt x="208" y="353"/>
                  </a:lnTo>
                  <a:lnTo>
                    <a:pt x="204" y="349"/>
                  </a:lnTo>
                  <a:lnTo>
                    <a:pt x="200" y="344"/>
                  </a:lnTo>
                  <a:lnTo>
                    <a:pt x="194" y="339"/>
                  </a:lnTo>
                  <a:lnTo>
                    <a:pt x="187" y="335"/>
                  </a:lnTo>
                  <a:lnTo>
                    <a:pt x="180" y="328"/>
                  </a:lnTo>
                  <a:lnTo>
                    <a:pt x="173" y="322"/>
                  </a:lnTo>
                  <a:lnTo>
                    <a:pt x="164" y="318"/>
                  </a:lnTo>
                  <a:lnTo>
                    <a:pt x="156" y="312"/>
                  </a:lnTo>
                  <a:lnTo>
                    <a:pt x="146" y="308"/>
                  </a:lnTo>
                  <a:lnTo>
                    <a:pt x="137" y="304"/>
                  </a:lnTo>
                  <a:lnTo>
                    <a:pt x="127" y="301"/>
                  </a:lnTo>
                  <a:lnTo>
                    <a:pt x="118" y="298"/>
                  </a:lnTo>
                  <a:lnTo>
                    <a:pt x="106" y="298"/>
                  </a:lnTo>
                  <a:lnTo>
                    <a:pt x="96" y="298"/>
                  </a:lnTo>
                  <a:lnTo>
                    <a:pt x="86" y="301"/>
                  </a:lnTo>
                  <a:lnTo>
                    <a:pt x="77" y="304"/>
                  </a:lnTo>
                  <a:lnTo>
                    <a:pt x="68" y="308"/>
                  </a:lnTo>
                  <a:lnTo>
                    <a:pt x="58" y="312"/>
                  </a:lnTo>
                  <a:lnTo>
                    <a:pt x="50" y="318"/>
                  </a:lnTo>
                  <a:lnTo>
                    <a:pt x="41" y="322"/>
                  </a:lnTo>
                  <a:lnTo>
                    <a:pt x="34" y="328"/>
                  </a:lnTo>
                  <a:lnTo>
                    <a:pt x="27" y="335"/>
                  </a:lnTo>
                  <a:lnTo>
                    <a:pt x="20" y="339"/>
                  </a:lnTo>
                  <a:lnTo>
                    <a:pt x="14" y="344"/>
                  </a:lnTo>
                  <a:lnTo>
                    <a:pt x="10" y="349"/>
                  </a:lnTo>
                  <a:lnTo>
                    <a:pt x="6" y="353"/>
                  </a:lnTo>
                  <a:lnTo>
                    <a:pt x="3" y="356"/>
                  </a:lnTo>
                  <a:lnTo>
                    <a:pt x="0" y="358"/>
                  </a:lnTo>
                  <a:lnTo>
                    <a:pt x="108" y="0"/>
                  </a:lnTo>
                  <a:lnTo>
                    <a:pt x="214" y="357"/>
                  </a:lnTo>
                  <a:lnTo>
                    <a:pt x="214" y="3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1526" name="Rectangle 35"/>
            <p:cNvSpPr>
              <a:spLocks noChangeArrowheads="1"/>
            </p:cNvSpPr>
            <p:nvPr/>
          </p:nvSpPr>
          <p:spPr bwMode="auto">
            <a:xfrm>
              <a:off x="2335" y="5161"/>
              <a:ext cx="298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sk-SK" sz="1400">
                  <a:solidFill>
                    <a:srgbClr val="000000"/>
                  </a:solidFill>
                  <a:latin typeface="Book Antiqua" pitchFamily="18" charset="0"/>
                </a:rPr>
                <a:t>-A</a:t>
              </a:r>
              <a:endParaRPr lang="sk-SK">
                <a:latin typeface="Book Antiqua" pitchFamily="18" charset="0"/>
              </a:endParaRPr>
            </a:p>
          </p:txBody>
        </p:sp>
        <p:sp>
          <p:nvSpPr>
            <p:cNvPr id="21527" name="Rectangle 36"/>
            <p:cNvSpPr>
              <a:spLocks noChangeArrowheads="1"/>
            </p:cNvSpPr>
            <p:nvPr/>
          </p:nvSpPr>
          <p:spPr bwMode="auto">
            <a:xfrm>
              <a:off x="4496" y="5162"/>
              <a:ext cx="364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sk-SK" sz="1400">
                  <a:solidFill>
                    <a:srgbClr val="000000"/>
                  </a:solidFill>
                  <a:latin typeface="Book Antiqua" pitchFamily="18" charset="0"/>
                </a:rPr>
                <a:t>+A</a:t>
              </a:r>
              <a:endParaRPr lang="sk-SK">
                <a:latin typeface="Book Antiqua" pitchFamily="18" charset="0"/>
              </a:endParaRPr>
            </a:p>
          </p:txBody>
        </p:sp>
        <p:sp>
          <p:nvSpPr>
            <p:cNvPr id="21528" name="Freeform 37"/>
            <p:cNvSpPr>
              <a:spLocks/>
            </p:cNvSpPr>
            <p:nvPr/>
          </p:nvSpPr>
          <p:spPr bwMode="auto">
            <a:xfrm>
              <a:off x="1401" y="3571"/>
              <a:ext cx="2898" cy="1524"/>
            </a:xfrm>
            <a:custGeom>
              <a:avLst/>
              <a:gdLst>
                <a:gd name="T0" fmla="*/ 11 w 5797"/>
                <a:gd name="T1" fmla="*/ 6 h 3047"/>
                <a:gd name="T2" fmla="*/ 10 w 5797"/>
                <a:gd name="T3" fmla="*/ 6 h 3047"/>
                <a:gd name="T4" fmla="*/ 10 w 5797"/>
                <a:gd name="T5" fmla="*/ 6 h 3047"/>
                <a:gd name="T6" fmla="*/ 9 w 5797"/>
                <a:gd name="T7" fmla="*/ 6 h 3047"/>
                <a:gd name="T8" fmla="*/ 9 w 5797"/>
                <a:gd name="T9" fmla="*/ 6 h 3047"/>
                <a:gd name="T10" fmla="*/ 9 w 5797"/>
                <a:gd name="T11" fmla="*/ 6 h 3047"/>
                <a:gd name="T12" fmla="*/ 8 w 5797"/>
                <a:gd name="T13" fmla="*/ 6 h 3047"/>
                <a:gd name="T14" fmla="*/ 8 w 5797"/>
                <a:gd name="T15" fmla="*/ 5 h 3047"/>
                <a:gd name="T16" fmla="*/ 8 w 5797"/>
                <a:gd name="T17" fmla="*/ 5 h 3047"/>
                <a:gd name="T18" fmla="*/ 8 w 5797"/>
                <a:gd name="T19" fmla="*/ 5 h 3047"/>
                <a:gd name="T20" fmla="*/ 7 w 5797"/>
                <a:gd name="T21" fmla="*/ 5 h 3047"/>
                <a:gd name="T22" fmla="*/ 7 w 5797"/>
                <a:gd name="T23" fmla="*/ 5 h 3047"/>
                <a:gd name="T24" fmla="*/ 7 w 5797"/>
                <a:gd name="T25" fmla="*/ 5 h 3047"/>
                <a:gd name="T26" fmla="*/ 7 w 5797"/>
                <a:gd name="T27" fmla="*/ 4 h 3047"/>
                <a:gd name="T28" fmla="*/ 7 w 5797"/>
                <a:gd name="T29" fmla="*/ 4 h 3047"/>
                <a:gd name="T30" fmla="*/ 7 w 5797"/>
                <a:gd name="T31" fmla="*/ 4 h 3047"/>
                <a:gd name="T32" fmla="*/ 6 w 5797"/>
                <a:gd name="T33" fmla="*/ 4 h 3047"/>
                <a:gd name="T34" fmla="*/ 6 w 5797"/>
                <a:gd name="T35" fmla="*/ 3 h 3047"/>
                <a:gd name="T36" fmla="*/ 6 w 5797"/>
                <a:gd name="T37" fmla="*/ 3 h 3047"/>
                <a:gd name="T38" fmla="*/ 6 w 5797"/>
                <a:gd name="T39" fmla="*/ 3 h 3047"/>
                <a:gd name="T40" fmla="*/ 6 w 5797"/>
                <a:gd name="T41" fmla="*/ 2 h 3047"/>
                <a:gd name="T42" fmla="*/ 6 w 5797"/>
                <a:gd name="T43" fmla="*/ 2 h 3047"/>
                <a:gd name="T44" fmla="*/ 5 w 5797"/>
                <a:gd name="T45" fmla="*/ 2 h 3047"/>
                <a:gd name="T46" fmla="*/ 5 w 5797"/>
                <a:gd name="T47" fmla="*/ 1 h 3047"/>
                <a:gd name="T48" fmla="*/ 5 w 5797"/>
                <a:gd name="T49" fmla="*/ 1 h 3047"/>
                <a:gd name="T50" fmla="*/ 5 w 5797"/>
                <a:gd name="T51" fmla="*/ 1 h 3047"/>
                <a:gd name="T52" fmla="*/ 5 w 5797"/>
                <a:gd name="T53" fmla="*/ 1 h 3047"/>
                <a:gd name="T54" fmla="*/ 5 w 5797"/>
                <a:gd name="T55" fmla="*/ 1 h 3047"/>
                <a:gd name="T56" fmla="*/ 4 w 5797"/>
                <a:gd name="T57" fmla="*/ 1 h 3047"/>
                <a:gd name="T58" fmla="*/ 4 w 5797"/>
                <a:gd name="T59" fmla="*/ 1 h 3047"/>
                <a:gd name="T60" fmla="*/ 4 w 5797"/>
                <a:gd name="T61" fmla="*/ 1 h 3047"/>
                <a:gd name="T62" fmla="*/ 4 w 5797"/>
                <a:gd name="T63" fmla="*/ 1 h 3047"/>
                <a:gd name="T64" fmla="*/ 4 w 5797"/>
                <a:gd name="T65" fmla="*/ 1 h 3047"/>
                <a:gd name="T66" fmla="*/ 3 w 5797"/>
                <a:gd name="T67" fmla="*/ 1 h 3047"/>
                <a:gd name="T68" fmla="*/ 3 w 5797"/>
                <a:gd name="T69" fmla="*/ 1 h 3047"/>
                <a:gd name="T70" fmla="*/ 3 w 5797"/>
                <a:gd name="T71" fmla="*/ 1 h 3047"/>
                <a:gd name="T72" fmla="*/ 3 w 5797"/>
                <a:gd name="T73" fmla="*/ 1 h 3047"/>
                <a:gd name="T74" fmla="*/ 3 w 5797"/>
                <a:gd name="T75" fmla="*/ 1 h 3047"/>
                <a:gd name="T76" fmla="*/ 3 w 5797"/>
                <a:gd name="T77" fmla="*/ 1 h 3047"/>
                <a:gd name="T78" fmla="*/ 2 w 5797"/>
                <a:gd name="T79" fmla="*/ 1 h 3047"/>
                <a:gd name="T80" fmla="*/ 2 w 5797"/>
                <a:gd name="T81" fmla="*/ 1 h 3047"/>
                <a:gd name="T82" fmla="*/ 2 w 5797"/>
                <a:gd name="T83" fmla="*/ 2 h 3047"/>
                <a:gd name="T84" fmla="*/ 2 w 5797"/>
                <a:gd name="T85" fmla="*/ 2 h 3047"/>
                <a:gd name="T86" fmla="*/ 2 w 5797"/>
                <a:gd name="T87" fmla="*/ 2 h 3047"/>
                <a:gd name="T88" fmla="*/ 1 w 5797"/>
                <a:gd name="T89" fmla="*/ 3 h 3047"/>
                <a:gd name="T90" fmla="*/ 1 w 5797"/>
                <a:gd name="T91" fmla="*/ 3 h 3047"/>
                <a:gd name="T92" fmla="*/ 1 w 5797"/>
                <a:gd name="T93" fmla="*/ 4 h 3047"/>
                <a:gd name="T94" fmla="*/ 1 w 5797"/>
                <a:gd name="T95" fmla="*/ 4 h 3047"/>
                <a:gd name="T96" fmla="*/ 1 w 5797"/>
                <a:gd name="T97" fmla="*/ 4 h 3047"/>
                <a:gd name="T98" fmla="*/ 1 w 5797"/>
                <a:gd name="T99" fmla="*/ 4 h 3047"/>
                <a:gd name="T100" fmla="*/ 0 w 5797"/>
                <a:gd name="T101" fmla="*/ 5 h 3047"/>
                <a:gd name="T102" fmla="*/ 0 w 5797"/>
                <a:gd name="T103" fmla="*/ 5 h 3047"/>
                <a:gd name="T104" fmla="*/ 0 w 5797"/>
                <a:gd name="T105" fmla="*/ 5 h 3047"/>
                <a:gd name="T106" fmla="*/ 0 w 5797"/>
                <a:gd name="T107" fmla="*/ 5 h 3047"/>
                <a:gd name="T108" fmla="*/ 0 w 5797"/>
                <a:gd name="T109" fmla="*/ 5 h 3047"/>
                <a:gd name="T110" fmla="*/ 0 w 5797"/>
                <a:gd name="T111" fmla="*/ 5 h 30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797"/>
                <a:gd name="T169" fmla="*/ 0 h 3047"/>
                <a:gd name="T170" fmla="*/ 5797 w 5797"/>
                <a:gd name="T171" fmla="*/ 3047 h 304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797" h="3047">
                  <a:moveTo>
                    <a:pt x="5797" y="3047"/>
                  </a:moveTo>
                  <a:lnTo>
                    <a:pt x="5761" y="3035"/>
                  </a:lnTo>
                  <a:lnTo>
                    <a:pt x="5723" y="3023"/>
                  </a:lnTo>
                  <a:lnTo>
                    <a:pt x="5685" y="3009"/>
                  </a:lnTo>
                  <a:lnTo>
                    <a:pt x="5644" y="2996"/>
                  </a:lnTo>
                  <a:lnTo>
                    <a:pt x="5600" y="2981"/>
                  </a:lnTo>
                  <a:lnTo>
                    <a:pt x="5556" y="2967"/>
                  </a:lnTo>
                  <a:lnTo>
                    <a:pt x="5511" y="2951"/>
                  </a:lnTo>
                  <a:lnTo>
                    <a:pt x="5464" y="2936"/>
                  </a:lnTo>
                  <a:lnTo>
                    <a:pt x="5416" y="2921"/>
                  </a:lnTo>
                  <a:lnTo>
                    <a:pt x="5367" y="2904"/>
                  </a:lnTo>
                  <a:lnTo>
                    <a:pt x="5317" y="2887"/>
                  </a:lnTo>
                  <a:lnTo>
                    <a:pt x="5267" y="2870"/>
                  </a:lnTo>
                  <a:lnTo>
                    <a:pt x="5217" y="2853"/>
                  </a:lnTo>
                  <a:lnTo>
                    <a:pt x="5166" y="2835"/>
                  </a:lnTo>
                  <a:lnTo>
                    <a:pt x="5115" y="2818"/>
                  </a:lnTo>
                  <a:lnTo>
                    <a:pt x="5062" y="2800"/>
                  </a:lnTo>
                  <a:lnTo>
                    <a:pt x="5011" y="2782"/>
                  </a:lnTo>
                  <a:lnTo>
                    <a:pt x="4960" y="2764"/>
                  </a:lnTo>
                  <a:lnTo>
                    <a:pt x="4909" y="2746"/>
                  </a:lnTo>
                  <a:lnTo>
                    <a:pt x="4860" y="2726"/>
                  </a:lnTo>
                  <a:lnTo>
                    <a:pt x="4810" y="2708"/>
                  </a:lnTo>
                  <a:lnTo>
                    <a:pt x="4761" y="2690"/>
                  </a:lnTo>
                  <a:lnTo>
                    <a:pt x="4713" y="2671"/>
                  </a:lnTo>
                  <a:lnTo>
                    <a:pt x="4666" y="2652"/>
                  </a:lnTo>
                  <a:lnTo>
                    <a:pt x="4621" y="2634"/>
                  </a:lnTo>
                  <a:lnTo>
                    <a:pt x="4577" y="2615"/>
                  </a:lnTo>
                  <a:lnTo>
                    <a:pt x="4534" y="2597"/>
                  </a:lnTo>
                  <a:lnTo>
                    <a:pt x="4493" y="2579"/>
                  </a:lnTo>
                  <a:lnTo>
                    <a:pt x="4454" y="2561"/>
                  </a:lnTo>
                  <a:lnTo>
                    <a:pt x="4416" y="2544"/>
                  </a:lnTo>
                  <a:lnTo>
                    <a:pt x="4380" y="2526"/>
                  </a:lnTo>
                  <a:lnTo>
                    <a:pt x="4348" y="2509"/>
                  </a:lnTo>
                  <a:lnTo>
                    <a:pt x="4321" y="2492"/>
                  </a:lnTo>
                  <a:lnTo>
                    <a:pt x="4294" y="2474"/>
                  </a:lnTo>
                  <a:lnTo>
                    <a:pt x="4267" y="2456"/>
                  </a:lnTo>
                  <a:lnTo>
                    <a:pt x="4240" y="2438"/>
                  </a:lnTo>
                  <a:lnTo>
                    <a:pt x="4213" y="2418"/>
                  </a:lnTo>
                  <a:lnTo>
                    <a:pt x="4186" y="2397"/>
                  </a:lnTo>
                  <a:lnTo>
                    <a:pt x="4159" y="2377"/>
                  </a:lnTo>
                  <a:lnTo>
                    <a:pt x="4134" y="2356"/>
                  </a:lnTo>
                  <a:lnTo>
                    <a:pt x="4107" y="2335"/>
                  </a:lnTo>
                  <a:lnTo>
                    <a:pt x="4082" y="2313"/>
                  </a:lnTo>
                  <a:lnTo>
                    <a:pt x="4056" y="2292"/>
                  </a:lnTo>
                  <a:lnTo>
                    <a:pt x="4031" y="2270"/>
                  </a:lnTo>
                  <a:lnTo>
                    <a:pt x="4005" y="2246"/>
                  </a:lnTo>
                  <a:lnTo>
                    <a:pt x="3981" y="2223"/>
                  </a:lnTo>
                  <a:lnTo>
                    <a:pt x="3956" y="2201"/>
                  </a:lnTo>
                  <a:lnTo>
                    <a:pt x="3933" y="2177"/>
                  </a:lnTo>
                  <a:lnTo>
                    <a:pt x="3909" y="2153"/>
                  </a:lnTo>
                  <a:lnTo>
                    <a:pt x="3885" y="2129"/>
                  </a:lnTo>
                  <a:lnTo>
                    <a:pt x="3862" y="2106"/>
                  </a:lnTo>
                  <a:lnTo>
                    <a:pt x="3841" y="2080"/>
                  </a:lnTo>
                  <a:lnTo>
                    <a:pt x="3818" y="2057"/>
                  </a:lnTo>
                  <a:lnTo>
                    <a:pt x="3799" y="2033"/>
                  </a:lnTo>
                  <a:lnTo>
                    <a:pt x="3777" y="2008"/>
                  </a:lnTo>
                  <a:lnTo>
                    <a:pt x="3758" y="1984"/>
                  </a:lnTo>
                  <a:lnTo>
                    <a:pt x="3738" y="1960"/>
                  </a:lnTo>
                  <a:lnTo>
                    <a:pt x="3719" y="1935"/>
                  </a:lnTo>
                  <a:lnTo>
                    <a:pt x="3701" y="1911"/>
                  </a:lnTo>
                  <a:lnTo>
                    <a:pt x="3684" y="1887"/>
                  </a:lnTo>
                  <a:lnTo>
                    <a:pt x="3668" y="1863"/>
                  </a:lnTo>
                  <a:lnTo>
                    <a:pt x="3651" y="1840"/>
                  </a:lnTo>
                  <a:lnTo>
                    <a:pt x="3637" y="1816"/>
                  </a:lnTo>
                  <a:lnTo>
                    <a:pt x="3623" y="1792"/>
                  </a:lnTo>
                  <a:lnTo>
                    <a:pt x="3606" y="1757"/>
                  </a:lnTo>
                  <a:lnTo>
                    <a:pt x="3588" y="1721"/>
                  </a:lnTo>
                  <a:lnTo>
                    <a:pt x="3571" y="1683"/>
                  </a:lnTo>
                  <a:lnTo>
                    <a:pt x="3552" y="1642"/>
                  </a:lnTo>
                  <a:lnTo>
                    <a:pt x="3534" y="1600"/>
                  </a:lnTo>
                  <a:lnTo>
                    <a:pt x="3516" y="1557"/>
                  </a:lnTo>
                  <a:lnTo>
                    <a:pt x="3497" y="1513"/>
                  </a:lnTo>
                  <a:lnTo>
                    <a:pt x="3479" y="1467"/>
                  </a:lnTo>
                  <a:lnTo>
                    <a:pt x="3459" y="1421"/>
                  </a:lnTo>
                  <a:lnTo>
                    <a:pt x="3439" y="1373"/>
                  </a:lnTo>
                  <a:lnTo>
                    <a:pt x="3419" y="1324"/>
                  </a:lnTo>
                  <a:lnTo>
                    <a:pt x="3398" y="1275"/>
                  </a:lnTo>
                  <a:lnTo>
                    <a:pt x="3377" y="1226"/>
                  </a:lnTo>
                  <a:lnTo>
                    <a:pt x="3356" y="1176"/>
                  </a:lnTo>
                  <a:lnTo>
                    <a:pt x="3334" y="1126"/>
                  </a:lnTo>
                  <a:lnTo>
                    <a:pt x="3313" y="1075"/>
                  </a:lnTo>
                  <a:lnTo>
                    <a:pt x="3291" y="1025"/>
                  </a:lnTo>
                  <a:lnTo>
                    <a:pt x="3268" y="974"/>
                  </a:lnTo>
                  <a:lnTo>
                    <a:pt x="3244" y="924"/>
                  </a:lnTo>
                  <a:lnTo>
                    <a:pt x="3221" y="875"/>
                  </a:lnTo>
                  <a:lnTo>
                    <a:pt x="3197" y="826"/>
                  </a:lnTo>
                  <a:lnTo>
                    <a:pt x="3172" y="777"/>
                  </a:lnTo>
                  <a:lnTo>
                    <a:pt x="3148" y="729"/>
                  </a:lnTo>
                  <a:lnTo>
                    <a:pt x="3122" y="683"/>
                  </a:lnTo>
                  <a:lnTo>
                    <a:pt x="3095" y="637"/>
                  </a:lnTo>
                  <a:lnTo>
                    <a:pt x="3068" y="593"/>
                  </a:lnTo>
                  <a:lnTo>
                    <a:pt x="3042" y="550"/>
                  </a:lnTo>
                  <a:lnTo>
                    <a:pt x="3015" y="508"/>
                  </a:lnTo>
                  <a:lnTo>
                    <a:pt x="2986" y="467"/>
                  </a:lnTo>
                  <a:lnTo>
                    <a:pt x="2958" y="430"/>
                  </a:lnTo>
                  <a:lnTo>
                    <a:pt x="2928" y="393"/>
                  </a:lnTo>
                  <a:lnTo>
                    <a:pt x="2899" y="358"/>
                  </a:lnTo>
                  <a:lnTo>
                    <a:pt x="2882" y="337"/>
                  </a:lnTo>
                  <a:lnTo>
                    <a:pt x="2863" y="316"/>
                  </a:lnTo>
                  <a:lnTo>
                    <a:pt x="2843" y="297"/>
                  </a:lnTo>
                  <a:lnTo>
                    <a:pt x="2824" y="277"/>
                  </a:lnTo>
                  <a:lnTo>
                    <a:pt x="2802" y="259"/>
                  </a:lnTo>
                  <a:lnTo>
                    <a:pt x="2780" y="241"/>
                  </a:lnTo>
                  <a:lnTo>
                    <a:pt x="2757" y="224"/>
                  </a:lnTo>
                  <a:lnTo>
                    <a:pt x="2734" y="207"/>
                  </a:lnTo>
                  <a:lnTo>
                    <a:pt x="2710" y="192"/>
                  </a:lnTo>
                  <a:lnTo>
                    <a:pt x="2688" y="176"/>
                  </a:lnTo>
                  <a:lnTo>
                    <a:pt x="2662" y="162"/>
                  </a:lnTo>
                  <a:lnTo>
                    <a:pt x="2638" y="148"/>
                  </a:lnTo>
                  <a:lnTo>
                    <a:pt x="2613" y="134"/>
                  </a:lnTo>
                  <a:lnTo>
                    <a:pt x="2587" y="122"/>
                  </a:lnTo>
                  <a:lnTo>
                    <a:pt x="2562" y="110"/>
                  </a:lnTo>
                  <a:lnTo>
                    <a:pt x="2536" y="99"/>
                  </a:lnTo>
                  <a:lnTo>
                    <a:pt x="2511" y="88"/>
                  </a:lnTo>
                  <a:lnTo>
                    <a:pt x="2485" y="78"/>
                  </a:lnTo>
                  <a:lnTo>
                    <a:pt x="2461" y="68"/>
                  </a:lnTo>
                  <a:lnTo>
                    <a:pt x="2436" y="60"/>
                  </a:lnTo>
                  <a:lnTo>
                    <a:pt x="2410" y="51"/>
                  </a:lnTo>
                  <a:lnTo>
                    <a:pt x="2386" y="43"/>
                  </a:lnTo>
                  <a:lnTo>
                    <a:pt x="2362" y="36"/>
                  </a:lnTo>
                  <a:lnTo>
                    <a:pt x="2338" y="30"/>
                  </a:lnTo>
                  <a:lnTo>
                    <a:pt x="2316" y="25"/>
                  </a:lnTo>
                  <a:lnTo>
                    <a:pt x="2293" y="19"/>
                  </a:lnTo>
                  <a:lnTo>
                    <a:pt x="2272" y="15"/>
                  </a:lnTo>
                  <a:lnTo>
                    <a:pt x="2250" y="11"/>
                  </a:lnTo>
                  <a:lnTo>
                    <a:pt x="2229" y="7"/>
                  </a:lnTo>
                  <a:lnTo>
                    <a:pt x="2211" y="4"/>
                  </a:lnTo>
                  <a:lnTo>
                    <a:pt x="2191" y="1"/>
                  </a:lnTo>
                  <a:lnTo>
                    <a:pt x="2174" y="0"/>
                  </a:lnTo>
                  <a:lnTo>
                    <a:pt x="2157" y="0"/>
                  </a:lnTo>
                  <a:lnTo>
                    <a:pt x="2139" y="1"/>
                  </a:lnTo>
                  <a:lnTo>
                    <a:pt x="2119" y="2"/>
                  </a:lnTo>
                  <a:lnTo>
                    <a:pt x="2098" y="5"/>
                  </a:lnTo>
                  <a:lnTo>
                    <a:pt x="2078" y="9"/>
                  </a:lnTo>
                  <a:lnTo>
                    <a:pt x="2055" y="12"/>
                  </a:lnTo>
                  <a:lnTo>
                    <a:pt x="2033" y="18"/>
                  </a:lnTo>
                  <a:lnTo>
                    <a:pt x="2010" y="23"/>
                  </a:lnTo>
                  <a:lnTo>
                    <a:pt x="1986" y="29"/>
                  </a:lnTo>
                  <a:lnTo>
                    <a:pt x="1962" y="36"/>
                  </a:lnTo>
                  <a:lnTo>
                    <a:pt x="1938" y="43"/>
                  </a:lnTo>
                  <a:lnTo>
                    <a:pt x="1912" y="51"/>
                  </a:lnTo>
                  <a:lnTo>
                    <a:pt x="1887" y="61"/>
                  </a:lnTo>
                  <a:lnTo>
                    <a:pt x="1863" y="71"/>
                  </a:lnTo>
                  <a:lnTo>
                    <a:pt x="1837" y="81"/>
                  </a:lnTo>
                  <a:lnTo>
                    <a:pt x="1812" y="92"/>
                  </a:lnTo>
                  <a:lnTo>
                    <a:pt x="1786" y="103"/>
                  </a:lnTo>
                  <a:lnTo>
                    <a:pt x="1761" y="116"/>
                  </a:lnTo>
                  <a:lnTo>
                    <a:pt x="1735" y="129"/>
                  </a:lnTo>
                  <a:lnTo>
                    <a:pt x="1710" y="143"/>
                  </a:lnTo>
                  <a:lnTo>
                    <a:pt x="1686" y="157"/>
                  </a:lnTo>
                  <a:lnTo>
                    <a:pt x="1660" y="172"/>
                  </a:lnTo>
                  <a:lnTo>
                    <a:pt x="1636" y="187"/>
                  </a:lnTo>
                  <a:lnTo>
                    <a:pt x="1614" y="204"/>
                  </a:lnTo>
                  <a:lnTo>
                    <a:pt x="1590" y="221"/>
                  </a:lnTo>
                  <a:lnTo>
                    <a:pt x="1567" y="239"/>
                  </a:lnTo>
                  <a:lnTo>
                    <a:pt x="1546" y="257"/>
                  </a:lnTo>
                  <a:lnTo>
                    <a:pt x="1525" y="276"/>
                  </a:lnTo>
                  <a:lnTo>
                    <a:pt x="1505" y="295"/>
                  </a:lnTo>
                  <a:lnTo>
                    <a:pt x="1485" y="316"/>
                  </a:lnTo>
                  <a:lnTo>
                    <a:pt x="1467" y="337"/>
                  </a:lnTo>
                  <a:lnTo>
                    <a:pt x="1450" y="358"/>
                  </a:lnTo>
                  <a:lnTo>
                    <a:pt x="1423" y="393"/>
                  </a:lnTo>
                  <a:lnTo>
                    <a:pt x="1396" y="430"/>
                  </a:lnTo>
                  <a:lnTo>
                    <a:pt x="1370" y="467"/>
                  </a:lnTo>
                  <a:lnTo>
                    <a:pt x="1345" y="508"/>
                  </a:lnTo>
                  <a:lnTo>
                    <a:pt x="1321" y="549"/>
                  </a:lnTo>
                  <a:lnTo>
                    <a:pt x="1297" y="592"/>
                  </a:lnTo>
                  <a:lnTo>
                    <a:pt x="1273" y="637"/>
                  </a:lnTo>
                  <a:lnTo>
                    <a:pt x="1249" y="682"/>
                  </a:lnTo>
                  <a:lnTo>
                    <a:pt x="1226" y="729"/>
                  </a:lnTo>
                  <a:lnTo>
                    <a:pt x="1203" y="777"/>
                  </a:lnTo>
                  <a:lnTo>
                    <a:pt x="1181" y="824"/>
                  </a:lnTo>
                  <a:lnTo>
                    <a:pt x="1158" y="873"/>
                  </a:lnTo>
                  <a:lnTo>
                    <a:pt x="1137" y="924"/>
                  </a:lnTo>
                  <a:lnTo>
                    <a:pt x="1114" y="973"/>
                  </a:lnTo>
                  <a:lnTo>
                    <a:pt x="1093" y="1023"/>
                  </a:lnTo>
                  <a:lnTo>
                    <a:pt x="1072" y="1074"/>
                  </a:lnTo>
                  <a:lnTo>
                    <a:pt x="1050" y="1124"/>
                  </a:lnTo>
                  <a:lnTo>
                    <a:pt x="1029" y="1175"/>
                  </a:lnTo>
                  <a:lnTo>
                    <a:pt x="1008" y="1225"/>
                  </a:lnTo>
                  <a:lnTo>
                    <a:pt x="987" y="1274"/>
                  </a:lnTo>
                  <a:lnTo>
                    <a:pt x="966" y="1323"/>
                  </a:lnTo>
                  <a:lnTo>
                    <a:pt x="944" y="1372"/>
                  </a:lnTo>
                  <a:lnTo>
                    <a:pt x="923" y="1420"/>
                  </a:lnTo>
                  <a:lnTo>
                    <a:pt x="902" y="1466"/>
                  </a:lnTo>
                  <a:lnTo>
                    <a:pt x="881" y="1512"/>
                  </a:lnTo>
                  <a:lnTo>
                    <a:pt x="859" y="1557"/>
                  </a:lnTo>
                  <a:lnTo>
                    <a:pt x="838" y="1600"/>
                  </a:lnTo>
                  <a:lnTo>
                    <a:pt x="816" y="1642"/>
                  </a:lnTo>
                  <a:lnTo>
                    <a:pt x="793" y="1681"/>
                  </a:lnTo>
                  <a:lnTo>
                    <a:pt x="772" y="1721"/>
                  </a:lnTo>
                  <a:lnTo>
                    <a:pt x="748" y="1757"/>
                  </a:lnTo>
                  <a:lnTo>
                    <a:pt x="725" y="1792"/>
                  </a:lnTo>
                  <a:lnTo>
                    <a:pt x="708" y="1819"/>
                  </a:lnTo>
                  <a:lnTo>
                    <a:pt x="690" y="1844"/>
                  </a:lnTo>
                  <a:lnTo>
                    <a:pt x="671" y="1870"/>
                  </a:lnTo>
                  <a:lnTo>
                    <a:pt x="651" y="1896"/>
                  </a:lnTo>
                  <a:lnTo>
                    <a:pt x="632" y="1922"/>
                  </a:lnTo>
                  <a:lnTo>
                    <a:pt x="612" y="1947"/>
                  </a:lnTo>
                  <a:lnTo>
                    <a:pt x="591" y="1973"/>
                  </a:lnTo>
                  <a:lnTo>
                    <a:pt x="569" y="1998"/>
                  </a:lnTo>
                  <a:lnTo>
                    <a:pt x="548" y="2022"/>
                  </a:lnTo>
                  <a:lnTo>
                    <a:pt x="525" y="2047"/>
                  </a:lnTo>
                  <a:lnTo>
                    <a:pt x="503" y="2071"/>
                  </a:lnTo>
                  <a:lnTo>
                    <a:pt x="480" y="2094"/>
                  </a:lnTo>
                  <a:lnTo>
                    <a:pt x="458" y="2118"/>
                  </a:lnTo>
                  <a:lnTo>
                    <a:pt x="435" y="2142"/>
                  </a:lnTo>
                  <a:lnTo>
                    <a:pt x="411" y="2164"/>
                  </a:lnTo>
                  <a:lnTo>
                    <a:pt x="387" y="2188"/>
                  </a:lnTo>
                  <a:lnTo>
                    <a:pt x="363" y="2211"/>
                  </a:lnTo>
                  <a:lnTo>
                    <a:pt x="339" y="2233"/>
                  </a:lnTo>
                  <a:lnTo>
                    <a:pt x="315" y="2254"/>
                  </a:lnTo>
                  <a:lnTo>
                    <a:pt x="291" y="2277"/>
                  </a:lnTo>
                  <a:lnTo>
                    <a:pt x="266" y="2298"/>
                  </a:lnTo>
                  <a:lnTo>
                    <a:pt x="242" y="2319"/>
                  </a:lnTo>
                  <a:lnTo>
                    <a:pt x="217" y="2340"/>
                  </a:lnTo>
                  <a:lnTo>
                    <a:pt x="193" y="2359"/>
                  </a:lnTo>
                  <a:lnTo>
                    <a:pt x="169" y="2380"/>
                  </a:lnTo>
                  <a:lnTo>
                    <a:pt x="143" y="2400"/>
                  </a:lnTo>
                  <a:lnTo>
                    <a:pt x="119" y="2418"/>
                  </a:lnTo>
                  <a:lnTo>
                    <a:pt x="95" y="2438"/>
                  </a:lnTo>
                  <a:lnTo>
                    <a:pt x="71" y="2456"/>
                  </a:lnTo>
                  <a:lnTo>
                    <a:pt x="47" y="2474"/>
                  </a:lnTo>
                  <a:lnTo>
                    <a:pt x="25" y="2492"/>
                  </a:lnTo>
                  <a:lnTo>
                    <a:pt x="0" y="2509"/>
                  </a:lnTo>
                </a:path>
              </a:pathLst>
            </a:cu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1529" name="Freeform 38"/>
            <p:cNvSpPr>
              <a:spLocks/>
            </p:cNvSpPr>
            <p:nvPr/>
          </p:nvSpPr>
          <p:spPr bwMode="auto">
            <a:xfrm>
              <a:off x="2850" y="3572"/>
              <a:ext cx="2899" cy="1524"/>
            </a:xfrm>
            <a:custGeom>
              <a:avLst/>
              <a:gdLst>
                <a:gd name="T0" fmla="*/ 1 w 5796"/>
                <a:gd name="T1" fmla="*/ 6 h 3047"/>
                <a:gd name="T2" fmla="*/ 1 w 5796"/>
                <a:gd name="T3" fmla="*/ 6 h 3047"/>
                <a:gd name="T4" fmla="*/ 1 w 5796"/>
                <a:gd name="T5" fmla="*/ 6 h 3047"/>
                <a:gd name="T6" fmla="*/ 2 w 5796"/>
                <a:gd name="T7" fmla="*/ 6 h 3047"/>
                <a:gd name="T8" fmla="*/ 2 w 5796"/>
                <a:gd name="T9" fmla="*/ 6 h 3047"/>
                <a:gd name="T10" fmla="*/ 3 w 5796"/>
                <a:gd name="T11" fmla="*/ 6 h 3047"/>
                <a:gd name="T12" fmla="*/ 3 w 5796"/>
                <a:gd name="T13" fmla="*/ 6 h 3047"/>
                <a:gd name="T14" fmla="*/ 3 w 5796"/>
                <a:gd name="T15" fmla="*/ 5 h 3047"/>
                <a:gd name="T16" fmla="*/ 3 w 5796"/>
                <a:gd name="T17" fmla="*/ 5 h 3047"/>
                <a:gd name="T18" fmla="*/ 4 w 5796"/>
                <a:gd name="T19" fmla="*/ 5 h 3047"/>
                <a:gd name="T20" fmla="*/ 4 w 5796"/>
                <a:gd name="T21" fmla="*/ 5 h 3047"/>
                <a:gd name="T22" fmla="*/ 4 w 5796"/>
                <a:gd name="T23" fmla="*/ 5 h 3047"/>
                <a:gd name="T24" fmla="*/ 4 w 5796"/>
                <a:gd name="T25" fmla="*/ 5 h 3047"/>
                <a:gd name="T26" fmla="*/ 4 w 5796"/>
                <a:gd name="T27" fmla="*/ 4 h 3047"/>
                <a:gd name="T28" fmla="*/ 5 w 5796"/>
                <a:gd name="T29" fmla="*/ 4 h 3047"/>
                <a:gd name="T30" fmla="*/ 5 w 5796"/>
                <a:gd name="T31" fmla="*/ 4 h 3047"/>
                <a:gd name="T32" fmla="*/ 5 w 5796"/>
                <a:gd name="T33" fmla="*/ 4 h 3047"/>
                <a:gd name="T34" fmla="*/ 5 w 5796"/>
                <a:gd name="T35" fmla="*/ 3 h 3047"/>
                <a:gd name="T36" fmla="*/ 5 w 5796"/>
                <a:gd name="T37" fmla="*/ 3 h 3047"/>
                <a:gd name="T38" fmla="*/ 5 w 5796"/>
                <a:gd name="T39" fmla="*/ 3 h 3047"/>
                <a:gd name="T40" fmla="*/ 5 w 5796"/>
                <a:gd name="T41" fmla="*/ 2 h 3047"/>
                <a:gd name="T42" fmla="*/ 6 w 5796"/>
                <a:gd name="T43" fmla="*/ 2 h 3047"/>
                <a:gd name="T44" fmla="*/ 6 w 5796"/>
                <a:gd name="T45" fmla="*/ 2 h 3047"/>
                <a:gd name="T46" fmla="*/ 6 w 5796"/>
                <a:gd name="T47" fmla="*/ 1 h 3047"/>
                <a:gd name="T48" fmla="*/ 6 w 5796"/>
                <a:gd name="T49" fmla="*/ 1 h 3047"/>
                <a:gd name="T50" fmla="*/ 6 w 5796"/>
                <a:gd name="T51" fmla="*/ 1 h 3047"/>
                <a:gd name="T52" fmla="*/ 7 w 5796"/>
                <a:gd name="T53" fmla="*/ 1 h 3047"/>
                <a:gd name="T54" fmla="*/ 7 w 5796"/>
                <a:gd name="T55" fmla="*/ 1 h 3047"/>
                <a:gd name="T56" fmla="*/ 7 w 5796"/>
                <a:gd name="T57" fmla="*/ 1 h 3047"/>
                <a:gd name="T58" fmla="*/ 7 w 5796"/>
                <a:gd name="T59" fmla="*/ 1 h 3047"/>
                <a:gd name="T60" fmla="*/ 7 w 5796"/>
                <a:gd name="T61" fmla="*/ 1 h 3047"/>
                <a:gd name="T62" fmla="*/ 8 w 5796"/>
                <a:gd name="T63" fmla="*/ 1 h 3047"/>
                <a:gd name="T64" fmla="*/ 8 w 5796"/>
                <a:gd name="T65" fmla="*/ 1 h 3047"/>
                <a:gd name="T66" fmla="*/ 8 w 5796"/>
                <a:gd name="T67" fmla="*/ 1 h 3047"/>
                <a:gd name="T68" fmla="*/ 8 w 5796"/>
                <a:gd name="T69" fmla="*/ 1 h 3047"/>
                <a:gd name="T70" fmla="*/ 8 w 5796"/>
                <a:gd name="T71" fmla="*/ 1 h 3047"/>
                <a:gd name="T72" fmla="*/ 8 w 5796"/>
                <a:gd name="T73" fmla="*/ 1 h 3047"/>
                <a:gd name="T74" fmla="*/ 9 w 5796"/>
                <a:gd name="T75" fmla="*/ 1 h 3047"/>
                <a:gd name="T76" fmla="*/ 9 w 5796"/>
                <a:gd name="T77" fmla="*/ 1 h 3047"/>
                <a:gd name="T78" fmla="*/ 9 w 5796"/>
                <a:gd name="T79" fmla="*/ 1 h 3047"/>
                <a:gd name="T80" fmla="*/ 9 w 5796"/>
                <a:gd name="T81" fmla="*/ 1 h 3047"/>
                <a:gd name="T82" fmla="*/ 9 w 5796"/>
                <a:gd name="T83" fmla="*/ 2 h 3047"/>
                <a:gd name="T84" fmla="*/ 10 w 5796"/>
                <a:gd name="T85" fmla="*/ 2 h 3047"/>
                <a:gd name="T86" fmla="*/ 10 w 5796"/>
                <a:gd name="T87" fmla="*/ 2 h 3047"/>
                <a:gd name="T88" fmla="*/ 10 w 5796"/>
                <a:gd name="T89" fmla="*/ 3 h 3047"/>
                <a:gd name="T90" fmla="*/ 10 w 5796"/>
                <a:gd name="T91" fmla="*/ 3 h 3047"/>
                <a:gd name="T92" fmla="*/ 10 w 5796"/>
                <a:gd name="T93" fmla="*/ 4 h 3047"/>
                <a:gd name="T94" fmla="*/ 10 w 5796"/>
                <a:gd name="T95" fmla="*/ 4 h 3047"/>
                <a:gd name="T96" fmla="*/ 11 w 5796"/>
                <a:gd name="T97" fmla="*/ 4 h 3047"/>
                <a:gd name="T98" fmla="*/ 11 w 5796"/>
                <a:gd name="T99" fmla="*/ 4 h 3047"/>
                <a:gd name="T100" fmla="*/ 11 w 5796"/>
                <a:gd name="T101" fmla="*/ 5 h 3047"/>
                <a:gd name="T102" fmla="*/ 11 w 5796"/>
                <a:gd name="T103" fmla="*/ 5 h 3047"/>
                <a:gd name="T104" fmla="*/ 11 w 5796"/>
                <a:gd name="T105" fmla="*/ 5 h 3047"/>
                <a:gd name="T106" fmla="*/ 11 w 5796"/>
                <a:gd name="T107" fmla="*/ 5 h 3047"/>
                <a:gd name="T108" fmla="*/ 12 w 5796"/>
                <a:gd name="T109" fmla="*/ 5 h 3047"/>
                <a:gd name="T110" fmla="*/ 12 w 5796"/>
                <a:gd name="T111" fmla="*/ 5 h 30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796"/>
                <a:gd name="T169" fmla="*/ 0 h 3047"/>
                <a:gd name="T170" fmla="*/ 5796 w 5796"/>
                <a:gd name="T171" fmla="*/ 3047 h 304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796" h="3047">
                  <a:moveTo>
                    <a:pt x="0" y="3047"/>
                  </a:moveTo>
                  <a:lnTo>
                    <a:pt x="35" y="3036"/>
                  </a:lnTo>
                  <a:lnTo>
                    <a:pt x="74" y="3023"/>
                  </a:lnTo>
                  <a:lnTo>
                    <a:pt x="112" y="3009"/>
                  </a:lnTo>
                  <a:lnTo>
                    <a:pt x="153" y="2997"/>
                  </a:lnTo>
                  <a:lnTo>
                    <a:pt x="197" y="2981"/>
                  </a:lnTo>
                  <a:lnTo>
                    <a:pt x="241" y="2967"/>
                  </a:lnTo>
                  <a:lnTo>
                    <a:pt x="286" y="2952"/>
                  </a:lnTo>
                  <a:lnTo>
                    <a:pt x="333" y="2936"/>
                  </a:lnTo>
                  <a:lnTo>
                    <a:pt x="381" y="2921"/>
                  </a:lnTo>
                  <a:lnTo>
                    <a:pt x="430" y="2904"/>
                  </a:lnTo>
                  <a:lnTo>
                    <a:pt x="480" y="2887"/>
                  </a:lnTo>
                  <a:lnTo>
                    <a:pt x="529" y="2871"/>
                  </a:lnTo>
                  <a:lnTo>
                    <a:pt x="580" y="2854"/>
                  </a:lnTo>
                  <a:lnTo>
                    <a:pt x="631" y="2836"/>
                  </a:lnTo>
                  <a:lnTo>
                    <a:pt x="682" y="2819"/>
                  </a:lnTo>
                  <a:lnTo>
                    <a:pt x="734" y="2801"/>
                  </a:lnTo>
                  <a:lnTo>
                    <a:pt x="785" y="2782"/>
                  </a:lnTo>
                  <a:lnTo>
                    <a:pt x="836" y="2764"/>
                  </a:lnTo>
                  <a:lnTo>
                    <a:pt x="887" y="2746"/>
                  </a:lnTo>
                  <a:lnTo>
                    <a:pt x="937" y="2726"/>
                  </a:lnTo>
                  <a:lnTo>
                    <a:pt x="986" y="2708"/>
                  </a:lnTo>
                  <a:lnTo>
                    <a:pt x="1036" y="2690"/>
                  </a:lnTo>
                  <a:lnTo>
                    <a:pt x="1084" y="2672"/>
                  </a:lnTo>
                  <a:lnTo>
                    <a:pt x="1131" y="2652"/>
                  </a:lnTo>
                  <a:lnTo>
                    <a:pt x="1176" y="2634"/>
                  </a:lnTo>
                  <a:lnTo>
                    <a:pt x="1220" y="2616"/>
                  </a:lnTo>
                  <a:lnTo>
                    <a:pt x="1262" y="2598"/>
                  </a:lnTo>
                  <a:lnTo>
                    <a:pt x="1303" y="2579"/>
                  </a:lnTo>
                  <a:lnTo>
                    <a:pt x="1343" y="2561"/>
                  </a:lnTo>
                  <a:lnTo>
                    <a:pt x="1381" y="2544"/>
                  </a:lnTo>
                  <a:lnTo>
                    <a:pt x="1417" y="2526"/>
                  </a:lnTo>
                  <a:lnTo>
                    <a:pt x="1449" y="2509"/>
                  </a:lnTo>
                  <a:lnTo>
                    <a:pt x="1476" y="2493"/>
                  </a:lnTo>
                  <a:lnTo>
                    <a:pt x="1503" y="2474"/>
                  </a:lnTo>
                  <a:lnTo>
                    <a:pt x="1530" y="2456"/>
                  </a:lnTo>
                  <a:lnTo>
                    <a:pt x="1557" y="2438"/>
                  </a:lnTo>
                  <a:lnTo>
                    <a:pt x="1584" y="2418"/>
                  </a:lnTo>
                  <a:lnTo>
                    <a:pt x="1610" y="2397"/>
                  </a:lnTo>
                  <a:lnTo>
                    <a:pt x="1637" y="2378"/>
                  </a:lnTo>
                  <a:lnTo>
                    <a:pt x="1663" y="2357"/>
                  </a:lnTo>
                  <a:lnTo>
                    <a:pt x="1690" y="2336"/>
                  </a:lnTo>
                  <a:lnTo>
                    <a:pt x="1715" y="2313"/>
                  </a:lnTo>
                  <a:lnTo>
                    <a:pt x="1741" y="2292"/>
                  </a:lnTo>
                  <a:lnTo>
                    <a:pt x="1766" y="2270"/>
                  </a:lnTo>
                  <a:lnTo>
                    <a:pt x="1792" y="2246"/>
                  </a:lnTo>
                  <a:lnTo>
                    <a:pt x="1816" y="2224"/>
                  </a:lnTo>
                  <a:lnTo>
                    <a:pt x="1841" y="2201"/>
                  </a:lnTo>
                  <a:lnTo>
                    <a:pt x="1865" y="2178"/>
                  </a:lnTo>
                  <a:lnTo>
                    <a:pt x="1888" y="2154"/>
                  </a:lnTo>
                  <a:lnTo>
                    <a:pt x="1912" y="2130"/>
                  </a:lnTo>
                  <a:lnTo>
                    <a:pt x="1934" y="2106"/>
                  </a:lnTo>
                  <a:lnTo>
                    <a:pt x="1956" y="2081"/>
                  </a:lnTo>
                  <a:lnTo>
                    <a:pt x="1978" y="2057"/>
                  </a:lnTo>
                  <a:lnTo>
                    <a:pt x="1998" y="2033"/>
                  </a:lnTo>
                  <a:lnTo>
                    <a:pt x="2019" y="2008"/>
                  </a:lnTo>
                  <a:lnTo>
                    <a:pt x="2039" y="1984"/>
                  </a:lnTo>
                  <a:lnTo>
                    <a:pt x="2059" y="1960"/>
                  </a:lnTo>
                  <a:lnTo>
                    <a:pt x="2077" y="1935"/>
                  </a:lnTo>
                  <a:lnTo>
                    <a:pt x="2096" y="1911"/>
                  </a:lnTo>
                  <a:lnTo>
                    <a:pt x="2113" y="1888"/>
                  </a:lnTo>
                  <a:lnTo>
                    <a:pt x="2128" y="1864"/>
                  </a:lnTo>
                  <a:lnTo>
                    <a:pt x="2145" y="1840"/>
                  </a:lnTo>
                  <a:lnTo>
                    <a:pt x="2159" y="1816"/>
                  </a:lnTo>
                  <a:lnTo>
                    <a:pt x="2174" y="1792"/>
                  </a:lnTo>
                  <a:lnTo>
                    <a:pt x="2191" y="1757"/>
                  </a:lnTo>
                  <a:lnTo>
                    <a:pt x="2209" y="1721"/>
                  </a:lnTo>
                  <a:lnTo>
                    <a:pt x="2226" y="1683"/>
                  </a:lnTo>
                  <a:lnTo>
                    <a:pt x="2244" y="1643"/>
                  </a:lnTo>
                  <a:lnTo>
                    <a:pt x="2263" y="1601"/>
                  </a:lnTo>
                  <a:lnTo>
                    <a:pt x="2281" y="1557"/>
                  </a:lnTo>
                  <a:lnTo>
                    <a:pt x="2300" y="1514"/>
                  </a:lnTo>
                  <a:lnTo>
                    <a:pt x="2319" y="1468"/>
                  </a:lnTo>
                  <a:lnTo>
                    <a:pt x="2338" y="1421"/>
                  </a:lnTo>
                  <a:lnTo>
                    <a:pt x="2358" y="1374"/>
                  </a:lnTo>
                  <a:lnTo>
                    <a:pt x="2377" y="1325"/>
                  </a:lnTo>
                  <a:lnTo>
                    <a:pt x="2399" y="1276"/>
                  </a:lnTo>
                  <a:lnTo>
                    <a:pt x="2420" y="1227"/>
                  </a:lnTo>
                  <a:lnTo>
                    <a:pt x="2441" y="1176"/>
                  </a:lnTo>
                  <a:lnTo>
                    <a:pt x="2462" y="1126"/>
                  </a:lnTo>
                  <a:lnTo>
                    <a:pt x="2484" y="1075"/>
                  </a:lnTo>
                  <a:lnTo>
                    <a:pt x="2506" y="1025"/>
                  </a:lnTo>
                  <a:lnTo>
                    <a:pt x="2529" y="975"/>
                  </a:lnTo>
                  <a:lnTo>
                    <a:pt x="2553" y="924"/>
                  </a:lnTo>
                  <a:lnTo>
                    <a:pt x="2575" y="875"/>
                  </a:lnTo>
                  <a:lnTo>
                    <a:pt x="2600" y="826"/>
                  </a:lnTo>
                  <a:lnTo>
                    <a:pt x="2625" y="777"/>
                  </a:lnTo>
                  <a:lnTo>
                    <a:pt x="2649" y="730"/>
                  </a:lnTo>
                  <a:lnTo>
                    <a:pt x="2675" y="683"/>
                  </a:lnTo>
                  <a:lnTo>
                    <a:pt x="2701" y="637"/>
                  </a:lnTo>
                  <a:lnTo>
                    <a:pt x="2728" y="594"/>
                  </a:lnTo>
                  <a:lnTo>
                    <a:pt x="2755" y="550"/>
                  </a:lnTo>
                  <a:lnTo>
                    <a:pt x="2782" y="508"/>
                  </a:lnTo>
                  <a:lnTo>
                    <a:pt x="2810" y="468"/>
                  </a:lnTo>
                  <a:lnTo>
                    <a:pt x="2839" y="430"/>
                  </a:lnTo>
                  <a:lnTo>
                    <a:pt x="2868" y="394"/>
                  </a:lnTo>
                  <a:lnTo>
                    <a:pt x="2898" y="359"/>
                  </a:lnTo>
                  <a:lnTo>
                    <a:pt x="2915" y="338"/>
                  </a:lnTo>
                  <a:lnTo>
                    <a:pt x="2934" y="317"/>
                  </a:lnTo>
                  <a:lnTo>
                    <a:pt x="2953" y="297"/>
                  </a:lnTo>
                  <a:lnTo>
                    <a:pt x="2973" y="277"/>
                  </a:lnTo>
                  <a:lnTo>
                    <a:pt x="2994" y="259"/>
                  </a:lnTo>
                  <a:lnTo>
                    <a:pt x="3017" y="241"/>
                  </a:lnTo>
                  <a:lnTo>
                    <a:pt x="3040" y="224"/>
                  </a:lnTo>
                  <a:lnTo>
                    <a:pt x="3062" y="207"/>
                  </a:lnTo>
                  <a:lnTo>
                    <a:pt x="3086" y="192"/>
                  </a:lnTo>
                  <a:lnTo>
                    <a:pt x="3109" y="177"/>
                  </a:lnTo>
                  <a:lnTo>
                    <a:pt x="3134" y="163"/>
                  </a:lnTo>
                  <a:lnTo>
                    <a:pt x="3159" y="149"/>
                  </a:lnTo>
                  <a:lnTo>
                    <a:pt x="3184" y="135"/>
                  </a:lnTo>
                  <a:lnTo>
                    <a:pt x="3209" y="122"/>
                  </a:lnTo>
                  <a:lnTo>
                    <a:pt x="3235" y="111"/>
                  </a:lnTo>
                  <a:lnTo>
                    <a:pt x="3260" y="100"/>
                  </a:lnTo>
                  <a:lnTo>
                    <a:pt x="3286" y="88"/>
                  </a:lnTo>
                  <a:lnTo>
                    <a:pt x="3311" y="79"/>
                  </a:lnTo>
                  <a:lnTo>
                    <a:pt x="3335" y="69"/>
                  </a:lnTo>
                  <a:lnTo>
                    <a:pt x="3361" y="60"/>
                  </a:lnTo>
                  <a:lnTo>
                    <a:pt x="3386" y="52"/>
                  </a:lnTo>
                  <a:lnTo>
                    <a:pt x="3410" y="43"/>
                  </a:lnTo>
                  <a:lnTo>
                    <a:pt x="3434" y="36"/>
                  </a:lnTo>
                  <a:lnTo>
                    <a:pt x="3459" y="31"/>
                  </a:lnTo>
                  <a:lnTo>
                    <a:pt x="3481" y="25"/>
                  </a:lnTo>
                  <a:lnTo>
                    <a:pt x="3504" y="20"/>
                  </a:lnTo>
                  <a:lnTo>
                    <a:pt x="3525" y="15"/>
                  </a:lnTo>
                  <a:lnTo>
                    <a:pt x="3546" y="11"/>
                  </a:lnTo>
                  <a:lnTo>
                    <a:pt x="3567" y="7"/>
                  </a:lnTo>
                  <a:lnTo>
                    <a:pt x="3586" y="4"/>
                  </a:lnTo>
                  <a:lnTo>
                    <a:pt x="3606" y="1"/>
                  </a:lnTo>
                  <a:lnTo>
                    <a:pt x="3623" y="0"/>
                  </a:lnTo>
                  <a:lnTo>
                    <a:pt x="3640" y="0"/>
                  </a:lnTo>
                  <a:lnTo>
                    <a:pt x="3658" y="1"/>
                  </a:lnTo>
                  <a:lnTo>
                    <a:pt x="3678" y="3"/>
                  </a:lnTo>
                  <a:lnTo>
                    <a:pt x="3699" y="6"/>
                  </a:lnTo>
                  <a:lnTo>
                    <a:pt x="3719" y="10"/>
                  </a:lnTo>
                  <a:lnTo>
                    <a:pt x="3742" y="13"/>
                  </a:lnTo>
                  <a:lnTo>
                    <a:pt x="3764" y="18"/>
                  </a:lnTo>
                  <a:lnTo>
                    <a:pt x="3787" y="24"/>
                  </a:lnTo>
                  <a:lnTo>
                    <a:pt x="3811" y="29"/>
                  </a:lnTo>
                  <a:lnTo>
                    <a:pt x="3835" y="36"/>
                  </a:lnTo>
                  <a:lnTo>
                    <a:pt x="3859" y="43"/>
                  </a:lnTo>
                  <a:lnTo>
                    <a:pt x="3884" y="52"/>
                  </a:lnTo>
                  <a:lnTo>
                    <a:pt x="3910" y="62"/>
                  </a:lnTo>
                  <a:lnTo>
                    <a:pt x="3934" y="72"/>
                  </a:lnTo>
                  <a:lnTo>
                    <a:pt x="3959" y="81"/>
                  </a:lnTo>
                  <a:lnTo>
                    <a:pt x="3985" y="93"/>
                  </a:lnTo>
                  <a:lnTo>
                    <a:pt x="4010" y="104"/>
                  </a:lnTo>
                  <a:lnTo>
                    <a:pt x="4036" y="116"/>
                  </a:lnTo>
                  <a:lnTo>
                    <a:pt x="4061" y="129"/>
                  </a:lnTo>
                  <a:lnTo>
                    <a:pt x="4087" y="143"/>
                  </a:lnTo>
                  <a:lnTo>
                    <a:pt x="4111" y="157"/>
                  </a:lnTo>
                  <a:lnTo>
                    <a:pt x="4136" y="172"/>
                  </a:lnTo>
                  <a:lnTo>
                    <a:pt x="4160" y="188"/>
                  </a:lnTo>
                  <a:lnTo>
                    <a:pt x="4183" y="205"/>
                  </a:lnTo>
                  <a:lnTo>
                    <a:pt x="4207" y="221"/>
                  </a:lnTo>
                  <a:lnTo>
                    <a:pt x="4230" y="240"/>
                  </a:lnTo>
                  <a:lnTo>
                    <a:pt x="4251" y="258"/>
                  </a:lnTo>
                  <a:lnTo>
                    <a:pt x="4272" y="276"/>
                  </a:lnTo>
                  <a:lnTo>
                    <a:pt x="4292" y="296"/>
                  </a:lnTo>
                  <a:lnTo>
                    <a:pt x="4312" y="317"/>
                  </a:lnTo>
                  <a:lnTo>
                    <a:pt x="4330" y="338"/>
                  </a:lnTo>
                  <a:lnTo>
                    <a:pt x="4347" y="359"/>
                  </a:lnTo>
                  <a:lnTo>
                    <a:pt x="4374" y="394"/>
                  </a:lnTo>
                  <a:lnTo>
                    <a:pt x="4401" y="430"/>
                  </a:lnTo>
                  <a:lnTo>
                    <a:pt x="4426" y="468"/>
                  </a:lnTo>
                  <a:lnTo>
                    <a:pt x="4452" y="508"/>
                  </a:lnTo>
                  <a:lnTo>
                    <a:pt x="4476" y="549"/>
                  </a:lnTo>
                  <a:lnTo>
                    <a:pt x="4500" y="592"/>
                  </a:lnTo>
                  <a:lnTo>
                    <a:pt x="4524" y="637"/>
                  </a:lnTo>
                  <a:lnTo>
                    <a:pt x="4548" y="682"/>
                  </a:lnTo>
                  <a:lnTo>
                    <a:pt x="4571" y="730"/>
                  </a:lnTo>
                  <a:lnTo>
                    <a:pt x="4593" y="777"/>
                  </a:lnTo>
                  <a:lnTo>
                    <a:pt x="4616" y="825"/>
                  </a:lnTo>
                  <a:lnTo>
                    <a:pt x="4639" y="874"/>
                  </a:lnTo>
                  <a:lnTo>
                    <a:pt x="4660" y="924"/>
                  </a:lnTo>
                  <a:lnTo>
                    <a:pt x="4683" y="973"/>
                  </a:lnTo>
                  <a:lnTo>
                    <a:pt x="4704" y="1024"/>
                  </a:lnTo>
                  <a:lnTo>
                    <a:pt x="4725" y="1074"/>
                  </a:lnTo>
                  <a:lnTo>
                    <a:pt x="4746" y="1125"/>
                  </a:lnTo>
                  <a:lnTo>
                    <a:pt x="4767" y="1175"/>
                  </a:lnTo>
                  <a:lnTo>
                    <a:pt x="4789" y="1225"/>
                  </a:lnTo>
                  <a:lnTo>
                    <a:pt x="4810" y="1274"/>
                  </a:lnTo>
                  <a:lnTo>
                    <a:pt x="4831" y="1323"/>
                  </a:lnTo>
                  <a:lnTo>
                    <a:pt x="4852" y="1372"/>
                  </a:lnTo>
                  <a:lnTo>
                    <a:pt x="4874" y="1420"/>
                  </a:lnTo>
                  <a:lnTo>
                    <a:pt x="4895" y="1466"/>
                  </a:lnTo>
                  <a:lnTo>
                    <a:pt x="4916" y="1512"/>
                  </a:lnTo>
                  <a:lnTo>
                    <a:pt x="4937" y="1557"/>
                  </a:lnTo>
                  <a:lnTo>
                    <a:pt x="4959" y="1601"/>
                  </a:lnTo>
                  <a:lnTo>
                    <a:pt x="4981" y="1643"/>
                  </a:lnTo>
                  <a:lnTo>
                    <a:pt x="5004" y="1682"/>
                  </a:lnTo>
                  <a:lnTo>
                    <a:pt x="5025" y="1721"/>
                  </a:lnTo>
                  <a:lnTo>
                    <a:pt x="5049" y="1757"/>
                  </a:lnTo>
                  <a:lnTo>
                    <a:pt x="5072" y="1792"/>
                  </a:lnTo>
                  <a:lnTo>
                    <a:pt x="5089" y="1819"/>
                  </a:lnTo>
                  <a:lnTo>
                    <a:pt x="5107" y="1844"/>
                  </a:lnTo>
                  <a:lnTo>
                    <a:pt x="5126" y="1871"/>
                  </a:lnTo>
                  <a:lnTo>
                    <a:pt x="5145" y="1896"/>
                  </a:lnTo>
                  <a:lnTo>
                    <a:pt x="5165" y="1923"/>
                  </a:lnTo>
                  <a:lnTo>
                    <a:pt x="5185" y="1948"/>
                  </a:lnTo>
                  <a:lnTo>
                    <a:pt x="5206" y="1973"/>
                  </a:lnTo>
                  <a:lnTo>
                    <a:pt x="5227" y="1998"/>
                  </a:lnTo>
                  <a:lnTo>
                    <a:pt x="5249" y="2022"/>
                  </a:lnTo>
                  <a:lnTo>
                    <a:pt x="5271" y="2047"/>
                  </a:lnTo>
                  <a:lnTo>
                    <a:pt x="5294" y="2071"/>
                  </a:lnTo>
                  <a:lnTo>
                    <a:pt x="5317" y="2095"/>
                  </a:lnTo>
                  <a:lnTo>
                    <a:pt x="5339" y="2119"/>
                  </a:lnTo>
                  <a:lnTo>
                    <a:pt x="5362" y="2142"/>
                  </a:lnTo>
                  <a:lnTo>
                    <a:pt x="5386" y="2165"/>
                  </a:lnTo>
                  <a:lnTo>
                    <a:pt x="5410" y="2189"/>
                  </a:lnTo>
                  <a:lnTo>
                    <a:pt x="5434" y="2211"/>
                  </a:lnTo>
                  <a:lnTo>
                    <a:pt x="5458" y="2234"/>
                  </a:lnTo>
                  <a:lnTo>
                    <a:pt x="5482" y="2255"/>
                  </a:lnTo>
                  <a:lnTo>
                    <a:pt x="5506" y="2277"/>
                  </a:lnTo>
                  <a:lnTo>
                    <a:pt x="5530" y="2298"/>
                  </a:lnTo>
                  <a:lnTo>
                    <a:pt x="5554" y="2319"/>
                  </a:lnTo>
                  <a:lnTo>
                    <a:pt x="5580" y="2340"/>
                  </a:lnTo>
                  <a:lnTo>
                    <a:pt x="5604" y="2360"/>
                  </a:lnTo>
                  <a:lnTo>
                    <a:pt x="5628" y="2381"/>
                  </a:lnTo>
                  <a:lnTo>
                    <a:pt x="5653" y="2400"/>
                  </a:lnTo>
                  <a:lnTo>
                    <a:pt x="5677" y="2418"/>
                  </a:lnTo>
                  <a:lnTo>
                    <a:pt x="5701" y="2438"/>
                  </a:lnTo>
                  <a:lnTo>
                    <a:pt x="5726" y="2456"/>
                  </a:lnTo>
                  <a:lnTo>
                    <a:pt x="5750" y="2474"/>
                  </a:lnTo>
                  <a:lnTo>
                    <a:pt x="5772" y="2493"/>
                  </a:lnTo>
                  <a:lnTo>
                    <a:pt x="5796" y="2509"/>
                  </a:lnTo>
                </a:path>
              </a:pathLst>
            </a:cu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1530" name="Rectangle 39"/>
            <p:cNvSpPr>
              <a:spLocks noChangeArrowheads="1"/>
            </p:cNvSpPr>
            <p:nvPr/>
          </p:nvSpPr>
          <p:spPr bwMode="auto">
            <a:xfrm>
              <a:off x="2570" y="2836"/>
              <a:ext cx="2882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sk-SK" sz="1400">
                  <a:solidFill>
                    <a:srgbClr val="000000"/>
                  </a:solidFill>
                  <a:latin typeface="Book Antiqua" pitchFamily="18" charset="0"/>
                </a:rPr>
                <a:t>šum AWGN  na signáli</a:t>
              </a:r>
              <a:endParaRPr lang="sk-SK">
                <a:latin typeface="Book Antiqua" pitchFamily="18" charset="0"/>
              </a:endParaRPr>
            </a:p>
          </p:txBody>
        </p:sp>
        <p:sp>
          <p:nvSpPr>
            <p:cNvPr id="21531" name="Line 40"/>
            <p:cNvSpPr>
              <a:spLocks noChangeShapeType="1"/>
            </p:cNvSpPr>
            <p:nvPr/>
          </p:nvSpPr>
          <p:spPr bwMode="auto">
            <a:xfrm flipH="1">
              <a:off x="2820" y="3213"/>
              <a:ext cx="301" cy="298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1532" name="Freeform 41"/>
            <p:cNvSpPr>
              <a:spLocks/>
            </p:cNvSpPr>
            <p:nvPr/>
          </p:nvSpPr>
          <p:spPr bwMode="auto">
            <a:xfrm>
              <a:off x="2760" y="3454"/>
              <a:ext cx="117" cy="117"/>
            </a:xfrm>
            <a:custGeom>
              <a:avLst/>
              <a:gdLst>
                <a:gd name="T0" fmla="*/ 0 w 235"/>
                <a:gd name="T1" fmla="*/ 0 h 232"/>
                <a:gd name="T2" fmla="*/ 0 w 235"/>
                <a:gd name="T3" fmla="*/ 1 h 232"/>
                <a:gd name="T4" fmla="*/ 0 w 235"/>
                <a:gd name="T5" fmla="*/ 1 h 232"/>
                <a:gd name="T6" fmla="*/ 0 w 235"/>
                <a:gd name="T7" fmla="*/ 1 h 232"/>
                <a:gd name="T8" fmla="*/ 0 w 235"/>
                <a:gd name="T9" fmla="*/ 1 h 232"/>
                <a:gd name="T10" fmla="*/ 0 w 235"/>
                <a:gd name="T11" fmla="*/ 1 h 232"/>
                <a:gd name="T12" fmla="*/ 0 w 235"/>
                <a:gd name="T13" fmla="*/ 1 h 232"/>
                <a:gd name="T14" fmla="*/ 0 w 235"/>
                <a:gd name="T15" fmla="*/ 1 h 232"/>
                <a:gd name="T16" fmla="*/ 0 w 235"/>
                <a:gd name="T17" fmla="*/ 1 h 232"/>
                <a:gd name="T18" fmla="*/ 0 w 235"/>
                <a:gd name="T19" fmla="*/ 1 h 232"/>
                <a:gd name="T20" fmla="*/ 0 w 235"/>
                <a:gd name="T21" fmla="*/ 1 h 232"/>
                <a:gd name="T22" fmla="*/ 0 w 235"/>
                <a:gd name="T23" fmla="*/ 1 h 232"/>
                <a:gd name="T24" fmla="*/ 0 w 235"/>
                <a:gd name="T25" fmla="*/ 1 h 232"/>
                <a:gd name="T26" fmla="*/ 0 w 235"/>
                <a:gd name="T27" fmla="*/ 1 h 232"/>
                <a:gd name="T28" fmla="*/ 0 w 235"/>
                <a:gd name="T29" fmla="*/ 1 h 232"/>
                <a:gd name="T30" fmla="*/ 0 w 235"/>
                <a:gd name="T31" fmla="*/ 1 h 232"/>
                <a:gd name="T32" fmla="*/ 0 w 235"/>
                <a:gd name="T33" fmla="*/ 1 h 232"/>
                <a:gd name="T34" fmla="*/ 0 w 235"/>
                <a:gd name="T35" fmla="*/ 1 h 232"/>
                <a:gd name="T36" fmla="*/ 0 w 235"/>
                <a:gd name="T37" fmla="*/ 1 h 232"/>
                <a:gd name="T38" fmla="*/ 0 w 235"/>
                <a:gd name="T39" fmla="*/ 1 h 232"/>
                <a:gd name="T40" fmla="*/ 0 w 235"/>
                <a:gd name="T41" fmla="*/ 1 h 232"/>
                <a:gd name="T42" fmla="*/ 0 w 235"/>
                <a:gd name="T43" fmla="*/ 1 h 232"/>
                <a:gd name="T44" fmla="*/ 0 w 235"/>
                <a:gd name="T45" fmla="*/ 1 h 232"/>
                <a:gd name="T46" fmla="*/ 0 w 235"/>
                <a:gd name="T47" fmla="*/ 1 h 232"/>
                <a:gd name="T48" fmla="*/ 0 w 235"/>
                <a:gd name="T49" fmla="*/ 1 h 232"/>
                <a:gd name="T50" fmla="*/ 0 w 235"/>
                <a:gd name="T51" fmla="*/ 1 h 232"/>
                <a:gd name="T52" fmla="*/ 0 w 235"/>
                <a:gd name="T53" fmla="*/ 1 h 232"/>
                <a:gd name="T54" fmla="*/ 0 w 235"/>
                <a:gd name="T55" fmla="*/ 1 h 232"/>
                <a:gd name="T56" fmla="*/ 0 w 235"/>
                <a:gd name="T57" fmla="*/ 1 h 232"/>
                <a:gd name="T58" fmla="*/ 0 w 235"/>
                <a:gd name="T59" fmla="*/ 1 h 232"/>
                <a:gd name="T60" fmla="*/ 0 w 235"/>
                <a:gd name="T61" fmla="*/ 1 h 232"/>
                <a:gd name="T62" fmla="*/ 0 w 235"/>
                <a:gd name="T63" fmla="*/ 1 h 232"/>
                <a:gd name="T64" fmla="*/ 0 w 235"/>
                <a:gd name="T65" fmla="*/ 1 h 232"/>
                <a:gd name="T66" fmla="*/ 0 w 235"/>
                <a:gd name="T67" fmla="*/ 1 h 232"/>
                <a:gd name="T68" fmla="*/ 0 w 235"/>
                <a:gd name="T69" fmla="*/ 0 h 2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5"/>
                <a:gd name="T106" fmla="*/ 0 h 232"/>
                <a:gd name="T107" fmla="*/ 235 w 235"/>
                <a:gd name="T108" fmla="*/ 232 h 2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5" h="232">
                  <a:moveTo>
                    <a:pt x="129" y="0"/>
                  </a:moveTo>
                  <a:lnTo>
                    <a:pt x="129" y="3"/>
                  </a:lnTo>
                  <a:lnTo>
                    <a:pt x="129" y="7"/>
                  </a:lnTo>
                  <a:lnTo>
                    <a:pt x="127" y="10"/>
                  </a:lnTo>
                  <a:lnTo>
                    <a:pt x="129" y="14"/>
                  </a:lnTo>
                  <a:lnTo>
                    <a:pt x="129" y="19"/>
                  </a:lnTo>
                  <a:lnTo>
                    <a:pt x="129" y="25"/>
                  </a:lnTo>
                  <a:lnTo>
                    <a:pt x="129" y="31"/>
                  </a:lnTo>
                  <a:lnTo>
                    <a:pt x="130" y="38"/>
                  </a:lnTo>
                  <a:lnTo>
                    <a:pt x="131" y="45"/>
                  </a:lnTo>
                  <a:lnTo>
                    <a:pt x="134" y="52"/>
                  </a:lnTo>
                  <a:lnTo>
                    <a:pt x="136" y="57"/>
                  </a:lnTo>
                  <a:lnTo>
                    <a:pt x="139" y="64"/>
                  </a:lnTo>
                  <a:lnTo>
                    <a:pt x="143" y="71"/>
                  </a:lnTo>
                  <a:lnTo>
                    <a:pt x="146" y="78"/>
                  </a:lnTo>
                  <a:lnTo>
                    <a:pt x="153" y="84"/>
                  </a:lnTo>
                  <a:lnTo>
                    <a:pt x="157" y="88"/>
                  </a:lnTo>
                  <a:lnTo>
                    <a:pt x="163" y="92"/>
                  </a:lnTo>
                  <a:lnTo>
                    <a:pt x="170" y="95"/>
                  </a:lnTo>
                  <a:lnTo>
                    <a:pt x="177" y="98"/>
                  </a:lnTo>
                  <a:lnTo>
                    <a:pt x="184" y="101"/>
                  </a:lnTo>
                  <a:lnTo>
                    <a:pt x="189" y="103"/>
                  </a:lnTo>
                  <a:lnTo>
                    <a:pt x="197" y="105"/>
                  </a:lnTo>
                  <a:lnTo>
                    <a:pt x="204" y="105"/>
                  </a:lnTo>
                  <a:lnTo>
                    <a:pt x="211" y="105"/>
                  </a:lnTo>
                  <a:lnTo>
                    <a:pt x="216" y="105"/>
                  </a:lnTo>
                  <a:lnTo>
                    <a:pt x="221" y="106"/>
                  </a:lnTo>
                  <a:lnTo>
                    <a:pt x="226" y="108"/>
                  </a:lnTo>
                  <a:lnTo>
                    <a:pt x="229" y="106"/>
                  </a:lnTo>
                  <a:lnTo>
                    <a:pt x="233" y="106"/>
                  </a:lnTo>
                  <a:lnTo>
                    <a:pt x="235" y="106"/>
                  </a:lnTo>
                  <a:lnTo>
                    <a:pt x="0" y="232"/>
                  </a:lnTo>
                  <a:lnTo>
                    <a:pt x="127" y="1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1533" name="Line 42"/>
            <p:cNvSpPr>
              <a:spLocks noChangeShapeType="1"/>
            </p:cNvSpPr>
            <p:nvPr/>
          </p:nvSpPr>
          <p:spPr bwMode="auto">
            <a:xfrm>
              <a:off x="4027" y="3213"/>
              <a:ext cx="302" cy="298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1534" name="Freeform 43"/>
            <p:cNvSpPr>
              <a:spLocks/>
            </p:cNvSpPr>
            <p:nvPr/>
          </p:nvSpPr>
          <p:spPr bwMode="auto">
            <a:xfrm>
              <a:off x="4271" y="3454"/>
              <a:ext cx="118" cy="117"/>
            </a:xfrm>
            <a:custGeom>
              <a:avLst/>
              <a:gdLst>
                <a:gd name="T0" fmla="*/ 0 w 234"/>
                <a:gd name="T1" fmla="*/ 1 h 232"/>
                <a:gd name="T2" fmla="*/ 1 w 234"/>
                <a:gd name="T3" fmla="*/ 1 h 232"/>
                <a:gd name="T4" fmla="*/ 1 w 234"/>
                <a:gd name="T5" fmla="*/ 1 h 232"/>
                <a:gd name="T6" fmla="*/ 1 w 234"/>
                <a:gd name="T7" fmla="*/ 1 h 232"/>
                <a:gd name="T8" fmla="*/ 1 w 234"/>
                <a:gd name="T9" fmla="*/ 1 h 232"/>
                <a:gd name="T10" fmla="*/ 1 w 234"/>
                <a:gd name="T11" fmla="*/ 1 h 232"/>
                <a:gd name="T12" fmla="*/ 1 w 234"/>
                <a:gd name="T13" fmla="*/ 1 h 232"/>
                <a:gd name="T14" fmla="*/ 1 w 234"/>
                <a:gd name="T15" fmla="*/ 1 h 232"/>
                <a:gd name="T16" fmla="*/ 1 w 234"/>
                <a:gd name="T17" fmla="*/ 1 h 232"/>
                <a:gd name="T18" fmla="*/ 1 w 234"/>
                <a:gd name="T19" fmla="*/ 1 h 232"/>
                <a:gd name="T20" fmla="*/ 1 w 234"/>
                <a:gd name="T21" fmla="*/ 1 h 232"/>
                <a:gd name="T22" fmla="*/ 1 w 234"/>
                <a:gd name="T23" fmla="*/ 1 h 232"/>
                <a:gd name="T24" fmla="*/ 1 w 234"/>
                <a:gd name="T25" fmla="*/ 1 h 232"/>
                <a:gd name="T26" fmla="*/ 1 w 234"/>
                <a:gd name="T27" fmla="*/ 1 h 232"/>
                <a:gd name="T28" fmla="*/ 1 w 234"/>
                <a:gd name="T29" fmla="*/ 1 h 232"/>
                <a:gd name="T30" fmla="*/ 1 w 234"/>
                <a:gd name="T31" fmla="*/ 1 h 232"/>
                <a:gd name="T32" fmla="*/ 1 w 234"/>
                <a:gd name="T33" fmla="*/ 1 h 232"/>
                <a:gd name="T34" fmla="*/ 1 w 234"/>
                <a:gd name="T35" fmla="*/ 1 h 232"/>
                <a:gd name="T36" fmla="*/ 1 w 234"/>
                <a:gd name="T37" fmla="*/ 1 h 232"/>
                <a:gd name="T38" fmla="*/ 1 w 234"/>
                <a:gd name="T39" fmla="*/ 1 h 232"/>
                <a:gd name="T40" fmla="*/ 1 w 234"/>
                <a:gd name="T41" fmla="*/ 1 h 232"/>
                <a:gd name="T42" fmla="*/ 1 w 234"/>
                <a:gd name="T43" fmla="*/ 1 h 232"/>
                <a:gd name="T44" fmla="*/ 1 w 234"/>
                <a:gd name="T45" fmla="*/ 1 h 232"/>
                <a:gd name="T46" fmla="*/ 1 w 234"/>
                <a:gd name="T47" fmla="*/ 1 h 232"/>
                <a:gd name="T48" fmla="*/ 1 w 234"/>
                <a:gd name="T49" fmla="*/ 1 h 232"/>
                <a:gd name="T50" fmla="*/ 1 w 234"/>
                <a:gd name="T51" fmla="*/ 1 h 232"/>
                <a:gd name="T52" fmla="*/ 1 w 234"/>
                <a:gd name="T53" fmla="*/ 1 h 232"/>
                <a:gd name="T54" fmla="*/ 1 w 234"/>
                <a:gd name="T55" fmla="*/ 1 h 232"/>
                <a:gd name="T56" fmla="*/ 1 w 234"/>
                <a:gd name="T57" fmla="*/ 1 h 232"/>
                <a:gd name="T58" fmla="*/ 1 w 234"/>
                <a:gd name="T59" fmla="*/ 1 h 232"/>
                <a:gd name="T60" fmla="*/ 1 w 234"/>
                <a:gd name="T61" fmla="*/ 0 h 232"/>
                <a:gd name="T62" fmla="*/ 1 w 234"/>
                <a:gd name="T63" fmla="*/ 0 h 232"/>
                <a:gd name="T64" fmla="*/ 1 w 234"/>
                <a:gd name="T65" fmla="*/ 1 h 232"/>
                <a:gd name="T66" fmla="*/ 1 w 234"/>
                <a:gd name="T67" fmla="*/ 1 h 232"/>
                <a:gd name="T68" fmla="*/ 0 w 234"/>
                <a:gd name="T69" fmla="*/ 1 h 2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4"/>
                <a:gd name="T106" fmla="*/ 0 h 232"/>
                <a:gd name="T107" fmla="*/ 234 w 234"/>
                <a:gd name="T108" fmla="*/ 232 h 2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4" h="232">
                  <a:moveTo>
                    <a:pt x="0" y="105"/>
                  </a:moveTo>
                  <a:lnTo>
                    <a:pt x="2" y="105"/>
                  </a:lnTo>
                  <a:lnTo>
                    <a:pt x="7" y="105"/>
                  </a:lnTo>
                  <a:lnTo>
                    <a:pt x="9" y="106"/>
                  </a:lnTo>
                  <a:lnTo>
                    <a:pt x="14" y="105"/>
                  </a:lnTo>
                  <a:lnTo>
                    <a:pt x="19" y="105"/>
                  </a:lnTo>
                  <a:lnTo>
                    <a:pt x="25" y="105"/>
                  </a:lnTo>
                  <a:lnTo>
                    <a:pt x="31" y="105"/>
                  </a:lnTo>
                  <a:lnTo>
                    <a:pt x="38" y="103"/>
                  </a:lnTo>
                  <a:lnTo>
                    <a:pt x="45" y="102"/>
                  </a:lnTo>
                  <a:lnTo>
                    <a:pt x="52" y="99"/>
                  </a:lnTo>
                  <a:lnTo>
                    <a:pt x="58" y="98"/>
                  </a:lnTo>
                  <a:lnTo>
                    <a:pt x="65" y="95"/>
                  </a:lnTo>
                  <a:lnTo>
                    <a:pt x="72" y="91"/>
                  </a:lnTo>
                  <a:lnTo>
                    <a:pt x="79" y="88"/>
                  </a:lnTo>
                  <a:lnTo>
                    <a:pt x="84" y="81"/>
                  </a:lnTo>
                  <a:lnTo>
                    <a:pt x="89" y="77"/>
                  </a:lnTo>
                  <a:lnTo>
                    <a:pt x="93" y="71"/>
                  </a:lnTo>
                  <a:lnTo>
                    <a:pt x="96" y="64"/>
                  </a:lnTo>
                  <a:lnTo>
                    <a:pt x="99" y="57"/>
                  </a:lnTo>
                  <a:lnTo>
                    <a:pt x="101" y="50"/>
                  </a:lnTo>
                  <a:lnTo>
                    <a:pt x="104" y="45"/>
                  </a:lnTo>
                  <a:lnTo>
                    <a:pt x="106" y="38"/>
                  </a:lnTo>
                  <a:lnTo>
                    <a:pt x="106" y="31"/>
                  </a:lnTo>
                  <a:lnTo>
                    <a:pt x="106" y="24"/>
                  </a:lnTo>
                  <a:lnTo>
                    <a:pt x="106" y="18"/>
                  </a:lnTo>
                  <a:lnTo>
                    <a:pt x="107" y="14"/>
                  </a:lnTo>
                  <a:lnTo>
                    <a:pt x="108" y="8"/>
                  </a:lnTo>
                  <a:lnTo>
                    <a:pt x="107" y="5"/>
                  </a:lnTo>
                  <a:lnTo>
                    <a:pt x="107" y="1"/>
                  </a:lnTo>
                  <a:lnTo>
                    <a:pt x="107" y="0"/>
                  </a:lnTo>
                  <a:lnTo>
                    <a:pt x="234" y="232"/>
                  </a:lnTo>
                  <a:lnTo>
                    <a:pt x="1" y="106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1535" name="Rectangle 44"/>
            <p:cNvSpPr>
              <a:spLocks noChangeArrowheads="1"/>
            </p:cNvSpPr>
            <p:nvPr/>
          </p:nvSpPr>
          <p:spPr bwMode="auto">
            <a:xfrm>
              <a:off x="3509" y="5244"/>
              <a:ext cx="141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sk-SK" sz="1400">
                  <a:solidFill>
                    <a:srgbClr val="000000"/>
                  </a:solidFill>
                  <a:latin typeface="Book Antiqua" pitchFamily="18" charset="0"/>
                </a:rPr>
                <a:t>0</a:t>
              </a:r>
              <a:endParaRPr lang="sk-SK">
                <a:latin typeface="Book Antiqua" pitchFamily="18" charset="0"/>
              </a:endParaRPr>
            </a:p>
          </p:txBody>
        </p:sp>
        <p:sp>
          <p:nvSpPr>
            <p:cNvPr id="21536" name="Rectangle 45"/>
            <p:cNvSpPr>
              <a:spLocks noChangeArrowheads="1"/>
            </p:cNvSpPr>
            <p:nvPr/>
          </p:nvSpPr>
          <p:spPr bwMode="auto">
            <a:xfrm>
              <a:off x="2355" y="5641"/>
              <a:ext cx="246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sk-SK" sz="1400">
                  <a:solidFill>
                    <a:srgbClr val="000000"/>
                  </a:solidFill>
                  <a:latin typeface="Book Antiqua" pitchFamily="18" charset="0"/>
                </a:rPr>
                <a:t>P(-A/+A) = P(+A/-A)</a:t>
              </a:r>
              <a:endParaRPr lang="sk-SK">
                <a:latin typeface="Book Antiqua" pitchFamily="18" charset="0"/>
              </a:endParaRPr>
            </a:p>
          </p:txBody>
        </p:sp>
        <p:sp>
          <p:nvSpPr>
            <p:cNvPr id="21537" name="Line 46"/>
            <p:cNvSpPr>
              <a:spLocks noChangeShapeType="1"/>
            </p:cNvSpPr>
            <p:nvPr/>
          </p:nvSpPr>
          <p:spPr bwMode="auto">
            <a:xfrm flipV="1">
              <a:off x="2940" y="5245"/>
              <a:ext cx="302" cy="298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1538" name="Freeform 47"/>
            <p:cNvSpPr>
              <a:spLocks/>
            </p:cNvSpPr>
            <p:nvPr/>
          </p:nvSpPr>
          <p:spPr bwMode="auto">
            <a:xfrm>
              <a:off x="3184" y="5185"/>
              <a:ext cx="118" cy="116"/>
            </a:xfrm>
            <a:custGeom>
              <a:avLst/>
              <a:gdLst>
                <a:gd name="T0" fmla="*/ 1 w 235"/>
                <a:gd name="T1" fmla="*/ 0 h 233"/>
                <a:gd name="T2" fmla="*/ 1 w 235"/>
                <a:gd name="T3" fmla="*/ 0 h 233"/>
                <a:gd name="T4" fmla="*/ 1 w 235"/>
                <a:gd name="T5" fmla="*/ 0 h 233"/>
                <a:gd name="T6" fmla="*/ 1 w 235"/>
                <a:gd name="T7" fmla="*/ 0 h 233"/>
                <a:gd name="T8" fmla="*/ 1 w 235"/>
                <a:gd name="T9" fmla="*/ 0 h 233"/>
                <a:gd name="T10" fmla="*/ 1 w 235"/>
                <a:gd name="T11" fmla="*/ 0 h 233"/>
                <a:gd name="T12" fmla="*/ 1 w 235"/>
                <a:gd name="T13" fmla="*/ 0 h 233"/>
                <a:gd name="T14" fmla="*/ 1 w 235"/>
                <a:gd name="T15" fmla="*/ 0 h 233"/>
                <a:gd name="T16" fmla="*/ 1 w 235"/>
                <a:gd name="T17" fmla="*/ 0 h 233"/>
                <a:gd name="T18" fmla="*/ 1 w 235"/>
                <a:gd name="T19" fmla="*/ 0 h 233"/>
                <a:gd name="T20" fmla="*/ 1 w 235"/>
                <a:gd name="T21" fmla="*/ 0 h 233"/>
                <a:gd name="T22" fmla="*/ 1 w 235"/>
                <a:gd name="T23" fmla="*/ 0 h 233"/>
                <a:gd name="T24" fmla="*/ 1 w 235"/>
                <a:gd name="T25" fmla="*/ 0 h 233"/>
                <a:gd name="T26" fmla="*/ 1 w 235"/>
                <a:gd name="T27" fmla="*/ 0 h 233"/>
                <a:gd name="T28" fmla="*/ 1 w 235"/>
                <a:gd name="T29" fmla="*/ 0 h 233"/>
                <a:gd name="T30" fmla="*/ 1 w 235"/>
                <a:gd name="T31" fmla="*/ 0 h 233"/>
                <a:gd name="T32" fmla="*/ 1 w 235"/>
                <a:gd name="T33" fmla="*/ 0 h 233"/>
                <a:gd name="T34" fmla="*/ 1 w 235"/>
                <a:gd name="T35" fmla="*/ 0 h 233"/>
                <a:gd name="T36" fmla="*/ 1 w 235"/>
                <a:gd name="T37" fmla="*/ 0 h 233"/>
                <a:gd name="T38" fmla="*/ 1 w 235"/>
                <a:gd name="T39" fmla="*/ 0 h 233"/>
                <a:gd name="T40" fmla="*/ 1 w 235"/>
                <a:gd name="T41" fmla="*/ 0 h 233"/>
                <a:gd name="T42" fmla="*/ 1 w 235"/>
                <a:gd name="T43" fmla="*/ 0 h 233"/>
                <a:gd name="T44" fmla="*/ 1 w 235"/>
                <a:gd name="T45" fmla="*/ 0 h 233"/>
                <a:gd name="T46" fmla="*/ 1 w 235"/>
                <a:gd name="T47" fmla="*/ 0 h 233"/>
                <a:gd name="T48" fmla="*/ 1 w 235"/>
                <a:gd name="T49" fmla="*/ 0 h 233"/>
                <a:gd name="T50" fmla="*/ 1 w 235"/>
                <a:gd name="T51" fmla="*/ 0 h 233"/>
                <a:gd name="T52" fmla="*/ 1 w 235"/>
                <a:gd name="T53" fmla="*/ 0 h 233"/>
                <a:gd name="T54" fmla="*/ 1 w 235"/>
                <a:gd name="T55" fmla="*/ 0 h 233"/>
                <a:gd name="T56" fmla="*/ 1 w 235"/>
                <a:gd name="T57" fmla="*/ 0 h 233"/>
                <a:gd name="T58" fmla="*/ 1 w 235"/>
                <a:gd name="T59" fmla="*/ 0 h 233"/>
                <a:gd name="T60" fmla="*/ 0 w 235"/>
                <a:gd name="T61" fmla="*/ 0 h 233"/>
                <a:gd name="T62" fmla="*/ 0 w 235"/>
                <a:gd name="T63" fmla="*/ 0 h 233"/>
                <a:gd name="T64" fmla="*/ 1 w 235"/>
                <a:gd name="T65" fmla="*/ 0 h 233"/>
                <a:gd name="T66" fmla="*/ 1 w 235"/>
                <a:gd name="T67" fmla="*/ 0 h 233"/>
                <a:gd name="T68" fmla="*/ 1 w 235"/>
                <a:gd name="T69" fmla="*/ 0 h 23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5"/>
                <a:gd name="T106" fmla="*/ 0 h 233"/>
                <a:gd name="T107" fmla="*/ 235 w 235"/>
                <a:gd name="T108" fmla="*/ 233 h 23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5" h="233">
                  <a:moveTo>
                    <a:pt x="106" y="233"/>
                  </a:moveTo>
                  <a:lnTo>
                    <a:pt x="106" y="230"/>
                  </a:lnTo>
                  <a:lnTo>
                    <a:pt x="106" y="226"/>
                  </a:lnTo>
                  <a:lnTo>
                    <a:pt x="107" y="223"/>
                  </a:lnTo>
                  <a:lnTo>
                    <a:pt x="106" y="219"/>
                  </a:lnTo>
                  <a:lnTo>
                    <a:pt x="106" y="213"/>
                  </a:lnTo>
                  <a:lnTo>
                    <a:pt x="106" y="208"/>
                  </a:lnTo>
                  <a:lnTo>
                    <a:pt x="106" y="202"/>
                  </a:lnTo>
                  <a:lnTo>
                    <a:pt x="105" y="195"/>
                  </a:lnTo>
                  <a:lnTo>
                    <a:pt x="103" y="188"/>
                  </a:lnTo>
                  <a:lnTo>
                    <a:pt x="100" y="181"/>
                  </a:lnTo>
                  <a:lnTo>
                    <a:pt x="99" y="175"/>
                  </a:lnTo>
                  <a:lnTo>
                    <a:pt x="96" y="168"/>
                  </a:lnTo>
                  <a:lnTo>
                    <a:pt x="92" y="161"/>
                  </a:lnTo>
                  <a:lnTo>
                    <a:pt x="89" y="154"/>
                  </a:lnTo>
                  <a:lnTo>
                    <a:pt x="82" y="149"/>
                  </a:lnTo>
                  <a:lnTo>
                    <a:pt x="78" y="145"/>
                  </a:lnTo>
                  <a:lnTo>
                    <a:pt x="72" y="140"/>
                  </a:lnTo>
                  <a:lnTo>
                    <a:pt x="65" y="138"/>
                  </a:lnTo>
                  <a:lnTo>
                    <a:pt x="58" y="135"/>
                  </a:lnTo>
                  <a:lnTo>
                    <a:pt x="51" y="132"/>
                  </a:lnTo>
                  <a:lnTo>
                    <a:pt x="45" y="129"/>
                  </a:lnTo>
                  <a:lnTo>
                    <a:pt x="38" y="128"/>
                  </a:lnTo>
                  <a:lnTo>
                    <a:pt x="31" y="128"/>
                  </a:lnTo>
                  <a:lnTo>
                    <a:pt x="24" y="128"/>
                  </a:lnTo>
                  <a:lnTo>
                    <a:pt x="18" y="128"/>
                  </a:lnTo>
                  <a:lnTo>
                    <a:pt x="14" y="126"/>
                  </a:lnTo>
                  <a:lnTo>
                    <a:pt x="8" y="125"/>
                  </a:lnTo>
                  <a:lnTo>
                    <a:pt x="6" y="126"/>
                  </a:lnTo>
                  <a:lnTo>
                    <a:pt x="1" y="126"/>
                  </a:lnTo>
                  <a:lnTo>
                    <a:pt x="0" y="126"/>
                  </a:lnTo>
                  <a:lnTo>
                    <a:pt x="235" y="0"/>
                  </a:lnTo>
                  <a:lnTo>
                    <a:pt x="107" y="231"/>
                  </a:lnTo>
                  <a:lnTo>
                    <a:pt x="106" y="2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1539" name="Line 48"/>
            <p:cNvSpPr>
              <a:spLocks noChangeShapeType="1"/>
            </p:cNvSpPr>
            <p:nvPr/>
          </p:nvSpPr>
          <p:spPr bwMode="auto">
            <a:xfrm flipH="1" flipV="1">
              <a:off x="3907" y="5245"/>
              <a:ext cx="301" cy="298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1540" name="Freeform 49"/>
            <p:cNvSpPr>
              <a:spLocks/>
            </p:cNvSpPr>
            <p:nvPr/>
          </p:nvSpPr>
          <p:spPr bwMode="auto">
            <a:xfrm>
              <a:off x="3847" y="5185"/>
              <a:ext cx="117" cy="116"/>
            </a:xfrm>
            <a:custGeom>
              <a:avLst/>
              <a:gdLst>
                <a:gd name="T0" fmla="*/ 0 w 235"/>
                <a:gd name="T1" fmla="*/ 0 h 233"/>
                <a:gd name="T2" fmla="*/ 0 w 235"/>
                <a:gd name="T3" fmla="*/ 0 h 233"/>
                <a:gd name="T4" fmla="*/ 0 w 235"/>
                <a:gd name="T5" fmla="*/ 0 h 233"/>
                <a:gd name="T6" fmla="*/ 0 w 235"/>
                <a:gd name="T7" fmla="*/ 0 h 233"/>
                <a:gd name="T8" fmla="*/ 0 w 235"/>
                <a:gd name="T9" fmla="*/ 0 h 233"/>
                <a:gd name="T10" fmla="*/ 0 w 235"/>
                <a:gd name="T11" fmla="*/ 0 h 233"/>
                <a:gd name="T12" fmla="*/ 0 w 235"/>
                <a:gd name="T13" fmla="*/ 0 h 233"/>
                <a:gd name="T14" fmla="*/ 0 w 235"/>
                <a:gd name="T15" fmla="*/ 0 h 233"/>
                <a:gd name="T16" fmla="*/ 0 w 235"/>
                <a:gd name="T17" fmla="*/ 0 h 233"/>
                <a:gd name="T18" fmla="*/ 0 w 235"/>
                <a:gd name="T19" fmla="*/ 0 h 233"/>
                <a:gd name="T20" fmla="*/ 0 w 235"/>
                <a:gd name="T21" fmla="*/ 0 h 233"/>
                <a:gd name="T22" fmla="*/ 0 w 235"/>
                <a:gd name="T23" fmla="*/ 0 h 233"/>
                <a:gd name="T24" fmla="*/ 0 w 235"/>
                <a:gd name="T25" fmla="*/ 0 h 233"/>
                <a:gd name="T26" fmla="*/ 0 w 235"/>
                <a:gd name="T27" fmla="*/ 0 h 233"/>
                <a:gd name="T28" fmla="*/ 0 w 235"/>
                <a:gd name="T29" fmla="*/ 0 h 233"/>
                <a:gd name="T30" fmla="*/ 0 w 235"/>
                <a:gd name="T31" fmla="*/ 0 h 233"/>
                <a:gd name="T32" fmla="*/ 0 w 235"/>
                <a:gd name="T33" fmla="*/ 0 h 233"/>
                <a:gd name="T34" fmla="*/ 0 w 235"/>
                <a:gd name="T35" fmla="*/ 0 h 233"/>
                <a:gd name="T36" fmla="*/ 0 w 235"/>
                <a:gd name="T37" fmla="*/ 0 h 233"/>
                <a:gd name="T38" fmla="*/ 0 w 235"/>
                <a:gd name="T39" fmla="*/ 0 h 233"/>
                <a:gd name="T40" fmla="*/ 0 w 235"/>
                <a:gd name="T41" fmla="*/ 0 h 233"/>
                <a:gd name="T42" fmla="*/ 0 w 235"/>
                <a:gd name="T43" fmla="*/ 0 h 233"/>
                <a:gd name="T44" fmla="*/ 0 w 235"/>
                <a:gd name="T45" fmla="*/ 0 h 233"/>
                <a:gd name="T46" fmla="*/ 0 w 235"/>
                <a:gd name="T47" fmla="*/ 0 h 233"/>
                <a:gd name="T48" fmla="*/ 0 w 235"/>
                <a:gd name="T49" fmla="*/ 0 h 233"/>
                <a:gd name="T50" fmla="*/ 0 w 235"/>
                <a:gd name="T51" fmla="*/ 0 h 233"/>
                <a:gd name="T52" fmla="*/ 0 w 235"/>
                <a:gd name="T53" fmla="*/ 0 h 233"/>
                <a:gd name="T54" fmla="*/ 0 w 235"/>
                <a:gd name="T55" fmla="*/ 0 h 233"/>
                <a:gd name="T56" fmla="*/ 0 w 235"/>
                <a:gd name="T57" fmla="*/ 0 h 233"/>
                <a:gd name="T58" fmla="*/ 0 w 235"/>
                <a:gd name="T59" fmla="*/ 0 h 233"/>
                <a:gd name="T60" fmla="*/ 0 w 235"/>
                <a:gd name="T61" fmla="*/ 0 h 233"/>
                <a:gd name="T62" fmla="*/ 0 w 235"/>
                <a:gd name="T63" fmla="*/ 0 h 233"/>
                <a:gd name="T64" fmla="*/ 0 w 235"/>
                <a:gd name="T65" fmla="*/ 0 h 233"/>
                <a:gd name="T66" fmla="*/ 0 w 235"/>
                <a:gd name="T67" fmla="*/ 0 h 233"/>
                <a:gd name="T68" fmla="*/ 0 w 235"/>
                <a:gd name="T69" fmla="*/ 0 h 23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5"/>
                <a:gd name="T106" fmla="*/ 0 h 233"/>
                <a:gd name="T107" fmla="*/ 235 w 235"/>
                <a:gd name="T108" fmla="*/ 233 h 23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5" h="233">
                  <a:moveTo>
                    <a:pt x="235" y="128"/>
                  </a:moveTo>
                  <a:lnTo>
                    <a:pt x="233" y="128"/>
                  </a:lnTo>
                  <a:lnTo>
                    <a:pt x="228" y="128"/>
                  </a:lnTo>
                  <a:lnTo>
                    <a:pt x="225" y="126"/>
                  </a:lnTo>
                  <a:lnTo>
                    <a:pt x="221" y="128"/>
                  </a:lnTo>
                  <a:lnTo>
                    <a:pt x="216" y="128"/>
                  </a:lnTo>
                  <a:lnTo>
                    <a:pt x="210" y="128"/>
                  </a:lnTo>
                  <a:lnTo>
                    <a:pt x="204" y="128"/>
                  </a:lnTo>
                  <a:lnTo>
                    <a:pt x="197" y="129"/>
                  </a:lnTo>
                  <a:lnTo>
                    <a:pt x="190" y="131"/>
                  </a:lnTo>
                  <a:lnTo>
                    <a:pt x="183" y="133"/>
                  </a:lnTo>
                  <a:lnTo>
                    <a:pt x="177" y="135"/>
                  </a:lnTo>
                  <a:lnTo>
                    <a:pt x="170" y="138"/>
                  </a:lnTo>
                  <a:lnTo>
                    <a:pt x="163" y="142"/>
                  </a:lnTo>
                  <a:lnTo>
                    <a:pt x="156" y="145"/>
                  </a:lnTo>
                  <a:lnTo>
                    <a:pt x="150" y="152"/>
                  </a:lnTo>
                  <a:lnTo>
                    <a:pt x="146" y="156"/>
                  </a:lnTo>
                  <a:lnTo>
                    <a:pt x="142" y="161"/>
                  </a:lnTo>
                  <a:lnTo>
                    <a:pt x="139" y="168"/>
                  </a:lnTo>
                  <a:lnTo>
                    <a:pt x="136" y="175"/>
                  </a:lnTo>
                  <a:lnTo>
                    <a:pt x="133" y="182"/>
                  </a:lnTo>
                  <a:lnTo>
                    <a:pt x="131" y="188"/>
                  </a:lnTo>
                  <a:lnTo>
                    <a:pt x="129" y="195"/>
                  </a:lnTo>
                  <a:lnTo>
                    <a:pt x="129" y="202"/>
                  </a:lnTo>
                  <a:lnTo>
                    <a:pt x="129" y="209"/>
                  </a:lnTo>
                  <a:lnTo>
                    <a:pt x="129" y="215"/>
                  </a:lnTo>
                  <a:lnTo>
                    <a:pt x="128" y="219"/>
                  </a:lnTo>
                  <a:lnTo>
                    <a:pt x="126" y="224"/>
                  </a:lnTo>
                  <a:lnTo>
                    <a:pt x="128" y="227"/>
                  </a:lnTo>
                  <a:lnTo>
                    <a:pt x="128" y="231"/>
                  </a:lnTo>
                  <a:lnTo>
                    <a:pt x="128" y="233"/>
                  </a:lnTo>
                  <a:lnTo>
                    <a:pt x="0" y="0"/>
                  </a:lnTo>
                  <a:lnTo>
                    <a:pt x="234" y="126"/>
                  </a:lnTo>
                  <a:lnTo>
                    <a:pt x="235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21516" name="Rectangle 39"/>
          <p:cNvSpPr>
            <a:spLocks noChangeArrowheads="1"/>
          </p:cNvSpPr>
          <p:nvPr/>
        </p:nvSpPr>
        <p:spPr bwMode="auto">
          <a:xfrm>
            <a:off x="468313" y="404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sk-SK" sz="3200" b="1"/>
              <a:t>Výpočet pravdepodobnosti chyby</a:t>
            </a:r>
            <a:endParaRPr lang="en-US" sz="3200" b="1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0"/>
            <a:ext cx="8534400" cy="2073275"/>
          </a:xfrm>
        </p:spPr>
        <p:txBody>
          <a:bodyPr/>
          <a:lstStyle/>
          <a:p>
            <a:r>
              <a:rPr lang="sk-SK" smtClean="0"/>
              <a:t>Bitová chybovosť (BER) pre BPSK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sk-SK" smtClean="0"/>
              <a:t>takže BER je daná :</a:t>
            </a:r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18C77E-C262-4EE4-815B-5F9A0D77C26B}" type="slidenum">
              <a:rPr lang="en-US" sz="1400" smtClean="0"/>
              <a:pPr eaLnBrk="1" hangingPunct="1"/>
              <a:t>67</a:t>
            </a:fld>
            <a:endParaRPr lang="en-US" sz="1400" smtClean="0"/>
          </a:p>
        </p:txBody>
      </p:sp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1160463" y="2705100"/>
          <a:ext cx="2933700" cy="279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6" name="Equation" r:id="rId3" imgW="1308100" imgH="1244600" progId="Equation.3">
                  <p:embed/>
                </p:oleObj>
              </mc:Choice>
              <mc:Fallback>
                <p:oleObj name="Equation" r:id="rId3" imgW="1308100" imgH="1244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463" y="2705100"/>
                        <a:ext cx="2933700" cy="279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5983288" y="2906713"/>
            <a:ext cx="1912937" cy="284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Book Antiqua" pitchFamily="18" charset="0"/>
              </a:rPr>
              <a:t>E</a:t>
            </a:r>
            <a:r>
              <a:rPr lang="en-US" sz="2000" baseline="-25000">
                <a:latin typeface="Book Antiqua" pitchFamily="18" charset="0"/>
              </a:rPr>
              <a:t>b</a:t>
            </a:r>
            <a:r>
              <a:rPr lang="en-US" sz="2000">
                <a:latin typeface="Book Antiqua" pitchFamily="18" charset="0"/>
              </a:rPr>
              <a:t>/N</a:t>
            </a:r>
            <a:r>
              <a:rPr lang="en-US" sz="2000" baseline="-25000">
                <a:latin typeface="Book Antiqua" pitchFamily="18" charset="0"/>
              </a:rPr>
              <a:t>o</a:t>
            </a:r>
            <a:endParaRPr lang="en-US" sz="2000">
              <a:latin typeface="Book Antiqua" pitchFamily="18" charset="0"/>
            </a:endParaRPr>
          </a:p>
          <a:p>
            <a:r>
              <a:rPr lang="en-US" sz="2000">
                <a:latin typeface="Book Antiqua" pitchFamily="18" charset="0"/>
              </a:rPr>
              <a:t>(dB)	BER</a:t>
            </a:r>
          </a:p>
          <a:p>
            <a:r>
              <a:rPr lang="en-US" sz="2000">
                <a:latin typeface="Book Antiqua" pitchFamily="18" charset="0"/>
              </a:rPr>
              <a:t>0	0.08</a:t>
            </a:r>
          </a:p>
          <a:p>
            <a:r>
              <a:rPr lang="en-US" sz="2000">
                <a:latin typeface="Book Antiqua" pitchFamily="18" charset="0"/>
              </a:rPr>
              <a:t>2	0.04</a:t>
            </a:r>
          </a:p>
          <a:p>
            <a:r>
              <a:rPr lang="en-US" sz="2000">
                <a:latin typeface="Book Antiqua" pitchFamily="18" charset="0"/>
              </a:rPr>
              <a:t>4	0.014</a:t>
            </a:r>
          </a:p>
          <a:p>
            <a:r>
              <a:rPr lang="en-US" sz="2000">
                <a:latin typeface="Book Antiqua" pitchFamily="18" charset="0"/>
              </a:rPr>
              <a:t>6	0.0027</a:t>
            </a:r>
          </a:p>
          <a:p>
            <a:r>
              <a:rPr lang="en-US" sz="2000">
                <a:latin typeface="Book Antiqua" pitchFamily="18" charset="0"/>
              </a:rPr>
              <a:t>8	2*10</a:t>
            </a:r>
            <a:r>
              <a:rPr lang="en-US" sz="2000" baseline="30000">
                <a:latin typeface="Book Antiqua" pitchFamily="18" charset="0"/>
              </a:rPr>
              <a:t>-4</a:t>
            </a:r>
            <a:endParaRPr lang="en-US" sz="2000">
              <a:latin typeface="Book Antiqua" pitchFamily="18" charset="0"/>
            </a:endParaRPr>
          </a:p>
          <a:p>
            <a:r>
              <a:rPr lang="en-US" sz="2000">
                <a:latin typeface="Book Antiqua" pitchFamily="18" charset="0"/>
              </a:rPr>
              <a:t>10	4*10</a:t>
            </a:r>
            <a:r>
              <a:rPr lang="en-US" sz="2000" baseline="30000">
                <a:latin typeface="Book Antiqua" pitchFamily="18" charset="0"/>
              </a:rPr>
              <a:t>-6</a:t>
            </a:r>
            <a:endParaRPr lang="en-US" sz="2000">
              <a:latin typeface="Book Antiqua" pitchFamily="18" charset="0"/>
            </a:endParaRPr>
          </a:p>
          <a:p>
            <a:r>
              <a:rPr lang="en-US" sz="2000">
                <a:latin typeface="Book Antiqua" pitchFamily="18" charset="0"/>
              </a:rPr>
              <a:t>10.543	10</a:t>
            </a:r>
            <a:r>
              <a:rPr lang="en-US" sz="2000" baseline="30000">
                <a:latin typeface="Book Antiqua" pitchFamily="18" charset="0"/>
              </a:rPr>
              <a:t>-6</a:t>
            </a:r>
            <a:endParaRPr lang="en-US" sz="2000">
              <a:latin typeface="Book Antiqua" pitchFamily="18" charset="0"/>
            </a:endParaRPr>
          </a:p>
        </p:txBody>
      </p: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4887913" y="1981200"/>
            <a:ext cx="2944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k-SK" sz="2000">
                <a:latin typeface="Book Antiqua" pitchFamily="18" charset="0"/>
              </a:rPr>
              <a:t>Aproximácia pre Eb/No</a:t>
            </a:r>
          </a:p>
          <a:p>
            <a:r>
              <a:rPr lang="sk-SK" sz="2000">
                <a:latin typeface="Book Antiqua" pitchFamily="18" charset="0"/>
              </a:rPr>
              <a:t>väčšie než ~4 dB</a:t>
            </a:r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1371600" y="6124575"/>
            <a:ext cx="6834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k-SK" sz="2000">
                <a:latin typeface="Book Antiqua" pitchFamily="18" charset="0"/>
              </a:rPr>
              <a:t>Majme na vedomí, že tieto výpočty sú pre</a:t>
            </a:r>
            <a:r>
              <a:rPr lang="en-US" sz="2000">
                <a:latin typeface="Book Antiqua" pitchFamily="18" charset="0"/>
              </a:rPr>
              <a:t> </a:t>
            </a:r>
            <a:r>
              <a:rPr lang="sk-SK" sz="2000">
                <a:latin typeface="Book Antiqua" pitchFamily="18" charset="0"/>
              </a:rPr>
              <a:t>synchrónnu detekciu.</a:t>
            </a:r>
            <a:endParaRPr lang="en-US" sz="2000">
              <a:latin typeface="Book Antiqua" pitchFamily="18" charset="0"/>
            </a:endParaRPr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k-SK" smtClean="0"/>
              <a:t>Zatiaľ sme ešte nehovorili, ktorý signál je 1 a ktorý je 0.</a:t>
            </a:r>
            <a:endParaRPr lang="en-US" smtClean="0"/>
          </a:p>
          <a:p>
            <a:r>
              <a:rPr lang="sk-SK" smtClean="0"/>
              <a:t>Pre rozmanitosť cesty signálu je nemožné určiť </a:t>
            </a:r>
            <a:r>
              <a:rPr lang="sk-SK" i="1" smtClean="0"/>
              <a:t>a </a:t>
            </a:r>
            <a:r>
              <a:rPr lang="en-US" i="1" smtClean="0"/>
              <a:t>priori</a:t>
            </a:r>
          </a:p>
          <a:p>
            <a:r>
              <a:rPr lang="sk-SK" smtClean="0"/>
              <a:t>Dva</a:t>
            </a:r>
            <a:r>
              <a:rPr lang="en-US" smtClean="0"/>
              <a:t> </a:t>
            </a:r>
            <a:r>
              <a:rPr lang="sk-SK" smtClean="0"/>
              <a:t>štandardné prístupové metódy</a:t>
            </a:r>
            <a:r>
              <a:rPr lang="en-US" smtClean="0"/>
              <a:t>:</a:t>
            </a:r>
          </a:p>
          <a:p>
            <a:pPr lvl="1"/>
            <a:r>
              <a:rPr lang="sk-SK" smtClean="0"/>
              <a:t>Unikátne slovo</a:t>
            </a:r>
            <a:endParaRPr lang="en-US" smtClean="0"/>
          </a:p>
          <a:p>
            <a:pPr lvl="1"/>
            <a:r>
              <a:rPr lang="sk-SK" smtClean="0"/>
              <a:t>Diferenciálne</a:t>
            </a:r>
            <a:r>
              <a:rPr lang="en-US" smtClean="0"/>
              <a:t> </a:t>
            </a:r>
            <a:r>
              <a:rPr lang="sk-SK" smtClean="0"/>
              <a:t>kódovanie</a:t>
            </a:r>
            <a:endParaRPr lang="en-US" smtClean="0"/>
          </a:p>
        </p:txBody>
      </p:sp>
      <p:sp>
        <p:nvSpPr>
          <p:cNvPr id="901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59E5AFD-528C-45F5-B32C-5D9E58196385}" type="slidenum">
              <a:rPr lang="en-US" sz="1400" smtClean="0"/>
              <a:pPr eaLnBrk="1" hangingPunct="1"/>
              <a:t>68</a:t>
            </a:fld>
            <a:endParaRPr lang="en-US" sz="1400" smtClean="0"/>
          </a:p>
        </p:txBody>
      </p:sp>
      <p:sp>
        <p:nvSpPr>
          <p:cNvPr id="90116" name="Line 4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90117" name="Rectangle 8"/>
          <p:cNvSpPr>
            <a:spLocks noChangeArrowheads="1"/>
          </p:cNvSpPr>
          <p:nvPr/>
        </p:nvSpPr>
        <p:spPr bwMode="auto">
          <a:xfrm>
            <a:off x="250825" y="260350"/>
            <a:ext cx="77724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sk-SK" sz="3600" b="1"/>
              <a:t>Vyriešenie nejednoznačnosti</a:t>
            </a:r>
            <a:endParaRPr lang="en-US" sz="3600" b="1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sz="2400" smtClean="0"/>
              <a:t>Pošle sa špecifické, známe unikátne slovo</a:t>
            </a:r>
          </a:p>
          <a:p>
            <a:pPr>
              <a:lnSpc>
                <a:spcPct val="90000"/>
              </a:lnSpc>
            </a:pPr>
            <a:r>
              <a:rPr lang="sk-SK" sz="2400" smtClean="0"/>
              <a:t>Unikátne slovo je poslané v známom čase v rámci dát</a:t>
            </a:r>
            <a:endParaRPr lang="en-US" sz="2400" smtClean="0"/>
          </a:p>
          <a:p>
            <a:pPr>
              <a:lnSpc>
                <a:spcPct val="90000"/>
              </a:lnSpc>
            </a:pPr>
            <a:r>
              <a:rPr lang="sk-SK" sz="2400" smtClean="0"/>
              <a:t>Správny stav signálu je zvolený ako</a:t>
            </a:r>
            <a:r>
              <a:rPr lang="en-US" sz="2400" smtClean="0"/>
              <a:t> 1 </a:t>
            </a:r>
            <a:r>
              <a:rPr lang="sk-SK" sz="2400" smtClean="0"/>
              <a:t>pre správne dekódovanie unikátneho slova</a:t>
            </a:r>
            <a:endParaRPr lang="en-US" sz="2400" smtClean="0"/>
          </a:p>
          <a:p>
            <a:pPr>
              <a:lnSpc>
                <a:spcPct val="90000"/>
              </a:lnSpc>
            </a:pPr>
            <a:r>
              <a:rPr lang="sk-SK" sz="2400" smtClean="0"/>
              <a:t>Zvyčajne implementované s dvoma detektormi – použitý je výstup zo správneho </a:t>
            </a:r>
            <a:endParaRPr lang="en-US" sz="2400" smtClean="0"/>
          </a:p>
          <a:p>
            <a:pPr>
              <a:lnSpc>
                <a:spcPct val="90000"/>
              </a:lnSpc>
            </a:pPr>
            <a:r>
              <a:rPr lang="sk-SK" sz="2400" smtClean="0"/>
              <a:t>Môže viesť k problémom, pokiaľ unikátne slovo je RX</a:t>
            </a:r>
            <a:r>
              <a:rPr lang="en-US" sz="2400" smtClean="0"/>
              <a:t> </a:t>
            </a:r>
            <a:r>
              <a:rPr lang="sk-SK" sz="2400" smtClean="0"/>
              <a:t>ak sa vyskytne</a:t>
            </a:r>
            <a:r>
              <a:rPr lang="en-US" sz="2400" smtClean="0"/>
              <a:t> </a:t>
            </a:r>
            <a:r>
              <a:rPr lang="sk-SK" sz="2400" smtClean="0"/>
              <a:t>fázový sklz</a:t>
            </a:r>
            <a:endParaRPr lang="en-US" sz="2400" smtClean="0"/>
          </a:p>
          <a:p>
            <a:pPr lvl="1">
              <a:lnSpc>
                <a:spcPct val="90000"/>
              </a:lnSpc>
            </a:pPr>
            <a:r>
              <a:rPr lang="sk-SK" sz="2400" smtClean="0"/>
              <a:t>Všetky bity po sklze budú prijímané chybne</a:t>
            </a:r>
            <a:r>
              <a:rPr lang="en-US" sz="2400" smtClean="0"/>
              <a:t>!</a:t>
            </a:r>
          </a:p>
        </p:txBody>
      </p:sp>
      <p:sp>
        <p:nvSpPr>
          <p:cNvPr id="911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1ED4CA-AE1B-44DE-84C3-DE7A162595E6}" type="slidenum">
              <a:rPr lang="en-US" sz="1400" smtClean="0"/>
              <a:pPr eaLnBrk="1" hangingPunct="1"/>
              <a:t>69</a:t>
            </a:fld>
            <a:endParaRPr lang="en-US" sz="1400" smtClean="0"/>
          </a:p>
        </p:txBody>
      </p:sp>
      <p:sp>
        <p:nvSpPr>
          <p:cNvPr id="91140" name="Line 4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91141" name="Rectangle 8"/>
          <p:cNvSpPr>
            <a:spLocks noChangeArrowheads="1"/>
          </p:cNvSpPr>
          <p:nvPr/>
        </p:nvSpPr>
        <p:spPr bwMode="auto">
          <a:xfrm>
            <a:off x="250825" y="260350"/>
            <a:ext cx="77724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sk-SK" sz="3600" b="1"/>
              <a:t>Vyriešenie nejednoznačnosti pomocou jedinečného slova</a:t>
            </a:r>
            <a:endParaRPr lang="en-US" sz="36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82BDBD-87AF-4108-87BB-9CD56EFADDEA}" type="slidenum">
              <a:rPr lang="en-US" sz="1400" smtClean="0"/>
              <a:pPr eaLnBrk="1" hangingPunct="1"/>
              <a:t>7</a:t>
            </a:fld>
            <a:endParaRPr lang="en-US" sz="1400" smtClean="0"/>
          </a:p>
        </p:txBody>
      </p:sp>
      <p:sp>
        <p:nvSpPr>
          <p:cNvPr id="50179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295400"/>
          </a:xfrm>
        </p:spPr>
        <p:txBody>
          <a:bodyPr/>
          <a:lstStyle/>
          <a:p>
            <a:r>
              <a:rPr lang="en-US" smtClean="0"/>
              <a:t>M</a:t>
            </a:r>
            <a:r>
              <a:rPr lang="sk-SK" smtClean="0"/>
              <a:t>odulácia</a:t>
            </a:r>
            <a:r>
              <a:rPr lang="en-US" smtClean="0"/>
              <a:t> </a:t>
            </a:r>
            <a:r>
              <a:rPr lang="sk-SK" smtClean="0"/>
              <a:t>a multiplexovanie</a:t>
            </a:r>
            <a:r>
              <a:rPr lang="en-US" smtClean="0"/>
              <a:t> - 1</a:t>
            </a:r>
          </a:p>
        </p:txBody>
      </p:sp>
      <p:sp>
        <p:nvSpPr>
          <p:cNvPr id="50180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42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dirty="0" smtClean="0"/>
              <a:t>Modulácia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sk-SK" dirty="0" smtClean="0"/>
              <a:t>Nástroj, </a:t>
            </a:r>
            <a:r>
              <a:rPr lang="sk-SK" dirty="0" smtClean="0"/>
              <a:t>akým je informácia zapuzdrená pre prenos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sk-SK" dirty="0" err="1" smtClean="0"/>
              <a:t>Multiplexovanie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sk-SK" dirty="0" smtClean="0"/>
              <a:t>Nástroj na prenos viac ako jedného signálu cez jeden prenosový kanál</a:t>
            </a:r>
            <a:endParaRPr lang="en-US" dirty="0" smtClean="0"/>
          </a:p>
        </p:txBody>
      </p:sp>
      <p:sp>
        <p:nvSpPr>
          <p:cNvPr id="50181" name="Line 2052"/>
          <p:cNvSpPr>
            <a:spLocks noChangeShapeType="1"/>
          </p:cNvSpPr>
          <p:nvPr/>
        </p:nvSpPr>
        <p:spPr bwMode="auto">
          <a:xfrm>
            <a:off x="381000" y="18288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0182" name="Text Box 2053"/>
          <p:cNvSpPr txBox="1">
            <a:spLocks noChangeArrowheads="1"/>
          </p:cNvSpPr>
          <p:nvPr/>
        </p:nvSpPr>
        <p:spPr bwMode="auto">
          <a:xfrm>
            <a:off x="457200" y="5356860"/>
            <a:ext cx="64008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0" hangingPunct="0">
              <a:spcBef>
                <a:spcPct val="50000"/>
              </a:spcBef>
            </a:lvl1pPr>
          </a:lstStyle>
          <a:p>
            <a:r>
              <a:rPr lang="sk-SK" dirty="0"/>
              <a:t>Budeme sa zameriavať primárne na moduláciu. Kde teda vstupujú modulácia a </a:t>
            </a:r>
            <a:r>
              <a:rPr lang="sk-SK" dirty="0" err="1"/>
              <a:t>multiplexovanie</a:t>
            </a:r>
            <a:r>
              <a:rPr lang="sk-SK" dirty="0"/>
              <a:t> do komunikačného kanála</a:t>
            </a:r>
            <a:r>
              <a:rPr lang="en-US" dirty="0"/>
              <a:t>?</a:t>
            </a:r>
          </a:p>
        </p:txBody>
      </p:sp>
      <p:sp>
        <p:nvSpPr>
          <p:cNvPr id="50183" name="AutoShape 2054"/>
          <p:cNvSpPr>
            <a:spLocks noChangeArrowheads="1"/>
          </p:cNvSpPr>
          <p:nvPr/>
        </p:nvSpPr>
        <p:spPr bwMode="auto">
          <a:xfrm>
            <a:off x="6858000" y="5562600"/>
            <a:ext cx="1219200" cy="685800"/>
          </a:xfrm>
          <a:prstGeom prst="rightArrow">
            <a:avLst>
              <a:gd name="adj1" fmla="val 50000"/>
              <a:gd name="adj2" fmla="val 44444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95463"/>
            <a:ext cx="7772400" cy="4467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D</a:t>
            </a:r>
            <a:r>
              <a:rPr lang="sk-SK" smtClean="0"/>
              <a:t>á</a:t>
            </a:r>
            <a:r>
              <a:rPr lang="en-US" smtClean="0"/>
              <a:t>ta</a:t>
            </a:r>
            <a:r>
              <a:rPr lang="sk-SK" smtClean="0"/>
              <a:t> nie sú prenášanie priamo</a:t>
            </a:r>
            <a:endParaRPr lang="en-US" smtClean="0"/>
          </a:p>
          <a:p>
            <a:pPr>
              <a:lnSpc>
                <a:spcPct val="90000"/>
              </a:lnSpc>
            </a:pPr>
            <a:r>
              <a:rPr lang="sk-SK" smtClean="0"/>
              <a:t>Každý bit nosnej je reprezentovaný takto </a:t>
            </a:r>
            <a:r>
              <a:rPr lang="en-US" smtClean="0"/>
              <a:t>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mtClean="0"/>
              <a:t>0 =&gt; </a:t>
            </a:r>
            <a:r>
              <a:rPr lang="sk-SK" smtClean="0"/>
              <a:t>fázový posuv</a:t>
            </a:r>
            <a:r>
              <a:rPr lang="en-US" smtClean="0"/>
              <a:t> </a:t>
            </a:r>
            <a:r>
              <a:rPr lang="en-US" smtClean="0">
                <a:latin typeface="Symbol" pitchFamily="18" charset="2"/>
              </a:rPr>
              <a:t>p</a:t>
            </a:r>
            <a:r>
              <a:rPr lang="en-US" smtClean="0"/>
              <a:t>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mtClean="0"/>
              <a:t>1 =&gt; </a:t>
            </a:r>
            <a:r>
              <a:rPr lang="sk-SK" smtClean="0"/>
              <a:t>bez fázového posuvu</a:t>
            </a:r>
            <a:endParaRPr lang="en-US" smtClean="0"/>
          </a:p>
          <a:p>
            <a:pPr>
              <a:lnSpc>
                <a:spcPct val="90000"/>
              </a:lnSpc>
            </a:pPr>
            <a:r>
              <a:rPr lang="sk-SK" smtClean="0"/>
              <a:t>Výsledok</a:t>
            </a:r>
            <a:r>
              <a:rPr lang="en-US" smtClean="0"/>
              <a:t> ~ </a:t>
            </a:r>
            <a:r>
              <a:rPr lang="sk-SK" smtClean="0"/>
              <a:t>zdvojnásobí</a:t>
            </a:r>
            <a:r>
              <a:rPr lang="en-US" smtClean="0"/>
              <a:t> BER </a:t>
            </a:r>
            <a:r>
              <a:rPr lang="sk-SK" smtClean="0"/>
              <a:t>a každá chyba môže narušiť až </a:t>
            </a:r>
            <a:r>
              <a:rPr lang="en-US" smtClean="0"/>
              <a:t>2 bit</a:t>
            </a:r>
            <a:r>
              <a:rPr lang="sk-SK" smtClean="0"/>
              <a:t>y</a:t>
            </a: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BER </a:t>
            </a:r>
            <a:r>
              <a:rPr lang="sk-SK" smtClean="0"/>
              <a:t>je potom</a:t>
            </a:r>
            <a:r>
              <a:rPr lang="en-US" smtClean="0"/>
              <a:t> 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50F906B-894E-4673-811D-70977A4FE29B}" type="slidenum">
              <a:rPr lang="en-US" sz="1400" smtClean="0"/>
              <a:pPr eaLnBrk="1" hangingPunct="1"/>
              <a:t>70</a:t>
            </a:fld>
            <a:endParaRPr lang="en-US" sz="1400" smtClean="0"/>
          </a:p>
        </p:txBody>
      </p:sp>
      <p:graphicFrame>
        <p:nvGraphicFramePr>
          <p:cNvPr id="23554" name="Object 4"/>
          <p:cNvGraphicFramePr>
            <a:graphicFrameLocks noChangeAspect="1"/>
          </p:cNvGraphicFramePr>
          <p:nvPr/>
        </p:nvGraphicFramePr>
        <p:xfrm>
          <a:off x="2916238" y="4797425"/>
          <a:ext cx="5462587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8" name="Equation" r:id="rId3" imgW="3111500" imgH="711200" progId="Equation.3">
                  <p:embed/>
                </p:oleObj>
              </mc:Choice>
              <mc:Fallback>
                <p:oleObj name="Equation" r:id="rId3" imgW="3111500" imgH="71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797425"/>
                        <a:ext cx="5462587" cy="125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955925" y="6034088"/>
            <a:ext cx="2627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k-SK" sz="2000">
                <a:latin typeface="Book Antiqua" pitchFamily="18" charset="0"/>
              </a:rPr>
              <a:t>Platné pre</a:t>
            </a:r>
            <a:r>
              <a:rPr lang="en-US" sz="2000">
                <a:latin typeface="Book Antiqua" pitchFamily="18" charset="0"/>
              </a:rPr>
              <a:t> BER&lt;~0.01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3559" name="Rectangle 10"/>
          <p:cNvSpPr>
            <a:spLocks noChangeArrowheads="1"/>
          </p:cNvSpPr>
          <p:nvPr/>
        </p:nvSpPr>
        <p:spPr bwMode="auto">
          <a:xfrm>
            <a:off x="611188" y="260350"/>
            <a:ext cx="77724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sk-SK" sz="3200" b="1"/>
              <a:t>Vyriešenie nejednoznačnosti pomocou diferenciálneho kódovania</a:t>
            </a:r>
            <a:endParaRPr lang="en-US" sz="3200" b="1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sk-SK" sz="2400" smtClean="0"/>
              <a:t>Štyri signály sú použite na prenos informácie</a:t>
            </a:r>
            <a:endParaRPr lang="en-US" sz="240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40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40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40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40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40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40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sk-SK" sz="2400" smtClean="0"/>
              <a:t>To vedie do konštelácie (uspriadania) </a:t>
            </a:r>
            <a:r>
              <a:rPr lang="en-US" sz="2400" smtClean="0"/>
              <a:t>:</a:t>
            </a:r>
            <a:br>
              <a:rPr lang="en-US" sz="2400" smtClean="0"/>
            </a:br>
            <a:r>
              <a:rPr lang="sk-SK" sz="2400" smtClean="0"/>
              <a:t>keď sú zobrazené ako fázory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sk-SK" sz="2400" smtClean="0"/>
              <a:t>	vzhľadom k fázam signálov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sk-SK" sz="2400" smtClean="0"/>
              <a:t>     </a:t>
            </a:r>
            <a:endParaRPr lang="en-US" sz="240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sk-SK" sz="2400" smtClean="0"/>
              <a:t>Každý zo 4 stavov reprezentuje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sk-SK" sz="2400" smtClean="0"/>
              <a:t>    dvojbitovú informáciu</a:t>
            </a:r>
            <a:endParaRPr lang="en-US" sz="2400" smtClean="0"/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8C23041-CC53-4BF9-BC67-88CE85CAE791}" type="slidenum">
              <a:rPr lang="en-US" sz="1400" smtClean="0"/>
              <a:pPr eaLnBrk="1" hangingPunct="1"/>
              <a:t>71</a:t>
            </a:fld>
            <a:endParaRPr lang="en-US" sz="1400" smtClean="0"/>
          </a:p>
        </p:txBody>
      </p:sp>
      <p:graphicFrame>
        <p:nvGraphicFramePr>
          <p:cNvPr id="24578" name="Object 4"/>
          <p:cNvGraphicFramePr>
            <a:graphicFrameLocks noChangeAspect="1"/>
          </p:cNvGraphicFramePr>
          <p:nvPr/>
        </p:nvGraphicFramePr>
        <p:xfrm>
          <a:off x="3424238" y="2141538"/>
          <a:ext cx="2928937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1" name="Equation" r:id="rId3" imgW="1574800" imgH="914400" progId="Equation.3">
                  <p:embed/>
                </p:oleObj>
              </mc:Choice>
              <mc:Fallback>
                <p:oleObj name="Equation" r:id="rId3" imgW="1574800" imgH="914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238" y="2141538"/>
                        <a:ext cx="2928937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5"/>
          <p:cNvGraphicFramePr>
            <a:graphicFrameLocks noChangeAspect="1"/>
          </p:cNvGraphicFramePr>
          <p:nvPr/>
        </p:nvGraphicFramePr>
        <p:xfrm>
          <a:off x="5715000" y="3579813"/>
          <a:ext cx="2098675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2" name="Top Draw Drawing" r:id="rId5" imgW="2098593" imgH="2127564" progId="TopDraw.3">
                  <p:embed/>
                </p:oleObj>
              </mc:Choice>
              <mc:Fallback>
                <p:oleObj name="Top Draw Drawing" r:id="rId5" imgW="2098593" imgH="2127564" progId="TopDraw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579813"/>
                        <a:ext cx="2098675" cy="212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68313" y="2205038"/>
            <a:ext cx="3081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k-SK" sz="2000">
                <a:latin typeface="Book Antiqua" pitchFamily="18" charset="0"/>
              </a:rPr>
              <a:t>Konštantná amplitúda </a:t>
            </a:r>
            <a:r>
              <a:rPr lang="en-US" sz="2000">
                <a:latin typeface="Book Antiqua" pitchFamily="18" charset="0"/>
              </a:rPr>
              <a:t>=&gt;</a:t>
            </a: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584" name="Rectangle 11"/>
          <p:cNvSpPr>
            <a:spLocks noChangeArrowheads="1"/>
          </p:cNvSpPr>
          <p:nvPr/>
        </p:nvSpPr>
        <p:spPr bwMode="auto">
          <a:xfrm>
            <a:off x="250825" y="260350"/>
            <a:ext cx="8353425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sk-SK" sz="3600" b="1"/>
              <a:t>Koherentná kvadratúrna PSK - QPSK</a:t>
            </a:r>
            <a:endParaRPr lang="en-US" sz="3600" b="1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82600" y="1114425"/>
            <a:ext cx="7988300" cy="4648200"/>
          </a:xfrm>
        </p:spPr>
        <p:txBody>
          <a:bodyPr/>
          <a:lstStyle/>
          <a:p>
            <a:r>
              <a:rPr lang="sk-SK" smtClean="0"/>
              <a:t>V tomto prípade používame ortonormálnu bázu</a:t>
            </a: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sk-SK" smtClean="0"/>
              <a:t>Čo dáva, po aplikovaní niektorých trigonometrických vzťahov nasledujúce zobrazenie konštelácie</a:t>
            </a:r>
            <a:r>
              <a:rPr lang="en-US" smtClean="0"/>
              <a:t>: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4C4B83-DA3D-4231-9997-EE817068F051}" type="slidenum">
              <a:rPr lang="en-US" sz="1400" smtClean="0"/>
              <a:pPr eaLnBrk="1" hangingPunct="1"/>
              <a:t>72</a:t>
            </a:fld>
            <a:endParaRPr lang="en-US" sz="1400" smtClean="0"/>
          </a:p>
        </p:txBody>
      </p:sp>
      <p:sp>
        <p:nvSpPr>
          <p:cNvPr id="25605" name="Line 4"/>
          <p:cNvSpPr>
            <a:spLocks noChangeShapeType="1"/>
          </p:cNvSpPr>
          <p:nvPr/>
        </p:nvSpPr>
        <p:spPr bwMode="auto">
          <a:xfrm>
            <a:off x="404813" y="1019175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graphicFrame>
        <p:nvGraphicFramePr>
          <p:cNvPr id="25602" name="Object 7"/>
          <p:cNvGraphicFramePr>
            <a:graphicFrameLocks noChangeAspect="1"/>
          </p:cNvGraphicFramePr>
          <p:nvPr/>
        </p:nvGraphicFramePr>
        <p:xfrm>
          <a:off x="2146300" y="1590675"/>
          <a:ext cx="3614738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6" name="Equation" r:id="rId3" imgW="2260600" imgH="889000" progId="Equation.3">
                  <p:embed/>
                </p:oleObj>
              </mc:Choice>
              <mc:Fallback>
                <p:oleObj name="Equation" r:id="rId3" imgW="2260600" imgH="889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1590675"/>
                        <a:ext cx="3614738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AutoShape 10"/>
          <p:cNvSpPr>
            <a:spLocks noChangeArrowheads="1"/>
          </p:cNvSpPr>
          <p:nvPr/>
        </p:nvSpPr>
        <p:spPr bwMode="auto">
          <a:xfrm>
            <a:off x="5154613" y="4951413"/>
            <a:ext cx="2671762" cy="712787"/>
          </a:xfrm>
          <a:prstGeom prst="rightArrow">
            <a:avLst>
              <a:gd name="adj1" fmla="val 50000"/>
              <a:gd name="adj2" fmla="val 93708"/>
            </a:avLst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Book Antiqua" pitchFamily="18" charset="0"/>
            </a:endParaRPr>
          </a:p>
        </p:txBody>
      </p:sp>
      <p:sp>
        <p:nvSpPr>
          <p:cNvPr id="25607" name="Rectangle 10"/>
          <p:cNvSpPr>
            <a:spLocks noChangeArrowheads="1"/>
          </p:cNvSpPr>
          <p:nvPr/>
        </p:nvSpPr>
        <p:spPr bwMode="auto">
          <a:xfrm>
            <a:off x="250825" y="0"/>
            <a:ext cx="8353425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sk-SK" sz="3200" b="1"/>
              <a:t>Reprezentácia konštelácie QPSK</a:t>
            </a:r>
            <a:endParaRPr lang="en-US" sz="3200" b="1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B2333E2-8529-470F-A2D2-88A657FE6D78}" type="slidenum">
              <a:rPr lang="en-US" sz="1400" smtClean="0"/>
              <a:pPr eaLnBrk="1" hangingPunct="1"/>
              <a:t>73</a:t>
            </a:fld>
            <a:endParaRPr lang="en-US" sz="1400" smtClean="0"/>
          </a:p>
        </p:txBody>
      </p:sp>
      <p:sp>
        <p:nvSpPr>
          <p:cNvPr id="92163" name="Line 4"/>
          <p:cNvSpPr>
            <a:spLocks noChangeShapeType="1"/>
          </p:cNvSpPr>
          <p:nvPr/>
        </p:nvSpPr>
        <p:spPr bwMode="auto">
          <a:xfrm>
            <a:off x="404813" y="1019175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9216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238250"/>
            <a:ext cx="620077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Rectangle 8"/>
          <p:cNvSpPr>
            <a:spLocks noChangeArrowheads="1"/>
          </p:cNvSpPr>
          <p:nvPr/>
        </p:nvSpPr>
        <p:spPr bwMode="auto">
          <a:xfrm>
            <a:off x="250825" y="0"/>
            <a:ext cx="8353425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sk-SK" sz="3600" b="1"/>
              <a:t>Konštelácia QPSK</a:t>
            </a:r>
            <a:endParaRPr lang="en-US" sz="3600" b="1"/>
          </a:p>
        </p:txBody>
      </p:sp>
      <p:sp>
        <p:nvSpPr>
          <p:cNvPr id="92166" name="Text Box 9"/>
          <p:cNvSpPr txBox="1">
            <a:spLocks noChangeArrowheads="1"/>
          </p:cNvSpPr>
          <p:nvPr/>
        </p:nvSpPr>
        <p:spPr bwMode="auto">
          <a:xfrm>
            <a:off x="3851275" y="1484313"/>
            <a:ext cx="1223963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1200">
                <a:solidFill>
                  <a:schemeClr val="bg1"/>
                </a:solidFill>
              </a:rPr>
              <a:t>rozhodovacia hranica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92167" name="Text Box 10"/>
          <p:cNvSpPr txBox="1">
            <a:spLocks noChangeArrowheads="1"/>
          </p:cNvSpPr>
          <p:nvPr/>
        </p:nvSpPr>
        <p:spPr bwMode="auto">
          <a:xfrm>
            <a:off x="5435600" y="2997200"/>
            <a:ext cx="1223963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1200">
                <a:solidFill>
                  <a:schemeClr val="bg1"/>
                </a:solidFill>
              </a:rPr>
              <a:t>rozhodovacia hranica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92168" name="Text Box 11"/>
          <p:cNvSpPr txBox="1">
            <a:spLocks noChangeArrowheads="1"/>
          </p:cNvSpPr>
          <p:nvPr/>
        </p:nvSpPr>
        <p:spPr bwMode="auto">
          <a:xfrm>
            <a:off x="5651500" y="4076700"/>
            <a:ext cx="1223963" cy="6397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1200">
                <a:solidFill>
                  <a:schemeClr val="bg1"/>
                </a:solidFill>
              </a:rPr>
              <a:t>body (znaky) prenesenej správy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92169" name="Line 12"/>
          <p:cNvSpPr>
            <a:spLocks noChangeShapeType="1"/>
          </p:cNvSpPr>
          <p:nvPr/>
        </p:nvSpPr>
        <p:spPr bwMode="auto">
          <a:xfrm flipH="1" flipV="1">
            <a:off x="4427538" y="3141663"/>
            <a:ext cx="1296987" cy="10795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312738"/>
            <a:ext cx="7772400" cy="609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3600" smtClean="0"/>
              <a:t>Priebeh signálu QPSK</a:t>
            </a:r>
          </a:p>
        </p:txBody>
      </p:sp>
      <p:sp>
        <p:nvSpPr>
          <p:cNvPr id="931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6B0D508-5CA0-4CDF-8A59-24B9930D8C20}" type="slidenum">
              <a:rPr lang="sk-SK" sz="1400" smtClean="0"/>
              <a:pPr eaLnBrk="1" hangingPunct="1"/>
              <a:t>74</a:t>
            </a:fld>
            <a:endParaRPr lang="sk-SK" sz="1400" smtClean="0"/>
          </a:p>
        </p:txBody>
      </p:sp>
      <p:sp>
        <p:nvSpPr>
          <p:cNvPr id="93188" name="Line 3"/>
          <p:cNvSpPr>
            <a:spLocks noChangeShapeType="1"/>
          </p:cNvSpPr>
          <p:nvPr/>
        </p:nvSpPr>
        <p:spPr bwMode="auto">
          <a:xfrm>
            <a:off x="404813" y="1019175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9318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100138"/>
            <a:ext cx="8153400" cy="565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0" name="Text Box 8"/>
          <p:cNvSpPr txBox="1">
            <a:spLocks noChangeArrowheads="1"/>
          </p:cNvSpPr>
          <p:nvPr/>
        </p:nvSpPr>
        <p:spPr bwMode="auto">
          <a:xfrm>
            <a:off x="900113" y="5300663"/>
            <a:ext cx="6840537" cy="6413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>
                <a:solidFill>
                  <a:schemeClr val="bg1"/>
                </a:solidFill>
              </a:rPr>
              <a:t>Obr.7.7 ... nepárne a párne bity vstupnej sekvencie a im zodpovedajúce vlny PSK, resp. výsledný pribeh QPSK</a:t>
            </a:r>
            <a:endParaRPr lang="cs-CZ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7772400" cy="1701800"/>
          </a:xfrm>
        </p:spPr>
        <p:txBody>
          <a:bodyPr/>
          <a:lstStyle/>
          <a:p>
            <a:r>
              <a:rPr lang="sk-SK" smtClean="0"/>
              <a:t>Fyzická</a:t>
            </a:r>
            <a:r>
              <a:rPr lang="en-US" smtClean="0"/>
              <a:t> </a:t>
            </a:r>
            <a:r>
              <a:rPr lang="sk-SK" smtClean="0"/>
              <a:t>implementácia</a:t>
            </a:r>
            <a:r>
              <a:rPr lang="en-US" smtClean="0"/>
              <a:t> QPSK</a:t>
            </a:r>
          </a:p>
        </p:txBody>
      </p:sp>
      <p:sp>
        <p:nvSpPr>
          <p:cNvPr id="942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424000C-B200-4D91-B3F8-6BD36D22546C}" type="slidenum">
              <a:rPr lang="en-US" sz="1400" smtClean="0"/>
              <a:pPr eaLnBrk="1" hangingPunct="1"/>
              <a:t>75</a:t>
            </a:fld>
            <a:endParaRPr lang="en-US" sz="1400" smtClean="0"/>
          </a:p>
        </p:txBody>
      </p:sp>
      <p:sp>
        <p:nvSpPr>
          <p:cNvPr id="94212" name="Line 5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9421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1990725"/>
            <a:ext cx="766762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4" name="Text Box 8"/>
          <p:cNvSpPr txBox="1">
            <a:spLocks noChangeArrowheads="1"/>
          </p:cNvSpPr>
          <p:nvPr/>
        </p:nvSpPr>
        <p:spPr bwMode="auto">
          <a:xfrm>
            <a:off x="2051050" y="1989138"/>
            <a:ext cx="1871663" cy="3667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>
                <a:solidFill>
                  <a:schemeClr val="bg1"/>
                </a:solidFill>
              </a:rPr>
              <a:t>½ množstva dát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94215" name="Text Box 9"/>
          <p:cNvSpPr txBox="1">
            <a:spLocks noChangeArrowheads="1"/>
          </p:cNvSpPr>
          <p:nvPr/>
        </p:nvSpPr>
        <p:spPr bwMode="auto">
          <a:xfrm>
            <a:off x="2484438" y="6092825"/>
            <a:ext cx="1871662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>
                <a:solidFill>
                  <a:schemeClr val="bg1"/>
                </a:solidFill>
              </a:rPr>
              <a:t>½ množstva dát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94216" name="Text Box 10"/>
          <p:cNvSpPr txBox="1">
            <a:spLocks noChangeArrowheads="1"/>
          </p:cNvSpPr>
          <p:nvPr/>
        </p:nvSpPr>
        <p:spPr bwMode="auto">
          <a:xfrm>
            <a:off x="6084888" y="5084763"/>
            <a:ext cx="1871662" cy="13684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1400">
                <a:solidFill>
                  <a:schemeClr val="bg1"/>
                </a:solidFill>
              </a:rPr>
              <a:t>pozn.: QPSK si môžeme predstaviť ako 2 BPSK signály navzájom posunuté o 90</a:t>
            </a:r>
            <a:r>
              <a:rPr lang="en-US" sz="1400">
                <a:solidFill>
                  <a:schemeClr val="bg1"/>
                </a:solidFill>
                <a:cs typeface="Arial" pitchFamily="34" charset="0"/>
              </a:rPr>
              <a:t>°</a:t>
            </a:r>
            <a:r>
              <a:rPr lang="sk-SK" sz="1400">
                <a:solidFill>
                  <a:schemeClr val="bg1"/>
                </a:solidFill>
                <a:cs typeface="Arial" pitchFamily="34" charset="0"/>
              </a:rPr>
              <a:t> (kolmé-kvadratúrne)</a:t>
            </a:r>
            <a:endParaRPr lang="en-US" sz="140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0"/>
            <a:ext cx="8897937" cy="1641475"/>
          </a:xfrm>
        </p:spPr>
        <p:txBody>
          <a:bodyPr/>
          <a:lstStyle/>
          <a:p>
            <a:r>
              <a:rPr lang="sk-SK" smtClean="0"/>
              <a:t> Bitová chybovosť (BER) pre QPSK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733425" y="1695450"/>
            <a:ext cx="7772400" cy="3248025"/>
          </a:xfrm>
        </p:spPr>
        <p:txBody>
          <a:bodyPr/>
          <a:lstStyle/>
          <a:p>
            <a:r>
              <a:rPr lang="sk-SK" smtClean="0"/>
              <a:t>BER je pravdepodobnosť že zvolíme nesprávny stav signálu (symbolu)</a:t>
            </a:r>
          </a:p>
          <a:p>
            <a:r>
              <a:rPr lang="sk-SK" smtClean="0"/>
              <a:t>Preto že sa jedná o Greyovo kódovanie  (00 je vedľa 01 a 10 ale nie 11), BER pre QPSK je taká ako pri BPSK:</a:t>
            </a:r>
          </a:p>
          <a:p>
            <a:r>
              <a:rPr lang="sk-SK" smtClean="0"/>
              <a:t>BER po odvodení je daná :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D1DCF1-EE13-4396-85E0-5AFB38843EED}" type="slidenum">
              <a:rPr lang="sk-SK" sz="1400" smtClean="0"/>
              <a:pPr eaLnBrk="1" hangingPunct="1"/>
              <a:t>76</a:t>
            </a:fld>
            <a:endParaRPr lang="sk-SK" sz="1400" smtClean="0"/>
          </a:p>
        </p:txBody>
      </p:sp>
      <p:graphicFrame>
        <p:nvGraphicFramePr>
          <p:cNvPr id="26626" name="Object 4"/>
          <p:cNvGraphicFramePr>
            <a:graphicFrameLocks noChangeAspect="1"/>
          </p:cNvGraphicFramePr>
          <p:nvPr/>
        </p:nvGraphicFramePr>
        <p:xfrm>
          <a:off x="982663" y="5202238"/>
          <a:ext cx="4186237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1" name="Equation" r:id="rId3" imgW="2400300" imgH="711200" progId="Equation.3">
                  <p:embed/>
                </p:oleObj>
              </mc:Choice>
              <mc:Fallback>
                <p:oleObj name="Equation" r:id="rId3" imgW="2400300" imgH="71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63" y="5202238"/>
                        <a:ext cx="4186237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5434013" y="5078413"/>
            <a:ext cx="37195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k-SK" sz="2000">
                <a:latin typeface="Book Antiqua" pitchFamily="18" charset="0"/>
              </a:rPr>
              <a:t>Aproximácia platná pre Eb/No</a:t>
            </a:r>
          </a:p>
          <a:p>
            <a:r>
              <a:rPr lang="sk-SK" sz="2000">
                <a:latin typeface="Book Antiqua" pitchFamily="18" charset="0"/>
              </a:rPr>
              <a:t>väčšie než ~4 dB</a:t>
            </a: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5057775" y="6137275"/>
            <a:ext cx="347503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k-SK" sz="2000">
                <a:latin typeface="Book Antiqua" pitchFamily="18" charset="0"/>
              </a:rPr>
              <a:t>Pozor teraz tu je E</a:t>
            </a:r>
            <a:r>
              <a:rPr lang="sk-SK" sz="2000" baseline="-25000">
                <a:latin typeface="Book Antiqua" pitchFamily="18" charset="0"/>
              </a:rPr>
              <a:t>b</a:t>
            </a:r>
            <a:r>
              <a:rPr lang="sk-SK" sz="2000">
                <a:latin typeface="Book Antiqua" pitchFamily="18" charset="0"/>
              </a:rPr>
              <a:t> a nie E</a:t>
            </a:r>
            <a:r>
              <a:rPr lang="sk-SK" sz="2000" baseline="-25000">
                <a:latin typeface="Book Antiqua" pitchFamily="18" charset="0"/>
              </a:rPr>
              <a:t>s</a:t>
            </a:r>
            <a:r>
              <a:rPr lang="sk-SK" sz="2000">
                <a:latin typeface="Book Antiqua" pitchFamily="18" charset="0"/>
              </a:rPr>
              <a:t>!</a:t>
            </a:r>
          </a:p>
        </p:txBody>
      </p:sp>
      <p:sp>
        <p:nvSpPr>
          <p:cNvPr id="26632" name="Line 7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k-SK" sz="2600" smtClean="0"/>
              <a:t>Dva signály sú použité na prenos informácie</a:t>
            </a:r>
          </a:p>
          <a:p>
            <a:pPr>
              <a:lnSpc>
                <a:spcPct val="80000"/>
              </a:lnSpc>
              <a:spcBef>
                <a:spcPct val="200000"/>
              </a:spcBef>
            </a:pPr>
            <a:r>
              <a:rPr lang="sk-SK" sz="2600" smtClean="0"/>
              <a:t>V zásade platí, že vysielaný signál sa javí ako 2 sinx/x funkcie na nosných frekvenciách</a:t>
            </a:r>
          </a:p>
          <a:p>
            <a:pPr>
              <a:lnSpc>
                <a:spcPct val="80000"/>
              </a:lnSpc>
            </a:pPr>
            <a:r>
              <a:rPr lang="sk-SK" sz="2600" smtClean="0"/>
              <a:t>Každý z týchto dvoch stavov reprezentuje jeden bit informácie</a:t>
            </a:r>
          </a:p>
          <a:p>
            <a:pPr>
              <a:lnSpc>
                <a:spcPct val="80000"/>
              </a:lnSpc>
            </a:pPr>
            <a:r>
              <a:rPr lang="sk-SK" sz="2600" smtClean="0"/>
              <a:t>Každý stav pretrváva počas jedného bitu a potom môžu byť nahradené iným stavom.</a:t>
            </a:r>
          </a:p>
          <a:p>
            <a:pPr>
              <a:lnSpc>
                <a:spcPct val="80000"/>
              </a:lnSpc>
            </a:pPr>
            <a:r>
              <a:rPr lang="sk-SK" sz="2600" smtClean="0"/>
              <a:t>BER je:	2x BPSK BER pre koherentne;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sk-SK" sz="2600" smtClean="0"/>
              <a:t>	pre  nekoherentne:</a:t>
            </a:r>
            <a:endParaRPr lang="en-US" sz="2600" smtClean="0"/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A3D3D25-894F-431B-8431-55C81035C89B}" type="slidenum">
              <a:rPr lang="en-US" sz="1400" smtClean="0"/>
              <a:pPr eaLnBrk="1" hangingPunct="1"/>
              <a:t>77</a:t>
            </a:fld>
            <a:endParaRPr lang="en-US" sz="1400" smtClean="0"/>
          </a:p>
        </p:txBody>
      </p:sp>
      <p:graphicFrame>
        <p:nvGraphicFramePr>
          <p:cNvPr id="27650" name="Object 4"/>
          <p:cNvGraphicFramePr>
            <a:graphicFrameLocks noChangeAspect="1"/>
          </p:cNvGraphicFramePr>
          <p:nvPr/>
        </p:nvGraphicFramePr>
        <p:xfrm>
          <a:off x="3500438" y="1857375"/>
          <a:ext cx="27146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3" name="Equation" r:id="rId3" imgW="1460500" imgH="457200" progId="Equation.3">
                  <p:embed/>
                </p:oleObj>
              </mc:Choice>
              <mc:Fallback>
                <p:oleObj name="Equation" r:id="rId3" imgW="14605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8" y="1857375"/>
                        <a:ext cx="271462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858838" y="2193925"/>
            <a:ext cx="288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k-SK" sz="2000">
                <a:latin typeface="Book Antiqua" pitchFamily="18" charset="0"/>
              </a:rPr>
              <a:t>konštantná amlitúda</a:t>
            </a:r>
            <a:r>
              <a:rPr lang="en-US" sz="2000">
                <a:latin typeface="Book Antiqua" pitchFamily="18" charset="0"/>
              </a:rPr>
              <a:t> =&gt;</a:t>
            </a:r>
          </a:p>
        </p:txBody>
      </p:sp>
      <p:graphicFrame>
        <p:nvGraphicFramePr>
          <p:cNvPr id="27651" name="Object 6"/>
          <p:cNvGraphicFramePr>
            <a:graphicFrameLocks noChangeAspect="1"/>
          </p:cNvGraphicFramePr>
          <p:nvPr/>
        </p:nvGraphicFramePr>
        <p:xfrm>
          <a:off x="2667000" y="5657850"/>
          <a:ext cx="129540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4" name="Equation" r:id="rId5" imgW="863225" imgH="444307" progId="Equation.3">
                  <p:embed/>
                </p:oleObj>
              </mc:Choice>
              <mc:Fallback>
                <p:oleObj name="Equation" r:id="rId5" imgW="863225" imgH="444307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657850"/>
                        <a:ext cx="1295400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369888" y="131445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7656" name="Text Box 12"/>
          <p:cNvSpPr txBox="1">
            <a:spLocks noChangeArrowheads="1"/>
          </p:cNvSpPr>
          <p:nvPr/>
        </p:nvSpPr>
        <p:spPr bwMode="auto">
          <a:xfrm>
            <a:off x="827088" y="549275"/>
            <a:ext cx="741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Kódovanie prepínaním (kľúčovaním) frekvencií (Frequency shift keying)</a:t>
            </a:r>
            <a:endParaRPr lang="cs-CZ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50811D7-152E-44E9-87FC-97D0B1EE3928}" type="slidenum">
              <a:rPr lang="en-US" sz="1400" smtClean="0"/>
              <a:pPr eaLnBrk="1" hangingPunct="1"/>
              <a:t>78</a:t>
            </a:fld>
            <a:endParaRPr lang="en-US" sz="1400" smtClean="0"/>
          </a:p>
        </p:txBody>
      </p:sp>
      <p:sp>
        <p:nvSpPr>
          <p:cNvPr id="95235" name="Line 7"/>
          <p:cNvSpPr>
            <a:spLocks noChangeShapeType="1"/>
          </p:cNvSpPr>
          <p:nvPr/>
        </p:nvSpPr>
        <p:spPr bwMode="auto">
          <a:xfrm>
            <a:off x="357188" y="1500188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9523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1704975"/>
            <a:ext cx="5943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Text Box 8"/>
          <p:cNvSpPr txBox="1">
            <a:spLocks noChangeArrowheads="1"/>
          </p:cNvSpPr>
          <p:nvPr/>
        </p:nvSpPr>
        <p:spPr bwMode="auto">
          <a:xfrm>
            <a:off x="827088" y="549275"/>
            <a:ext cx="741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Kódovanie prepínaním (kľúčovaním) frekvencií (Frequency shift keying)</a:t>
            </a:r>
            <a:endParaRPr lang="cs-CZ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M-ary PSK</a:t>
            </a:r>
          </a:p>
          <a:p>
            <a:pPr lvl="1"/>
            <a:r>
              <a:rPr lang="en-US" smtClean="0"/>
              <a:t>PSK </a:t>
            </a:r>
            <a:r>
              <a:rPr lang="sk-SK" smtClean="0"/>
              <a:t>s </a:t>
            </a:r>
            <a:r>
              <a:rPr lang="en-US" smtClean="0"/>
              <a:t>2</a:t>
            </a:r>
            <a:r>
              <a:rPr lang="en-US" baseline="30000" smtClean="0"/>
              <a:t>n</a:t>
            </a:r>
            <a:r>
              <a:rPr lang="en-US" smtClean="0"/>
              <a:t> </a:t>
            </a:r>
            <a:r>
              <a:rPr lang="sk-SK" smtClean="0"/>
              <a:t>stavmi kde</a:t>
            </a:r>
            <a:r>
              <a:rPr lang="en-US" smtClean="0"/>
              <a:t> n&gt;2</a:t>
            </a:r>
          </a:p>
          <a:p>
            <a:pPr lvl="1"/>
            <a:r>
              <a:rPr lang="sk-SK" smtClean="0"/>
              <a:t>Zväčšený spektrálny efekt</a:t>
            </a:r>
            <a:r>
              <a:rPr lang="en-US" smtClean="0"/>
              <a:t> – (</a:t>
            </a:r>
            <a:r>
              <a:rPr lang="sk-SK" smtClean="0"/>
              <a:t>viac bitov na Hz</a:t>
            </a:r>
            <a:r>
              <a:rPr lang="en-US" smtClean="0"/>
              <a:t>)</a:t>
            </a:r>
          </a:p>
          <a:p>
            <a:pPr lvl="1"/>
            <a:r>
              <a:rPr lang="sk-SK" smtClean="0"/>
              <a:t>Znížená </a:t>
            </a:r>
            <a:r>
              <a:rPr lang="en-US" smtClean="0"/>
              <a:t>BER </a:t>
            </a:r>
            <a:r>
              <a:rPr lang="sk-SK" smtClean="0"/>
              <a:t>v porovnaní s</a:t>
            </a:r>
            <a:r>
              <a:rPr lang="en-US" smtClean="0"/>
              <a:t> BPSK </a:t>
            </a:r>
            <a:r>
              <a:rPr lang="sk-SK" smtClean="0"/>
              <a:t>alebo</a:t>
            </a:r>
            <a:r>
              <a:rPr lang="en-US" smtClean="0"/>
              <a:t> QPSK</a:t>
            </a:r>
          </a:p>
          <a:p>
            <a:r>
              <a:rPr lang="en-US" smtClean="0"/>
              <a:t>QAM - Quadrature Amplitude Modulation</a:t>
            </a:r>
          </a:p>
          <a:p>
            <a:pPr lvl="1"/>
            <a:r>
              <a:rPr lang="sk-SK" smtClean="0"/>
              <a:t>nie je konštantná obálka</a:t>
            </a:r>
            <a:endParaRPr lang="en-US" smtClean="0"/>
          </a:p>
          <a:p>
            <a:pPr lvl="1"/>
            <a:r>
              <a:rPr lang="sk-SK" smtClean="0"/>
              <a:t>Umožňuje väčší spektrálny efekt</a:t>
            </a:r>
            <a:endParaRPr lang="en-US" smtClean="0"/>
          </a:p>
          <a:p>
            <a:pPr lvl="1"/>
            <a:r>
              <a:rPr lang="sk-SK" smtClean="0"/>
              <a:t>Znížená </a:t>
            </a:r>
            <a:r>
              <a:rPr lang="en-US" smtClean="0"/>
              <a:t>BER </a:t>
            </a:r>
            <a:r>
              <a:rPr lang="sk-SK" smtClean="0"/>
              <a:t>v porovnaní s</a:t>
            </a:r>
            <a:r>
              <a:rPr lang="en-US" smtClean="0"/>
              <a:t> BPSK </a:t>
            </a:r>
            <a:r>
              <a:rPr lang="sk-SK" smtClean="0"/>
              <a:t>alebo</a:t>
            </a:r>
            <a:r>
              <a:rPr lang="en-US" smtClean="0"/>
              <a:t> QPSK</a:t>
            </a:r>
          </a:p>
        </p:txBody>
      </p:sp>
      <p:sp>
        <p:nvSpPr>
          <p:cNvPr id="962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D96A98B-EC50-4B77-BD6C-B5DCC59069E6}" type="slidenum">
              <a:rPr lang="en-US" sz="1400" smtClean="0"/>
              <a:pPr eaLnBrk="1" hangingPunct="1"/>
              <a:t>79</a:t>
            </a:fld>
            <a:endParaRPr lang="en-US" sz="1400" smtClean="0"/>
          </a:p>
        </p:txBody>
      </p:sp>
      <p:sp>
        <p:nvSpPr>
          <p:cNvPr id="96260" name="Line 5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96261" name="Text Box 8"/>
          <p:cNvSpPr txBox="1">
            <a:spLocks noChangeArrowheads="1"/>
          </p:cNvSpPr>
          <p:nvPr/>
        </p:nvSpPr>
        <p:spPr bwMode="auto">
          <a:xfrm>
            <a:off x="827088" y="549275"/>
            <a:ext cx="741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3200"/>
              <a:t>Ďalšie modulácie – obsah:</a:t>
            </a:r>
            <a:endParaRPr lang="cs-CZ" sz="3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E835994-4E08-4679-9812-EF10ACCB00E9}" type="slidenum">
              <a:rPr lang="en-US" sz="1400" smtClean="0"/>
              <a:pPr eaLnBrk="1" hangingPunct="1"/>
              <a:t>8</a:t>
            </a:fld>
            <a:endParaRPr lang="en-US" sz="1400" smtClean="0"/>
          </a:p>
        </p:txBody>
      </p:sp>
      <p:sp>
        <p:nvSpPr>
          <p:cNvPr id="51203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219200"/>
          </a:xfrm>
        </p:spPr>
        <p:txBody>
          <a:bodyPr/>
          <a:lstStyle/>
          <a:p>
            <a:r>
              <a:rPr lang="en-US" smtClean="0"/>
              <a:t>M</a:t>
            </a:r>
            <a:r>
              <a:rPr lang="sk-SK" smtClean="0"/>
              <a:t>odulácia</a:t>
            </a:r>
            <a:r>
              <a:rPr lang="en-US" smtClean="0"/>
              <a:t> </a:t>
            </a:r>
            <a:r>
              <a:rPr lang="sk-SK" smtClean="0"/>
              <a:t>a multiplexovanie</a:t>
            </a:r>
            <a:r>
              <a:rPr lang="en-US" smtClean="0"/>
              <a:t> - </a:t>
            </a:r>
            <a:r>
              <a:rPr lang="sk-SK" smtClean="0"/>
              <a:t>2</a:t>
            </a:r>
            <a:endParaRPr lang="en-US" smtClean="0"/>
          </a:p>
        </p:txBody>
      </p:sp>
      <p:sp>
        <p:nvSpPr>
          <p:cNvPr id="51204" name="Line 2051"/>
          <p:cNvSpPr>
            <a:spLocks noChangeShapeType="1"/>
          </p:cNvSpPr>
          <p:nvPr/>
        </p:nvSpPr>
        <p:spPr bwMode="auto">
          <a:xfrm>
            <a:off x="381000" y="18288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1205" name="Text Box 2053"/>
          <p:cNvSpPr txBox="1">
            <a:spLocks noChangeArrowheads="1"/>
          </p:cNvSpPr>
          <p:nvPr/>
        </p:nvSpPr>
        <p:spPr bwMode="auto">
          <a:xfrm>
            <a:off x="1600200" y="6019800"/>
            <a:ext cx="640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</a:rPr>
              <a:t>Fig. 5.1 in text: </a:t>
            </a:r>
            <a:r>
              <a:rPr lang="en-US" sz="1600" dirty="0" smtClean="0">
                <a:latin typeface="Arial" pitchFamily="34" charset="0"/>
              </a:rPr>
              <a:t>(</a:t>
            </a:r>
            <a:r>
              <a:rPr lang="sk-SK" sz="1600" dirty="0" smtClean="0">
                <a:latin typeface="Arial" pitchFamily="34" charset="0"/>
              </a:rPr>
              <a:t>a</a:t>
            </a:r>
            <a:r>
              <a:rPr lang="en-US" sz="1600" dirty="0" smtClean="0">
                <a:latin typeface="Arial" pitchFamily="34" charset="0"/>
              </a:rPr>
              <a:t>) </a:t>
            </a:r>
            <a:r>
              <a:rPr lang="sk-SK" sz="1600" dirty="0">
                <a:latin typeface="Arial" pitchFamily="34" charset="0"/>
              </a:rPr>
              <a:t>Pozemná stanica (</a:t>
            </a:r>
            <a:r>
              <a:rPr lang="sk-SK" sz="1600" dirty="0" err="1">
                <a:latin typeface="Arial" pitchFamily="34" charset="0"/>
              </a:rPr>
              <a:t>uplink</a:t>
            </a:r>
            <a:r>
              <a:rPr lang="sk-SK" sz="1600" dirty="0">
                <a:latin typeface="Arial" pitchFamily="34" charset="0"/>
              </a:rPr>
              <a:t>) </a:t>
            </a:r>
            <a:r>
              <a:rPr lang="en-US" sz="1600" dirty="0" smtClean="0">
                <a:latin typeface="Arial" pitchFamily="34" charset="0"/>
              </a:rPr>
              <a:t>(</a:t>
            </a:r>
            <a:r>
              <a:rPr lang="sk-SK" sz="1600" dirty="0" smtClean="0">
                <a:latin typeface="Arial" pitchFamily="34" charset="0"/>
              </a:rPr>
              <a:t>b</a:t>
            </a:r>
            <a:r>
              <a:rPr lang="en-US" sz="1600" dirty="0" smtClean="0">
                <a:latin typeface="Arial" pitchFamily="34" charset="0"/>
              </a:rPr>
              <a:t>) </a:t>
            </a:r>
            <a:r>
              <a:rPr lang="sk-SK" sz="1600" dirty="0">
                <a:latin typeface="Arial" pitchFamily="34" charset="0"/>
              </a:rPr>
              <a:t>Pozemná stanica (</a:t>
            </a:r>
            <a:r>
              <a:rPr lang="sk-SK" sz="1600" dirty="0" err="1">
                <a:latin typeface="Arial" pitchFamily="34" charset="0"/>
              </a:rPr>
              <a:t>downlink</a:t>
            </a:r>
            <a:r>
              <a:rPr lang="sk-SK" sz="1600" dirty="0">
                <a:latin typeface="Arial" pitchFamily="34" charset="0"/>
              </a:rPr>
              <a:t>)</a:t>
            </a:r>
            <a:endParaRPr lang="en-US" sz="1600" dirty="0">
              <a:latin typeface="Arial" pitchFamily="34" charset="0"/>
            </a:endParaRPr>
          </a:p>
        </p:txBody>
      </p:sp>
      <p:pic>
        <p:nvPicPr>
          <p:cNvPr id="5120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947863"/>
            <a:ext cx="72009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419100"/>
            <a:ext cx="7772400" cy="1654175"/>
          </a:xfrm>
        </p:spPr>
        <p:txBody>
          <a:bodyPr/>
          <a:lstStyle/>
          <a:p>
            <a:r>
              <a:rPr lang="en-US" smtClean="0"/>
              <a:t>M-ary PSK</a:t>
            </a:r>
          </a:p>
        </p:txBody>
      </p:sp>
      <p:sp>
        <p:nvSpPr>
          <p:cNvPr id="972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80D3F9-A674-4F44-8D54-63771E5CFC8C}" type="slidenum">
              <a:rPr lang="en-US" sz="1400" smtClean="0"/>
              <a:pPr eaLnBrk="1" hangingPunct="1"/>
              <a:t>80</a:t>
            </a:fld>
            <a:endParaRPr lang="en-US" sz="1400" smtClean="0"/>
          </a:p>
        </p:txBody>
      </p:sp>
      <p:sp>
        <p:nvSpPr>
          <p:cNvPr id="97284" name="Line 4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9728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752600"/>
            <a:ext cx="62960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6" name="Text Box 8"/>
          <p:cNvSpPr txBox="1">
            <a:spLocks noChangeArrowheads="1"/>
          </p:cNvSpPr>
          <p:nvPr/>
        </p:nvSpPr>
        <p:spPr bwMode="auto">
          <a:xfrm>
            <a:off x="755650" y="6092825"/>
            <a:ext cx="7345363" cy="5175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22313" indent="-7223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k-SK" sz="1400">
                <a:solidFill>
                  <a:schemeClr val="bg1"/>
                </a:solidFill>
                <a:latin typeface="Arial" pitchFamily="34" charset="0"/>
              </a:rPr>
              <a:t>Obr.7.21 Konštelácia symbolov pre 8-stavové kľúčovanie (t.j. M=8). Prerušované čiary sú rozhodovacie hranice</a:t>
            </a:r>
            <a:endParaRPr lang="cs-CZ" sz="140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454025"/>
            <a:ext cx="7772400" cy="1619250"/>
          </a:xfrm>
        </p:spPr>
        <p:txBody>
          <a:bodyPr/>
          <a:lstStyle/>
          <a:p>
            <a:r>
              <a:rPr lang="en-US" smtClean="0"/>
              <a:t>M-ary QAM</a:t>
            </a:r>
          </a:p>
        </p:txBody>
      </p:sp>
      <p:sp>
        <p:nvSpPr>
          <p:cNvPr id="983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A903F2-7229-427C-85DF-DB14BCCCCE65}" type="slidenum">
              <a:rPr lang="en-US" sz="1400" smtClean="0"/>
              <a:pPr eaLnBrk="1" hangingPunct="1"/>
              <a:t>81</a:t>
            </a:fld>
            <a:endParaRPr lang="en-US" sz="1400" smtClean="0"/>
          </a:p>
        </p:txBody>
      </p:sp>
      <p:sp>
        <p:nvSpPr>
          <p:cNvPr id="98308" name="Line 3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9830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2041525"/>
            <a:ext cx="756285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0" name="Text Box 8"/>
          <p:cNvSpPr txBox="1">
            <a:spLocks noChangeArrowheads="1"/>
          </p:cNvSpPr>
          <p:nvPr/>
        </p:nvSpPr>
        <p:spPr bwMode="auto">
          <a:xfrm>
            <a:off x="755650" y="5661025"/>
            <a:ext cx="7993063" cy="304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1400">
                <a:solidFill>
                  <a:schemeClr val="bg1"/>
                </a:solidFill>
              </a:rPr>
              <a:t>Obr.7.24 Konštelácia symbolov pre 16-stavové kľúčovanie (t.j. M=16). Ide o 4=bitový  Grayov kód</a:t>
            </a:r>
            <a:endParaRPr lang="cs-CZ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514350"/>
            <a:ext cx="7772400" cy="1558925"/>
          </a:xfrm>
        </p:spPr>
        <p:txBody>
          <a:bodyPr/>
          <a:lstStyle/>
          <a:p>
            <a:r>
              <a:rPr lang="sk-SK" smtClean="0"/>
              <a:t>Iné modulácie</a:t>
            </a:r>
            <a:endParaRPr lang="en-US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OQPSK</a:t>
            </a:r>
          </a:p>
          <a:p>
            <a:pPr lvl="1"/>
            <a:r>
              <a:rPr lang="en-US" smtClean="0"/>
              <a:t>QPSK</a:t>
            </a:r>
          </a:p>
          <a:p>
            <a:pPr lvl="1"/>
            <a:r>
              <a:rPr lang="sk-SK" smtClean="0"/>
              <a:t>Jeden z bitových tokov je oneskorený o</a:t>
            </a:r>
            <a:r>
              <a:rPr lang="en-US" smtClean="0"/>
              <a:t> T</a:t>
            </a:r>
            <a:r>
              <a:rPr lang="en-US" baseline="-25000" smtClean="0"/>
              <a:t>b</a:t>
            </a:r>
            <a:r>
              <a:rPr lang="en-US" smtClean="0"/>
              <a:t>/2</a:t>
            </a:r>
          </a:p>
          <a:p>
            <a:pPr lvl="1"/>
            <a:r>
              <a:rPr lang="sk-SK" smtClean="0"/>
              <a:t>Rovnaký</a:t>
            </a:r>
            <a:r>
              <a:rPr lang="en-US" smtClean="0"/>
              <a:t> BER </a:t>
            </a:r>
            <a:r>
              <a:rPr lang="sk-SK" smtClean="0"/>
              <a:t>výkon ako</a:t>
            </a:r>
            <a:r>
              <a:rPr lang="en-US" smtClean="0"/>
              <a:t> QPSK</a:t>
            </a:r>
          </a:p>
          <a:p>
            <a:r>
              <a:rPr lang="en-US" smtClean="0"/>
              <a:t>MSK</a:t>
            </a:r>
          </a:p>
          <a:p>
            <a:pPr lvl="1"/>
            <a:r>
              <a:rPr lang="en-US" smtClean="0"/>
              <a:t>QPSK – </a:t>
            </a:r>
            <a:r>
              <a:rPr lang="sk-SK" smtClean="0"/>
              <a:t>tiež konštantná obálka</a:t>
            </a:r>
            <a:r>
              <a:rPr lang="en-US" smtClean="0"/>
              <a:t>, FSK</a:t>
            </a:r>
            <a:r>
              <a:rPr lang="sk-SK" smtClean="0"/>
              <a:t> s kontinuálnou fázou</a:t>
            </a:r>
            <a:endParaRPr lang="en-US" smtClean="0"/>
          </a:p>
          <a:p>
            <a:pPr lvl="1"/>
            <a:r>
              <a:rPr lang="sk-SK" smtClean="0"/>
              <a:t>symboly sú tvorené </a:t>
            </a:r>
            <a:r>
              <a:rPr lang="en-US" smtClean="0"/>
              <a:t>1/2</a:t>
            </a:r>
            <a:r>
              <a:rPr lang="sk-SK" smtClean="0"/>
              <a:t>-vlnami sínusovky namiesto obdĺžnikov</a:t>
            </a:r>
            <a:endParaRPr lang="en-US" smtClean="0"/>
          </a:p>
          <a:p>
            <a:pPr lvl="1"/>
            <a:r>
              <a:rPr lang="sk-SK" smtClean="0"/>
              <a:t>Rovnaký </a:t>
            </a:r>
            <a:r>
              <a:rPr lang="en-US" smtClean="0"/>
              <a:t>BER </a:t>
            </a:r>
            <a:r>
              <a:rPr lang="sk-SK" smtClean="0"/>
              <a:t>výkon ako</a:t>
            </a:r>
            <a:r>
              <a:rPr lang="en-US" smtClean="0"/>
              <a:t> QPSK</a:t>
            </a:r>
          </a:p>
        </p:txBody>
      </p:sp>
      <p:sp>
        <p:nvSpPr>
          <p:cNvPr id="993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03EB96-C067-4868-A49E-3920269A7462}" type="slidenum">
              <a:rPr lang="en-US" sz="1400" smtClean="0"/>
              <a:pPr eaLnBrk="1" hangingPunct="1"/>
              <a:t>82</a:t>
            </a:fld>
            <a:endParaRPr lang="en-US" sz="1400" smtClean="0"/>
          </a:p>
        </p:txBody>
      </p:sp>
      <p:sp>
        <p:nvSpPr>
          <p:cNvPr id="99333" name="Line 4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73250"/>
            <a:ext cx="7772400" cy="4389438"/>
          </a:xfrm>
        </p:spPr>
        <p:txBody>
          <a:bodyPr/>
          <a:lstStyle/>
          <a:p>
            <a:r>
              <a:rPr lang="sk-SK" smtClean="0"/>
              <a:t>Shannon v r.</a:t>
            </a:r>
            <a:r>
              <a:rPr lang="en-US" smtClean="0"/>
              <a:t>1948 </a:t>
            </a:r>
            <a:r>
              <a:rPr lang="sk-SK" smtClean="0"/>
              <a:t>demonštroval, že</a:t>
            </a:r>
            <a:r>
              <a:rPr lang="en-US" smtClean="0"/>
              <a:t> </a:t>
            </a:r>
            <a:r>
              <a:rPr lang="sk-SK" smtClean="0"/>
              <a:t>so správnym kódovaním je kapacita</a:t>
            </a:r>
            <a:r>
              <a:rPr lang="en-US" smtClean="0"/>
              <a:t>: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1A49A4-D73D-4128-AAF0-F6342E0DA493}" type="slidenum">
              <a:rPr lang="en-US" sz="1400" smtClean="0"/>
              <a:pPr eaLnBrk="1" hangingPunct="1"/>
              <a:t>83</a:t>
            </a:fld>
            <a:endParaRPr lang="en-US" sz="1400" smtClean="0"/>
          </a:p>
        </p:txBody>
      </p:sp>
      <p:graphicFrame>
        <p:nvGraphicFramePr>
          <p:cNvPr id="28674" name="Object 4"/>
          <p:cNvGraphicFramePr>
            <a:graphicFrameLocks noChangeAspect="1"/>
          </p:cNvGraphicFramePr>
          <p:nvPr/>
        </p:nvGraphicFramePr>
        <p:xfrm>
          <a:off x="1066800" y="2895600"/>
          <a:ext cx="6553200" cy="343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8" name="Equation" r:id="rId3" imgW="4051300" imgH="2120900" progId="Equation.3">
                  <p:embed/>
                </p:oleObj>
              </mc:Choice>
              <mc:Fallback>
                <p:oleObj name="Equation" r:id="rId3" imgW="4051300" imgH="2120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895600"/>
                        <a:ext cx="6553200" cy="343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648200" y="5410200"/>
            <a:ext cx="40909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k-SK" sz="2000">
                <a:latin typeface="Book Antiqua" pitchFamily="18" charset="0"/>
              </a:rPr>
              <a:t>Požadovaná kvalita kanálu bezchb</a:t>
            </a:r>
          </a:p>
          <a:p>
            <a:r>
              <a:rPr lang="sk-SK" sz="2000">
                <a:latin typeface="Book Antiqua" pitchFamily="18" charset="0"/>
              </a:rPr>
              <a:t>=&gt; Robíme oveľa horšie</a:t>
            </a: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8679" name="Text Box 11"/>
          <p:cNvSpPr txBox="1">
            <a:spLocks noChangeArrowheads="1"/>
          </p:cNvSpPr>
          <p:nvPr/>
        </p:nvSpPr>
        <p:spPr bwMode="auto">
          <a:xfrm>
            <a:off x="684213" y="549275"/>
            <a:ext cx="72723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3200"/>
              <a:t>Shannonova hranica</a:t>
            </a:r>
            <a:endParaRPr lang="cs-CZ" sz="320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4363" y="230188"/>
            <a:ext cx="7772400" cy="608012"/>
          </a:xfrm>
        </p:spPr>
        <p:txBody>
          <a:bodyPr/>
          <a:lstStyle/>
          <a:p>
            <a:r>
              <a:rPr lang="sk-SK" sz="3200" smtClean="0"/>
              <a:t>Modulačné schémy výkonu chýb</a:t>
            </a:r>
            <a:endParaRPr lang="en-US" sz="3200" smtClean="0"/>
          </a:p>
        </p:txBody>
      </p:sp>
      <p:sp>
        <p:nvSpPr>
          <p:cNvPr id="1003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2DF95A-0365-4FC8-9CD5-0CF2329B8437}" type="slidenum">
              <a:rPr lang="en-US" sz="1400" smtClean="0"/>
              <a:pPr eaLnBrk="1" hangingPunct="1"/>
              <a:t>84</a:t>
            </a:fld>
            <a:endParaRPr lang="en-US" sz="1400" smtClean="0"/>
          </a:p>
        </p:txBody>
      </p:sp>
      <p:sp>
        <p:nvSpPr>
          <p:cNvPr id="100356" name="Line 4"/>
          <p:cNvSpPr>
            <a:spLocks noChangeShapeType="1"/>
          </p:cNvSpPr>
          <p:nvPr/>
        </p:nvSpPr>
        <p:spPr bwMode="auto">
          <a:xfrm>
            <a:off x="609600" y="852488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10035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1158875"/>
            <a:ext cx="4867275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4363" y="230188"/>
            <a:ext cx="7772400" cy="608012"/>
          </a:xfrm>
        </p:spPr>
        <p:txBody>
          <a:bodyPr/>
          <a:lstStyle/>
          <a:p>
            <a:r>
              <a:rPr lang="en-US" sz="3200" smtClean="0"/>
              <a:t>M-ary PSK </a:t>
            </a:r>
            <a:r>
              <a:rPr lang="sk-SK" sz="3200" smtClean="0"/>
              <a:t>chybový výkon</a:t>
            </a:r>
            <a:endParaRPr lang="en-US" sz="3200" smtClean="0"/>
          </a:p>
        </p:txBody>
      </p:sp>
      <p:sp>
        <p:nvSpPr>
          <p:cNvPr id="1013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B73A49-8C99-4707-A095-A2806E36A396}" type="slidenum">
              <a:rPr lang="en-US" sz="1400" smtClean="0"/>
              <a:pPr eaLnBrk="1" hangingPunct="1"/>
              <a:t>85</a:t>
            </a:fld>
            <a:endParaRPr lang="en-US" sz="1400" smtClean="0"/>
          </a:p>
        </p:txBody>
      </p:sp>
      <p:sp>
        <p:nvSpPr>
          <p:cNvPr id="101380" name="Line 3"/>
          <p:cNvSpPr>
            <a:spLocks noChangeShapeType="1"/>
          </p:cNvSpPr>
          <p:nvPr/>
        </p:nvSpPr>
        <p:spPr bwMode="auto">
          <a:xfrm>
            <a:off x="609600" y="852488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10138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1266825"/>
            <a:ext cx="4791075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4363" y="230188"/>
            <a:ext cx="7772400" cy="608012"/>
          </a:xfrm>
        </p:spPr>
        <p:txBody>
          <a:bodyPr/>
          <a:lstStyle/>
          <a:p>
            <a:r>
              <a:rPr lang="sk-SK" sz="3200" smtClean="0"/>
              <a:t>Porovnanie operačných bodov</a:t>
            </a:r>
            <a:endParaRPr lang="en-US" sz="3200" smtClean="0"/>
          </a:p>
        </p:txBody>
      </p:sp>
      <p:sp>
        <p:nvSpPr>
          <p:cNvPr id="1024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218C996-CC84-4D47-AAF9-2FBC8F36AD2E}" type="slidenum">
              <a:rPr lang="en-US" sz="1400" smtClean="0"/>
              <a:pPr eaLnBrk="1" hangingPunct="1"/>
              <a:t>86</a:t>
            </a:fld>
            <a:endParaRPr lang="en-US" sz="1400" smtClean="0"/>
          </a:p>
        </p:txBody>
      </p:sp>
      <p:sp>
        <p:nvSpPr>
          <p:cNvPr id="102404" name="Line 3"/>
          <p:cNvSpPr>
            <a:spLocks noChangeShapeType="1"/>
          </p:cNvSpPr>
          <p:nvPr/>
        </p:nvSpPr>
        <p:spPr bwMode="auto">
          <a:xfrm>
            <a:off x="609600" y="852488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10240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1209675"/>
            <a:ext cx="69913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9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F590FE-2E9C-47A1-BD99-AD919C2ED884}" type="slidenum">
              <a:rPr lang="en-US" sz="1400" smtClean="0"/>
              <a:pPr eaLnBrk="1" hangingPunct="1"/>
              <a:t>87</a:t>
            </a:fld>
            <a:endParaRPr lang="en-US" sz="1400" smtClean="0"/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8500" y="2559050"/>
            <a:ext cx="7772400" cy="1143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k-SK" smtClean="0"/>
              <a:t>       </a:t>
            </a:r>
            <a:r>
              <a:rPr lang="en-US" smtClean="0"/>
              <a:t>Detek</a:t>
            </a:r>
            <a:r>
              <a:rPr lang="sk-SK" smtClean="0"/>
              <a:t>cia</a:t>
            </a:r>
            <a:r>
              <a:rPr lang="en-US" smtClean="0"/>
              <a:t> a korekcia </a:t>
            </a:r>
            <a:r>
              <a:rPr lang="sk-SK" smtClean="0"/>
              <a:t>chýb</a:t>
            </a:r>
            <a:endParaRPr lang="en-US" smtClean="0"/>
          </a:p>
        </p:txBody>
      </p:sp>
      <p:sp>
        <p:nvSpPr>
          <p:cNvPr id="103428" name="Rectangle 5"/>
          <p:cNvSpPr>
            <a:spLocks noChangeArrowheads="1"/>
          </p:cNvSpPr>
          <p:nvPr/>
        </p:nvSpPr>
        <p:spPr bwMode="auto">
          <a:xfrm>
            <a:off x="304800" y="1219200"/>
            <a:ext cx="83820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400">
                <a:solidFill>
                  <a:schemeClr val="tx2"/>
                </a:solidFill>
                <a:latin typeface="TimesNewRoman"/>
              </a:rPr>
              <a:t>Modulation and Multiplexing</a:t>
            </a:r>
            <a:endParaRPr lang="en-US" sz="1400">
              <a:solidFill>
                <a:schemeClr val="tx2"/>
              </a:solidFill>
            </a:endParaRPr>
          </a:p>
          <a:p>
            <a:pPr algn="ctr"/>
            <a:endParaRPr lang="en-US" sz="1400" b="1">
              <a:solidFill>
                <a:schemeClr val="tx2"/>
              </a:solidFill>
            </a:endParaRPr>
          </a:p>
          <a:p>
            <a:pPr algn="ctr"/>
            <a:r>
              <a:rPr lang="en-US" sz="1400" b="1">
                <a:solidFill>
                  <a:schemeClr val="tx2"/>
                </a:solidFill>
              </a:rPr>
              <a:t>Joe Montana</a:t>
            </a:r>
          </a:p>
          <a:p>
            <a:pPr algn="ctr"/>
            <a:r>
              <a:rPr lang="en-US" sz="1400" b="1">
                <a:solidFill>
                  <a:schemeClr val="tx2"/>
                </a:solidFill>
              </a:rPr>
              <a:t>IT 488 - Fall 2003, pp.86-104</a:t>
            </a:r>
          </a:p>
        </p:txBody>
      </p:sp>
      <p:sp>
        <p:nvSpPr>
          <p:cNvPr id="103429" name="Text Box 6"/>
          <p:cNvSpPr txBox="1">
            <a:spLocks noChangeArrowheads="1"/>
          </p:cNvSpPr>
          <p:nvPr/>
        </p:nvSpPr>
        <p:spPr bwMode="auto">
          <a:xfrm>
            <a:off x="746125" y="5378450"/>
            <a:ext cx="6040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prelo</a:t>
            </a:r>
            <a:r>
              <a:rPr lang="sk-SK"/>
              <a:t>žil: P.Kobezda, 2010, TU v Košiciach</a:t>
            </a:r>
            <a:endParaRPr 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78B56F-2805-4583-8DD7-5C31E33DBAEF}" type="slidenum">
              <a:rPr lang="en-US" sz="1400" smtClean="0"/>
              <a:pPr eaLnBrk="1" hangingPunct="1"/>
              <a:t>88</a:t>
            </a:fld>
            <a:endParaRPr lang="en-US" sz="1400" smtClean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407988"/>
            <a:ext cx="7772400" cy="1177925"/>
          </a:xfrm>
        </p:spPr>
        <p:txBody>
          <a:bodyPr/>
          <a:lstStyle/>
          <a:p>
            <a:pPr eaLnBrk="1" hangingPunct="1"/>
            <a:r>
              <a:rPr lang="sk-SK" sz="3200" smtClean="0"/>
              <a:t>	Kódovanie v prenosovej sústave</a:t>
            </a:r>
            <a:endParaRPr lang="en-US" sz="3200" smtClean="0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428625" y="1208088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graphicFrame>
        <p:nvGraphicFramePr>
          <p:cNvPr id="29698" name="Object 8"/>
          <p:cNvGraphicFramePr>
            <a:graphicFrameLocks noChangeAspect="1"/>
          </p:cNvGraphicFramePr>
          <p:nvPr/>
        </p:nvGraphicFramePr>
        <p:xfrm>
          <a:off x="1044575" y="1466850"/>
          <a:ext cx="7094538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0" name="Photo Editor Photo" r:id="rId3" imgW="6830378" imgH="4525007" progId="MSPhotoEd.3">
                  <p:embed/>
                </p:oleObj>
              </mc:Choice>
              <mc:Fallback>
                <p:oleObj name="Photo Editor Photo" r:id="rId3" imgW="6830378" imgH="4525007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1466850"/>
                        <a:ext cx="7094538" cy="469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21F591-2936-47E3-8327-8DB9E1A63988}" type="slidenum">
              <a:rPr lang="en-US" sz="1400" smtClean="0"/>
              <a:pPr eaLnBrk="1" hangingPunct="1"/>
              <a:t>89</a:t>
            </a:fld>
            <a:endParaRPr lang="en-US" sz="1400" smtClean="0"/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7772400" cy="809625"/>
          </a:xfrm>
        </p:spPr>
        <p:txBody>
          <a:bodyPr/>
          <a:lstStyle/>
          <a:p>
            <a:pPr eaLnBrk="1" hangingPunct="1"/>
            <a:r>
              <a:rPr lang="sk-SK" sz="4000" smtClean="0"/>
              <a:t>Kódovanie zamedzujúce vzniku chýb</a:t>
            </a:r>
            <a:endParaRPr lang="en-US" sz="4000" smtClean="0"/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938" y="1566863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200" smtClean="0"/>
              <a:t>Tri základné typy</a:t>
            </a:r>
            <a:endParaRPr lang="en-US" sz="2200" smtClean="0"/>
          </a:p>
          <a:p>
            <a:pPr lvl="1" eaLnBrk="1" hangingPunct="1">
              <a:lnSpc>
                <a:spcPct val="90000"/>
              </a:lnSpc>
            </a:pPr>
            <a:r>
              <a:rPr lang="sk-SK" sz="2000" smtClean="0"/>
              <a:t>Paritný bit</a:t>
            </a:r>
            <a:r>
              <a:rPr lang="en-US" sz="2000" smtClean="0"/>
              <a:t> (</a:t>
            </a:r>
            <a:r>
              <a:rPr lang="sk-SK" sz="2000" smtClean="0"/>
              <a:t>iba detekcia chyby</a:t>
            </a:r>
            <a:r>
              <a:rPr lang="en-US" sz="2000" smtClean="0"/>
              <a:t>, </a:t>
            </a:r>
            <a:r>
              <a:rPr lang="sk-SK" sz="2000" smtClean="0"/>
              <a:t>podmnožina BK</a:t>
            </a:r>
            <a:r>
              <a:rPr lang="en-US" sz="2000" smtClean="0"/>
              <a:t>)</a:t>
            </a:r>
            <a:endParaRPr lang="en-US" sz="1800" smtClean="0"/>
          </a:p>
          <a:p>
            <a:pPr lvl="1" eaLnBrk="1" hangingPunct="1">
              <a:lnSpc>
                <a:spcPct val="90000"/>
              </a:lnSpc>
            </a:pPr>
            <a:r>
              <a:rPr lang="sk-SK" sz="1800" smtClean="0"/>
              <a:t>Blokové kódovanie</a:t>
            </a:r>
            <a:r>
              <a:rPr lang="en-US" sz="1800" smtClean="0"/>
              <a:t> (</a:t>
            </a:r>
            <a:r>
              <a:rPr lang="sk-SK" sz="1800" smtClean="0"/>
              <a:t>napr</a:t>
            </a:r>
            <a:r>
              <a:rPr lang="en-US" sz="1800" smtClean="0"/>
              <a:t>. Reed-Solomon)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1800" smtClean="0"/>
              <a:t>Konvolučné kódovanie</a:t>
            </a:r>
            <a:r>
              <a:rPr lang="en-US" sz="1800" smtClean="0"/>
              <a:t> (</a:t>
            </a:r>
            <a:r>
              <a:rPr lang="sk-SK" sz="1800" smtClean="0"/>
              <a:t>napr</a:t>
            </a:r>
            <a:r>
              <a:rPr lang="en-US" sz="1800" smtClean="0"/>
              <a:t>. Viterbi</a:t>
            </a:r>
            <a:r>
              <a:rPr lang="sk-SK" sz="1800" smtClean="0"/>
              <a:t>,</a:t>
            </a:r>
            <a:r>
              <a:rPr lang="en-US" sz="1800" smtClean="0"/>
              <a:t> Turbo)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Z</a:t>
            </a:r>
            <a:r>
              <a:rPr lang="sk-SK" sz="2200" smtClean="0"/>
              <a:t>avádzajú réžiu na kanáli</a:t>
            </a:r>
            <a:endParaRPr lang="en-US" sz="2200" smtClean="0"/>
          </a:p>
          <a:p>
            <a:pPr lvl="1" eaLnBrk="1" hangingPunct="1">
              <a:lnSpc>
                <a:spcPct val="90000"/>
              </a:lnSpc>
            </a:pPr>
            <a:r>
              <a:rPr lang="sk-SK" sz="2000" smtClean="0"/>
              <a:t>Je potrebné prenášať dodatočné informácie</a:t>
            </a: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sk-SK" sz="2000" smtClean="0"/>
              <a:t>Táto dodatočná informácia je nadmerná informácia chyby kódovania </a:t>
            </a: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sk-SK" sz="2200" smtClean="0"/>
              <a:t>Blokové kódy pridajú menej informácií ale sú oveľa ľahšie spracovateľné</a:t>
            </a:r>
            <a:r>
              <a:rPr lang="en-US" sz="2200" smtClean="0"/>
              <a:t> </a:t>
            </a:r>
            <a:r>
              <a:rPr lang="en-US" sz="2000" smtClean="0"/>
              <a:t>(</a:t>
            </a:r>
            <a:r>
              <a:rPr lang="sk-SK" sz="2000" smtClean="0"/>
              <a:t>najmä pri vysokých prenosových rýchlostiach</a:t>
            </a:r>
            <a:r>
              <a:rPr lang="en-US" sz="200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sk-SK" sz="2200" smtClean="0"/>
              <a:t>Často je výhodné používať oboje naraz</a:t>
            </a:r>
            <a:endParaRPr lang="en-US" sz="2200" smtClean="0"/>
          </a:p>
          <a:p>
            <a:pPr eaLnBrk="1" hangingPunct="1">
              <a:lnSpc>
                <a:spcPct val="90000"/>
              </a:lnSpc>
            </a:pPr>
            <a:r>
              <a:rPr lang="sk-SK" sz="2200" smtClean="0"/>
              <a:t>Nárast závisí od bitovej rýchlosti </a:t>
            </a:r>
            <a:r>
              <a:rPr lang="en-US" sz="2200" smtClean="0"/>
              <a:t>– </a:t>
            </a:r>
            <a:r>
              <a:rPr lang="sk-SK" sz="2200" smtClean="0"/>
              <a:t>treba tu byť opatrný</a:t>
            </a:r>
            <a:endParaRPr lang="en-US" sz="2200" smtClean="0"/>
          </a:p>
          <a:p>
            <a:pPr eaLnBrk="1" hangingPunct="1">
              <a:lnSpc>
                <a:spcPct val="90000"/>
              </a:lnSpc>
            </a:pPr>
            <a:r>
              <a:rPr lang="sk-SK" sz="2200" smtClean="0"/>
              <a:t>Kódovanie</a:t>
            </a:r>
            <a:r>
              <a:rPr lang="en-US" sz="2200" smtClean="0"/>
              <a:t> ~ </a:t>
            </a:r>
            <a:r>
              <a:rPr lang="sk-SK" sz="2200" smtClean="0"/>
              <a:t>nutné pre</a:t>
            </a:r>
            <a:r>
              <a:rPr lang="en-US" sz="2200" smtClean="0"/>
              <a:t> </a:t>
            </a:r>
            <a:r>
              <a:rPr lang="en-US" sz="2200" smtClean="0">
                <a:solidFill>
                  <a:srgbClr val="FF0000"/>
                </a:solidFill>
              </a:rPr>
              <a:t>non-lin. ch.s (discuss BER flare)</a:t>
            </a:r>
            <a:endParaRPr lang="sk-SK" sz="22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k-SK" sz="1400" smtClean="0">
                <a:solidFill>
                  <a:srgbClr val="FF0000"/>
                </a:solidFill>
              </a:rPr>
              <a:t>Červený text som nebol schopný preložiť. BER je bitová rýchlosť.</a:t>
            </a:r>
            <a:endParaRPr lang="en-US" sz="1400" smtClean="0">
              <a:solidFill>
                <a:srgbClr val="FF0000"/>
              </a:solidFill>
            </a:endParaRPr>
          </a:p>
        </p:txBody>
      </p:sp>
      <p:sp>
        <p:nvSpPr>
          <p:cNvPr id="104453" name="Text Box 4"/>
          <p:cNvSpPr txBox="1">
            <a:spLocks noChangeArrowheads="1"/>
          </p:cNvSpPr>
          <p:nvPr/>
        </p:nvSpPr>
        <p:spPr bwMode="auto">
          <a:xfrm>
            <a:off x="6432550" y="2290763"/>
            <a:ext cx="2603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k-SK" sz="2000"/>
              <a:t>Zabezpečenie so</a:t>
            </a:r>
          </a:p>
          <a:p>
            <a:r>
              <a:rPr lang="sk-SK" sz="2000"/>
              <a:t> samoopravným kódom</a:t>
            </a:r>
            <a:endParaRPr lang="en-US" sz="2000"/>
          </a:p>
        </p:txBody>
      </p:sp>
      <p:sp>
        <p:nvSpPr>
          <p:cNvPr id="104454" name="Line 5"/>
          <p:cNvSpPr>
            <a:spLocks noChangeShapeType="1"/>
          </p:cNvSpPr>
          <p:nvPr/>
        </p:nvSpPr>
        <p:spPr bwMode="auto">
          <a:xfrm flipH="1" flipV="1">
            <a:off x="5867400" y="2463800"/>
            <a:ext cx="542925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04455" name="Line 6"/>
          <p:cNvSpPr>
            <a:spLocks noChangeShapeType="1"/>
          </p:cNvSpPr>
          <p:nvPr/>
        </p:nvSpPr>
        <p:spPr bwMode="auto">
          <a:xfrm flipH="1">
            <a:off x="6045200" y="2579688"/>
            <a:ext cx="365125" cy="17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04456" name="Line 7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14B805-7CC0-4463-8D96-7041C3E4B936}" type="slidenum">
              <a:rPr lang="en-US" sz="1400" smtClean="0"/>
              <a:pPr eaLnBrk="1" hangingPunct="1"/>
              <a:t>9</a:t>
            </a:fld>
            <a:endParaRPr lang="en-US" sz="1400" smtClean="0"/>
          </a:p>
        </p:txBody>
      </p:sp>
      <p:sp>
        <p:nvSpPr>
          <p:cNvPr id="52227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930275"/>
            <a:ext cx="7853363" cy="642938"/>
          </a:xfrm>
        </p:spPr>
        <p:txBody>
          <a:bodyPr/>
          <a:lstStyle/>
          <a:p>
            <a:r>
              <a:rPr lang="en-US" smtClean="0"/>
              <a:t>M</a:t>
            </a:r>
            <a:r>
              <a:rPr lang="sk-SK" smtClean="0"/>
              <a:t>odulácia</a:t>
            </a:r>
            <a:r>
              <a:rPr lang="en-US" smtClean="0"/>
              <a:t> </a:t>
            </a:r>
            <a:r>
              <a:rPr lang="sk-SK" smtClean="0"/>
              <a:t>a multiplexovanie</a:t>
            </a:r>
            <a:r>
              <a:rPr lang="en-US" smtClean="0"/>
              <a:t> - </a:t>
            </a:r>
            <a:r>
              <a:rPr lang="sk-SK" smtClean="0"/>
              <a:t>3</a:t>
            </a:r>
            <a:endParaRPr lang="en-US" smtClean="0"/>
          </a:p>
        </p:txBody>
      </p:sp>
      <p:sp>
        <p:nvSpPr>
          <p:cNvPr id="52228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077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b="1" i="1" dirty="0" smtClean="0"/>
              <a:t>Kľúčové poznatky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sk-SK" b="1" dirty="0" smtClean="0"/>
              <a:t>Na vysielacej strane musíte signál </a:t>
            </a:r>
            <a:r>
              <a:rPr lang="sk-SK" b="1" dirty="0" err="1" smtClean="0"/>
              <a:t>multiplexovať</a:t>
            </a:r>
            <a:r>
              <a:rPr lang="sk-SK" b="1" dirty="0" smtClean="0"/>
              <a:t> pred moduláciou</a:t>
            </a:r>
            <a:r>
              <a:rPr lang="en-US" dirty="0" smtClean="0"/>
              <a:t> (</a:t>
            </a:r>
            <a:r>
              <a:rPr lang="sk-SK" dirty="0" smtClean="0"/>
              <a:t>to znamená</a:t>
            </a:r>
            <a:r>
              <a:rPr lang="en-US" dirty="0" smtClean="0"/>
              <a:t>,</a:t>
            </a:r>
            <a:r>
              <a:rPr lang="sk-SK" dirty="0" smtClean="0"/>
              <a:t> že </a:t>
            </a:r>
            <a:r>
              <a:rPr lang="sk-SK" dirty="0" smtClean="0"/>
              <a:t>musíte </a:t>
            </a:r>
            <a:r>
              <a:rPr lang="sk-SK" dirty="0" smtClean="0"/>
              <a:t>všetky odchádzajúce signály </a:t>
            </a:r>
            <a:r>
              <a:rPr lang="sk-SK" dirty="0" smtClean="0"/>
              <a:t>zlúčiť pred </a:t>
            </a:r>
            <a:r>
              <a:rPr lang="sk-SK" dirty="0" smtClean="0"/>
              <a:t>ich moduláciou na nosnú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sk-SK" b="1" dirty="0" smtClean="0"/>
              <a:t>Na prijímacej strane musíte signál demodulovať pred </a:t>
            </a:r>
            <a:r>
              <a:rPr lang="sk-SK" b="1" dirty="0" err="1" smtClean="0"/>
              <a:t>demultiplexáciou</a:t>
            </a:r>
            <a:r>
              <a:rPr lang="sk-SK" b="1" dirty="0" smtClean="0"/>
              <a:t> </a:t>
            </a:r>
            <a:r>
              <a:rPr lang="en-US" dirty="0" smtClean="0"/>
              <a:t>(</a:t>
            </a:r>
            <a:r>
              <a:rPr lang="sk-SK" dirty="0" smtClean="0"/>
              <a:t>teda</a:t>
            </a:r>
            <a:r>
              <a:rPr lang="en-US" dirty="0" smtClean="0"/>
              <a:t>, </a:t>
            </a:r>
            <a:r>
              <a:rPr lang="sk-SK" dirty="0" smtClean="0"/>
              <a:t>predtým ako oddelíte (čiže </a:t>
            </a:r>
            <a:r>
              <a:rPr lang="en-US" dirty="0" err="1" smtClean="0"/>
              <a:t>demultiplex</a:t>
            </a:r>
            <a:r>
              <a:rPr lang="sk-SK" dirty="0" smtClean="0"/>
              <a:t>ujete)</a:t>
            </a:r>
            <a:r>
              <a:rPr lang="en-US" dirty="0" smtClean="0"/>
              <a:t> </a:t>
            </a:r>
            <a:r>
              <a:rPr lang="sk-SK" dirty="0" smtClean="0"/>
              <a:t>prichádzajúce signály</a:t>
            </a:r>
            <a:r>
              <a:rPr lang="en-US" dirty="0" smtClean="0"/>
              <a:t>, </a:t>
            </a:r>
            <a:r>
              <a:rPr lang="sk-SK" dirty="0" smtClean="0"/>
              <a:t>musíte demodulovať nosnú, aby ste získali prenášané informácie</a:t>
            </a:r>
            <a:r>
              <a:rPr lang="en-US" dirty="0" smtClean="0"/>
              <a:t>)</a:t>
            </a:r>
          </a:p>
        </p:txBody>
      </p:sp>
      <p:sp>
        <p:nvSpPr>
          <p:cNvPr id="52229" name="Line 2052"/>
          <p:cNvSpPr>
            <a:spLocks noChangeShapeType="1"/>
          </p:cNvSpPr>
          <p:nvPr/>
        </p:nvSpPr>
        <p:spPr bwMode="auto">
          <a:xfrm>
            <a:off x="381000" y="18288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A1E350-1D79-41DC-817E-003E6FB26CEF}" type="slidenum">
              <a:rPr lang="en-US" sz="1400" smtClean="0"/>
              <a:pPr eaLnBrk="1" hangingPunct="1"/>
              <a:t>90</a:t>
            </a:fld>
            <a:endParaRPr lang="en-US" sz="1400" smtClean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609600"/>
            <a:ext cx="7772400" cy="1463675"/>
          </a:xfrm>
        </p:spPr>
        <p:txBody>
          <a:bodyPr/>
          <a:lstStyle/>
          <a:p>
            <a:pPr eaLnBrk="1" hangingPunct="1"/>
            <a:r>
              <a:rPr lang="sk-SK" smtClean="0"/>
              <a:t>Paritné Bity</a:t>
            </a:r>
            <a:endParaRPr lang="en-US" smtClean="0"/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smtClean="0"/>
              <a:t>Dáta sú rozdelené do rovnakých k-bitových slov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sk-SK" sz="2400" smtClean="0"/>
              <a:t>7 bitov je zvyčajná dĺžka dát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sk-SK" sz="2400" smtClean="0"/>
              <a:t>Pridáva sa extra bit a vytvára sa </a:t>
            </a:r>
            <a:r>
              <a:rPr lang="en-US" sz="2400" smtClean="0"/>
              <a:t>k+1 bit</a:t>
            </a:r>
            <a:r>
              <a:rPr lang="sk-SK" sz="2400" smtClean="0"/>
              <a:t>ové vysielacie slovo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sk-SK" sz="2400" smtClean="0"/>
              <a:t>Hodnota extra </a:t>
            </a:r>
            <a:r>
              <a:rPr lang="en-US" sz="2400" smtClean="0"/>
              <a:t>k+1 bit</a:t>
            </a:r>
            <a:r>
              <a:rPr lang="sk-SK" sz="2400" smtClean="0"/>
              <a:t>u je:</a:t>
            </a: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sk-SK" sz="2000" smtClean="0"/>
              <a:t>Párna parita</a:t>
            </a:r>
            <a:r>
              <a:rPr lang="en-US" sz="200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000" smtClean="0"/>
              <a:t>Nepárna parita</a:t>
            </a:r>
            <a:r>
              <a:rPr lang="en-US" sz="2000" smtClean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smtClean="0"/>
              <a:t>Tento bit neopravuje chyby len ich detekuje a iba nepárny počet chýb (popremýšľajte prečo).</a:t>
            </a:r>
            <a:endParaRPr lang="en-US" sz="2400" smtClean="0"/>
          </a:p>
        </p:txBody>
      </p:sp>
      <p:graphicFrame>
        <p:nvGraphicFramePr>
          <p:cNvPr id="30722" name="Object 4"/>
          <p:cNvGraphicFramePr>
            <a:graphicFrameLocks noChangeAspect="1"/>
          </p:cNvGraphicFramePr>
          <p:nvPr/>
        </p:nvGraphicFramePr>
        <p:xfrm>
          <a:off x="3863975" y="4000500"/>
          <a:ext cx="32766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5" name="Equation" r:id="rId3" imgW="1790700" imgH="482600" progId="Equation.3">
                  <p:embed/>
                </p:oleObj>
              </mc:Choice>
              <mc:Fallback>
                <p:oleObj name="Equation" r:id="rId3" imgW="17907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975" y="4000500"/>
                        <a:ext cx="3276600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Line 5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BBD4124-2791-4C97-8223-F8AE3B157B53}" type="slidenum">
              <a:rPr lang="en-US" sz="1400" smtClean="0"/>
              <a:pPr eaLnBrk="1" hangingPunct="1"/>
              <a:t>91</a:t>
            </a:fld>
            <a:endParaRPr lang="en-US" sz="1400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855663"/>
            <a:ext cx="7772400" cy="811212"/>
          </a:xfrm>
        </p:spPr>
        <p:txBody>
          <a:bodyPr/>
          <a:lstStyle/>
          <a:p>
            <a:pPr eaLnBrk="1" hangingPunct="1"/>
            <a:r>
              <a:rPr lang="sk-SK" smtClean="0"/>
              <a:t>Blokové kódy</a:t>
            </a:r>
            <a:r>
              <a:rPr lang="en-US" smtClean="0"/>
              <a:t> - 1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40088"/>
            <a:ext cx="7815263" cy="3160712"/>
          </a:xfrm>
        </p:spPr>
        <p:txBody>
          <a:bodyPr/>
          <a:lstStyle/>
          <a:p>
            <a:pPr eaLnBrk="1" hangingPunct="1"/>
            <a:r>
              <a:rPr lang="sk-SK" sz="2400" smtClean="0"/>
              <a:t>Dáta sú rozdelené do rovnakých k-bitových blokov.</a:t>
            </a:r>
            <a:endParaRPr lang="en-US" sz="2400" smtClean="0"/>
          </a:p>
          <a:p>
            <a:pPr eaLnBrk="1" hangingPunct="1"/>
            <a:r>
              <a:rPr lang="sk-SK" sz="2400" smtClean="0"/>
              <a:t>Kód</a:t>
            </a:r>
            <a:r>
              <a:rPr lang="en-US" sz="2400" smtClean="0"/>
              <a:t> </a:t>
            </a:r>
            <a:r>
              <a:rPr lang="sk-SK" sz="2400" smtClean="0"/>
              <a:t>pridáva </a:t>
            </a:r>
            <a:r>
              <a:rPr lang="en-US" sz="2400" smtClean="0"/>
              <a:t>n-k </a:t>
            </a:r>
            <a:r>
              <a:rPr lang="sk-SK" sz="2400" smtClean="0"/>
              <a:t>jedinečných nadbytočných bitov.</a:t>
            </a:r>
            <a:endParaRPr lang="en-US" sz="2400" smtClean="0"/>
          </a:p>
          <a:p>
            <a:pPr eaLnBrk="1" hangingPunct="1"/>
            <a:r>
              <a:rPr lang="sk-SK" sz="2400" smtClean="0"/>
              <a:t>Vysiela sa n-bitový blok dát.</a:t>
            </a:r>
            <a:endParaRPr lang="en-US" sz="2400" smtClean="0"/>
          </a:p>
          <a:p>
            <a:pPr eaLnBrk="1" hangingPunct="1"/>
            <a:r>
              <a:rPr lang="sk-SK" sz="2400" smtClean="0"/>
              <a:t>Kódovacie zariadenie je bez pamäte, používa sa iba tento blok dát.</a:t>
            </a:r>
            <a:endParaRPr lang="en-US" sz="2400" smtClean="0"/>
          </a:p>
          <a:p>
            <a:pPr eaLnBrk="1" hangingPunct="1"/>
            <a:r>
              <a:rPr lang="sk-SK" sz="2400" smtClean="0"/>
              <a:t>Rýchlosť vsielania dát je</a:t>
            </a:r>
            <a:r>
              <a:rPr lang="en-US" sz="2400" smtClean="0"/>
              <a:t>:</a:t>
            </a:r>
          </a:p>
          <a:p>
            <a:pPr eaLnBrk="1" hangingPunct="1"/>
            <a:r>
              <a:rPr lang="en-US" sz="2400" smtClean="0"/>
              <a:t>Redundant</a:t>
            </a:r>
            <a:r>
              <a:rPr lang="sk-SK" sz="2400" smtClean="0"/>
              <a:t>né bity sú použité na opravu chýb.</a:t>
            </a:r>
            <a:endParaRPr lang="en-US" sz="2400" smtClean="0"/>
          </a:p>
        </p:txBody>
      </p:sp>
      <p:graphicFrame>
        <p:nvGraphicFramePr>
          <p:cNvPr id="31746" name="Object 4"/>
          <p:cNvGraphicFramePr>
            <a:graphicFrameLocks noChangeAspect="1"/>
          </p:cNvGraphicFramePr>
          <p:nvPr/>
        </p:nvGraphicFramePr>
        <p:xfrm>
          <a:off x="6511925" y="5072063"/>
          <a:ext cx="147320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0" name="Equation" r:id="rId3" imgW="634725" imgH="393529" progId="Equation.3">
                  <p:embed/>
                </p:oleObj>
              </mc:Choice>
              <mc:Fallback>
                <p:oleObj name="Equation" r:id="rId3" imgW="634725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1925" y="5072063"/>
                        <a:ext cx="1473200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Line 5"/>
          <p:cNvSpPr>
            <a:spLocks noChangeShapeType="1"/>
          </p:cNvSpPr>
          <p:nvPr/>
        </p:nvSpPr>
        <p:spPr bwMode="auto">
          <a:xfrm>
            <a:off x="414338" y="1622425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31751" name="Picture 6" descr="D:\Users\Leila\docs\GMU\SatCom\Org_and Edit\Class06 -Modulation&amp;Coding\Leila\figures\hkcod2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6" t="82741" r="61928" b="6502"/>
          <a:stretch>
            <a:fillRect/>
          </a:stretch>
        </p:blipFill>
        <p:spPr bwMode="auto">
          <a:xfrm>
            <a:off x="2057400" y="1758950"/>
            <a:ext cx="4681538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9A9C2B-1FF0-4102-B228-703A7D5589D0}" type="slidenum">
              <a:rPr lang="en-US" sz="1400" smtClean="0"/>
              <a:pPr eaLnBrk="1" hangingPunct="1"/>
              <a:t>92</a:t>
            </a:fld>
            <a:endParaRPr lang="en-US" sz="1400" smtClean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490538"/>
            <a:ext cx="7772400" cy="1582737"/>
          </a:xfrm>
        </p:spPr>
        <p:txBody>
          <a:bodyPr/>
          <a:lstStyle/>
          <a:p>
            <a:pPr eaLnBrk="1" hangingPunct="1"/>
            <a:r>
              <a:rPr lang="sk-SK" smtClean="0"/>
              <a:t>Blokové kódy</a:t>
            </a:r>
            <a:r>
              <a:rPr lang="en-US" smtClean="0"/>
              <a:t> - 2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15263" cy="4419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/>
            <a:r>
              <a:rPr lang="en-US" sz="2400" smtClean="0"/>
              <a:t>Hamming, Golay, BCH, Reed-Solomon, </a:t>
            </a:r>
            <a:r>
              <a:rPr lang="sk-SK" sz="2400" smtClean="0"/>
              <a:t>maximálna dĺžka je závislá od typu blokového kódu</a:t>
            </a:r>
            <a:endParaRPr lang="en-US" sz="2400" smtClean="0"/>
          </a:p>
          <a:p>
            <a:pPr eaLnBrk="1" hangingPunct="1"/>
            <a:r>
              <a:rPr lang="sk-SK" sz="2400" smtClean="0"/>
              <a:t>Dôležité pre túto skupinu je:</a:t>
            </a:r>
            <a:endParaRPr lang="en-US" sz="2400" smtClean="0"/>
          </a:p>
          <a:p>
            <a:pPr lvl="1" eaLnBrk="1" hangingPunct="1"/>
            <a:r>
              <a:rPr lang="sk-SK" sz="2000" smtClean="0"/>
              <a:t>V závislosti na množstve pridávanej informácie</a:t>
            </a:r>
            <a:r>
              <a:rPr lang="en-US" sz="2000" smtClean="0"/>
              <a:t>, </a:t>
            </a:r>
            <a:r>
              <a:rPr lang="sk-SK" sz="2000" smtClean="0"/>
              <a:t>môžu byť blokové kódy použité len na detekciu alebo aj na opravu chýb.</a:t>
            </a:r>
            <a:endParaRPr lang="en-US" sz="2000" smtClean="0"/>
          </a:p>
          <a:p>
            <a:pPr lvl="1" eaLnBrk="1" hangingPunct="1"/>
            <a:r>
              <a:rPr lang="sk-SK" sz="2000" smtClean="0"/>
              <a:t>Blokové kódy opravujú viac chýb naraz. Rovnako priľahlé chyby ako aj náhodné.</a:t>
            </a:r>
            <a:r>
              <a:rPr lang="en-US" sz="2000" smtClean="0"/>
              <a:t> </a:t>
            </a:r>
          </a:p>
          <a:p>
            <a:pPr lvl="1" eaLnBrk="1" hangingPunct="1"/>
            <a:r>
              <a:rPr lang="sk-SK" sz="2000" smtClean="0"/>
              <a:t>Blokové kódovanie však nie je také výkonné ako konvolučné kódovanie.</a:t>
            </a:r>
            <a:endParaRPr lang="en-US" sz="2000" smtClean="0"/>
          </a:p>
        </p:txBody>
      </p:sp>
      <p:graphicFrame>
        <p:nvGraphicFramePr>
          <p:cNvPr id="32770" name="Object 4"/>
          <p:cNvGraphicFramePr>
            <a:graphicFrameLocks noChangeAspect="1"/>
          </p:cNvGraphicFramePr>
          <p:nvPr/>
        </p:nvGraphicFramePr>
        <p:xfrm>
          <a:off x="5740400" y="3017838"/>
          <a:ext cx="147320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3" name="Equation" r:id="rId3" imgW="634725" imgH="393529" progId="Equation.3">
                  <p:embed/>
                </p:oleObj>
              </mc:Choice>
              <mc:Fallback>
                <p:oleObj name="Equation" r:id="rId3" imgW="634725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400" y="3017838"/>
                        <a:ext cx="1473200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Line 5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8459899-F318-4F78-A2ED-646EB9BC1FC7}" type="slidenum">
              <a:rPr lang="en-US" sz="1400" smtClean="0"/>
              <a:pPr eaLnBrk="1" hangingPunct="1"/>
              <a:t>93</a:t>
            </a:fld>
            <a:endParaRPr lang="en-US" sz="1400" smtClean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454025"/>
            <a:ext cx="7772400" cy="1619250"/>
          </a:xfrm>
        </p:spPr>
        <p:txBody>
          <a:bodyPr/>
          <a:lstStyle/>
          <a:p>
            <a:pPr eaLnBrk="1" hangingPunct="1"/>
            <a:r>
              <a:rPr lang="sk-SK" smtClean="0"/>
              <a:t>Cyklické kódy </a:t>
            </a:r>
            <a:r>
              <a:rPr lang="en-US" smtClean="0"/>
              <a:t>(blok</a:t>
            </a:r>
            <a:r>
              <a:rPr lang="sk-SK" smtClean="0"/>
              <a:t>ové</a:t>
            </a:r>
            <a:r>
              <a:rPr lang="en-US" smtClean="0"/>
              <a:t> </a:t>
            </a:r>
            <a:r>
              <a:rPr lang="sk-SK" smtClean="0"/>
              <a:t>kódy</a:t>
            </a:r>
            <a:r>
              <a:rPr lang="en-US" smtClean="0"/>
              <a:t>)</a:t>
            </a:r>
          </a:p>
        </p:txBody>
      </p:sp>
      <p:graphicFrame>
        <p:nvGraphicFramePr>
          <p:cNvPr id="33794" name="Object 4"/>
          <p:cNvGraphicFramePr>
            <a:graphicFrameLocks noChangeAspect="1"/>
          </p:cNvGraphicFramePr>
          <p:nvPr/>
        </p:nvGraphicFramePr>
        <p:xfrm>
          <a:off x="3951288" y="2952750"/>
          <a:ext cx="1541462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7" name="Equation" r:id="rId3" imgW="710891" imgH="304668" progId="Equation.3">
                  <p:embed/>
                </p:oleObj>
              </mc:Choice>
              <mc:Fallback>
                <p:oleObj name="Equation" r:id="rId3" imgW="710891" imgH="304668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1288" y="2952750"/>
                        <a:ext cx="1541462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Line 7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33798" name="Picture 8" descr="D:\Users\Leila\docs\GMU\SatCom\Org_and Edit\Class06 -Modulation&amp;Coding\Leila\figures\hkcod3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t="69783" r="51372" b="7033"/>
          <a:stretch>
            <a:fillRect/>
          </a:stretch>
        </p:blipFill>
        <p:spPr bwMode="auto">
          <a:xfrm>
            <a:off x="639763" y="2178050"/>
            <a:ext cx="78295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F5FC340-0F02-4257-87EF-3F4F84808E0D}" type="slidenum">
              <a:rPr lang="en-US" sz="1400" smtClean="0"/>
              <a:pPr eaLnBrk="1" hangingPunct="1"/>
              <a:t>94</a:t>
            </a:fld>
            <a:endParaRPr lang="en-US" sz="1400" smtClean="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490538"/>
            <a:ext cx="7772400" cy="1582737"/>
          </a:xfrm>
        </p:spPr>
        <p:txBody>
          <a:bodyPr/>
          <a:lstStyle/>
          <a:p>
            <a:pPr eaLnBrk="1" hangingPunct="1"/>
            <a:r>
              <a:rPr lang="sk-SK" smtClean="0"/>
              <a:t>Konvolučné kódy</a:t>
            </a:r>
            <a:r>
              <a:rPr lang="en-US" smtClean="0"/>
              <a:t> - 1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4188"/>
            <a:ext cx="7772400" cy="4114800"/>
          </a:xfrm>
        </p:spPr>
        <p:txBody>
          <a:bodyPr/>
          <a:lstStyle/>
          <a:p>
            <a:pPr eaLnBrk="1" hangingPunct="1"/>
            <a:r>
              <a:rPr lang="sk-SK" sz="2800" smtClean="0"/>
              <a:t>Používa sa „posuvné okno“ nad dátami</a:t>
            </a:r>
            <a:endParaRPr lang="en-US" sz="2800" smtClean="0"/>
          </a:p>
          <a:p>
            <a:pPr eaLnBrk="1" hangingPunct="1"/>
            <a:r>
              <a:rPr lang="sk-SK" sz="2800" smtClean="0"/>
              <a:t>Používa sa obmedzená dĺžka k</a:t>
            </a:r>
            <a:r>
              <a:rPr lang="en-US" sz="2800" smtClean="0"/>
              <a:t> (</a:t>
            </a:r>
            <a:r>
              <a:rPr lang="sk-SK" sz="2800" smtClean="0"/>
              <a:t>veľkosť okna</a:t>
            </a:r>
            <a:r>
              <a:rPr lang="en-US" sz="2800" smtClean="0"/>
              <a:t>)</a:t>
            </a:r>
          </a:p>
          <a:p>
            <a:pPr eaLnBrk="1" hangingPunct="1"/>
            <a:r>
              <a:rPr lang="sk-SK" sz="2800" smtClean="0"/>
              <a:t>Vysielacia rýchlosť:</a:t>
            </a:r>
            <a:r>
              <a:rPr lang="en-US" sz="2800" smtClean="0"/>
              <a:t>		     </a:t>
            </a:r>
            <a:r>
              <a:rPr lang="sk-SK" sz="2400" smtClean="0"/>
              <a:t>kde r je rýchlosť</a:t>
            </a:r>
            <a:endParaRPr lang="en-US" sz="2400" smtClean="0"/>
          </a:p>
          <a:p>
            <a:pPr eaLnBrk="1" hangingPunct="1"/>
            <a:r>
              <a:rPr lang="en-US" sz="2800" smtClean="0"/>
              <a:t> </a:t>
            </a:r>
            <a:r>
              <a:rPr lang="sk-SK" sz="2800" smtClean="0"/>
              <a:t>Dosť vysoký kódovací zisk</a:t>
            </a:r>
            <a:endParaRPr lang="en-US" sz="2800" smtClean="0"/>
          </a:p>
          <a:p>
            <a:pPr eaLnBrk="1" hangingPunct="1"/>
            <a:r>
              <a:rPr lang="en-US" sz="2800" smtClean="0"/>
              <a:t>Turbo </a:t>
            </a:r>
            <a:r>
              <a:rPr lang="sk-SK" sz="2800" smtClean="0"/>
              <a:t>kódy sú dokonca väčšie</a:t>
            </a:r>
            <a:r>
              <a:rPr lang="en-US" sz="2800" smtClean="0"/>
              <a:t> (</a:t>
            </a:r>
            <a:r>
              <a:rPr lang="sk-SK" sz="2800" smtClean="0"/>
              <a:t>ale tvrdšie</a:t>
            </a:r>
            <a:r>
              <a:rPr lang="en-US" sz="2800" smtClean="0"/>
              <a:t>)</a:t>
            </a:r>
          </a:p>
          <a:p>
            <a:pPr eaLnBrk="1" hangingPunct="1"/>
            <a:r>
              <a:rPr lang="sk-SK" sz="2800" smtClean="0"/>
              <a:t>Nezvládajú dobre viacej chýb naraz</a:t>
            </a:r>
            <a:endParaRPr lang="en-US" sz="2800" smtClean="0"/>
          </a:p>
        </p:txBody>
      </p:sp>
      <p:graphicFrame>
        <p:nvGraphicFramePr>
          <p:cNvPr id="34818" name="Object 4"/>
          <p:cNvGraphicFramePr>
            <a:graphicFrameLocks noChangeAspect="1"/>
          </p:cNvGraphicFramePr>
          <p:nvPr/>
        </p:nvGraphicFramePr>
        <p:xfrm>
          <a:off x="4243388" y="2787650"/>
          <a:ext cx="1541462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1" name="Equation" r:id="rId3" imgW="710891" imgH="304668" progId="Equation.3">
                  <p:embed/>
                </p:oleObj>
              </mc:Choice>
              <mc:Fallback>
                <p:oleObj name="Equation" r:id="rId3" imgW="710891" imgH="304668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388" y="2787650"/>
                        <a:ext cx="1541462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5"/>
          <p:cNvGraphicFramePr>
            <a:graphicFrameLocks noChangeAspect="1"/>
          </p:cNvGraphicFramePr>
          <p:nvPr/>
        </p:nvGraphicFramePr>
        <p:xfrm>
          <a:off x="798513" y="4979988"/>
          <a:ext cx="7323137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2" name="Document" r:id="rId5" imgW="7321296" imgH="1207008" progId="Word.Document.8">
                  <p:embed/>
                </p:oleObj>
              </mc:Choice>
              <mc:Fallback>
                <p:oleObj name="Document" r:id="rId5" imgW="7321296" imgH="1207008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3" y="4979988"/>
                        <a:ext cx="7323137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2252663" y="6043613"/>
            <a:ext cx="4672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k-SK" sz="2000"/>
              <a:t>Kódový zisk</a:t>
            </a:r>
            <a:r>
              <a:rPr lang="en-US" sz="2000"/>
              <a:t> (dB) </a:t>
            </a:r>
            <a:r>
              <a:rPr lang="sk-SK" sz="2000"/>
              <a:t>pre variabilný</a:t>
            </a:r>
            <a:r>
              <a:rPr lang="en-US" sz="2000"/>
              <a:t>Viterbi </a:t>
            </a:r>
            <a:r>
              <a:rPr lang="sk-SK" sz="2000"/>
              <a:t>kód</a:t>
            </a:r>
            <a:endParaRPr lang="en-US" sz="2000"/>
          </a:p>
        </p:txBody>
      </p:sp>
      <p:sp>
        <p:nvSpPr>
          <p:cNvPr id="34824" name="Line 7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0D36EAD-5304-463F-AE2F-C21FEFE31414}" type="slidenum">
              <a:rPr lang="en-US" sz="1400" smtClean="0"/>
              <a:pPr eaLnBrk="1" hangingPunct="1"/>
              <a:t>95</a:t>
            </a:fld>
            <a:endParaRPr lang="en-US" sz="1400" smtClean="0"/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419100"/>
            <a:ext cx="7772400" cy="1654175"/>
          </a:xfrm>
        </p:spPr>
        <p:txBody>
          <a:bodyPr/>
          <a:lstStyle/>
          <a:p>
            <a:pPr eaLnBrk="1" hangingPunct="1"/>
            <a:r>
              <a:rPr lang="sk-SK" smtClean="0"/>
              <a:t>Konvolučné kódy</a:t>
            </a:r>
            <a:r>
              <a:rPr lang="en-US" smtClean="0"/>
              <a:t> - 2</a:t>
            </a:r>
          </a:p>
        </p:txBody>
      </p:sp>
      <p:sp>
        <p:nvSpPr>
          <p:cNvPr id="105476" name="Line 7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105477" name="Picture 8" descr="D:\Users\Leila\docs\GMU\SatCom\Org_and Edit\Class06 -Modulation&amp;Coding\Leila\figures\hkcod4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1" t="40285" r="13220" b="15865"/>
          <a:stretch>
            <a:fillRect/>
          </a:stretch>
        </p:blipFill>
        <p:spPr bwMode="auto">
          <a:xfrm>
            <a:off x="4768850" y="1787525"/>
            <a:ext cx="405765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8" name="Picture 9" descr="D:\Users\Leila\docs\GMU\SatCom\Org_and Edit\Class06 -Modulation&amp;Coding\Leila\figures\hkcod4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6" t="4091" r="12976" b="64214"/>
          <a:stretch>
            <a:fillRect/>
          </a:stretch>
        </p:blipFill>
        <p:spPr bwMode="auto">
          <a:xfrm>
            <a:off x="392113" y="2306638"/>
            <a:ext cx="41179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4D6C6B-7B71-40DD-83B7-8935535CABC9}" type="slidenum">
              <a:rPr lang="en-US" sz="1400" smtClean="0"/>
              <a:pPr eaLnBrk="1" hangingPunct="1"/>
              <a:t>96</a:t>
            </a:fld>
            <a:endParaRPr lang="en-US" sz="1400" smtClean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431800"/>
            <a:ext cx="7772400" cy="1641475"/>
          </a:xfrm>
        </p:spPr>
        <p:txBody>
          <a:bodyPr/>
          <a:lstStyle/>
          <a:p>
            <a:pPr eaLnBrk="1" hangingPunct="1"/>
            <a:r>
              <a:rPr lang="sk-SK" smtClean="0"/>
              <a:t>Rastrové kódovanie</a:t>
            </a:r>
            <a:r>
              <a:rPr lang="en-US" smtClean="0"/>
              <a:t> - 1</a:t>
            </a:r>
          </a:p>
        </p:txBody>
      </p:sp>
      <p:sp>
        <p:nvSpPr>
          <p:cNvPr id="35845" name="Line 4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graphicFrame>
        <p:nvGraphicFramePr>
          <p:cNvPr id="35842" name="Object 7"/>
          <p:cNvGraphicFramePr>
            <a:graphicFrameLocks noChangeAspect="1"/>
          </p:cNvGraphicFramePr>
          <p:nvPr/>
        </p:nvGraphicFramePr>
        <p:xfrm>
          <a:off x="1250950" y="1833563"/>
          <a:ext cx="6570663" cy="454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4" name="Photo Editor Photo" r:id="rId3" imgW="6571429" imgH="4544059" progId="MSPhotoEd.3">
                  <p:embed/>
                </p:oleObj>
              </mc:Choice>
              <mc:Fallback>
                <p:oleObj name="Photo Editor Photo" r:id="rId3" imgW="6571429" imgH="4544059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1833563"/>
                        <a:ext cx="6570663" cy="454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5502B8-83E3-41DB-ABC9-C19584C5B0FE}" type="slidenum">
              <a:rPr lang="en-US" sz="1400" smtClean="0"/>
              <a:pPr eaLnBrk="1" hangingPunct="1"/>
              <a:t>97</a:t>
            </a:fld>
            <a:endParaRPr lang="en-US" sz="1400" smtClean="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539750"/>
            <a:ext cx="7772400" cy="1143000"/>
          </a:xfrm>
        </p:spPr>
        <p:txBody>
          <a:bodyPr/>
          <a:lstStyle/>
          <a:p>
            <a:pPr eaLnBrk="1" hangingPunct="1"/>
            <a:r>
              <a:rPr lang="sk-SK" smtClean="0"/>
              <a:t>Rastrové kódovanie</a:t>
            </a:r>
            <a:r>
              <a:rPr lang="en-US" smtClean="0"/>
              <a:t> - 2</a:t>
            </a:r>
          </a:p>
        </p:txBody>
      </p:sp>
      <p:sp>
        <p:nvSpPr>
          <p:cNvPr id="36869" name="Line 3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graphicFrame>
        <p:nvGraphicFramePr>
          <p:cNvPr id="36866" name="Object 5"/>
          <p:cNvGraphicFramePr>
            <a:graphicFrameLocks noChangeAspect="1"/>
          </p:cNvGraphicFramePr>
          <p:nvPr/>
        </p:nvGraphicFramePr>
        <p:xfrm>
          <a:off x="811213" y="1878013"/>
          <a:ext cx="7373937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8" name="Photo Editor Photo" r:id="rId3" imgW="7373379" imgH="4200000" progId="MSPhotoEd.3">
                  <p:embed/>
                </p:oleObj>
              </mc:Choice>
              <mc:Fallback>
                <p:oleObj name="Photo Editor Photo" r:id="rId3" imgW="7373379" imgH="4200000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1878013"/>
                        <a:ext cx="7373937" cy="420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D6C601-3946-4318-B9D0-9DE3FFC247A2}" type="slidenum">
              <a:rPr lang="en-US" sz="1400" smtClean="0"/>
              <a:pPr eaLnBrk="1" hangingPunct="1"/>
              <a:t>98</a:t>
            </a:fld>
            <a:endParaRPr lang="en-US" sz="1400" smtClean="0"/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6550"/>
            <a:ext cx="7772400" cy="1736725"/>
          </a:xfrm>
        </p:spPr>
        <p:txBody>
          <a:bodyPr/>
          <a:lstStyle/>
          <a:p>
            <a:pPr eaLnBrk="1" hangingPunct="1"/>
            <a:r>
              <a:rPr lang="sk-SK" smtClean="0"/>
              <a:t>Prekládanie a kód v kóde</a:t>
            </a:r>
            <a:endParaRPr lang="en-US" smtClean="0"/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Probl</a:t>
            </a:r>
            <a:r>
              <a:rPr lang="sk-SK" sz="2400" smtClean="0"/>
              <a:t>é</a:t>
            </a:r>
            <a:r>
              <a:rPr lang="en-US" sz="2400" smtClean="0"/>
              <a:t>m:  </a:t>
            </a:r>
            <a:r>
              <a:rPr lang="sk-SK" sz="2400" smtClean="0"/>
              <a:t>Šum sa často vyskytuje v zhluku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sk-SK" sz="2400" smtClean="0"/>
              <a:t>Môžeme použiť prekladanie</a:t>
            </a:r>
            <a:r>
              <a:rPr lang="en-US" sz="2400" smtClean="0"/>
              <a:t> – </a:t>
            </a:r>
            <a:r>
              <a:rPr lang="sk-SK" sz="2400" smtClean="0"/>
              <a:t>rozprestrenie priľahlých bitov</a:t>
            </a:r>
            <a:r>
              <a:rPr lang="en-US" sz="2400" smtClean="0"/>
              <a:t> </a:t>
            </a:r>
            <a:r>
              <a:rPr lang="sk-SK" sz="2400" smtClean="0"/>
              <a:t>konvolučného kódu v čase tak</a:t>
            </a:r>
            <a:r>
              <a:rPr lang="en-US" sz="2400" smtClean="0"/>
              <a:t> </a:t>
            </a:r>
            <a:r>
              <a:rPr lang="sk-SK" sz="2400" smtClean="0"/>
              <a:t>aby sme sa vyhli poškodeniu susedných bitov.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sk-SK" sz="2400" smtClean="0"/>
              <a:t>Avšak stále máme dilemu:</a:t>
            </a: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sk-SK" sz="2000" smtClean="0"/>
              <a:t>Blokové kódy sú robustné pre zhluky</a:t>
            </a: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sk-SK" sz="2000" smtClean="0"/>
              <a:t>Konvolučné kódy poskytnú vyšší zisk</a:t>
            </a: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sk-SK" sz="2400" smtClean="0"/>
              <a:t>Riešenie</a:t>
            </a:r>
            <a:r>
              <a:rPr lang="en-US" sz="2400" smtClean="0"/>
              <a:t>: </a:t>
            </a:r>
            <a:r>
              <a:rPr lang="sk-SK" sz="2400" smtClean="0"/>
              <a:t>použijeme oba, vnútorný konvolučný a vonkajší blokový kód pre dosiahnutie obidvoch vlastností.</a:t>
            </a:r>
            <a:endParaRPr lang="en-US" sz="2400" smtClean="0"/>
          </a:p>
        </p:txBody>
      </p:sp>
      <p:sp>
        <p:nvSpPr>
          <p:cNvPr id="106501" name="Line 4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9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BB5280-3C99-4394-92D9-8802EC9EA0DA}" type="slidenum">
              <a:rPr lang="en-US" sz="1400" smtClean="0"/>
              <a:pPr eaLnBrk="1" hangingPunct="1"/>
              <a:t>99</a:t>
            </a:fld>
            <a:endParaRPr lang="en-US" sz="1400" smtClean="0"/>
          </a:p>
        </p:txBody>
      </p:sp>
      <p:sp>
        <p:nvSpPr>
          <p:cNvPr id="10752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98500" y="3511550"/>
            <a:ext cx="7878763" cy="1676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k-SK" smtClean="0"/>
              <a:t>Prehľad užitočných vzorcov</a:t>
            </a:r>
            <a:endParaRPr 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Designs\Global.pot</Template>
  <TotalTime>17407</TotalTime>
  <Words>4393</Words>
  <Application>Microsoft Office PowerPoint</Application>
  <PresentationFormat>Prezentácia na obrazovke (4:3)</PresentationFormat>
  <Paragraphs>756</Paragraphs>
  <Slides>105</Slides>
  <Notes>22</Notes>
  <HiddenSlides>0</HiddenSlides>
  <MMClips>0</MMClips>
  <ScaleCrop>false</ScaleCrop>
  <HeadingPairs>
    <vt:vector size="8" baseType="variant">
      <vt:variant>
        <vt:lpstr>Použité písma</vt:lpstr>
      </vt:variant>
      <vt:variant>
        <vt:i4>10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7</vt:i4>
      </vt:variant>
      <vt:variant>
        <vt:lpstr>Nadpisy snímok</vt:lpstr>
      </vt:variant>
      <vt:variant>
        <vt:i4>105</vt:i4>
      </vt:variant>
    </vt:vector>
  </HeadingPairs>
  <TitlesOfParts>
    <vt:vector size="123" baseType="lpstr">
      <vt:lpstr>Times New Roman</vt:lpstr>
      <vt:lpstr>Arial</vt:lpstr>
      <vt:lpstr>Tahoma</vt:lpstr>
      <vt:lpstr>TimesNewRoman</vt:lpstr>
      <vt:lpstr>Symbol</vt:lpstr>
      <vt:lpstr>Calibri</vt:lpstr>
      <vt:lpstr>Wingdings</vt:lpstr>
      <vt:lpstr>Book Antiqua</vt:lpstr>
      <vt:lpstr>Lucida Sans</vt:lpstr>
      <vt:lpstr>Wingdings 2</vt:lpstr>
      <vt:lpstr>Global</vt:lpstr>
      <vt:lpstr>Microsoft Equation 3.0</vt:lpstr>
      <vt:lpstr>Photo Editor Photo</vt:lpstr>
      <vt:lpstr>Equation</vt:lpstr>
      <vt:lpstr>Top Draw Drawing</vt:lpstr>
      <vt:lpstr>Microsoft Photo Editor 3.0 Photo</vt:lpstr>
      <vt:lpstr>Microsoft Word Document</vt:lpstr>
      <vt:lpstr>Microsoft Excel Worksheet</vt:lpstr>
      <vt:lpstr>Prezentácia programu PowerPoint</vt:lpstr>
      <vt:lpstr>Prezentácia programu PowerPoint</vt:lpstr>
      <vt:lpstr>Modulácia</vt:lpstr>
      <vt:lpstr>Prečo modulovať signály?</vt:lpstr>
      <vt:lpstr>Modulácia – základné princípy</vt:lpstr>
      <vt:lpstr>Modulácia – základné princípy</vt:lpstr>
      <vt:lpstr>Modulácia a multiplexovanie - 1</vt:lpstr>
      <vt:lpstr>Modulácia a multiplexovanie - 2</vt:lpstr>
      <vt:lpstr>Modulácia a multiplexovanie - 3</vt:lpstr>
      <vt:lpstr>Analógová komunikácia</vt:lpstr>
      <vt:lpstr>Analógová telefónia - 1</vt:lpstr>
      <vt:lpstr>Analógová telefónia - 2</vt:lpstr>
      <vt:lpstr>Záťaž prenosového kanála (príklad) - 1</vt:lpstr>
      <vt:lpstr>Analóg cez satelit</vt:lpstr>
      <vt:lpstr>Frekvenčná modulácia- 1</vt:lpstr>
      <vt:lpstr>Frekvenčná modulácia- 2</vt:lpstr>
      <vt:lpstr>Frekvenčná modulácia- 2</vt:lpstr>
      <vt:lpstr>Frekvenčná modulácia- 3</vt:lpstr>
      <vt:lpstr>Carsonovo pravidlo - 1</vt:lpstr>
      <vt:lpstr>Carsonovo pravidlo - 2</vt:lpstr>
      <vt:lpstr>FM IMPROVEMENT</vt:lpstr>
      <vt:lpstr>Digitálna komunikácia</vt:lpstr>
      <vt:lpstr>Digitálna komunikácia-1</vt:lpstr>
      <vt:lpstr>Prečo digitálny prenos?</vt:lpstr>
      <vt:lpstr>Digitálna komunikácia - 2</vt:lpstr>
      <vt:lpstr>Digitálna komunikácia -3</vt:lpstr>
      <vt:lpstr>Digitálna komunikácia - 4</vt:lpstr>
      <vt:lpstr>Digitálna komunikácia - 5</vt:lpstr>
      <vt:lpstr>Digitálna komunikácia - 5</vt:lpstr>
      <vt:lpstr>Linkové kódy - 1</vt:lpstr>
      <vt:lpstr>Prezentácia programu PowerPoint</vt:lpstr>
      <vt:lpstr>Typické spektrá</vt:lpstr>
      <vt:lpstr>Pulzné spektrá</vt:lpstr>
      <vt:lpstr>Účinnosť filtrovania - 1</vt:lpstr>
      <vt:lpstr>Účinnosť filtrovania- 2</vt:lpstr>
      <vt:lpstr>Medzisymbolová interferencia</vt:lpstr>
      <vt:lpstr>ISI - pokračovanie - 1</vt:lpstr>
      <vt:lpstr>ISI - pokračovanie - 2</vt:lpstr>
      <vt:lpstr>NYQUIST filtrovanie- 1</vt:lpstr>
      <vt:lpstr>NYQUIST filtrovanie - 2</vt:lpstr>
      <vt:lpstr>NYQUIST filtrovanie - 3</vt:lpstr>
      <vt:lpstr>NYQUIST filtrovanie - 4</vt:lpstr>
      <vt:lpstr>NYQUIST filtrovanie - 5</vt:lpstr>
      <vt:lpstr>Prispôsobený filter - 1</vt:lpstr>
      <vt:lpstr>Prezentácia programu PowerPoint</vt:lpstr>
      <vt:lpstr>POTREBNÁ ŠÍRKA PÁSMA- 1</vt:lpstr>
      <vt:lpstr>POTREBNÁ ŠÍRKA PÁSMA - 2</vt:lpstr>
      <vt:lpstr>POTREBNÁ ŠÍRKA PÁSMA- 3</vt:lpstr>
      <vt:lpstr>PRÍKLAD NA ŠÍRKU PÁSMA - 1</vt:lpstr>
      <vt:lpstr>PRÍKLAD NA ŠÍRKU PÁSMA - 2</vt:lpstr>
      <vt:lpstr>PRÍKLAD NA ŠÍRKU PÁSMA - 3</vt:lpstr>
      <vt:lpstr>PRÍKLAD NA ŠÍRKU PÁSMA - 3</vt:lpstr>
      <vt:lpstr>Digitálne modulácie</vt:lpstr>
      <vt:lpstr>Digitálne modulácie</vt:lpstr>
      <vt:lpstr>Binárne modulácie – základné typy</vt:lpstr>
      <vt:lpstr>Koherentná a nekoherentná detekcia</vt:lpstr>
      <vt:lpstr>Dizajnové kompromisy</vt:lpstr>
      <vt:lpstr>Koherentná binárna PSK (BPSK)</vt:lpstr>
      <vt:lpstr>Reprezentácia ortonormálnou bázou</vt:lpstr>
      <vt:lpstr>Reprezentácia BPSK</vt:lpstr>
      <vt:lpstr>Reprezentácia BPSK</vt:lpstr>
      <vt:lpstr>Fyzická implementácia BPSK </vt:lpstr>
      <vt:lpstr>DetekciaBPSK</vt:lpstr>
      <vt:lpstr>BPSK modulácia</vt:lpstr>
      <vt:lpstr>Prezentácia programu PowerPoint</vt:lpstr>
      <vt:lpstr>Prezentácia programu PowerPoint</vt:lpstr>
      <vt:lpstr>Bitová chybovosť (BER) pre BPSK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Priebeh signálu QPSK</vt:lpstr>
      <vt:lpstr>Fyzická implementácia QPSK</vt:lpstr>
      <vt:lpstr> Bitová chybovosť (BER) pre QPSK</vt:lpstr>
      <vt:lpstr>Prezentácia programu PowerPoint</vt:lpstr>
      <vt:lpstr>Prezentácia programu PowerPoint</vt:lpstr>
      <vt:lpstr>Prezentácia programu PowerPoint</vt:lpstr>
      <vt:lpstr>M-ary PSK</vt:lpstr>
      <vt:lpstr>M-ary QAM</vt:lpstr>
      <vt:lpstr>Iné modulácie</vt:lpstr>
      <vt:lpstr>Prezentácia programu PowerPoint</vt:lpstr>
      <vt:lpstr>Modulačné schémy výkonu chýb</vt:lpstr>
      <vt:lpstr>M-ary PSK chybový výkon</vt:lpstr>
      <vt:lpstr>Porovnanie operačných bodov</vt:lpstr>
      <vt:lpstr>       Detekcia a korekcia chýb</vt:lpstr>
      <vt:lpstr> Kódovanie v prenosovej sústave</vt:lpstr>
      <vt:lpstr>Kódovanie zamedzujúce vzniku chýb</vt:lpstr>
      <vt:lpstr>Paritné Bity</vt:lpstr>
      <vt:lpstr>Blokové kódy - 1</vt:lpstr>
      <vt:lpstr>Blokové kódy - 2</vt:lpstr>
      <vt:lpstr>Cyklické kódy (blokové kódy)</vt:lpstr>
      <vt:lpstr>Konvolučné kódy - 1</vt:lpstr>
      <vt:lpstr>Konvolučné kódy - 2</vt:lpstr>
      <vt:lpstr>Rastrové kódovanie - 1</vt:lpstr>
      <vt:lpstr>Rastrové kódovanie - 2</vt:lpstr>
      <vt:lpstr>Prekládanie a kód v kóde</vt:lpstr>
      <vt:lpstr>Prehľad užitočných vzorcov</vt:lpstr>
      <vt:lpstr>Digitálna komunikácia: súhrn -1</vt:lpstr>
      <vt:lpstr>Digitálna komunikácia: súhrn - 2</vt:lpstr>
      <vt:lpstr>Digitálna komunikácia: súhrn - 3</vt:lpstr>
      <vt:lpstr>Digitálna komunikácia: súhrn - 4</vt:lpstr>
      <vt:lpstr>BER Calculation as a Function of Modulation Scheme and Eb/No Available</vt:lpstr>
      <vt:lpstr>BER Calculation as a Function of Modulation Scheme and Eb/No Available - 2</vt:lpstr>
    </vt:vector>
  </TitlesOfParts>
  <Company>GMU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IT-488</dc:title>
  <dc:subject>Satellite Communications</dc:subject>
  <dc:creator>Joe Montana</dc:creator>
  <cp:lastModifiedBy>macekova</cp:lastModifiedBy>
  <cp:revision>986</cp:revision>
  <cp:lastPrinted>1999-10-11T14:55:30Z</cp:lastPrinted>
  <dcterms:created xsi:type="dcterms:W3CDTF">1999-10-06T19:39:02Z</dcterms:created>
  <dcterms:modified xsi:type="dcterms:W3CDTF">2013-04-10T08:59:44Z</dcterms:modified>
</cp:coreProperties>
</file>