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1" r:id="rId3"/>
    <p:sldId id="312" r:id="rId4"/>
    <p:sldId id="313" r:id="rId5"/>
    <p:sldId id="314" r:id="rId6"/>
    <p:sldId id="351" r:id="rId7"/>
    <p:sldId id="315" r:id="rId8"/>
    <p:sldId id="347" r:id="rId9"/>
    <p:sldId id="317" r:id="rId10"/>
    <p:sldId id="318" r:id="rId11"/>
    <p:sldId id="319" r:id="rId12"/>
    <p:sldId id="320" r:id="rId13"/>
    <p:sldId id="321" r:id="rId14"/>
    <p:sldId id="294" r:id="rId15"/>
    <p:sldId id="322" r:id="rId16"/>
    <p:sldId id="323" r:id="rId17"/>
    <p:sldId id="324" r:id="rId18"/>
    <p:sldId id="348" r:id="rId19"/>
    <p:sldId id="349" r:id="rId20"/>
    <p:sldId id="325" r:id="rId21"/>
    <p:sldId id="326" r:id="rId22"/>
    <p:sldId id="350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54" r:id="rId32"/>
    <p:sldId id="340" r:id="rId33"/>
    <p:sldId id="341" r:id="rId34"/>
    <p:sldId id="355" r:id="rId35"/>
    <p:sldId id="360" r:id="rId36"/>
    <p:sldId id="361" r:id="rId37"/>
    <p:sldId id="357" r:id="rId38"/>
    <p:sldId id="358" r:id="rId39"/>
    <p:sldId id="359" r:id="rId40"/>
    <p:sldId id="346" r:id="rId41"/>
    <p:sldId id="306" r:id="rId42"/>
    <p:sldId id="307" r:id="rId43"/>
    <p:sldId id="299" r:id="rId44"/>
    <p:sldId id="301" r:id="rId45"/>
    <p:sldId id="302" r:id="rId46"/>
    <p:sldId id="362" r:id="rId47"/>
    <p:sldId id="309" r:id="rId48"/>
    <p:sldId id="363" r:id="rId49"/>
    <p:sldId id="352" r:id="rId50"/>
    <p:sldId id="353" r:id="rId51"/>
    <p:sldId id="295" r:id="rId5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8DE74-D733-4010-A172-799A2F05A86A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AC079-C6C2-4359-983A-2C0881BD1B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67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297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802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598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00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66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02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96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2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9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766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16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B106-63A5-45D1-967F-0BF70BE26FC9}" type="datetimeFigureOut">
              <a:rPr lang="sk-SK" smtClean="0"/>
              <a:t>4. 10. 2018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6CEF-DC46-4228-95BB-8D4F47B9A3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64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sk/url?sa=i&amp;source=images&amp;cd=&amp;cad=rja&amp;docid=Z180ElvxGQEQvM&amp;tbnid=gdyJTeWc_L0QsM:&amp;ved=&amp;url=http://www.gajro.sk/satelity/nastavenie-paraboly&amp;ei=Px0vUdFB0LeEB8qXgZAP&amp;psig=AFQjCNH7j9Y0DkMKMYBK0jRZemFOZcn6NQ&amp;ust=136212857503703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f/f5/Yagi-Uda_diagram.sv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47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2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5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k/url?sa=i&amp;rct=j&amp;q=antenna+quarter+wave&amp;source=images&amp;cd=&amp;cad=rja&amp;docid=6eiLhn-0rFewjM&amp;tbnid=Yo524tDCivxPUM:&amp;ved=0CAUQjRw&amp;url=http://en.wikipedia.org/wiki/Dipole_antenna&amp;ei=9100UdPZH8vgtQbey4A4&amp;bvm=bv.43148975,d.bGE&amp;psig=AFQjCNF7ClnB3kVv7T6lpS3pV0YP17FXcg&amp;ust=136247279504334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sk/url?sa=i&amp;rct=j&amp;q=antenna+quarter+wave&amp;source=images&amp;cd=&amp;cad=rja&amp;docid=wTGEGBZeelAoJM&amp;tbnid=f3WDxf8-PDg-tM:&amp;ved=0CAUQjRw&amp;url=http://www.moonraker.com.au/techni/quarterwaveverticals.htm&amp;ei=JV40UbSbOYjtswaI4oGICQ&amp;bvm=bv.43148975,d.bGE&amp;psig=AFQjCNF7ClnB3kVv7T6lpS3pV0YP17FXcg&amp;ust=136247279504334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citytechnology.com.au/microbeam/index.php?main_page=product_info&amp;cPath=1_13&amp;products_id=11&amp;zenid=ded943e4688e9f9c83bd2f517cf7d0af" TargetMode="External"/><Relationship Id="rId7" Type="http://schemas.openxmlformats.org/officeDocument/2006/relationships/hyperlink" Target="http://www.google.sk/url?sa=i&amp;source=images&amp;cd=&amp;cad=rja&amp;docid=1pmbQcGnPhizZM&amp;tbnid=xgkrz5UaKrNTbM:&amp;ved=0CAgQjRwwAA&amp;url=http://www.o-digital.com/supplier-catalogs/2169/2173/TV-Equipment-1.html&amp;ei=byMvUbfHLc22hAevyIDABg&amp;psig=AFQjCNHYfQo8vKuTEN5ysBnBd6qDyROovw&amp;ust=136213015978068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citytechnology.com.au/microbeam/index.php?main_page=index&amp;cPath=1_11&amp;zenid=ded943e4688e9f9c83bd2f517cf7d0af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STS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8/19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k-SK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cvi</a:t>
            </a:r>
            <a:r>
              <a:rPr lang="sk-SK" sz="3600" dirty="0" err="1" smtClean="0">
                <a:solidFill>
                  <a:schemeClr val="bg1">
                    <a:lumMod val="95000"/>
                  </a:schemeClr>
                </a:solidFill>
              </a:rPr>
              <a:t>čenie</a:t>
            </a: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2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z="36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lang="sk-SK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83232" y="314096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</a:rPr>
              <a:t>Antény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</a:rPr>
              <a:t>Energetický rozpočet satelitnej komunikačnej linky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131840" y="574407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>
                <a:latin typeface="Brush Script MT" panose="03060802040406070304" pitchFamily="66" charset="0"/>
                <a:cs typeface="Adobe Arabic" pitchFamily="18" charset="-78"/>
              </a:rPr>
              <a:t>Lˇ. </a:t>
            </a:r>
            <a:r>
              <a:rPr lang="sk-SK" sz="3200" i="1" dirty="0" err="1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en-US" sz="3200" i="1" dirty="0">
              <a:latin typeface="Brush Script MT" panose="03060802040406070304" pitchFamily="66" charset="0"/>
              <a:cs typeface="Adobe Arabic" pitchFamily="18" charset="-7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75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98E-CDEF-4291-912E-5C45F0C4C9CE}" type="slidenum">
              <a:rPr lang="cs-CZ"/>
              <a:pPr/>
              <a:t>10</a:t>
            </a:fld>
            <a:endParaRPr lang="cs-CZ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/>
              <a:t>Reflektorové antény – parabolové, „tanierové“ (Dish) antény</a:t>
            </a:r>
            <a:endParaRPr lang="en-US" sz="2400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81000" y="1752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1828800" y="2133600"/>
            <a:ext cx="304800" cy="990600"/>
          </a:xfrm>
          <a:custGeom>
            <a:avLst/>
            <a:gdLst>
              <a:gd name="T0" fmla="*/ 240 w 240"/>
              <a:gd name="T1" fmla="*/ 0 h 336"/>
              <a:gd name="T2" fmla="*/ 0 w 240"/>
              <a:gd name="T3" fmla="*/ 144 h 336"/>
              <a:gd name="T4" fmla="*/ 240 w 24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336">
                <a:moveTo>
                  <a:pt x="240" y="0"/>
                </a:moveTo>
                <a:cubicBezTo>
                  <a:pt x="120" y="44"/>
                  <a:pt x="0" y="88"/>
                  <a:pt x="0" y="144"/>
                </a:cubicBezTo>
                <a:cubicBezTo>
                  <a:pt x="0" y="200"/>
                  <a:pt x="120" y="268"/>
                  <a:pt x="240" y="3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5372100" y="2057400"/>
            <a:ext cx="276225" cy="995363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2667000" y="251460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9452834">
            <a:off x="890588" y="5610225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 rot="2081710">
            <a:off x="6858000" y="312420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 rot="9019187">
            <a:off x="5356225" y="6038850"/>
            <a:ext cx="152400" cy="1524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48 h 96"/>
              <a:gd name="T4" fmla="*/ 0 w 96"/>
              <a:gd name="T5" fmla="*/ 96 h 96"/>
              <a:gd name="T6" fmla="*/ 0 w 96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2133600" y="2209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2133600" y="2667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1336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2133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 flipV="1">
            <a:off x="5715000" y="2209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 flipV="1">
            <a:off x="5508625" y="2997200"/>
            <a:ext cx="134937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715000" y="2209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580063" y="2997200"/>
            <a:ext cx="181133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1881188" y="5381625"/>
            <a:ext cx="76200" cy="228600"/>
          </a:xfrm>
          <a:custGeom>
            <a:avLst/>
            <a:gdLst>
              <a:gd name="T0" fmla="*/ 48 w 48"/>
              <a:gd name="T1" fmla="*/ 0 h 96"/>
              <a:gd name="T2" fmla="*/ 0 w 48"/>
              <a:gd name="T3" fmla="*/ 48 h 96"/>
              <a:gd name="T4" fmla="*/ 48 w 4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96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24" y="80"/>
                  <a:pt x="48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1119188" y="5534025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 flipV="1">
            <a:off x="1042988" y="5229225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042988" y="52292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1042988" y="5381625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 flipV="1">
            <a:off x="1119188" y="446722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1119188" y="44672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6346825" y="5810250"/>
            <a:ext cx="76200" cy="304800"/>
          </a:xfrm>
          <a:custGeom>
            <a:avLst/>
            <a:gdLst>
              <a:gd name="T0" fmla="*/ 0 w 48"/>
              <a:gd name="T1" fmla="*/ 0 h 192"/>
              <a:gd name="T2" fmla="*/ 48 w 48"/>
              <a:gd name="T3" fmla="*/ 96 h 192"/>
              <a:gd name="T4" fmla="*/ 0 w 48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24" y="160"/>
                  <a:pt x="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5584825" y="603885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5508625" y="57340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5508625" y="57340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5508625" y="588645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H="1" flipV="1">
            <a:off x="5584825" y="497205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5584825" y="49720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11188" y="3276600"/>
            <a:ext cx="4176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Symmetric</a:t>
            </a:r>
            <a:r>
              <a:rPr lang="sk-SK" sz="2000" b="1">
                <a:latin typeface="Times New Roman" pitchFamily="18" charset="0"/>
              </a:rPr>
              <a:t>ká </a:t>
            </a:r>
            <a:r>
              <a:rPr lang="sk-SK" sz="2000">
                <a:latin typeface="Times New Roman" pitchFamily="18" charset="0"/>
              </a:rPr>
              <a:t>spredu napájaná (žiarič je vpredu, na strane dopadajúceho e-m žiarenia</a:t>
            </a:r>
            <a:r>
              <a:rPr lang="sk-SK" sz="2000" b="1">
                <a:latin typeface="Times New Roman" pitchFamily="18" charset="0"/>
              </a:rPr>
              <a:t>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5076825" y="3276600"/>
            <a:ext cx="4067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Ofset</a:t>
            </a:r>
            <a:r>
              <a:rPr lang="sk-SK" sz="2000" b="1">
                <a:latin typeface="Times New Roman" pitchFamily="18" charset="0"/>
              </a:rPr>
              <a:t>ová </a:t>
            </a:r>
            <a:r>
              <a:rPr lang="sk-SK" sz="2000">
                <a:latin typeface="Times New Roman" pitchFamily="18" charset="0"/>
              </a:rPr>
              <a:t>(výrez z hornej časti parabolickej plochy – výhody: menší rozmer, nenasneží</a:t>
            </a:r>
            <a:r>
              <a:rPr lang="sk-SK" sz="2000" b="1">
                <a:latin typeface="Times New Roman" pitchFamily="18" charset="0"/>
              </a:rPr>
              <a:t> ...) - </a:t>
            </a:r>
            <a:r>
              <a:rPr lang="sk-SK" sz="2000">
                <a:latin typeface="Times New Roman" pitchFamily="18" charset="0"/>
              </a:rPr>
              <a:t>spredu napájaná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509588" y="5838825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</a:t>
            </a:r>
            <a:r>
              <a:rPr lang="sk-SK" sz="2000" b="1">
                <a:latin typeface="Times New Roman" pitchFamily="18" charset="0"/>
              </a:rPr>
              <a:t>setová – Cassegrain (</a:t>
            </a:r>
            <a:r>
              <a:rPr lang="sk-SK" sz="2000">
                <a:latin typeface="Times New Roman" pitchFamily="18" charset="0"/>
              </a:rPr>
              <a:t>2 reflektory...)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203825" y="626745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Offset-Fed, Gregorian</a:t>
            </a:r>
          </a:p>
        </p:txBody>
      </p:sp>
      <p:sp>
        <p:nvSpPr>
          <p:cNvPr id="32806" name="Freeform 38"/>
          <p:cNvSpPr>
            <a:spLocks/>
          </p:cNvSpPr>
          <p:nvPr/>
        </p:nvSpPr>
        <p:spPr bwMode="auto">
          <a:xfrm>
            <a:off x="820738" y="4260850"/>
            <a:ext cx="276225" cy="995363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7" name="Freeform 39"/>
          <p:cNvSpPr>
            <a:spLocks/>
          </p:cNvSpPr>
          <p:nvPr/>
        </p:nvSpPr>
        <p:spPr bwMode="auto">
          <a:xfrm>
            <a:off x="5233988" y="4760913"/>
            <a:ext cx="276225" cy="995362"/>
          </a:xfrm>
          <a:custGeom>
            <a:avLst/>
            <a:gdLst>
              <a:gd name="T0" fmla="*/ 174 w 174"/>
              <a:gd name="T1" fmla="*/ 0 h 627"/>
              <a:gd name="T2" fmla="*/ 24 w 174"/>
              <a:gd name="T3" fmla="*/ 315 h 627"/>
              <a:gd name="T4" fmla="*/ 30 w 174"/>
              <a:gd name="T5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2843213" y="2420938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žiarič</a:t>
            </a:r>
            <a:endParaRPr lang="en-US"/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71550" y="19891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reflektor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3DB9-BDBA-446D-9F67-DC8080AD59C1}" type="slidenum">
              <a:rPr lang="en-US"/>
              <a:pPr/>
              <a:t>11</a:t>
            </a:fld>
            <a:endParaRPr lang="en-US"/>
          </a:p>
        </p:txBody>
      </p:sp>
      <p:pic>
        <p:nvPicPr>
          <p:cNvPr id="34821" name="Picture 5" descr="spotbeam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 smtClean="0"/>
              <a:t>.</a:t>
            </a:r>
            <a:r>
              <a:rPr lang="sk-SK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 </a:t>
            </a:r>
            <a:r>
              <a:rPr lang="en-US" dirty="0"/>
              <a:t>(o</a:t>
            </a:r>
            <a:r>
              <a:rPr lang="sk-SK" dirty="0" err="1"/>
              <a:t>žiarená</a:t>
            </a:r>
            <a:r>
              <a:rPr lang="sk-SK" dirty="0"/>
              <a:t> plocha) z 1 </a:t>
            </a:r>
            <a:r>
              <a:rPr lang="sk-SK" dirty="0" err="1"/>
              <a:t>GEO-satelitu</a:t>
            </a:r>
            <a:r>
              <a:rPr lang="sk-SK" dirty="0"/>
              <a:t> (3 </a:t>
            </a:r>
            <a:r>
              <a:rPr lang="sk-SK" dirty="0" err="1"/>
              <a:t>GEO</a:t>
            </a:r>
            <a:r>
              <a:rPr lang="sk-SK" dirty="0"/>
              <a:t> satelity pokryjú po obvode celú Zem) </a:t>
            </a:r>
            <a:endParaRPr lang="cs-CZ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5613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00563" y="188913"/>
            <a:ext cx="4392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/>
              <a:t>. 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sk-SK" dirty="0" err="1"/>
              <a:t>íklad</a:t>
            </a:r>
            <a:r>
              <a:rPr lang="sk-SK" dirty="0"/>
              <a:t> tvorby </a:t>
            </a:r>
            <a:r>
              <a:rPr lang="sk-SK" dirty="0" smtClean="0"/>
              <a:t>tvarovanej stopy (</a:t>
            </a:r>
            <a:r>
              <a:rPr lang="sk-SK" dirty="0" err="1" smtClean="0"/>
              <a:t>footprint</a:t>
            </a:r>
            <a:r>
              <a:rPr lang="sk-SK" dirty="0" smtClean="0"/>
              <a:t>) – plochy pokrytej signálom </a:t>
            </a:r>
            <a:r>
              <a:rPr lang="sk-SK" dirty="0" err="1" smtClean="0"/>
              <a:t>sat</a:t>
            </a:r>
            <a:r>
              <a:rPr lang="sk-SK" dirty="0" smtClean="0"/>
              <a:t>. antény </a:t>
            </a:r>
            <a:r>
              <a:rPr lang="sk-SK" dirty="0"/>
              <a:t>(viac žiaričov, jeden reflektor/“tanier“)</a:t>
            </a:r>
            <a:endParaRPr lang="cs-CZ" b="1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268413"/>
            <a:ext cx="32607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sabo.blog.sme.sk/blog/143/50681/multi_para_lnbtriple_w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0" y="44624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188913"/>
            <a:ext cx="6696421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tak</a:t>
            </a:r>
            <a:r>
              <a:rPr lang="sk-SK" b="1" dirty="0" smtClean="0"/>
              <a:t>že teraz môžeme:</a:t>
            </a: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b="1" dirty="0" err="1" smtClean="0"/>
              <a:t>Poz</a:t>
            </a:r>
            <a:r>
              <a:rPr lang="sk-SK" b="1" dirty="0" err="1"/>
              <a:t>ícia</a:t>
            </a:r>
            <a:r>
              <a:rPr lang="sk-SK" b="1" dirty="0"/>
              <a:t> </a:t>
            </a:r>
            <a:r>
              <a:rPr lang="sk-SK" b="1" dirty="0" smtClean="0"/>
              <a:t>satelitu a nastavenie prijímacej antény-  </a:t>
            </a:r>
            <a:r>
              <a:rPr lang="sk-SK" b="1" dirty="0"/>
              <a:t>azimut a </a:t>
            </a:r>
            <a:r>
              <a:rPr lang="sk-SK" b="1" dirty="0" err="1"/>
              <a:t>elevácia</a:t>
            </a:r>
            <a:endParaRPr lang="en-US" b="1" dirty="0"/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79736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2" y="3789040"/>
            <a:ext cx="313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</a:t>
            </a:r>
            <a:r>
              <a:rPr lang="sk-SK" sz="1600" dirty="0">
                <a:solidFill>
                  <a:srgbClr val="C00000"/>
                </a:solidFill>
              </a:rPr>
              <a:t>orientovaný uhol medzi určitým smerom a severným smerom (z pohľadu užívateľa)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9438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rovina horizontu alebo </a:t>
            </a:r>
            <a:r>
              <a:rPr lang="sk-SK" dirty="0" smtClean="0"/>
              <a:t>vodorovnej roviny</a:t>
            </a:r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3850" y="558958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7030A0"/>
                </a:solidFill>
              </a:rPr>
              <a:t>Elevácia</a:t>
            </a:r>
            <a:r>
              <a:rPr lang="sk-SK" b="1" dirty="0">
                <a:solidFill>
                  <a:srgbClr val="7030A0"/>
                </a:solidFill>
              </a:rPr>
              <a:t> (h) - </a:t>
            </a:r>
            <a:r>
              <a:rPr lang="sk-SK" dirty="0">
                <a:solidFill>
                  <a:srgbClr val="7030A0"/>
                </a:solidFill>
              </a:rPr>
              <a:t>uhol vo zvislej rovine meraný od vodorovnej roviny k smeru pohľadu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www.gajro.sk/wp-content/uploads/2012/01/polarizacni_uhel_ses_ast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796752"/>
            <a:ext cx="2466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092637" y="4796752"/>
            <a:ext cx="115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LNB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skew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3749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dirty="0"/>
              <a:t>V</a:t>
            </a:r>
            <a:r>
              <a:rPr lang="sk-SK" sz="3200" dirty="0" smtClean="0"/>
              <a:t>ýpočet uhlov pre nastavenie satelitnej antény </a:t>
            </a:r>
            <a:r>
              <a:rPr lang="sk-SK" sz="3200" dirty="0" err="1" smtClean="0"/>
              <a:t>EL-elevácie</a:t>
            </a:r>
            <a:r>
              <a:rPr lang="sk-SK" sz="3200" dirty="0" smtClean="0"/>
              <a:t>, </a:t>
            </a:r>
            <a:r>
              <a:rPr lang="sk-SK" sz="3200" dirty="0" err="1" smtClean="0"/>
              <a:t>AZ-azimutu</a:t>
            </a:r>
            <a:r>
              <a:rPr lang="sk-SK" sz="3200" dirty="0"/>
              <a:t>:</a:t>
            </a:r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457534"/>
              </p:ext>
            </p:extLst>
          </p:nvPr>
        </p:nvGraphicFramePr>
        <p:xfrm>
          <a:off x="595313" y="1484313"/>
          <a:ext cx="31353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3" name="Equation" r:id="rId3" imgW="2044440" imgH="431640" progId="Equation.3">
                  <p:embed/>
                </p:oleObj>
              </mc:Choice>
              <mc:Fallback>
                <p:oleObj name="Equation" r:id="rId3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484313"/>
                        <a:ext cx="313531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45668" y="21642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Výpočet pomocného parametra h: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0775804"/>
              </p:ext>
            </p:extLst>
          </p:nvPr>
        </p:nvGraphicFramePr>
        <p:xfrm>
          <a:off x="611560" y="2533546"/>
          <a:ext cx="2851484" cy="32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" name="Rovnica" r:id="rId5" imgW="1892160" imgH="215640" progId="Equation.3">
                  <p:embed/>
                </p:oleObj>
              </mc:Choice>
              <mc:Fallback>
                <p:oleObj name="Rovnica" r:id="rId5" imgW="189216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33546"/>
                        <a:ext cx="2851484" cy="32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45668" y="29232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Hodnota 0.1513:</a:t>
            </a:r>
            <a:endParaRPr lang="sk-SK" dirty="0"/>
          </a:p>
        </p:txBody>
      </p:sp>
      <p:graphicFrame>
        <p:nvGraphicFramePr>
          <p:cNvPr id="10" name="Objek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31273783"/>
              </p:ext>
            </p:extLst>
          </p:nvPr>
        </p:nvGraphicFramePr>
        <p:xfrm>
          <a:off x="582613" y="3292475"/>
          <a:ext cx="31384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5" name="Equation" r:id="rId7" imgW="2323800" imgH="444240" progId="Equation.3">
                  <p:embed/>
                </p:oleObj>
              </mc:Choice>
              <mc:Fallback>
                <p:oleObj name="Equation" r:id="rId7" imgW="232380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292475"/>
                        <a:ext cx="31384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45668" y="3933056"/>
            <a:ext cx="4830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Kde: S...pozícia satelitu (jeho zem. dĺžka) v stupňoch;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L... Zem. dĺžka miesta príjmu,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B – zem.šírka miesta príjmu</a:t>
            </a:r>
          </a:p>
          <a:p>
            <a:r>
              <a:rPr lang="sk-SK" noProof="1"/>
              <a:t> </a:t>
            </a:r>
            <a:r>
              <a:rPr lang="sk-SK" noProof="1" smtClean="0"/>
              <a:t>    R – polomer Zeme</a:t>
            </a:r>
          </a:p>
          <a:p>
            <a:r>
              <a:rPr lang="sk-SK" noProof="1"/>
              <a:t> </a:t>
            </a:r>
            <a:r>
              <a:rPr lang="sk-SK" noProof="1" smtClean="0"/>
              <a:t>    H – výška satelitu na zem.povrchom</a:t>
            </a:r>
            <a:endParaRPr lang="sk-SK" noProof="1"/>
          </a:p>
        </p:txBody>
      </p:sp>
      <p:graphicFrame>
        <p:nvGraphicFramePr>
          <p:cNvPr id="12" name="Objek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83984412"/>
              </p:ext>
            </p:extLst>
          </p:nvPr>
        </p:nvGraphicFramePr>
        <p:xfrm>
          <a:off x="4976220" y="1443266"/>
          <a:ext cx="3109739" cy="6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6" name="Rovnica" r:id="rId9" imgW="2120760" imgH="431640" progId="Equation.3">
                  <p:embed/>
                </p:oleObj>
              </mc:Choice>
              <mc:Fallback>
                <p:oleObj name="Rovnica" r:id="rId9" imgW="21207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1443266"/>
                        <a:ext cx="3109739" cy="633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03168534"/>
              </p:ext>
            </p:extLst>
          </p:nvPr>
        </p:nvGraphicFramePr>
        <p:xfrm>
          <a:off x="4976220" y="2240180"/>
          <a:ext cx="2449016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7" name="Rovnica" r:id="rId11" imgW="1803240" imgH="431640" progId="Equation.3">
                  <p:embed/>
                </p:oleObj>
              </mc:Choice>
              <mc:Fallback>
                <p:oleObj name="Rovnica" r:id="rId11" imgW="18032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240180"/>
                        <a:ext cx="2449016" cy="58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32103174"/>
              </p:ext>
            </p:extLst>
          </p:nvPr>
        </p:nvGraphicFramePr>
        <p:xfrm>
          <a:off x="4976220" y="2708195"/>
          <a:ext cx="1571823" cy="3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" name="Rovnica" r:id="rId13" imgW="1168200" imgH="228600" progId="Equation.3">
                  <p:embed/>
                </p:oleObj>
              </mc:Choice>
              <mc:Fallback>
                <p:oleObj name="Rovnica" r:id="rId13" imgW="1168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708195"/>
                        <a:ext cx="1571823" cy="30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23508207"/>
              </p:ext>
            </p:extLst>
          </p:nvPr>
        </p:nvGraphicFramePr>
        <p:xfrm>
          <a:off x="5218113" y="3509963"/>
          <a:ext cx="24511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" name="Equation" r:id="rId15" imgW="1968480" imgH="228600" progId="Equation.3">
                  <p:embed/>
                </p:oleObj>
              </mc:Choice>
              <mc:Fallback>
                <p:oleObj name="Equation" r:id="rId15" imgW="196848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3509963"/>
                        <a:ext cx="24511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48875641"/>
              </p:ext>
            </p:extLst>
          </p:nvPr>
        </p:nvGraphicFramePr>
        <p:xfrm>
          <a:off x="5267325" y="4058716"/>
          <a:ext cx="26320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0" name="Equation" r:id="rId17" imgW="1968480" imgH="228600" progId="Equation.3">
                  <p:embed/>
                </p:oleObj>
              </mc:Choice>
              <mc:Fallback>
                <p:oleObj name="Equation" r:id="rId17" imgW="196848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058716"/>
                        <a:ext cx="263207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4716016" y="19742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Keď sme na </a:t>
            </a:r>
            <a:r>
              <a:rPr lang="sk-SK" dirty="0" err="1" smtClean="0"/>
              <a:t>J-pologuli</a:t>
            </a:r>
            <a:r>
              <a:rPr lang="sk-SK" dirty="0" smtClean="0"/>
              <a:t>, trochu inak: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499992" y="3140968"/>
            <a:ext cx="4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Nastavenie </a:t>
            </a:r>
            <a:r>
              <a:rPr lang="sk-SK" dirty="0" err="1" smtClean="0"/>
              <a:t>AZ</a:t>
            </a:r>
            <a:r>
              <a:rPr lang="sk-SK" dirty="0" smtClean="0"/>
              <a:t> vzhľadom na </a:t>
            </a:r>
            <a:r>
              <a:rPr lang="sk-SK" dirty="0" err="1" smtClean="0"/>
              <a:t>magn.deklináciu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148064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Výpočet </a:t>
            </a:r>
            <a:r>
              <a:rPr lang="sk-SK" b="1" dirty="0" err="1" smtClean="0"/>
              <a:t>LNB</a:t>
            </a:r>
            <a:r>
              <a:rPr lang="sk-SK" b="1" dirty="0" smtClean="0"/>
              <a:t> </a:t>
            </a:r>
            <a:r>
              <a:rPr lang="sk-SK" b="1" dirty="0" err="1" smtClean="0"/>
              <a:t>Skew</a:t>
            </a:r>
            <a:r>
              <a:rPr lang="sk-SK" b="1" dirty="0" smtClean="0"/>
              <a:t> </a:t>
            </a:r>
            <a:r>
              <a:rPr lang="sk-SK" dirty="0" smtClean="0"/>
              <a:t>(natočenie nízkošumového konvertora-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Noise</a:t>
            </a:r>
            <a:r>
              <a:rPr lang="sk-SK" dirty="0" smtClean="0"/>
              <a:t> </a:t>
            </a:r>
            <a:r>
              <a:rPr lang="sk-SK" dirty="0" err="1" smtClean="0"/>
              <a:t>Block</a:t>
            </a:r>
            <a:r>
              <a:rPr lang="sk-SK" dirty="0" smtClean="0"/>
              <a:t>):</a:t>
            </a:r>
          </a:p>
        </p:txBody>
      </p:sp>
      <p:graphicFrame>
        <p:nvGraphicFramePr>
          <p:cNvPr id="20" name="Objek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8905999"/>
              </p:ext>
            </p:extLst>
          </p:nvPr>
        </p:nvGraphicFramePr>
        <p:xfrm>
          <a:off x="4942947" y="5473354"/>
          <a:ext cx="3068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1" name="Rovnica" r:id="rId19" imgW="2260440" imgH="431640" progId="Equation.3">
                  <p:embed/>
                </p:oleObj>
              </mc:Choice>
              <mc:Fallback>
                <p:oleObj name="Rovnica" r:id="rId19" imgW="22604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47" y="5473354"/>
                        <a:ext cx="30686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lokTextu 20"/>
          <p:cNvSpPr txBox="1"/>
          <p:nvPr/>
        </p:nvSpPr>
        <p:spPr>
          <a:xfrm>
            <a:off x="145668" y="6309320"/>
            <a:ext cx="838677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Príklady na výpočet – </a:t>
            </a:r>
            <a:r>
              <a:rPr lang="sk-SK" dirty="0" err="1" smtClean="0"/>
              <a:t>D.ú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93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908720"/>
            <a:ext cx="70739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67544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Nastavenie</a:t>
            </a:r>
            <a:r>
              <a:rPr lang="en-US" dirty="0" smtClean="0"/>
              <a:t> AZ a EL </a:t>
            </a:r>
            <a:r>
              <a:rPr lang="en-US" dirty="0" err="1" smtClean="0"/>
              <a:t>prakticky</a:t>
            </a:r>
            <a:r>
              <a:rPr lang="en-US" dirty="0" smtClean="0"/>
              <a:t>  [</a:t>
            </a:r>
            <a:r>
              <a:rPr lang="sk-SK" dirty="0" smtClean="0"/>
              <a:t>1</a:t>
            </a:r>
            <a:r>
              <a:rPr lang="en-US" dirty="0" smtClean="0"/>
              <a:t>]: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06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Link Budget</a:t>
            </a:r>
            <a:br>
              <a:rPr lang="en-US" dirty="0" smtClean="0"/>
            </a:br>
            <a:r>
              <a:rPr lang="en-US" dirty="0" err="1" smtClean="0"/>
              <a:t>Energetick</a:t>
            </a:r>
            <a:r>
              <a:rPr lang="sk-SK" dirty="0" smtClean="0"/>
              <a:t>á bilancia satelitnej linky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99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 flipH="1" flipV="1">
            <a:off x="5038725" y="627063"/>
            <a:ext cx="1354138" cy="1614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913313" y="650875"/>
            <a:ext cx="2427287" cy="451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3578225" y="650875"/>
            <a:ext cx="1095375" cy="337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5038725" y="6186488"/>
            <a:ext cx="16732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700838" y="6189663"/>
            <a:ext cx="1004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73600" y="0"/>
            <a:ext cx="650875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latin typeface="Times New Roman" pitchFamily="18" charset="0"/>
              </a:rPr>
              <a:t>Satelit</a:t>
            </a:r>
            <a:endParaRPr lang="cs-CZ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606675" y="1196975"/>
            <a:ext cx="1052513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000">
                <a:latin typeface="Times New Roman" pitchFamily="18" charset="0"/>
              </a:rPr>
              <a:t>Útlm spôsobený</a:t>
            </a:r>
            <a:r>
              <a:rPr lang="sk-SK" sz="1200">
                <a:latin typeface="Times New Roman" pitchFamily="18" charset="0"/>
              </a:rPr>
              <a:t> </a:t>
            </a:r>
            <a:r>
              <a:rPr lang="sk-SK" sz="1000">
                <a:latin typeface="Times New Roman" pitchFamily="18" charset="0"/>
              </a:rPr>
              <a:t>dažďom</a:t>
            </a:r>
            <a:endParaRPr lang="cs-CZ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24475" y="231775"/>
            <a:ext cx="866775" cy="20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latin typeface="Times New Roman" pitchFamily="18" charset="0"/>
              </a:rPr>
              <a:t>G</a:t>
            </a:r>
            <a:r>
              <a:rPr lang="en-US" sz="1200">
                <a:latin typeface="Times New Roman" pitchFamily="18" charset="0"/>
              </a:rPr>
              <a:t>/T EIRP</a:t>
            </a:r>
            <a:endParaRPr lang="cs-CZ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360738" y="1408113"/>
          <a:ext cx="1101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6" r:id="rId3" imgW="1181405" imgH="1200607" progId="">
                  <p:embed/>
                </p:oleObj>
              </mc:Choice>
              <mc:Fallback>
                <p:oleObj r:id="rId3" imgW="1181405" imgH="12006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408113"/>
                        <a:ext cx="11017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465763" y="1382713"/>
          <a:ext cx="110013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7" r:id="rId5" imgW="1181405" imgH="1200607" progId="">
                  <p:embed/>
                </p:oleObj>
              </mc:Choice>
              <mc:Fallback>
                <p:oleObj r:id="rId5" imgW="1181405" imgH="12006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1382713"/>
                        <a:ext cx="110013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262438" y="212725"/>
          <a:ext cx="9286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8" r:id="rId6" imgW="4487863" imgH="3116263" progId="">
                  <p:embed/>
                </p:oleObj>
              </mc:Choice>
              <mc:Fallback>
                <p:oleObj r:id="rId6" imgW="4487863" imgH="31162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212725"/>
                        <a:ext cx="928687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713413" y="3260725"/>
          <a:ext cx="10652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9" r:id="rId8" imgW="4062413" imgH="3452813" progId="">
                  <p:embed/>
                </p:oleObj>
              </mc:Choice>
              <mc:Fallback>
                <p:oleObj r:id="rId8" imgW="4062413" imgH="34528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3260725"/>
                        <a:ext cx="10652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6864350" y="5232400"/>
          <a:ext cx="102393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0" r:id="rId10" imgW="1475842" imgH="448056" progId="">
                  <p:embed/>
                </p:oleObj>
              </mc:Choice>
              <mc:Fallback>
                <p:oleObj r:id="rId10" imgW="1475842" imgH="4480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5232400"/>
                        <a:ext cx="1023938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6169025" y="2241550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1" r:id="rId12" imgW="2332038" imgH="3527425" progId="">
                  <p:embed/>
                </p:oleObj>
              </mc:Choice>
              <mc:Fallback>
                <p:oleObj r:id="rId12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2241550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713413" y="1114425"/>
            <a:ext cx="104616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latin typeface="Times New Roman" pitchFamily="18" charset="0"/>
              </a:rPr>
              <a:t>Útlm spôsobený dažďom</a:t>
            </a:r>
            <a:endParaRPr lang="cs-CZ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732588" y="2420938"/>
            <a:ext cx="938212" cy="207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latin typeface="Times New Roman" pitchFamily="18" charset="0"/>
              </a:rPr>
              <a:t>Blokovanie</a:t>
            </a:r>
            <a:endParaRPr lang="cs-CZ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659563" y="3284538"/>
            <a:ext cx="561975" cy="206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latin typeface="Times New Roman" pitchFamily="18" charset="0"/>
              </a:rPr>
              <a:t>Tienenie</a:t>
            </a:r>
            <a:endParaRPr lang="cs-CZ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1074738" y="4021138"/>
            <a:ext cx="2816225" cy="1779587"/>
            <a:chOff x="1842" y="9448"/>
            <a:chExt cx="3744" cy="3625"/>
          </a:xfrm>
        </p:grpSpPr>
        <p:sp>
          <p:nvSpPr>
            <p:cNvPr id="3139" name="Rectangle 20"/>
            <p:cNvSpPr>
              <a:spLocks noChangeArrowheads="1"/>
            </p:cNvSpPr>
            <p:nvPr/>
          </p:nvSpPr>
          <p:spPr bwMode="auto">
            <a:xfrm>
              <a:off x="1842" y="11379"/>
              <a:ext cx="3542" cy="1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40" name="Text Box 21"/>
            <p:cNvSpPr txBox="1">
              <a:spLocks noChangeArrowheads="1"/>
            </p:cNvSpPr>
            <p:nvPr/>
          </p:nvSpPr>
          <p:spPr bwMode="auto">
            <a:xfrm>
              <a:off x="2808" y="1248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DEM</a:t>
              </a:r>
              <a:endParaRPr lang="cs-CZ"/>
            </a:p>
          </p:txBody>
        </p:sp>
        <p:sp>
          <p:nvSpPr>
            <p:cNvPr id="3141" name="Text Box 22"/>
            <p:cNvSpPr txBox="1">
              <a:spLocks noChangeArrowheads="1"/>
            </p:cNvSpPr>
            <p:nvPr/>
          </p:nvSpPr>
          <p:spPr bwMode="auto">
            <a:xfrm>
              <a:off x="2808" y="1163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MOD</a:t>
              </a:r>
              <a:endParaRPr lang="cs-CZ"/>
            </a:p>
          </p:txBody>
        </p:sp>
        <p:sp>
          <p:nvSpPr>
            <p:cNvPr id="3142" name="Text Box 23"/>
            <p:cNvSpPr txBox="1">
              <a:spLocks noChangeArrowheads="1"/>
            </p:cNvSpPr>
            <p:nvPr/>
          </p:nvSpPr>
          <p:spPr bwMode="auto">
            <a:xfrm>
              <a:off x="3452" y="1248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D/C</a:t>
              </a:r>
              <a:endParaRPr lang="cs-CZ"/>
            </a:p>
          </p:txBody>
        </p:sp>
        <p:sp>
          <p:nvSpPr>
            <p:cNvPr id="3143" name="Text Box 24"/>
            <p:cNvSpPr txBox="1">
              <a:spLocks noChangeArrowheads="1"/>
            </p:cNvSpPr>
            <p:nvPr/>
          </p:nvSpPr>
          <p:spPr bwMode="auto">
            <a:xfrm>
              <a:off x="3452" y="11638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U/C</a:t>
              </a:r>
              <a:endParaRPr lang="cs-CZ"/>
            </a:p>
          </p:txBody>
        </p:sp>
        <p:sp>
          <p:nvSpPr>
            <p:cNvPr id="3144" name="Text Box 25"/>
            <p:cNvSpPr txBox="1">
              <a:spLocks noChangeArrowheads="1"/>
            </p:cNvSpPr>
            <p:nvPr/>
          </p:nvSpPr>
          <p:spPr bwMode="auto">
            <a:xfrm>
              <a:off x="4740" y="12062"/>
              <a:ext cx="429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DIP</a:t>
              </a:r>
              <a:endParaRPr lang="cs-CZ"/>
            </a:p>
          </p:txBody>
        </p:sp>
        <p:sp>
          <p:nvSpPr>
            <p:cNvPr id="3145" name="Freeform 26"/>
            <p:cNvSpPr>
              <a:spLocks/>
            </p:cNvSpPr>
            <p:nvPr/>
          </p:nvSpPr>
          <p:spPr bwMode="auto">
            <a:xfrm>
              <a:off x="4632" y="11779"/>
              <a:ext cx="322" cy="283"/>
            </a:xfrm>
            <a:custGeom>
              <a:avLst/>
              <a:gdLst>
                <a:gd name="T0" fmla="*/ 0 w 288"/>
                <a:gd name="T1" fmla="*/ 0 h 288"/>
                <a:gd name="T2" fmla="*/ 360 w 288"/>
                <a:gd name="T3" fmla="*/ 0 h 288"/>
                <a:gd name="T4" fmla="*/ 360 w 288"/>
                <a:gd name="T5" fmla="*/ 27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288" y="0"/>
                  </a:lnTo>
                  <a:lnTo>
                    <a:pt x="288" y="2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46" name="Freeform 27"/>
            <p:cNvSpPr>
              <a:spLocks/>
            </p:cNvSpPr>
            <p:nvPr/>
          </p:nvSpPr>
          <p:spPr bwMode="auto">
            <a:xfrm>
              <a:off x="4632" y="12344"/>
              <a:ext cx="322" cy="282"/>
            </a:xfrm>
            <a:custGeom>
              <a:avLst/>
              <a:gdLst>
                <a:gd name="T0" fmla="*/ 0 w 288"/>
                <a:gd name="T1" fmla="*/ 276 h 288"/>
                <a:gd name="T2" fmla="*/ 360 w 288"/>
                <a:gd name="T3" fmla="*/ 276 h 288"/>
                <a:gd name="T4" fmla="*/ 360 w 28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47" name="Text Box 28"/>
            <p:cNvSpPr txBox="1">
              <a:spLocks noChangeArrowheads="1"/>
            </p:cNvSpPr>
            <p:nvPr/>
          </p:nvSpPr>
          <p:spPr bwMode="auto">
            <a:xfrm>
              <a:off x="4096" y="11638"/>
              <a:ext cx="5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HPA</a:t>
              </a:r>
              <a:endParaRPr lang="cs-CZ"/>
            </a:p>
          </p:txBody>
        </p:sp>
        <p:sp>
          <p:nvSpPr>
            <p:cNvPr id="3148" name="Text Box 29"/>
            <p:cNvSpPr txBox="1">
              <a:spLocks noChangeArrowheads="1"/>
            </p:cNvSpPr>
            <p:nvPr/>
          </p:nvSpPr>
          <p:spPr bwMode="auto">
            <a:xfrm>
              <a:off x="4096" y="12485"/>
              <a:ext cx="5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800">
                  <a:latin typeface="Times New Roman" pitchFamily="18" charset="0"/>
                </a:rPr>
                <a:t>LNA</a:t>
              </a:r>
              <a:endParaRPr lang="cs-CZ"/>
            </a:p>
          </p:txBody>
        </p:sp>
        <p:sp>
          <p:nvSpPr>
            <p:cNvPr id="3149" name="Text Box 30"/>
            <p:cNvSpPr txBox="1">
              <a:spLocks noChangeArrowheads="1"/>
            </p:cNvSpPr>
            <p:nvPr/>
          </p:nvSpPr>
          <p:spPr bwMode="auto">
            <a:xfrm>
              <a:off x="1949" y="11638"/>
              <a:ext cx="751" cy="1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sk-SK" sz="1200">
                  <a:latin typeface="Times New Roman" pitchFamily="18" charset="0"/>
                </a:rPr>
                <a:t>Zvuk.</a:t>
              </a:r>
            </a:p>
            <a:p>
              <a:pPr algn="ctr" eaLnBrk="1" hangingPunct="1"/>
              <a:r>
                <a:rPr lang="sk-SK" sz="1200">
                  <a:latin typeface="Times New Roman" pitchFamily="18" charset="0"/>
                </a:rPr>
                <a:t>dáta</a:t>
              </a:r>
              <a:endParaRPr lang="cs-CZ"/>
            </a:p>
          </p:txBody>
        </p:sp>
        <p:sp>
          <p:nvSpPr>
            <p:cNvPr id="3150" name="Line 31"/>
            <p:cNvSpPr>
              <a:spLocks noChangeShapeType="1"/>
            </p:cNvSpPr>
            <p:nvPr/>
          </p:nvSpPr>
          <p:spPr bwMode="auto">
            <a:xfrm>
              <a:off x="2700" y="11779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1" name="Line 32"/>
            <p:cNvSpPr>
              <a:spLocks noChangeShapeType="1"/>
            </p:cNvSpPr>
            <p:nvPr/>
          </p:nvSpPr>
          <p:spPr bwMode="auto">
            <a:xfrm>
              <a:off x="2700" y="12626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2" name="Line 33"/>
            <p:cNvSpPr>
              <a:spLocks noChangeShapeType="1"/>
            </p:cNvSpPr>
            <p:nvPr/>
          </p:nvSpPr>
          <p:spPr bwMode="auto">
            <a:xfrm>
              <a:off x="3345" y="12626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3" name="Line 34"/>
            <p:cNvSpPr>
              <a:spLocks noChangeShapeType="1"/>
            </p:cNvSpPr>
            <p:nvPr/>
          </p:nvSpPr>
          <p:spPr bwMode="auto">
            <a:xfrm>
              <a:off x="3345" y="1177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4" name="Line 35"/>
            <p:cNvSpPr>
              <a:spLocks noChangeShapeType="1"/>
            </p:cNvSpPr>
            <p:nvPr/>
          </p:nvSpPr>
          <p:spPr bwMode="auto">
            <a:xfrm>
              <a:off x="3989" y="1177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5" name="Line 36"/>
            <p:cNvSpPr>
              <a:spLocks noChangeShapeType="1"/>
            </p:cNvSpPr>
            <p:nvPr/>
          </p:nvSpPr>
          <p:spPr bwMode="auto">
            <a:xfrm>
              <a:off x="3989" y="12626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56" name="Freeform 37"/>
            <p:cNvSpPr>
              <a:spLocks/>
            </p:cNvSpPr>
            <p:nvPr/>
          </p:nvSpPr>
          <p:spPr bwMode="auto">
            <a:xfrm>
              <a:off x="5169" y="10580"/>
              <a:ext cx="108" cy="1693"/>
            </a:xfrm>
            <a:custGeom>
              <a:avLst/>
              <a:gdLst>
                <a:gd name="T0" fmla="*/ 0 w 144"/>
                <a:gd name="T1" fmla="*/ 2844 h 1008"/>
                <a:gd name="T2" fmla="*/ 81 w 144"/>
                <a:gd name="T3" fmla="*/ 2844 h 1008"/>
                <a:gd name="T4" fmla="*/ 81 w 144"/>
                <a:gd name="T5" fmla="*/ 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008">
                  <a:moveTo>
                    <a:pt x="0" y="1008"/>
                  </a:moveTo>
                  <a:lnTo>
                    <a:pt x="144" y="1008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3157" name="Object 38"/>
            <p:cNvGraphicFramePr>
              <a:graphicFrameLocks noChangeAspect="1"/>
            </p:cNvGraphicFramePr>
            <p:nvPr/>
          </p:nvGraphicFramePr>
          <p:xfrm>
            <a:off x="4631" y="9451"/>
            <a:ext cx="955" cy="1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92" r:id="rId14" imgW="840334" imgH="859536" progId="">
                    <p:embed/>
                  </p:oleObj>
                </mc:Choice>
                <mc:Fallback>
                  <p:oleObj r:id="rId14" imgW="840334" imgH="85953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1" y="9451"/>
                          <a:ext cx="955" cy="1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58" name="Text Box 39"/>
            <p:cNvSpPr txBox="1">
              <a:spLocks noChangeArrowheads="1"/>
            </p:cNvSpPr>
            <p:nvPr/>
          </p:nvSpPr>
          <p:spPr bwMode="auto">
            <a:xfrm>
              <a:off x="4096" y="9448"/>
              <a:ext cx="64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 dirty="0">
                  <a:solidFill>
                    <a:srgbClr val="FF0000"/>
                  </a:solidFill>
                  <a:latin typeface="Times New Roman" pitchFamily="18" charset="0"/>
                </a:rPr>
                <a:t>Anténa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92" name="Line 40"/>
          <p:cNvSpPr>
            <a:spLocks noChangeShapeType="1"/>
          </p:cNvSpPr>
          <p:nvPr/>
        </p:nvSpPr>
        <p:spPr bwMode="auto">
          <a:xfrm flipV="1">
            <a:off x="6700838" y="5165725"/>
            <a:ext cx="0" cy="10239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93" name="Text Box 41"/>
          <p:cNvSpPr txBox="1">
            <a:spLocks noChangeArrowheads="1"/>
          </p:cNvSpPr>
          <p:nvPr/>
        </p:nvSpPr>
        <p:spPr bwMode="auto">
          <a:xfrm>
            <a:off x="5400675" y="4940300"/>
            <a:ext cx="10620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000">
                <a:latin typeface="Times New Roman" pitchFamily="18" charset="0"/>
              </a:rPr>
              <a:t>Multicestný fading</a:t>
            </a:r>
            <a:endParaRPr lang="cs-CZ"/>
          </a:p>
        </p:txBody>
      </p:sp>
      <p:sp>
        <p:nvSpPr>
          <p:cNvPr id="3094" name="Text Box 42"/>
          <p:cNvSpPr txBox="1">
            <a:spLocks noChangeArrowheads="1"/>
          </p:cNvSpPr>
          <p:nvPr/>
        </p:nvSpPr>
        <p:spPr bwMode="auto">
          <a:xfrm>
            <a:off x="1720850" y="6257925"/>
            <a:ext cx="1357313" cy="211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>
                <a:latin typeface="Times New Roman" pitchFamily="18" charset="0"/>
              </a:rPr>
              <a:t>Pozemná ústredňa</a:t>
            </a:r>
            <a:endParaRPr lang="cs-CZ"/>
          </a:p>
        </p:txBody>
      </p:sp>
      <p:sp>
        <p:nvSpPr>
          <p:cNvPr id="3095" name="Text Box 43"/>
          <p:cNvSpPr txBox="1">
            <a:spLocks noChangeArrowheads="1"/>
          </p:cNvSpPr>
          <p:nvPr/>
        </p:nvSpPr>
        <p:spPr bwMode="auto">
          <a:xfrm>
            <a:off x="5457825" y="6294438"/>
            <a:ext cx="8937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latin typeface="Times New Roman" pitchFamily="18" charset="0"/>
              </a:rPr>
              <a:t>Propagačná cesta</a:t>
            </a:r>
            <a:endParaRPr lang="cs-CZ"/>
          </a:p>
        </p:txBody>
      </p:sp>
      <p:sp>
        <p:nvSpPr>
          <p:cNvPr id="3096" name="Text Box 44"/>
          <p:cNvSpPr txBox="1">
            <a:spLocks noChangeArrowheads="1"/>
          </p:cNvSpPr>
          <p:nvPr/>
        </p:nvSpPr>
        <p:spPr bwMode="auto">
          <a:xfrm>
            <a:off x="6599238" y="6257925"/>
            <a:ext cx="1143000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000">
                <a:latin typeface="Times New Roman" pitchFamily="18" charset="0"/>
              </a:rPr>
              <a:t>Mobilná pozemná</a:t>
            </a:r>
            <a:r>
              <a:rPr lang="sk-SK" sz="1200">
                <a:latin typeface="Times New Roman" pitchFamily="18" charset="0"/>
              </a:rPr>
              <a:t> </a:t>
            </a:r>
            <a:r>
              <a:rPr lang="sk-SK" sz="1000">
                <a:latin typeface="Times New Roman" pitchFamily="18" charset="0"/>
              </a:rPr>
              <a:t>stanica</a:t>
            </a:r>
            <a:endParaRPr lang="cs-CZ"/>
          </a:p>
        </p:txBody>
      </p:sp>
      <p:sp>
        <p:nvSpPr>
          <p:cNvPr id="3097" name="Oval 45"/>
          <p:cNvSpPr>
            <a:spLocks noChangeArrowheads="1"/>
          </p:cNvSpPr>
          <p:nvPr/>
        </p:nvSpPr>
        <p:spPr bwMode="auto">
          <a:xfrm>
            <a:off x="900113" y="239713"/>
            <a:ext cx="287337" cy="2111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098" name="Rectangle 46"/>
          <p:cNvSpPr>
            <a:spLocks noChangeArrowheads="1"/>
          </p:cNvSpPr>
          <p:nvPr/>
        </p:nvSpPr>
        <p:spPr bwMode="auto">
          <a:xfrm>
            <a:off x="900113" y="239713"/>
            <a:ext cx="141287" cy="227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99" name="Rectangle 47"/>
          <p:cNvSpPr>
            <a:spLocks noChangeArrowheads="1"/>
          </p:cNvSpPr>
          <p:nvPr/>
        </p:nvSpPr>
        <p:spPr bwMode="auto">
          <a:xfrm>
            <a:off x="1273175" y="6350"/>
            <a:ext cx="2473325" cy="830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100" name="Text Box 48"/>
          <p:cNvSpPr txBox="1">
            <a:spLocks noChangeArrowheads="1"/>
          </p:cNvSpPr>
          <p:nvPr/>
        </p:nvSpPr>
        <p:spPr bwMode="auto">
          <a:xfrm>
            <a:off x="1331913" y="282575"/>
            <a:ext cx="3302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36000" rIns="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DIP</a:t>
            </a:r>
            <a:endParaRPr lang="cs-CZ" sz="1000"/>
          </a:p>
        </p:txBody>
      </p:sp>
      <p:sp>
        <p:nvSpPr>
          <p:cNvPr id="3101" name="Text Box 49"/>
          <p:cNvSpPr txBox="1">
            <a:spLocks noChangeArrowheads="1"/>
          </p:cNvSpPr>
          <p:nvPr/>
        </p:nvSpPr>
        <p:spPr bwMode="auto">
          <a:xfrm>
            <a:off x="1660525" y="488950"/>
            <a:ext cx="387350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HPA</a:t>
            </a:r>
            <a:endParaRPr lang="cs-CZ" sz="1000"/>
          </a:p>
        </p:txBody>
      </p:sp>
      <p:sp>
        <p:nvSpPr>
          <p:cNvPr id="3102" name="Text Box 50"/>
          <p:cNvSpPr txBox="1">
            <a:spLocks noChangeArrowheads="1"/>
          </p:cNvSpPr>
          <p:nvPr/>
        </p:nvSpPr>
        <p:spPr bwMode="auto">
          <a:xfrm>
            <a:off x="1660525" y="50800"/>
            <a:ext cx="387350" cy="209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LNA</a:t>
            </a:r>
            <a:endParaRPr lang="cs-CZ" sz="1000"/>
          </a:p>
        </p:txBody>
      </p:sp>
      <p:sp>
        <p:nvSpPr>
          <p:cNvPr id="3103" name="Freeform 51"/>
          <p:cNvSpPr>
            <a:spLocks/>
          </p:cNvSpPr>
          <p:nvPr/>
        </p:nvSpPr>
        <p:spPr bwMode="auto">
          <a:xfrm>
            <a:off x="1504950" y="422275"/>
            <a:ext cx="155575" cy="138113"/>
          </a:xfrm>
          <a:custGeom>
            <a:avLst/>
            <a:gdLst>
              <a:gd name="T0" fmla="*/ 0 w 288"/>
              <a:gd name="T1" fmla="*/ 0 h 288"/>
              <a:gd name="T2" fmla="*/ 0 w 288"/>
              <a:gd name="T3" fmla="*/ 66233336 h 288"/>
              <a:gd name="T4" fmla="*/ 84040211 w 288"/>
              <a:gd name="T5" fmla="*/ 6623333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0" y="288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04" name="Freeform 52"/>
          <p:cNvSpPr>
            <a:spLocks/>
          </p:cNvSpPr>
          <p:nvPr/>
        </p:nvSpPr>
        <p:spPr bwMode="auto">
          <a:xfrm>
            <a:off x="1504950" y="144463"/>
            <a:ext cx="155575" cy="138112"/>
          </a:xfrm>
          <a:custGeom>
            <a:avLst/>
            <a:gdLst>
              <a:gd name="T0" fmla="*/ 0 w 288"/>
              <a:gd name="T1" fmla="*/ 66232377 h 288"/>
              <a:gd name="T2" fmla="*/ 0 w 288"/>
              <a:gd name="T3" fmla="*/ 0 h 288"/>
              <a:gd name="T4" fmla="*/ 84040211 w 288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05" name="Line 53"/>
          <p:cNvSpPr>
            <a:spLocks noChangeShapeType="1"/>
          </p:cNvSpPr>
          <p:nvPr/>
        </p:nvSpPr>
        <p:spPr bwMode="auto">
          <a:xfrm>
            <a:off x="2047875" y="144463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06" name="Line 54"/>
          <p:cNvSpPr>
            <a:spLocks noChangeShapeType="1"/>
          </p:cNvSpPr>
          <p:nvPr/>
        </p:nvSpPr>
        <p:spPr bwMode="auto">
          <a:xfrm>
            <a:off x="2047875" y="56038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07" name="Text Box 55"/>
          <p:cNvSpPr txBox="1">
            <a:spLocks noChangeArrowheads="1"/>
          </p:cNvSpPr>
          <p:nvPr/>
        </p:nvSpPr>
        <p:spPr bwMode="auto">
          <a:xfrm>
            <a:off x="2974975" y="488950"/>
            <a:ext cx="385763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LNA</a:t>
            </a:r>
            <a:endParaRPr lang="cs-CZ" sz="1000"/>
          </a:p>
        </p:txBody>
      </p:sp>
      <p:sp>
        <p:nvSpPr>
          <p:cNvPr id="3108" name="Text Box 56"/>
          <p:cNvSpPr txBox="1">
            <a:spLocks noChangeArrowheads="1"/>
          </p:cNvSpPr>
          <p:nvPr/>
        </p:nvSpPr>
        <p:spPr bwMode="auto">
          <a:xfrm>
            <a:off x="2974975" y="74613"/>
            <a:ext cx="385763" cy="25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HPA</a:t>
            </a:r>
            <a:endParaRPr lang="cs-CZ" sz="1000"/>
          </a:p>
        </p:txBody>
      </p:sp>
      <p:sp>
        <p:nvSpPr>
          <p:cNvPr id="3109" name="Line 57"/>
          <p:cNvSpPr>
            <a:spLocks noChangeShapeType="1"/>
          </p:cNvSpPr>
          <p:nvPr/>
        </p:nvSpPr>
        <p:spPr bwMode="auto">
          <a:xfrm>
            <a:off x="2898775" y="144463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0" name="Line 58"/>
          <p:cNvSpPr>
            <a:spLocks noChangeShapeType="1"/>
          </p:cNvSpPr>
          <p:nvPr/>
        </p:nvSpPr>
        <p:spPr bwMode="auto">
          <a:xfrm>
            <a:off x="2898775" y="56038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1" name="Text Box 59"/>
          <p:cNvSpPr txBox="1">
            <a:spLocks noChangeArrowheads="1"/>
          </p:cNvSpPr>
          <p:nvPr/>
        </p:nvSpPr>
        <p:spPr bwMode="auto">
          <a:xfrm>
            <a:off x="3348038" y="260350"/>
            <a:ext cx="2873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000">
                <a:latin typeface="Times New Roman" pitchFamily="18" charset="0"/>
              </a:rPr>
              <a:t>DIP</a:t>
            </a:r>
            <a:endParaRPr lang="cs-CZ" sz="1000"/>
          </a:p>
        </p:txBody>
      </p:sp>
      <p:sp>
        <p:nvSpPr>
          <p:cNvPr id="3112" name="Freeform 60"/>
          <p:cNvSpPr>
            <a:spLocks/>
          </p:cNvSpPr>
          <p:nvPr/>
        </p:nvSpPr>
        <p:spPr bwMode="auto">
          <a:xfrm>
            <a:off x="3360738" y="144463"/>
            <a:ext cx="155575" cy="138112"/>
          </a:xfrm>
          <a:custGeom>
            <a:avLst/>
            <a:gdLst>
              <a:gd name="T0" fmla="*/ 0 w 288"/>
              <a:gd name="T1" fmla="*/ 0 h 288"/>
              <a:gd name="T2" fmla="*/ 84040211 w 288"/>
              <a:gd name="T3" fmla="*/ 0 h 288"/>
              <a:gd name="T4" fmla="*/ 84040211 w 288"/>
              <a:gd name="T5" fmla="*/ 66232377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3" name="Freeform 61"/>
          <p:cNvSpPr>
            <a:spLocks/>
          </p:cNvSpPr>
          <p:nvPr/>
        </p:nvSpPr>
        <p:spPr bwMode="auto">
          <a:xfrm>
            <a:off x="3360738" y="422275"/>
            <a:ext cx="155575" cy="138113"/>
          </a:xfrm>
          <a:custGeom>
            <a:avLst/>
            <a:gdLst>
              <a:gd name="T0" fmla="*/ 0 w 288"/>
              <a:gd name="T1" fmla="*/ 66233336 h 288"/>
              <a:gd name="T2" fmla="*/ 84040211 w 288"/>
              <a:gd name="T3" fmla="*/ 66233336 h 288"/>
              <a:gd name="T4" fmla="*/ 84040211 w 288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4" name="Line 62"/>
          <p:cNvSpPr>
            <a:spLocks noChangeShapeType="1"/>
          </p:cNvSpPr>
          <p:nvPr/>
        </p:nvSpPr>
        <p:spPr bwMode="auto">
          <a:xfrm>
            <a:off x="1196975" y="352425"/>
            <a:ext cx="153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5" name="Line 63"/>
          <p:cNvSpPr>
            <a:spLocks noChangeShapeType="1"/>
          </p:cNvSpPr>
          <p:nvPr/>
        </p:nvSpPr>
        <p:spPr bwMode="auto">
          <a:xfrm>
            <a:off x="3670300" y="352425"/>
            <a:ext cx="153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16" name="Text Box 64"/>
          <p:cNvSpPr txBox="1">
            <a:spLocks noChangeArrowheads="1"/>
          </p:cNvSpPr>
          <p:nvPr/>
        </p:nvSpPr>
        <p:spPr bwMode="auto">
          <a:xfrm>
            <a:off x="1998663" y="650875"/>
            <a:ext cx="917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000">
                <a:latin typeface="Times New Roman" pitchFamily="18" charset="0"/>
              </a:rPr>
              <a:t>   Transpondér</a:t>
            </a:r>
            <a:endParaRPr lang="cs-CZ" sz="1000"/>
          </a:p>
        </p:txBody>
      </p:sp>
      <p:sp>
        <p:nvSpPr>
          <p:cNvPr id="3117" name="Text Box 65"/>
          <p:cNvSpPr txBox="1">
            <a:spLocks noChangeArrowheads="1"/>
          </p:cNvSpPr>
          <p:nvPr/>
        </p:nvSpPr>
        <p:spPr bwMode="auto">
          <a:xfrm>
            <a:off x="2124075" y="74613"/>
            <a:ext cx="77470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sz="1000">
              <a:latin typeface="Times New Roman" pitchFamily="18" charset="0"/>
            </a:endParaRPr>
          </a:p>
          <a:p>
            <a:pPr algn="ctr" eaLnBrk="1" hangingPunct="1"/>
            <a:r>
              <a:rPr lang="sk-SK" sz="1000">
                <a:latin typeface="Times New Roman" pitchFamily="18" charset="0"/>
              </a:rPr>
              <a:t>Frekvenčný konvertor</a:t>
            </a:r>
            <a:endParaRPr lang="cs-CZ" sz="1000"/>
          </a:p>
        </p:txBody>
      </p:sp>
      <p:grpSp>
        <p:nvGrpSpPr>
          <p:cNvPr id="3118" name="Group 66"/>
          <p:cNvGrpSpPr>
            <a:grpSpLocks/>
          </p:cNvGrpSpPr>
          <p:nvPr/>
        </p:nvGrpSpPr>
        <p:grpSpPr bwMode="auto">
          <a:xfrm rot="10800000">
            <a:off x="3824288" y="231775"/>
            <a:ext cx="379412" cy="227013"/>
            <a:chOff x="2070" y="3492"/>
            <a:chExt cx="705" cy="463"/>
          </a:xfrm>
        </p:grpSpPr>
        <p:sp>
          <p:nvSpPr>
            <p:cNvPr id="3137" name="Oval 67"/>
            <p:cNvSpPr>
              <a:spLocks noChangeArrowheads="1"/>
            </p:cNvSpPr>
            <p:nvPr/>
          </p:nvSpPr>
          <p:spPr bwMode="auto">
            <a:xfrm>
              <a:off x="2355" y="3492"/>
              <a:ext cx="420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38" name="Rectangle 68"/>
            <p:cNvSpPr>
              <a:spLocks noChangeArrowheads="1"/>
            </p:cNvSpPr>
            <p:nvPr/>
          </p:nvSpPr>
          <p:spPr bwMode="auto">
            <a:xfrm>
              <a:off x="2070" y="3492"/>
              <a:ext cx="492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119" name="Text Box 69"/>
          <p:cNvSpPr txBox="1">
            <a:spLocks noChangeArrowheads="1"/>
          </p:cNvSpPr>
          <p:nvPr/>
        </p:nvSpPr>
        <p:spPr bwMode="auto">
          <a:xfrm>
            <a:off x="3868986" y="692150"/>
            <a:ext cx="569913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</a:rPr>
              <a:t>  Anténa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120" name="Line 70"/>
          <p:cNvSpPr>
            <a:spLocks noChangeShapeType="1"/>
          </p:cNvSpPr>
          <p:nvPr/>
        </p:nvSpPr>
        <p:spPr bwMode="auto">
          <a:xfrm>
            <a:off x="1101725" y="6186488"/>
            <a:ext cx="2706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1" name="Line 71"/>
          <p:cNvSpPr>
            <a:spLocks noChangeShapeType="1"/>
          </p:cNvSpPr>
          <p:nvPr/>
        </p:nvSpPr>
        <p:spPr bwMode="auto">
          <a:xfrm flipV="1">
            <a:off x="3808413" y="4705350"/>
            <a:ext cx="0" cy="14811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2" name="Line 72"/>
          <p:cNvSpPr>
            <a:spLocks noChangeShapeType="1"/>
          </p:cNvSpPr>
          <p:nvPr/>
        </p:nvSpPr>
        <p:spPr bwMode="auto">
          <a:xfrm flipV="1">
            <a:off x="4462463" y="1868488"/>
            <a:ext cx="0" cy="431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3" name="Line 73"/>
          <p:cNvSpPr>
            <a:spLocks noChangeShapeType="1"/>
          </p:cNvSpPr>
          <p:nvPr/>
        </p:nvSpPr>
        <p:spPr bwMode="auto">
          <a:xfrm flipH="1" flipV="1">
            <a:off x="4005263" y="352425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3124" name="Object 74"/>
          <p:cNvGraphicFramePr>
            <a:graphicFrameLocks noChangeAspect="1"/>
          </p:cNvGraphicFramePr>
          <p:nvPr/>
        </p:nvGraphicFramePr>
        <p:xfrm>
          <a:off x="5191125" y="4229100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3" r:id="rId16" imgW="2332038" imgH="3527425" progId="">
                  <p:embed/>
                </p:oleObj>
              </mc:Choice>
              <mc:Fallback>
                <p:oleObj r:id="rId16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4229100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5" name="Line 75"/>
          <p:cNvSpPr>
            <a:spLocks noChangeShapeType="1"/>
          </p:cNvSpPr>
          <p:nvPr/>
        </p:nvSpPr>
        <p:spPr bwMode="auto">
          <a:xfrm>
            <a:off x="6443663" y="4652963"/>
            <a:ext cx="665162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6" name="Text Box 76"/>
          <p:cNvSpPr txBox="1">
            <a:spLocks noChangeArrowheads="1"/>
          </p:cNvSpPr>
          <p:nvPr/>
        </p:nvSpPr>
        <p:spPr bwMode="auto">
          <a:xfrm>
            <a:off x="6759575" y="5511800"/>
            <a:ext cx="1058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</a:rPr>
              <a:t>Anténa</a:t>
            </a:r>
          </a:p>
          <a:p>
            <a:pPr algn="ctr" eaLnBrk="1" hangingPunct="1"/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</a:rPr>
              <a:t>G/T, </a:t>
            </a:r>
            <a:r>
              <a:rPr lang="cs-CZ" sz="1200" b="1" dirty="0" err="1">
                <a:solidFill>
                  <a:srgbClr val="FF0000"/>
                </a:solidFill>
                <a:latin typeface="Times New Roman" pitchFamily="18" charset="0"/>
              </a:rPr>
              <a:t>EIRP</a:t>
            </a:r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</a:rPr>
              <a:t>, C/No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127" name="Line 77"/>
          <p:cNvSpPr>
            <a:spLocks noChangeShapeType="1"/>
          </p:cNvSpPr>
          <p:nvPr/>
        </p:nvSpPr>
        <p:spPr bwMode="auto">
          <a:xfrm flipV="1">
            <a:off x="5038725" y="1868488"/>
            <a:ext cx="0" cy="431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8" name="Line 78"/>
          <p:cNvSpPr>
            <a:spLocks noChangeShapeType="1"/>
          </p:cNvSpPr>
          <p:nvPr/>
        </p:nvSpPr>
        <p:spPr bwMode="auto">
          <a:xfrm>
            <a:off x="3824288" y="6186488"/>
            <a:ext cx="638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29" name="Line 79"/>
          <p:cNvSpPr>
            <a:spLocks noChangeShapeType="1"/>
          </p:cNvSpPr>
          <p:nvPr/>
        </p:nvSpPr>
        <p:spPr bwMode="auto">
          <a:xfrm>
            <a:off x="4462463" y="6189663"/>
            <a:ext cx="57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30" name="Text Box 80"/>
          <p:cNvSpPr txBox="1">
            <a:spLocks noChangeArrowheads="1"/>
          </p:cNvSpPr>
          <p:nvPr/>
        </p:nvSpPr>
        <p:spPr bwMode="auto">
          <a:xfrm>
            <a:off x="3746500" y="6294438"/>
            <a:ext cx="717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1000">
                <a:latin typeface="Times New Roman" pitchFamily="18" charset="0"/>
              </a:rPr>
              <a:t>Propagačná cesta</a:t>
            </a:r>
            <a:endParaRPr lang="cs-CZ"/>
          </a:p>
        </p:txBody>
      </p:sp>
      <p:sp>
        <p:nvSpPr>
          <p:cNvPr id="3131" name="Text Box 81"/>
          <p:cNvSpPr txBox="1">
            <a:spLocks noChangeArrowheads="1"/>
          </p:cNvSpPr>
          <p:nvPr/>
        </p:nvSpPr>
        <p:spPr bwMode="auto">
          <a:xfrm>
            <a:off x="4541838" y="6297613"/>
            <a:ext cx="4508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>
                <a:latin typeface="Times New Roman" pitchFamily="18" charset="0"/>
              </a:rPr>
              <a:t>Satelit</a:t>
            </a:r>
            <a:endParaRPr lang="cs-CZ"/>
          </a:p>
        </p:txBody>
      </p:sp>
      <p:graphicFrame>
        <p:nvGraphicFramePr>
          <p:cNvPr id="3132" name="Object 82"/>
          <p:cNvGraphicFramePr>
            <a:graphicFrameLocks noChangeAspect="1"/>
          </p:cNvGraphicFramePr>
          <p:nvPr/>
        </p:nvGraphicFramePr>
        <p:xfrm>
          <a:off x="6084888" y="4149725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" r:id="rId17" imgW="2332038" imgH="3527425" progId="">
                  <p:embed/>
                </p:oleObj>
              </mc:Choice>
              <mc:Fallback>
                <p:oleObj r:id="rId17" imgW="2332038" imgH="35274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149725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" name="Line 83"/>
          <p:cNvSpPr>
            <a:spLocks noChangeShapeType="1"/>
          </p:cNvSpPr>
          <p:nvPr/>
        </p:nvSpPr>
        <p:spPr bwMode="auto">
          <a:xfrm>
            <a:off x="4787900" y="549275"/>
            <a:ext cx="1647825" cy="4103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34" name="Line 84"/>
          <p:cNvSpPr>
            <a:spLocks noChangeShapeType="1"/>
          </p:cNvSpPr>
          <p:nvPr/>
        </p:nvSpPr>
        <p:spPr bwMode="auto">
          <a:xfrm>
            <a:off x="4787900" y="620713"/>
            <a:ext cx="1008063" cy="388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35" name="Line 85"/>
          <p:cNvSpPr>
            <a:spLocks noChangeShapeType="1"/>
          </p:cNvSpPr>
          <p:nvPr/>
        </p:nvSpPr>
        <p:spPr bwMode="auto">
          <a:xfrm>
            <a:off x="5867400" y="4508500"/>
            <a:ext cx="1152525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36" name="Text Box 86"/>
          <p:cNvSpPr txBox="1">
            <a:spLocks noChangeArrowheads="1"/>
          </p:cNvSpPr>
          <p:nvPr/>
        </p:nvSpPr>
        <p:spPr bwMode="auto">
          <a:xfrm>
            <a:off x="0" y="65246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zdroj: </a:t>
            </a:r>
            <a:r>
              <a:rPr lang="en-US"/>
              <a:t>[2]</a:t>
            </a:r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2382837" y="3387725"/>
            <a:ext cx="4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2770190" y="3789040"/>
            <a:ext cx="430725" cy="233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ovná spojovacia šípka 94"/>
          <p:cNvCxnSpPr/>
          <p:nvPr/>
        </p:nvCxnSpPr>
        <p:spPr>
          <a:xfrm flipV="1">
            <a:off x="4250943" y="450850"/>
            <a:ext cx="536957" cy="268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D4C6-A2A5-4FF1-B8AB-91EEF25D8462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55650" y="620713"/>
            <a:ext cx="7345363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Problémy: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šum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b="1" dirty="0"/>
              <a:t>zisky a útlmy </a:t>
            </a:r>
            <a:r>
              <a:rPr lang="sk-SK" dirty="0"/>
              <a:t>zariadení </a:t>
            </a:r>
            <a:r>
              <a:rPr lang="sk-SK" dirty="0" smtClean="0">
                <a:solidFill>
                  <a:srgbClr val="FF0000"/>
                </a:solidFill>
              </a:rPr>
              <a:t>(aj zisky antén)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 smtClean="0"/>
              <a:t> blokovanie</a:t>
            </a:r>
            <a:endParaRPr lang="sk-SK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 smtClean="0"/>
              <a:t> útlm </a:t>
            </a:r>
            <a:r>
              <a:rPr lang="sk-SK" dirty="0"/>
              <a:t>prostredia (tienenie stromami, dážď  - v prípade </a:t>
            </a:r>
            <a:r>
              <a:rPr lang="sk-SK" dirty="0" err="1"/>
              <a:t>Ka</a:t>
            </a:r>
            <a:r>
              <a:rPr lang="sk-SK" dirty="0"/>
              <a:t> pásma a </a:t>
            </a:r>
            <a:r>
              <a:rPr lang="sk-SK" dirty="0" err="1"/>
              <a:t>mm-vĺn</a:t>
            </a:r>
            <a:r>
              <a:rPr lang="sk-SK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viaccestné šírenie (mnohonásobné odrazy) – </a:t>
            </a:r>
            <a:r>
              <a:rPr lang="sk-SK" dirty="0" err="1"/>
              <a:t>multipath</a:t>
            </a:r>
            <a:r>
              <a:rPr lang="sk-SK" dirty="0"/>
              <a:t> </a:t>
            </a:r>
            <a:r>
              <a:rPr lang="sk-SK" dirty="0" err="1"/>
              <a:t>fading</a:t>
            </a:r>
            <a:endParaRPr lang="sk-SK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odraz (</a:t>
            </a:r>
            <a:r>
              <a:rPr lang="sk-SK" dirty="0" err="1"/>
              <a:t>reflection</a:t>
            </a:r>
            <a:r>
              <a:rPr lang="sk-SK" dirty="0"/>
              <a:t>) od morskej hladiny v prípade námornej kom.</a:t>
            </a: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7705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dirty="0"/>
              <a:t>Ale najprv musia byť známe:</a:t>
            </a:r>
          </a:p>
          <a:p>
            <a:pPr eaLnBrk="1" hangingPunct="1"/>
            <a:r>
              <a:rPr lang="sk-SK" b="1" dirty="0"/>
              <a:t>decibelové miery výkonu, zosilnenia, útlmu a pod.</a:t>
            </a:r>
          </a:p>
          <a:p>
            <a:pPr eaLnBrk="1" hangingPunct="1"/>
            <a:r>
              <a:rPr lang="sk-SK" b="1" dirty="0"/>
              <a:t>výkon šumu, SNR, šumová teplota, zisk antény, ...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29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03800" y="2060575"/>
          <a:ext cx="285115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4" name="Equation" r:id="rId3" imgW="1180588" imgH="469696" progId="Equation.3">
                  <p:embed/>
                </p:oleObj>
              </mc:Choice>
              <mc:Fallback>
                <p:oleObj name="Equation" r:id="rId3" imgW="1180588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060575"/>
                        <a:ext cx="2851150" cy="113506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03800" y="3644900"/>
            <a:ext cx="29527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D  ... priemer taniera (alebo reflektora, alebo poľa vyžarujúcich prvkov – </a:t>
            </a:r>
            <a:r>
              <a:rPr lang="sk-SK" dirty="0" err="1"/>
              <a:t>apertúry</a:t>
            </a:r>
            <a:r>
              <a:rPr lang="sk-SK" dirty="0" smtClean="0"/>
              <a:t>)</a:t>
            </a:r>
            <a:r>
              <a:rPr lang="en-US" dirty="0" smtClean="0"/>
              <a:t> [m]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endParaRPr lang="cs-CZ" dirty="0"/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765175" y="1289050"/>
          <a:ext cx="25431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5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289050"/>
                        <a:ext cx="25431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84213" y="2708275"/>
            <a:ext cx="360045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/>
              <a:t>η</a:t>
            </a:r>
            <a:r>
              <a:rPr lang="sk-SK" dirty="0"/>
              <a:t>A ...  </a:t>
            </a:r>
            <a:r>
              <a:rPr lang="sk-SK" dirty="0" err="1"/>
              <a:t>efektív.vyžarovacia</a:t>
            </a:r>
            <a:r>
              <a:rPr lang="sk-SK" dirty="0"/>
              <a:t> plocha </a:t>
            </a:r>
            <a:r>
              <a:rPr lang="sk-SK" dirty="0" err="1"/>
              <a:t>antény-závisí</a:t>
            </a:r>
            <a:r>
              <a:rPr lang="sk-SK" dirty="0"/>
              <a:t> od smeru nastavenia</a:t>
            </a:r>
            <a:r>
              <a:rPr lang="sk-SK" dirty="0" smtClean="0"/>
              <a:t>=</a:t>
            </a:r>
            <a:r>
              <a:rPr lang="en-US" dirty="0" smtClean="0"/>
              <a:t> </a:t>
            </a:r>
            <a:r>
              <a:rPr lang="sk-SK" dirty="0" err="1" smtClean="0"/>
              <a:t>A</a:t>
            </a:r>
            <a:r>
              <a:rPr lang="sk-SK" baseline="-25000" dirty="0" err="1" smtClean="0"/>
              <a:t>ef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[m</a:t>
            </a:r>
            <a:r>
              <a:rPr lang="en-US" baseline="30000" dirty="0"/>
              <a:t>2</a:t>
            </a:r>
            <a:r>
              <a:rPr lang="en-US" dirty="0"/>
              <a:t>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sk-SK" dirty="0" smtClean="0"/>
              <a:t>A </a:t>
            </a:r>
            <a:r>
              <a:rPr lang="sk-SK" dirty="0"/>
              <a:t>...  </a:t>
            </a:r>
            <a:r>
              <a:rPr lang="sk-SK" dirty="0" err="1"/>
              <a:t>apertúra</a:t>
            </a:r>
            <a:r>
              <a:rPr lang="sk-SK" dirty="0"/>
              <a:t> (fyzikálna plocha, </a:t>
            </a:r>
            <a:r>
              <a:rPr lang="sk-SK" dirty="0" smtClean="0"/>
              <a:t> </a:t>
            </a:r>
            <a:r>
              <a:rPr lang="sk-SK" dirty="0"/>
              <a:t>cez </a:t>
            </a:r>
            <a:r>
              <a:rPr lang="sk-SK" dirty="0" smtClean="0"/>
              <a:t>ktorú </a:t>
            </a:r>
            <a:r>
              <a:rPr lang="sk-SK" dirty="0"/>
              <a:t>prechádza </a:t>
            </a:r>
            <a:r>
              <a:rPr lang="sk-SK" dirty="0" err="1"/>
              <a:t>e-m</a:t>
            </a:r>
            <a:r>
              <a:rPr lang="sk-SK" dirty="0"/>
              <a:t> žiarenie</a:t>
            </a:r>
            <a:r>
              <a:rPr lang="sk-SK" dirty="0" smtClean="0"/>
              <a:t>)</a:t>
            </a:r>
            <a:r>
              <a:rPr lang="en-US" dirty="0" smtClean="0"/>
              <a:t>  [m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η</a:t>
            </a:r>
            <a:r>
              <a:rPr lang="sk-SK" dirty="0"/>
              <a:t> ...   účinnosť </a:t>
            </a:r>
            <a:r>
              <a:rPr lang="sk-SK" dirty="0" err="1"/>
              <a:t>apertúry</a:t>
            </a:r>
            <a:r>
              <a:rPr lang="sk-SK" dirty="0"/>
              <a:t> (0,35-0,75</a:t>
            </a:r>
            <a:r>
              <a:rPr lang="sk-SK" dirty="0" smtClean="0"/>
              <a:t>)</a:t>
            </a:r>
            <a:r>
              <a:rPr lang="en-US" dirty="0" smtClean="0"/>
              <a:t>  [-]</a:t>
            </a:r>
            <a:endParaRPr lang="sk-SK" dirty="0"/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λ</a:t>
            </a:r>
            <a:r>
              <a:rPr lang="sk-SK" dirty="0"/>
              <a:t> ... vlnová </a:t>
            </a:r>
            <a:r>
              <a:rPr lang="sk-SK" dirty="0" smtClean="0"/>
              <a:t>dĺžka </a:t>
            </a:r>
            <a:r>
              <a:rPr lang="en-US" dirty="0" smtClean="0"/>
              <a:t>[m]</a:t>
            </a:r>
            <a:endParaRPr lang="sk-SK" dirty="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643438" y="5445125"/>
            <a:ext cx="45005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- zisk v reáli je vždy </a:t>
            </a:r>
            <a:r>
              <a:rPr lang="en-US" dirty="0"/>
              <a:t>&lt; </a:t>
            </a:r>
            <a:r>
              <a:rPr lang="sk-SK" dirty="0" smtClean="0"/>
              <a:t> než </a:t>
            </a:r>
            <a:r>
              <a:rPr lang="sk-SK" dirty="0"/>
              <a:t>udáva výrobca (pripojenie, nasmerovanie a ďalšie nepriaznivé podmienky)</a:t>
            </a:r>
            <a:endParaRPr lang="cs-CZ" dirty="0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4140200" y="763588"/>
            <a:ext cx="4824413" cy="5834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003800" y="32131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err="1"/>
              <a:t>G</a:t>
            </a:r>
            <a:r>
              <a:rPr lang="sk-SK" baseline="-25000" dirty="0" err="1"/>
              <a:t>dBi</a:t>
            </a:r>
            <a:r>
              <a:rPr lang="sk-SK" baseline="-25000" dirty="0"/>
              <a:t> </a:t>
            </a:r>
            <a:r>
              <a:rPr lang="sk-SK" dirty="0"/>
              <a:t>= 10 log G   </a:t>
            </a:r>
            <a:r>
              <a:rPr lang="en-US" dirty="0"/>
              <a:t>[</a:t>
            </a:r>
            <a:r>
              <a:rPr lang="en-US" dirty="0" err="1">
                <a:solidFill>
                  <a:srgbClr val="FF0000"/>
                </a:solidFill>
              </a:rPr>
              <a:t>dBi</a:t>
            </a:r>
            <a:r>
              <a:rPr lang="en-US" dirty="0"/>
              <a:t>]</a:t>
            </a:r>
            <a:endParaRPr lang="cs-CZ" dirty="0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284663" y="5013325"/>
            <a:ext cx="4305300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Pr</a:t>
            </a:r>
            <a:r>
              <a:rPr lang="sk-SK" dirty="0" err="1"/>
              <a:t>íklad</a:t>
            </a:r>
            <a:r>
              <a:rPr lang="sk-SK" dirty="0"/>
              <a:t>: </a:t>
            </a:r>
            <a:r>
              <a:rPr lang="el-GR" dirty="0"/>
              <a:t>η</a:t>
            </a:r>
            <a:r>
              <a:rPr lang="sk-SK" dirty="0"/>
              <a:t>=55%, f=11GHz, D=1m. G=? </a:t>
            </a:r>
            <a:endParaRPr lang="cs-CZ" dirty="0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4427538" y="782638"/>
            <a:ext cx="4103687" cy="6461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/>
              <a:t>Zisk </a:t>
            </a:r>
            <a:r>
              <a:rPr lang="sk-SK" dirty="0" err="1"/>
              <a:t>parabolovej</a:t>
            </a:r>
            <a:r>
              <a:rPr lang="sk-SK" dirty="0"/>
              <a:t> antény v závislosti od priemeru </a:t>
            </a:r>
            <a:r>
              <a:rPr lang="sk-SK" dirty="0" smtClean="0"/>
              <a:t>taniera a účinnosti:</a:t>
            </a:r>
            <a:endParaRPr lang="sk-SK" dirty="0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60388" y="232673"/>
            <a:ext cx="322262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 smtClean="0"/>
              <a:t>Takže:</a:t>
            </a:r>
          </a:p>
          <a:p>
            <a:pPr eaLnBrk="1" hangingPunct="1">
              <a:spcBef>
                <a:spcPct val="50000"/>
              </a:spcBef>
            </a:pPr>
            <a:r>
              <a:rPr lang="sk-SK" b="1" dirty="0" smtClean="0"/>
              <a:t>Zisk </a:t>
            </a:r>
            <a:r>
              <a:rPr lang="sk-SK" b="1" dirty="0"/>
              <a:t>antény</a:t>
            </a:r>
            <a:r>
              <a:rPr lang="sk-SK" dirty="0"/>
              <a:t> v závislosti od </a:t>
            </a:r>
            <a:r>
              <a:rPr lang="sk-SK" dirty="0" smtClean="0"/>
              <a:t>všeobecnej plochy </a:t>
            </a:r>
            <a:r>
              <a:rPr lang="sk-SK" dirty="0" err="1"/>
              <a:t>apertúry</a:t>
            </a:r>
            <a:r>
              <a:rPr lang="sk-SK" dirty="0"/>
              <a:t> :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3492500" y="1844675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8028509" y="3060124"/>
            <a:ext cx="93610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 porovnaní so ziskom izotropnej antény</a:t>
            </a:r>
            <a:endParaRPr lang="sk-SK" sz="1400" dirty="0"/>
          </a:p>
        </p:txBody>
      </p:sp>
      <p:cxnSp>
        <p:nvCxnSpPr>
          <p:cNvPr id="4" name="Rovná spojovacia šípka 3"/>
          <p:cNvCxnSpPr/>
          <p:nvPr/>
        </p:nvCxnSpPr>
        <p:spPr>
          <a:xfrm flipH="1">
            <a:off x="7164288" y="3284984"/>
            <a:ext cx="1080120" cy="111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19672" y="249289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Pokračovať </a:t>
            </a:r>
            <a:r>
              <a:rPr lang="en-US" sz="2400" dirty="0" smtClean="0"/>
              <a:t>m</a:t>
            </a:r>
            <a:r>
              <a:rPr lang="sk-SK" sz="2400" dirty="0" err="1" smtClean="0"/>
              <a:t>ôžeme</a:t>
            </a:r>
            <a:r>
              <a:rPr lang="sk-SK" sz="2400" dirty="0" smtClean="0"/>
              <a:t>, keď ovládame decibelové miery: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195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hutterstock.com/display_pic_with_logo/169/169,1164795316,12/stock-vector-satellite-antenna-2244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339928" cy="58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508104" y="321297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A</a:t>
            </a:r>
            <a:r>
              <a:rPr lang="sk-SK" sz="2800" dirty="0" smtClean="0"/>
              <a:t>ntény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984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35600" y="2852738"/>
            <a:ext cx="3240088" cy="2089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03800" y="4941888"/>
            <a:ext cx="3455988" cy="19161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4" name="Zástupný symbol čísla snímky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EFBC622-B88E-47C5-BC15-2331056851FB}" type="slidenum">
              <a:rPr lang="cs-CZ" sz="1000"/>
              <a:pPr algn="r" eaLnBrk="1" hangingPunct="1"/>
              <a:t>20</a:t>
            </a:fld>
            <a:endParaRPr lang="cs-CZ" sz="1000"/>
          </a:p>
        </p:txBody>
      </p:sp>
      <p:graphicFrame>
        <p:nvGraphicFramePr>
          <p:cNvPr id="512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08400" y="1989138"/>
          <a:ext cx="8810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0" name="Equation" r:id="rId3" imgW="406224" imgH="431613" progId="Equation.3">
                  <p:embed/>
                </p:oleObj>
              </mc:Choice>
              <mc:Fallback>
                <p:oleObj name="Equation" r:id="rId3" imgW="40622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89138"/>
                        <a:ext cx="8810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3888" y="3600450"/>
          <a:ext cx="3937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" name="Equation" r:id="rId5" imgW="2032000" imgH="482600" progId="Equation.3">
                  <p:embed/>
                </p:oleObj>
              </mc:Choice>
              <mc:Fallback>
                <p:oleObj name="Equation" r:id="rId5" imgW="2032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600450"/>
                        <a:ext cx="3937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059113" y="44370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…… &gt;  0 dB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539750" y="543877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= 10log(P</a:t>
            </a:r>
            <a:r>
              <a:rPr lang="en-US" baseline="-25000"/>
              <a:t>2</a:t>
            </a:r>
            <a:r>
              <a:rPr lang="en-US"/>
              <a:t> /1mW) – 10 log( P</a:t>
            </a:r>
            <a:r>
              <a:rPr lang="en-US" baseline="-25000"/>
              <a:t>1 </a:t>
            </a:r>
            <a:r>
              <a:rPr lang="en-US"/>
              <a:t>/1mW</a:t>
            </a:r>
            <a:r>
              <a:rPr lang="en-US" baseline="-25000"/>
              <a:t> </a:t>
            </a:r>
            <a:r>
              <a:rPr lang="en-US"/>
              <a:t>)</a:t>
            </a:r>
            <a:r>
              <a:rPr lang="en-US" baseline="-25000"/>
              <a:t> </a:t>
            </a:r>
            <a:endParaRPr lang="cs-CZ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9750" y="6015038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G</a:t>
            </a:r>
            <a:r>
              <a:rPr lang="en-US" sz="2400" baseline="-25000"/>
              <a:t>[dB]</a:t>
            </a:r>
            <a:r>
              <a:rPr lang="en-US" sz="2400"/>
              <a:t> = P </a:t>
            </a:r>
            <a:r>
              <a:rPr lang="en-US" sz="2400" baseline="-25000"/>
              <a:t>2</a:t>
            </a:r>
            <a:r>
              <a:rPr lang="sk-SK" sz="2400" baseline="-25000"/>
              <a:t> </a:t>
            </a:r>
            <a:r>
              <a:rPr lang="en-US" sz="2400" baseline="-25000"/>
              <a:t>[dBm]</a:t>
            </a:r>
            <a:r>
              <a:rPr lang="en-US" sz="2400"/>
              <a:t> – P </a:t>
            </a:r>
            <a:r>
              <a:rPr lang="en-US" sz="2400" baseline="-25000"/>
              <a:t>1</a:t>
            </a:r>
            <a:r>
              <a:rPr lang="sk-SK" sz="2400" baseline="-25000"/>
              <a:t> </a:t>
            </a:r>
            <a:r>
              <a:rPr lang="en-US" sz="2400" baseline="-25000"/>
              <a:t>[dBm]</a:t>
            </a:r>
            <a:endParaRPr lang="cs-CZ" sz="2400"/>
          </a:p>
        </p:txBody>
      </p:sp>
      <p:sp>
        <p:nvSpPr>
          <p:cNvPr id="5130" name="Oval 12"/>
          <p:cNvSpPr>
            <a:spLocks noChangeArrowheads="1"/>
          </p:cNvSpPr>
          <p:nvPr/>
        </p:nvSpPr>
        <p:spPr bwMode="auto">
          <a:xfrm>
            <a:off x="827088" y="5438775"/>
            <a:ext cx="158432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1403350" y="579755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 flipH="1">
            <a:off x="2843213" y="5726113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 flipH="1">
            <a:off x="2484438" y="3571875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2555875" y="3284538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[W alebo mW]</a:t>
            </a:r>
            <a:endParaRPr lang="cs-CZ"/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5724525" y="4149725"/>
            <a:ext cx="2592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</a:t>
            </a:r>
            <a:r>
              <a:rPr lang="en-US" sz="2400" baseline="-25000"/>
              <a:t>[dBW]</a:t>
            </a:r>
            <a:r>
              <a:rPr lang="en-US" sz="2400"/>
              <a:t>=10logP</a:t>
            </a:r>
            <a:r>
              <a:rPr lang="en-US" sz="2400" baseline="-25000"/>
              <a:t>[W]</a:t>
            </a:r>
            <a:endParaRPr lang="cs-CZ" sz="2400"/>
          </a:p>
        </p:txBody>
      </p:sp>
      <p:sp>
        <p:nvSpPr>
          <p:cNvPr id="5136" name="Text Box 19"/>
          <p:cNvSpPr txBox="1">
            <a:spLocks noChangeArrowheads="1"/>
          </p:cNvSpPr>
          <p:nvPr/>
        </p:nvSpPr>
        <p:spPr bwMode="auto">
          <a:xfrm>
            <a:off x="5724525" y="3573463"/>
            <a:ext cx="2592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</a:t>
            </a:r>
            <a:r>
              <a:rPr lang="en-US" sz="2400" baseline="-25000"/>
              <a:t>[dB</a:t>
            </a:r>
            <a:r>
              <a:rPr lang="sk-SK" sz="2400" baseline="-25000"/>
              <a:t>m</a:t>
            </a:r>
            <a:r>
              <a:rPr lang="en-US" sz="2400" baseline="-25000"/>
              <a:t>]</a:t>
            </a:r>
            <a:r>
              <a:rPr lang="en-US" sz="2400"/>
              <a:t>=10logP</a:t>
            </a:r>
            <a:r>
              <a:rPr lang="en-US" sz="2400" baseline="-25000"/>
              <a:t>[</a:t>
            </a:r>
            <a:r>
              <a:rPr lang="sk-SK" sz="2400" baseline="-25000"/>
              <a:t>m</a:t>
            </a:r>
            <a:r>
              <a:rPr lang="en-US" sz="2400" baseline="-25000"/>
              <a:t>W]</a:t>
            </a:r>
            <a:endParaRPr lang="cs-CZ" sz="2400"/>
          </a:p>
        </p:txBody>
      </p:sp>
      <p:sp>
        <p:nvSpPr>
          <p:cNvPr id="5137" name="Oval 25"/>
          <p:cNvSpPr>
            <a:spLocks noChangeArrowheads="1"/>
          </p:cNvSpPr>
          <p:nvPr/>
        </p:nvSpPr>
        <p:spPr bwMode="auto">
          <a:xfrm>
            <a:off x="2555875" y="3284538"/>
            <a:ext cx="5048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68313" y="306863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 ke</a:t>
            </a:r>
            <a:r>
              <a:rPr lang="sk-SK"/>
              <a:t>ď upravíme:</a:t>
            </a:r>
            <a:endParaRPr lang="cs-CZ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95288" y="4868863"/>
            <a:ext cx="417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 s vyu</a:t>
            </a:r>
            <a:r>
              <a:rPr lang="sk-SK"/>
              <a:t>žitím definície dBm:</a:t>
            </a:r>
            <a:endParaRPr lang="cs-CZ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79388" y="0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800" dirty="0" smtClean="0"/>
              <a:t>Decibelové </a:t>
            </a:r>
            <a:r>
              <a:rPr lang="sk-SK" sz="2800" dirty="0"/>
              <a:t>miery</a:t>
            </a:r>
            <a:endParaRPr lang="cs-CZ" sz="2800" dirty="0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3995738" y="692150"/>
            <a:ext cx="10810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3059113" y="11969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5076825" y="11969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987675" y="47625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1</a:t>
            </a:r>
            <a:endParaRPr lang="cs-CZ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435600" y="549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2</a:t>
            </a:r>
            <a:endParaRPr lang="cs-CZ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68313" y="2205038"/>
            <a:ext cx="4391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sk-SK" b="1" dirty="0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osilnenie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(Gain)  </a:t>
            </a:r>
            <a:r>
              <a:rPr lang="en-US" dirty="0">
                <a:sym typeface="Wingdings" pitchFamily="2" charset="2"/>
              </a:rPr>
              <a:t></a:t>
            </a:r>
            <a:endParaRPr lang="cs-CZ" dirty="0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95287" y="1801096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Ak</a:t>
            </a:r>
            <a:r>
              <a:rPr lang="en-US" dirty="0" smtClean="0"/>
              <a:t>  P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&gt; P</a:t>
            </a:r>
            <a:r>
              <a:rPr lang="en-US" baseline="-25000" dirty="0"/>
              <a:t>1</a:t>
            </a:r>
            <a:endParaRPr lang="cs-CZ" dirty="0"/>
          </a:p>
        </p:txBody>
      </p:sp>
      <p:graphicFrame>
        <p:nvGraphicFramePr>
          <p:cNvPr id="5148" name="Object 6"/>
          <p:cNvGraphicFramePr>
            <a:graphicFrameLocks noChangeAspect="1"/>
          </p:cNvGraphicFramePr>
          <p:nvPr/>
        </p:nvGraphicFramePr>
        <p:xfrm>
          <a:off x="5292725" y="1844675"/>
          <a:ext cx="34131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" name="Equation" r:id="rId7" imgW="1637589" imgH="482391" progId="Equation.3">
                  <p:embed/>
                </p:oleObj>
              </mc:Choice>
              <mc:Fallback>
                <p:oleObj name="Equation" r:id="rId7" imgW="163758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844675"/>
                        <a:ext cx="341312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50825" y="3068638"/>
            <a:ext cx="4465638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508625" y="299720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Defin</a:t>
            </a:r>
            <a:r>
              <a:rPr lang="sk-SK" dirty="0" err="1">
                <a:solidFill>
                  <a:srgbClr val="FF0000"/>
                </a:solidFill>
              </a:rPr>
              <a:t>ícia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dBm</a:t>
            </a:r>
            <a:r>
              <a:rPr lang="sk-SK" dirty="0">
                <a:solidFill>
                  <a:srgbClr val="FF0000"/>
                </a:solidFill>
              </a:rPr>
              <a:t> a </a:t>
            </a:r>
            <a:r>
              <a:rPr lang="sk-SK" dirty="0" err="1">
                <a:solidFill>
                  <a:srgbClr val="FF0000"/>
                </a:solidFill>
              </a:rPr>
              <a:t>dBW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5148263" y="5013325"/>
            <a:ext cx="345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Potom – podobne: </a:t>
            </a:r>
            <a:r>
              <a:rPr lang="sk-SK" b="1" dirty="0">
                <a:solidFill>
                  <a:srgbClr val="FF0000"/>
                </a:solidFill>
              </a:rPr>
              <a:t>útlm, zoslabenie, straty (</a:t>
            </a:r>
            <a:r>
              <a:rPr lang="sk-SK" b="1" dirty="0" err="1">
                <a:solidFill>
                  <a:srgbClr val="FF0000"/>
                </a:solidFill>
              </a:rPr>
              <a:t>Loss</a:t>
            </a:r>
            <a:r>
              <a:rPr lang="sk-SK" b="1" dirty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5152" name="Object 6"/>
          <p:cNvGraphicFramePr>
            <a:graphicFrameLocks noChangeAspect="1"/>
          </p:cNvGraphicFramePr>
          <p:nvPr/>
        </p:nvGraphicFramePr>
        <p:xfrm>
          <a:off x="5173663" y="5661025"/>
          <a:ext cx="31242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" name="Equation" r:id="rId9" imgW="1612900" imgH="482600" progId="Equation.3">
                  <p:embed/>
                </p:oleObj>
              </mc:Choice>
              <mc:Fallback>
                <p:oleObj name="Equation" r:id="rId9" imgW="1612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5661025"/>
                        <a:ext cx="31242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076825" y="649128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</a:t>
            </a:r>
            <a:r>
              <a:rPr lang="sk-SK" baseline="-25000"/>
              <a:t>1</a:t>
            </a:r>
            <a:r>
              <a:rPr lang="en-US"/>
              <a:t> &gt; P</a:t>
            </a:r>
            <a:r>
              <a:rPr lang="sk-SK" baseline="-25000"/>
              <a:t>2</a:t>
            </a:r>
            <a:r>
              <a:rPr lang="sk-SK"/>
              <a:t>;  L</a:t>
            </a:r>
            <a:r>
              <a:rPr lang="en-US"/>
              <a:t> &gt; 0 dB</a:t>
            </a:r>
            <a:endParaRPr lang="cs-CZ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4787900" y="22050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</a:t>
            </a:r>
            <a:endParaRPr lang="cs-CZ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175125" y="836613"/>
            <a:ext cx="8286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G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(L)</a:t>
            </a:r>
            <a:endParaRPr lang="cs-CZ"/>
          </a:p>
        </p:txBody>
      </p:sp>
      <p:sp>
        <p:nvSpPr>
          <p:cNvPr id="5156" name="Text Box 41"/>
          <p:cNvSpPr txBox="1">
            <a:spLocks noChangeArrowheads="1"/>
          </p:cNvSpPr>
          <p:nvPr/>
        </p:nvSpPr>
        <p:spPr bwMode="auto">
          <a:xfrm>
            <a:off x="3887787" y="44624"/>
            <a:ext cx="1296987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400" dirty="0"/>
              <a:t>zariadenie alebo celá trasa signálu</a:t>
            </a:r>
            <a:endParaRPr lang="en-US" sz="1400" dirty="0"/>
          </a:p>
        </p:txBody>
      </p:sp>
      <p:sp>
        <p:nvSpPr>
          <p:cNvPr id="5157" name="Rectangle 42"/>
          <p:cNvSpPr>
            <a:spLocks noChangeArrowheads="1"/>
          </p:cNvSpPr>
          <p:nvPr/>
        </p:nvSpPr>
        <p:spPr bwMode="auto">
          <a:xfrm>
            <a:off x="395288" y="5949950"/>
            <a:ext cx="4105275" cy="647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3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024BC-3E7D-4891-AA58-29E3DA271390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39750" y="47625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/>
              <a:t>Príklady ...</a:t>
            </a:r>
            <a:endParaRPr lang="cs-CZ" sz="2400" b="1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3671887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1 W </a:t>
            </a:r>
            <a:r>
              <a:rPr lang="en-US">
                <a:sym typeface="Wingdings" pitchFamily="2" charset="2"/>
              </a:rPr>
              <a:t>   ? dBW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1mW   ? dBW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1mW   ? dBm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10 mW  ? dBm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35 mW  ? dBm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P</a:t>
            </a:r>
            <a:r>
              <a:rPr lang="en-US" baseline="-25000">
                <a:sym typeface="Wingdings" pitchFamily="2" charset="2"/>
              </a:rPr>
              <a:t>1</a:t>
            </a:r>
            <a:r>
              <a:rPr lang="en-US">
                <a:sym typeface="Wingdings" pitchFamily="2" charset="2"/>
              </a:rPr>
              <a:t> = 1mW,  P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= 10 </a:t>
            </a:r>
            <a:r>
              <a:rPr lang="el-GR">
                <a:sym typeface="Symbol" pitchFamily="18" charset="2"/>
              </a:rPr>
              <a:t></a:t>
            </a:r>
            <a:r>
              <a:rPr lang="sk-SK">
                <a:sym typeface="Symbol" pitchFamily="18" charset="2"/>
              </a:rPr>
              <a:t>W,  A</a:t>
            </a:r>
            <a:r>
              <a:rPr lang="en-US">
                <a:sym typeface="Symbol" pitchFamily="18" charset="2"/>
              </a:rPr>
              <a:t> = ?</a:t>
            </a:r>
          </a:p>
          <a:p>
            <a:pPr eaLnBrk="1" hangingPunct="1">
              <a:spcBef>
                <a:spcPct val="50000"/>
              </a:spcBef>
            </a:pPr>
            <a:endParaRPr lang="en-US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P = 35 dBm  </a:t>
            </a:r>
            <a:r>
              <a:rPr lang="en-US">
                <a:sym typeface="Wingdings" pitchFamily="2" charset="2"/>
              </a:rPr>
              <a:t> ? mW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P = - 15 dBW  ? W</a:t>
            </a:r>
            <a:r>
              <a:rPr lang="en-US">
                <a:sym typeface="Symbol" pitchFamily="18" charset="2"/>
              </a:rPr>
              <a:t> </a:t>
            </a:r>
            <a:r>
              <a:rPr lang="sk-SK">
                <a:sym typeface="Symbol" pitchFamily="18" charset="2"/>
              </a:rPr>
              <a:t> </a:t>
            </a:r>
            <a:endParaRPr lang="el-GR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0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91680" y="262604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/>
              <a:t>Ď</a:t>
            </a:r>
            <a:r>
              <a:rPr lang="sk-SK" sz="3600" dirty="0" smtClean="0"/>
              <a:t>alšie parametre satelitného príjmu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7428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ise"/>
          <p:cNvPicPr>
            <a:picLocks noChangeAspect="1" noChangeArrowheads="1"/>
          </p:cNvPicPr>
          <p:nvPr/>
        </p:nvPicPr>
        <p:blipFill>
          <a:blip r:embed="rId2">
            <a:lum brigh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4381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76600" y="1773238"/>
            <a:ext cx="30972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sz="6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ŠUM</a:t>
            </a:r>
            <a:endParaRPr lang="en-US" sz="66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2" name="Picture 4" descr="White-nois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396081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563888" y="364502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(</a:t>
            </a:r>
            <a:r>
              <a:rPr lang="sk-SK" sz="4000" dirty="0" err="1" smtClean="0"/>
              <a:t>Noise</a:t>
            </a:r>
            <a:r>
              <a:rPr lang="sk-SK" sz="4000" dirty="0" smtClean="0"/>
              <a:t>)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42921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 dirty="0">
                <a:solidFill>
                  <a:srgbClr val="FF0000"/>
                </a:solidFill>
              </a:rPr>
              <a:t>Šum – pomer S/Š a odstup signálu od šumu, v </a:t>
            </a:r>
            <a:r>
              <a:rPr lang="sk-SK" sz="2400" b="1" dirty="0" err="1">
                <a:solidFill>
                  <a:srgbClr val="FF0000"/>
                </a:solidFill>
              </a:rPr>
              <a:t>angl.len</a:t>
            </a:r>
            <a:r>
              <a:rPr lang="sk-SK" sz="2400" b="1" dirty="0">
                <a:solidFill>
                  <a:srgbClr val="FF0000"/>
                </a:solidFill>
              </a:rPr>
              <a:t>  SNR, šumové číslo</a:t>
            </a:r>
            <a:r>
              <a:rPr lang="en-US" sz="2400" b="1" dirty="0">
                <a:solidFill>
                  <a:srgbClr val="FF0000"/>
                </a:solidFill>
              </a:rPr>
              <a:t> F</a:t>
            </a:r>
            <a:r>
              <a:rPr lang="sk-SK" sz="2400" b="1" dirty="0">
                <a:solidFill>
                  <a:srgbClr val="FF0000"/>
                </a:solidFill>
              </a:rPr>
              <a:t>, šumové napätie, ...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3168030" cy="646331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/>
              <a:t>E</a:t>
            </a:r>
            <a:r>
              <a:rPr lang="sk-SK" b="1" dirty="0" smtClean="0"/>
              <a:t>fektívne šumové napätie</a:t>
            </a:r>
            <a:r>
              <a:rPr lang="en-US" b="1" dirty="0" smtClean="0"/>
              <a:t> (pod</a:t>
            </a:r>
            <a:r>
              <a:rPr lang="sk-SK" b="1" dirty="0" smtClean="0"/>
              <a:t>ľa </a:t>
            </a:r>
            <a:r>
              <a:rPr lang="sk-SK" b="1" dirty="0" err="1" smtClean="0"/>
              <a:t>Nyquista</a:t>
            </a:r>
            <a:r>
              <a:rPr lang="en-US" b="1" dirty="0" smtClean="0"/>
              <a:t> [2]</a:t>
            </a:r>
            <a:r>
              <a:rPr lang="sk-SK" b="1" dirty="0" smtClean="0"/>
              <a:t>)</a:t>
            </a:r>
            <a:endParaRPr lang="cs-CZ" b="1" dirty="0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067175" y="1484313"/>
            <a:ext cx="507682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k – Boltzmann. konštanta = 1,38. 10</a:t>
            </a:r>
            <a:r>
              <a:rPr lang="sk-SK" baseline="30000"/>
              <a:t>-23</a:t>
            </a:r>
            <a:r>
              <a:rPr lang="en-US"/>
              <a:t>Ws</a:t>
            </a:r>
            <a:r>
              <a:rPr lang="en-US" baseline="30000"/>
              <a:t>-1</a:t>
            </a:r>
            <a:r>
              <a:rPr lang="sk-SK"/>
              <a:t>K</a:t>
            </a:r>
            <a:r>
              <a:rPr lang="sk-SK" baseline="30000"/>
              <a:t>-1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T – absolút. teplota </a:t>
            </a:r>
            <a:r>
              <a:rPr lang="en-US"/>
              <a:t>[K]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/>
              <a:t>R – ekviv. odpor </a:t>
            </a:r>
            <a:r>
              <a:rPr lang="en-US"/>
              <a:t>[</a:t>
            </a:r>
            <a:r>
              <a:rPr lang="el-GR"/>
              <a:t>Ω</a:t>
            </a:r>
            <a:r>
              <a:rPr lang="en-US"/>
              <a:t>]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/>
              <a:t>B – šírka frekv. pásma</a:t>
            </a:r>
            <a:r>
              <a:rPr lang="en-US"/>
              <a:t> [Hz]</a:t>
            </a:r>
            <a:endParaRPr lang="cs-CZ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9750" y="4724400"/>
            <a:ext cx="58324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S/N ... pomer [W,W; v</a:t>
            </a:r>
            <a:r>
              <a:rPr lang="sk-SK"/>
              <a:t>ýsledok je bezrozmerné č.</a:t>
            </a:r>
            <a:r>
              <a:rPr lang="en-US"/>
              <a:t>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SNR</a:t>
            </a:r>
            <a:r>
              <a:rPr lang="en-US" baseline="-25000"/>
              <a:t>dB</a:t>
            </a:r>
            <a:r>
              <a:rPr lang="en-US"/>
              <a:t> = 10 log (S/N)  [dB] = S</a:t>
            </a:r>
            <a:r>
              <a:rPr lang="en-US" baseline="-25000"/>
              <a:t>dB</a:t>
            </a:r>
            <a:r>
              <a:rPr lang="en-US"/>
              <a:t> – N</a:t>
            </a:r>
            <a:r>
              <a:rPr lang="en-US" baseline="-25000"/>
              <a:t>dB</a:t>
            </a:r>
            <a:r>
              <a:rPr lang="en-US"/>
              <a:t>    [dB]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(S/N)</a:t>
            </a:r>
            <a:r>
              <a:rPr lang="en-US" baseline="-25000"/>
              <a:t>in</a:t>
            </a:r>
            <a:r>
              <a:rPr lang="en-US"/>
              <a:t>, (S/N)</a:t>
            </a:r>
            <a:r>
              <a:rPr lang="en-US" baseline="-25000"/>
              <a:t>out</a:t>
            </a:r>
            <a:r>
              <a:rPr lang="en-US"/>
              <a:t>, SNR</a:t>
            </a:r>
            <a:r>
              <a:rPr lang="en-US" baseline="-25000"/>
              <a:t>in</a:t>
            </a:r>
            <a:r>
              <a:rPr lang="en-US"/>
              <a:t>, SNR</a:t>
            </a:r>
            <a:r>
              <a:rPr lang="en-US" baseline="-25000"/>
              <a:t>out                                            </a:t>
            </a:r>
            <a:r>
              <a:rPr lang="en-US">
                <a:sym typeface="Wingdings" pitchFamily="2" charset="2"/>
              </a:rPr>
              <a:t>  </a:t>
            </a:r>
            <a:endParaRPr lang="cs-CZ">
              <a:sym typeface="Wingdings" pitchFamily="2" charset="2"/>
            </a:endParaRP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539750" y="4149725"/>
            <a:ext cx="5545138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pomer signál/šum, odstup signál-šum</a:t>
            </a:r>
            <a:endParaRPr lang="cs-CZ" b="1"/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5686425" y="5665788"/>
            <a:ext cx="34575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 ... výkon signálu 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N ... výkon šumu</a:t>
            </a:r>
            <a:r>
              <a:rPr lang="en-US"/>
              <a:t> (</a:t>
            </a:r>
            <a:r>
              <a:rPr lang="sk-SK"/>
              <a:t>šum=noise)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SNR ... signal-to-noise ratio</a:t>
            </a:r>
            <a:endParaRPr lang="en-US"/>
          </a:p>
        </p:txBody>
      </p:sp>
      <p:graphicFrame>
        <p:nvGraphicFramePr>
          <p:cNvPr id="8201" name="Object 16"/>
          <p:cNvGraphicFramePr>
            <a:graphicFrameLocks noChangeAspect="1"/>
          </p:cNvGraphicFramePr>
          <p:nvPr/>
        </p:nvGraphicFramePr>
        <p:xfrm>
          <a:off x="482600" y="2100263"/>
          <a:ext cx="33750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Rovnica" r:id="rId3" imgW="1167893" imgH="253890" progId="Equation.3">
                  <p:embed/>
                </p:oleObj>
              </mc:Choice>
              <mc:Fallback>
                <p:oleObj name="Rovnica" r:id="rId3" imgW="116789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100263"/>
                        <a:ext cx="33750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68313" y="836613"/>
          <a:ext cx="41132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" name="Rovnica" r:id="rId3" imgW="1879600" imgH="419100" progId="Equation.3">
                  <p:embed/>
                </p:oleObj>
              </mc:Choice>
              <mc:Fallback>
                <p:oleObj name="Rovnica" r:id="rId3" imgW="187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411321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1" y="333375"/>
            <a:ext cx="7631113" cy="3693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 výkon </a:t>
            </a:r>
            <a:r>
              <a:rPr lang="sk-SK" dirty="0" smtClean="0"/>
              <a:t>šumu</a:t>
            </a:r>
            <a:r>
              <a:rPr lang="en-US" dirty="0" smtClean="0"/>
              <a:t> (</a:t>
            </a:r>
            <a:r>
              <a:rPr lang="sk-SK" dirty="0" smtClean="0"/>
              <a:t>prechádzajúci do prispôsobenej záťaže; </a:t>
            </a:r>
            <a:r>
              <a:rPr lang="sk-SK" dirty="0" err="1" smtClean="0"/>
              <a:t>R</a:t>
            </a:r>
            <a:r>
              <a:rPr lang="sk-SK" baseline="-25000" dirty="0" err="1" smtClean="0"/>
              <a:t>i</a:t>
            </a:r>
            <a:r>
              <a:rPr lang="sk-SK" dirty="0" err="1" smtClean="0"/>
              <a:t>=R</a:t>
            </a:r>
            <a:r>
              <a:rPr lang="sk-SK" baseline="-25000" dirty="0" err="1" smtClean="0"/>
              <a:t>L</a:t>
            </a:r>
            <a:r>
              <a:rPr lang="sk-SK" dirty="0" smtClean="0"/>
              <a:t> =R)</a:t>
            </a:r>
            <a:endParaRPr lang="cs-CZ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188" y="1989138"/>
            <a:ext cx="3673475" cy="11906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hustota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energie</a:t>
            </a:r>
            <a:r>
              <a:rPr lang="sk-SK" dirty="0">
                <a:sym typeface="Wingdings" pitchFamily="2" charset="2"/>
              </a:rPr>
              <a:t> N</a:t>
            </a:r>
            <a:r>
              <a:rPr lang="sk-SK" baseline="-25000" dirty="0">
                <a:sym typeface="Wingdings" pitchFamily="2" charset="2"/>
              </a:rPr>
              <a:t>0</a:t>
            </a:r>
            <a:r>
              <a:rPr lang="sk-SK" dirty="0">
                <a:sym typeface="Wingdings" pitchFamily="2" charset="2"/>
              </a:rPr>
              <a:t> -</a:t>
            </a:r>
            <a:r>
              <a:rPr lang="en-US" dirty="0">
                <a:sym typeface="Wingdings" pitchFamily="2" charset="2"/>
              </a:rPr>
              <a:t> </a:t>
            </a:r>
            <a:r>
              <a:rPr lang="sk-SK" dirty="0">
                <a:sym typeface="Wingdings" pitchFamily="2" charset="2"/>
              </a:rPr>
              <a:t>spektrálna výkonová hustota </a:t>
            </a:r>
            <a:r>
              <a:rPr lang="sk-SK" dirty="0" smtClean="0">
                <a:sym typeface="Wingdings" pitchFamily="2" charset="2"/>
              </a:rPr>
              <a:t>šumu (výkon </a:t>
            </a:r>
            <a:r>
              <a:rPr lang="sk-SK" dirty="0">
                <a:sym typeface="Wingdings" pitchFamily="2" charset="2"/>
              </a:rPr>
              <a:t>pripadajúci na jednotku </a:t>
            </a:r>
            <a:r>
              <a:rPr lang="sk-SK" dirty="0" err="1">
                <a:sym typeface="Wingdings" pitchFamily="2" charset="2"/>
              </a:rPr>
              <a:t>frekv</a:t>
            </a:r>
            <a:r>
              <a:rPr lang="sk-SK" dirty="0">
                <a:sym typeface="Wingdings" pitchFamily="2" charset="2"/>
              </a:rPr>
              <a:t>. spektra, čiže na 1 Hz)</a:t>
            </a:r>
            <a:r>
              <a:rPr lang="en-US" dirty="0">
                <a:sym typeface="Wingdings" pitchFamily="2" charset="2"/>
              </a:rPr>
              <a:t>:</a:t>
            </a:r>
            <a:endParaRPr lang="cs-CZ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85606"/>
              </p:ext>
            </p:extLst>
          </p:nvPr>
        </p:nvGraphicFramePr>
        <p:xfrm>
          <a:off x="4582528" y="1974056"/>
          <a:ext cx="26511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1" name="Equation" r:id="rId5" imgW="876240" imgH="393480" progId="Equation.3">
                  <p:embed/>
                </p:oleObj>
              </mc:Choice>
              <mc:Fallback>
                <p:oleObj name="Equation" r:id="rId5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528" y="1974056"/>
                        <a:ext cx="2651125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7451725" y="227647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[W/Hz]</a:t>
            </a:r>
            <a:endParaRPr lang="cs-CZ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611188" y="363855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ke</a:t>
            </a:r>
            <a:r>
              <a:rPr lang="sk-SK"/>
              <a:t>ď v dB, tak potom:</a:t>
            </a:r>
            <a:endParaRPr lang="cs-CZ"/>
          </a:p>
        </p:txBody>
      </p:sp>
      <p:graphicFrame>
        <p:nvGraphicFramePr>
          <p:cNvPr id="92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40228"/>
              </p:ext>
            </p:extLst>
          </p:nvPr>
        </p:nvGraphicFramePr>
        <p:xfrm>
          <a:off x="3589338" y="3648075"/>
          <a:ext cx="19637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2" name="Equation" r:id="rId7" imgW="914400" imgH="228600" progId="Equation.3">
                  <p:embed/>
                </p:oleObj>
              </mc:Choice>
              <mc:Fallback>
                <p:oleObj name="Equation" r:id="rId7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648075"/>
                        <a:ext cx="19637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2"/>
          <p:cNvGraphicFramePr>
            <a:graphicFrameLocks noChangeAspect="1"/>
          </p:cNvGraphicFramePr>
          <p:nvPr/>
        </p:nvGraphicFramePr>
        <p:xfrm>
          <a:off x="3348038" y="4221163"/>
          <a:ext cx="29638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3" name="Equation" r:id="rId9" imgW="1383699" imgH="215806" progId="Equation.3">
                  <p:embed/>
                </p:oleObj>
              </mc:Choice>
              <mc:Fallback>
                <p:oleObj name="Equation" r:id="rId9" imgW="138369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221163"/>
                        <a:ext cx="29638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3"/>
          <p:cNvGraphicFramePr>
            <a:graphicFrameLocks noChangeAspect="1"/>
          </p:cNvGraphicFramePr>
          <p:nvPr/>
        </p:nvGraphicFramePr>
        <p:xfrm>
          <a:off x="3348038" y="4654550"/>
          <a:ext cx="41163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4" name="Equation" r:id="rId11" imgW="1917700" imgH="228600" progId="Equation.3">
                  <p:embed/>
                </p:oleObj>
              </mc:Choice>
              <mc:Fallback>
                <p:oleObj name="Equation" r:id="rId11" imgW="191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654550"/>
                        <a:ext cx="41163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4"/>
          <p:cNvGraphicFramePr>
            <a:graphicFrameLocks noChangeAspect="1"/>
          </p:cNvGraphicFramePr>
          <p:nvPr/>
        </p:nvGraphicFramePr>
        <p:xfrm>
          <a:off x="3419475" y="5302250"/>
          <a:ext cx="26765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5" name="Equation" r:id="rId13" imgW="1282700" imgH="215900" progId="Equation.3">
                  <p:embed/>
                </p:oleObj>
              </mc:Choice>
              <mc:Fallback>
                <p:oleObj name="Equation" r:id="rId13" imgW="1282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302250"/>
                        <a:ext cx="26765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4DBC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3408363" y="2295525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sk-SK" sz="1200">
                <a:cs typeface="Times New Roman" pitchFamily="18" charset="0"/>
              </a:rPr>
              <a:t> </a:t>
            </a:r>
            <a:endParaRPr lang="sk-SK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7164388" y="53006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k-SK" dirty="0">
                <a:cs typeface="Times New Roman" pitchFamily="18" charset="0"/>
              </a:rPr>
              <a:t>     </a:t>
            </a:r>
            <a:r>
              <a:rPr lang="en-US" dirty="0">
                <a:cs typeface="Times New Roman" pitchFamily="18" charset="0"/>
              </a:rPr>
              <a:t>[</a:t>
            </a:r>
            <a:r>
              <a:rPr lang="sk-SK" dirty="0" err="1">
                <a:cs typeface="Times New Roman" pitchFamily="18" charset="0"/>
              </a:rPr>
              <a:t>dBW</a:t>
            </a:r>
            <a:r>
              <a:rPr lang="sk-SK" dirty="0">
                <a:cs typeface="Times New Roman" pitchFamily="18" charset="0"/>
              </a:rPr>
              <a:t>/Hz</a:t>
            </a:r>
            <a:r>
              <a:rPr lang="en-US" dirty="0">
                <a:cs typeface="Times New Roman" pitchFamily="18" charset="0"/>
              </a:rPr>
              <a:t>]</a:t>
            </a:r>
            <a:r>
              <a:rPr lang="sk-SK" dirty="0">
                <a:cs typeface="Times New Roman" pitchFamily="18" charset="0"/>
              </a:rPr>
              <a:t>      </a:t>
            </a:r>
            <a:endParaRPr lang="sk-SK" dirty="0"/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5688124" y="3643354"/>
            <a:ext cx="1692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sk-SK" sz="2400" dirty="0" err="1">
                <a:solidFill>
                  <a:srgbClr val="FF0000"/>
                </a:solidFill>
              </a:rPr>
              <a:t>dBW</a:t>
            </a:r>
            <a:r>
              <a:rPr lang="sk-SK" sz="2400" dirty="0">
                <a:solidFill>
                  <a:srgbClr val="FF0000"/>
                </a:solidFill>
              </a:rPr>
              <a:t>/Hz</a:t>
            </a:r>
            <a:r>
              <a:rPr lang="en-US" sz="2400" b="1" dirty="0"/>
              <a:t>]</a:t>
            </a:r>
            <a:endParaRPr lang="cs-CZ" sz="2400" b="1" dirty="0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323850" y="5876925"/>
            <a:ext cx="8640763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Príklad: Vypočítajte hustotu energie šumu, kto</a:t>
            </a:r>
            <a:r>
              <a:rPr lang="en-US"/>
              <a:t>r</a:t>
            </a:r>
            <a:r>
              <a:rPr lang="sk-SK"/>
              <a:t>ý generuje rezistor pri teplote 27</a:t>
            </a:r>
            <a:r>
              <a:rPr lang="en-US">
                <a:cs typeface="Arial" charset="0"/>
              </a:rPr>
              <a:t>°C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00113" y="6308725"/>
            <a:ext cx="2951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-203,8  dBW</a:t>
            </a:r>
            <a:r>
              <a:rPr lang="en-US" sz="1600"/>
              <a:t>/Hz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5980762" y="3366355"/>
            <a:ext cx="316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...symbolický zápis pre </a:t>
            </a:r>
            <a:r>
              <a:rPr lang="sk-SK" dirty="0" err="1" smtClean="0"/>
              <a:t>dB-počty</a:t>
            </a:r>
            <a:endParaRPr lang="sk-SK" dirty="0"/>
          </a:p>
        </p:txBody>
      </p:sp>
      <p:cxnSp>
        <p:nvCxnSpPr>
          <p:cNvPr id="4" name="Rovná spojovacia šípka 3"/>
          <p:cNvCxnSpPr>
            <a:stCxn id="2" idx="1"/>
          </p:cNvCxnSpPr>
          <p:nvPr/>
        </p:nvCxnSpPr>
        <p:spPr>
          <a:xfrm flipH="1">
            <a:off x="5292080" y="3551021"/>
            <a:ext cx="688682" cy="9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523875"/>
            <a:ext cx="77041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/>
              <a:t>Šumové číslo (F) zariadenia so zosilnením G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3313113"/>
            <a:ext cx="36718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už vieme: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S/N ... pomer </a:t>
            </a:r>
            <a:r>
              <a:rPr lang="sk-SK"/>
              <a:t>  </a:t>
            </a:r>
            <a:r>
              <a:rPr lang="en-US"/>
              <a:t>[</a:t>
            </a:r>
            <a:r>
              <a:rPr lang="sk-SK"/>
              <a:t>-</a:t>
            </a:r>
            <a:r>
              <a:rPr lang="en-US"/>
              <a:t>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SNR</a:t>
            </a:r>
            <a:r>
              <a:rPr lang="en-US" baseline="-25000"/>
              <a:t>dB</a:t>
            </a:r>
            <a:r>
              <a:rPr lang="en-US"/>
              <a:t> = 10 log (S/N)  [dB]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(S/N)</a:t>
            </a:r>
            <a:r>
              <a:rPr lang="en-US" baseline="-25000"/>
              <a:t>in</a:t>
            </a:r>
            <a:r>
              <a:rPr lang="en-US"/>
              <a:t>, (S/N)</a:t>
            </a:r>
            <a:r>
              <a:rPr lang="en-US" baseline="-25000"/>
              <a:t>out</a:t>
            </a:r>
            <a:r>
              <a:rPr lang="en-US"/>
              <a:t>, SNR</a:t>
            </a:r>
            <a:r>
              <a:rPr lang="en-US" baseline="-25000"/>
              <a:t>in</a:t>
            </a:r>
            <a:r>
              <a:rPr lang="en-US"/>
              <a:t>, SNR</a:t>
            </a:r>
            <a:r>
              <a:rPr lang="en-US" baseline="-25000"/>
              <a:t>out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 </a:t>
            </a:r>
            <a:endParaRPr lang="cs-CZ"/>
          </a:p>
        </p:txBody>
      </p:sp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4092575" y="3832225"/>
          <a:ext cx="2897188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0" name="Equation" r:id="rId3" imgW="1358900" imgH="838200" progId="Equation.3">
                  <p:embed/>
                </p:oleObj>
              </mc:Choice>
              <mc:Fallback>
                <p:oleObj name="Equation" r:id="rId3" imgW="13589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832225"/>
                        <a:ext cx="2897188" cy="1787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E6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0" y="5391150"/>
            <a:ext cx="52562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pričom: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...</a:t>
            </a:r>
            <a:r>
              <a:rPr lang="en-US" dirty="0" err="1">
                <a:solidFill>
                  <a:srgbClr val="FF0000"/>
                </a:solidFill>
              </a:rPr>
              <a:t>ekvivalentn</a:t>
            </a:r>
            <a:r>
              <a:rPr lang="sk-SK" dirty="0">
                <a:solidFill>
                  <a:srgbClr val="FF0000"/>
                </a:solidFill>
              </a:rPr>
              <a:t>á šumová teplota el. zariadenia prepočítaná na vstup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T</a:t>
            </a:r>
            <a:r>
              <a:rPr lang="sk-SK" baseline="-25000" dirty="0"/>
              <a:t>0</a:t>
            </a:r>
            <a:r>
              <a:rPr lang="sk-SK" dirty="0"/>
              <a:t> ...okolitá (pracovná) teplota</a:t>
            </a:r>
            <a:endParaRPr lang="cs-CZ" dirty="0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681538" y="6230938"/>
            <a:ext cx="4211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F = 10 log F = </a:t>
            </a:r>
            <a:r>
              <a:rPr lang="sk-SK" dirty="0" err="1"/>
              <a:t>SNR</a:t>
            </a:r>
            <a:r>
              <a:rPr lang="sk-SK" baseline="-25000" dirty="0" err="1"/>
              <a:t>in</a:t>
            </a:r>
            <a:r>
              <a:rPr lang="en-US" baseline="-25000" dirty="0"/>
              <a:t>[dB]</a:t>
            </a:r>
            <a:r>
              <a:rPr lang="sk-SK" baseline="-25000" dirty="0"/>
              <a:t> </a:t>
            </a:r>
            <a:r>
              <a:rPr lang="sk-SK" dirty="0"/>
              <a:t>– </a:t>
            </a:r>
            <a:r>
              <a:rPr lang="sk-SK" dirty="0" err="1"/>
              <a:t>SNR</a:t>
            </a:r>
            <a:r>
              <a:rPr lang="sk-SK" baseline="-25000" dirty="0" err="1"/>
              <a:t>out</a:t>
            </a:r>
            <a:r>
              <a:rPr lang="en-US" baseline="-25000" dirty="0"/>
              <a:t>[dB] 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dB</a:t>
            </a:r>
            <a:r>
              <a:rPr lang="en-US" dirty="0"/>
              <a:t>]</a:t>
            </a:r>
            <a:endParaRPr lang="cs-CZ" dirty="0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7164388" y="4508500"/>
            <a:ext cx="1728787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[bezrozmern</a:t>
            </a:r>
            <a:r>
              <a:rPr lang="sk-SK"/>
              <a:t>é</a:t>
            </a:r>
            <a:r>
              <a:rPr lang="en-US"/>
              <a:t>]</a:t>
            </a:r>
            <a:endParaRPr lang="cs-CZ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708400" y="3163888"/>
            <a:ext cx="5256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err="1">
                <a:solidFill>
                  <a:srgbClr val="FF0000"/>
                </a:solidFill>
              </a:rPr>
              <a:t>Noise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figure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NF</a:t>
            </a:r>
            <a:r>
              <a:rPr lang="sk-SK" dirty="0">
                <a:solidFill>
                  <a:srgbClr val="FF0000"/>
                </a:solidFill>
              </a:rPr>
              <a:t>, alebo len F </a:t>
            </a:r>
            <a:r>
              <a:rPr lang="sk-SK" dirty="0"/>
              <a:t>– šumové číslo aktívneho zariadenia (zosilňovača, antény atď.)</a:t>
            </a:r>
            <a:endParaRPr lang="cs-CZ" dirty="0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5508625" y="4797425"/>
            <a:ext cx="5762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3492500" y="1268413"/>
            <a:ext cx="10810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2555875" y="17732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4573588" y="177323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2195513" y="981075"/>
            <a:ext cx="9350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in</a:t>
            </a:r>
            <a:r>
              <a:rPr lang="sk-SK"/>
              <a:t>,N</a:t>
            </a:r>
            <a:r>
              <a:rPr lang="sk-SK" baseline="-25000"/>
              <a:t>in</a:t>
            </a:r>
            <a:r>
              <a:rPr lang="sk-SK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SNR</a:t>
            </a:r>
            <a:r>
              <a:rPr lang="sk-SK" baseline="-25000"/>
              <a:t>in</a:t>
            </a:r>
            <a:endParaRPr lang="cs-CZ"/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3492500" y="1412875"/>
            <a:ext cx="10795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/>
              <a:t>G...Gain</a:t>
            </a:r>
            <a:endParaRPr lang="sk-SK" dirty="0"/>
          </a:p>
          <a:p>
            <a:pPr algn="ctr" eaLnBrk="1" hangingPunct="1">
              <a:spcBef>
                <a:spcPct val="50000"/>
              </a:spcBef>
            </a:pPr>
            <a:r>
              <a:rPr lang="sk-SK" dirty="0"/>
              <a:t>F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787900" y="981075"/>
            <a:ext cx="14398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out</a:t>
            </a:r>
            <a:r>
              <a:rPr lang="sk-SK"/>
              <a:t>,N</a:t>
            </a:r>
            <a:r>
              <a:rPr lang="sk-SK" baseline="-25000"/>
              <a:t>out</a:t>
            </a:r>
            <a:r>
              <a:rPr lang="sk-SK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SNR</a:t>
            </a:r>
            <a:r>
              <a:rPr lang="sk-SK" baseline="-25000"/>
              <a:t>out</a:t>
            </a:r>
            <a:endParaRPr lang="cs-CZ"/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084888" y="1989138"/>
            <a:ext cx="24479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out</a:t>
            </a:r>
            <a:r>
              <a:rPr lang="sk-SK"/>
              <a:t> = G . S</a:t>
            </a:r>
            <a:r>
              <a:rPr lang="sk-SK" baseline="-25000"/>
              <a:t>in</a:t>
            </a:r>
            <a:endParaRPr lang="en-US" baseline="-25000"/>
          </a:p>
          <a:p>
            <a:pPr eaLnBrk="1" hangingPunct="1"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out</a:t>
            </a:r>
            <a:r>
              <a:rPr lang="en-US"/>
              <a:t>=G.N</a:t>
            </a:r>
            <a:r>
              <a:rPr lang="en-US" baseline="-25000"/>
              <a:t>in</a:t>
            </a:r>
            <a:r>
              <a:rPr lang="en-US"/>
              <a:t>+N </a:t>
            </a:r>
            <a:r>
              <a:rPr lang="en-US" baseline="-25000"/>
              <a:t>vlastn</a:t>
            </a:r>
            <a:r>
              <a:rPr lang="sk-SK" baseline="-25000"/>
              <a:t>ý</a:t>
            </a:r>
            <a:endParaRPr lang="en-US"/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6156325" y="5876925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>
                <a:solidFill>
                  <a:srgbClr val="FF0000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potom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decibelové</a:t>
            </a:r>
            <a:r>
              <a:rPr lang="sk-SK" dirty="0"/>
              <a:t>:</a:t>
            </a:r>
            <a:endParaRPr lang="cs-CZ" dirty="0"/>
          </a:p>
        </p:txBody>
      </p:sp>
      <p:graphicFrame>
        <p:nvGraphicFramePr>
          <p:cNvPr id="10259" name="Object 23"/>
          <p:cNvGraphicFramePr>
            <a:graphicFrameLocks noChangeAspect="1"/>
          </p:cNvGraphicFramePr>
          <p:nvPr/>
        </p:nvGraphicFramePr>
        <p:xfrm>
          <a:off x="2341563" y="6059488"/>
          <a:ext cx="1943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1" name="Rovnica" r:id="rId5" imgW="838200" imgH="228600" progId="Equation.3">
                  <p:embed/>
                </p:oleObj>
              </mc:Choice>
              <mc:Fallback>
                <p:oleObj name="Rovnica" r:id="rId5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6059488"/>
                        <a:ext cx="19431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Text Box 23"/>
          <p:cNvSpPr txBox="1">
            <a:spLocks noChangeArrowheads="1"/>
          </p:cNvSpPr>
          <p:nvPr/>
        </p:nvSpPr>
        <p:spPr bwMode="auto">
          <a:xfrm>
            <a:off x="36513" y="0"/>
            <a:ext cx="7993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400"/>
              <a:t>Šum je vlastnosťou každej hmoty  </a:t>
            </a:r>
            <a:r>
              <a:rPr lang="en-US" sz="1400">
                <a:sym typeface="Wingdings" pitchFamily="2" charset="2"/>
              </a:rPr>
              <a:t></a:t>
            </a:r>
            <a:r>
              <a:rPr lang="sk-SK" sz="1400">
                <a:sym typeface="Wingdings" pitchFamily="2" charset="2"/>
              </a:rPr>
              <a:t> každý el. </a:t>
            </a:r>
            <a:r>
              <a:rPr lang="sk-SK" sz="1400" b="1" u="sng">
                <a:sym typeface="Wingdings" pitchFamily="2" charset="2"/>
              </a:rPr>
              <a:t>zosilňovač</a:t>
            </a:r>
            <a:r>
              <a:rPr lang="sk-SK" sz="1400">
                <a:sym typeface="Wingdings" pitchFamily="2" charset="2"/>
              </a:rPr>
              <a:t> okrem toho, že spolu so signálom zosilňuje aj šum, pridáva k tomu ešte aj vlastný šum. </a:t>
            </a:r>
            <a:r>
              <a:rPr lang="en-US" sz="1400">
                <a:sym typeface="Wingdings" pitchFamily="2" charset="2"/>
              </a:rPr>
              <a:t> d</a:t>
            </a:r>
            <a:r>
              <a:rPr lang="sk-SK" sz="1400">
                <a:sym typeface="Wingdings" pitchFamily="2" charset="2"/>
              </a:rPr>
              <a:t>ôležitý</a:t>
            </a:r>
            <a:r>
              <a:rPr lang="en-US" sz="1400">
                <a:sym typeface="Wingdings" pitchFamily="2" charset="2"/>
              </a:rPr>
              <a:t> parameter </a:t>
            </a:r>
            <a:r>
              <a:rPr lang="sk-SK" sz="1400">
                <a:sym typeface="Wingdings" pitchFamily="2" charset="2"/>
              </a:rPr>
              <a:t>el.zariadení:</a:t>
            </a:r>
            <a:endParaRPr lang="en-US" sz="14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82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921625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Príklad:  Vypočítajte šumové číslo zosilňovača pri pracovnej teplote 300 K a pri šumovej teplote prepočítanej na jeho vstup  400 K.</a:t>
            </a:r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19250" y="1196975"/>
            <a:ext cx="4608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  3,7 dB</a:t>
            </a:r>
            <a:endParaRPr lang="en-US" sz="160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84213" y="2276475"/>
            <a:ext cx="7921625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Príklad:  Vypočítajte šumovú teplotu zosilňovača prepočítanú na jeho vstup pri pracovnej teplote 290 K, keď vieme, že jeho šumové číslo je 4 dB.</a:t>
            </a:r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331913" y="3213100"/>
            <a:ext cx="4608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  T</a:t>
            </a:r>
            <a:r>
              <a:rPr lang="sk-SK" sz="1600" baseline="-25000"/>
              <a:t>e</a:t>
            </a:r>
            <a:r>
              <a:rPr lang="sk-SK" sz="1600"/>
              <a:t> = 438,8 K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274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8962" cy="83026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/>
              <a:t>Šumové číslo </a:t>
            </a:r>
            <a:r>
              <a:rPr lang="en-US" sz="2400" b="1"/>
              <a:t>(F</a:t>
            </a:r>
            <a:r>
              <a:rPr lang="en-US" sz="2400" b="1" baseline="-25000"/>
              <a:t>L</a:t>
            </a:r>
            <a:r>
              <a:rPr lang="en-US" sz="2400" b="1"/>
              <a:t>) </a:t>
            </a:r>
            <a:r>
              <a:rPr lang="cs-CZ" sz="2400" b="1"/>
              <a:t>zariadenia so stratou </a:t>
            </a:r>
            <a:r>
              <a:rPr lang="en-US" sz="2400" b="1"/>
              <a:t>L </a:t>
            </a:r>
            <a:r>
              <a:rPr lang="cs-CZ" sz="2400" b="1"/>
              <a:t>(útlmom) – káblov a pod.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187325" y="2852738"/>
          <a:ext cx="532765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0" name="Equation" r:id="rId3" imgW="2552700" imgH="1155700" progId="Equation.3">
                  <p:embed/>
                </p:oleObj>
              </mc:Choice>
              <mc:Fallback>
                <p:oleObj name="Equation" r:id="rId3" imgW="25527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852738"/>
                        <a:ext cx="5327650" cy="2203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5391150"/>
            <a:ext cx="525621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</a:t>
            </a:r>
            <a:r>
              <a:rPr lang="en-US" baseline="-25000"/>
              <a:t>e</a:t>
            </a:r>
            <a:r>
              <a:rPr lang="en-US"/>
              <a:t> ...ekvivalentn</a:t>
            </a:r>
            <a:r>
              <a:rPr lang="sk-SK"/>
              <a:t>á šumová teplota el. zariadenia prepočítaná na vstup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T</a:t>
            </a:r>
            <a:r>
              <a:rPr lang="sk-SK" baseline="-25000"/>
              <a:t>0</a:t>
            </a:r>
            <a:r>
              <a:rPr lang="sk-SK"/>
              <a:t> ...okolitá (pracovná) teplota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T</a:t>
            </a:r>
            <a:r>
              <a:rPr lang="sk-SK" baseline="-25000"/>
              <a:t>out</a:t>
            </a:r>
            <a:r>
              <a:rPr lang="sk-SK"/>
              <a:t> ... výstupná šumová teplota</a:t>
            </a:r>
            <a:endParaRPr lang="cs-CZ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932363" y="6237288"/>
            <a:ext cx="3995737" cy="366712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F</a:t>
            </a:r>
            <a:r>
              <a:rPr lang="en-US" baseline="-25000"/>
              <a:t>L[dB]</a:t>
            </a:r>
            <a:r>
              <a:rPr lang="sk-SK"/>
              <a:t> = 10 log F</a:t>
            </a:r>
            <a:r>
              <a:rPr lang="en-US" baseline="-25000"/>
              <a:t>L</a:t>
            </a:r>
            <a:r>
              <a:rPr lang="sk-SK"/>
              <a:t>     </a:t>
            </a:r>
            <a:r>
              <a:rPr lang="en-US" baseline="-25000"/>
              <a:t>  </a:t>
            </a:r>
            <a:r>
              <a:rPr lang="en-US"/>
              <a:t>[dB]</a:t>
            </a:r>
            <a:endParaRPr lang="cs-CZ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427538" y="4292600"/>
            <a:ext cx="1728787" cy="366713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[bezrozmern</a:t>
            </a:r>
            <a:r>
              <a:rPr lang="sk-SK"/>
              <a:t>é</a:t>
            </a:r>
            <a:r>
              <a:rPr lang="en-US"/>
              <a:t>]</a:t>
            </a:r>
            <a:endParaRPr lang="cs-CZ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95288" y="2492375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noise figure F</a:t>
            </a:r>
            <a:r>
              <a:rPr lang="sk-SK" baseline="-25000"/>
              <a:t>L</a:t>
            </a:r>
            <a:r>
              <a:rPr lang="sk-SK"/>
              <a:t> – šumové číslo zariadenia: </a:t>
            </a:r>
            <a:endParaRPr lang="cs-CZ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5508625" y="4797425"/>
            <a:ext cx="5762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492500" y="1268413"/>
            <a:ext cx="10810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2555875" y="17732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4573588" y="177323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2195513" y="981075"/>
            <a:ext cx="9350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in</a:t>
            </a:r>
            <a:r>
              <a:rPr lang="sk-SK"/>
              <a:t>,N</a:t>
            </a:r>
            <a:r>
              <a:rPr lang="sk-SK" baseline="-25000"/>
              <a:t>in</a:t>
            </a:r>
            <a:r>
              <a:rPr lang="sk-SK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</a:t>
            </a:r>
            <a:r>
              <a:rPr lang="en-US"/>
              <a:t>R</a:t>
            </a:r>
            <a:r>
              <a:rPr lang="en-US" baseline="-25000"/>
              <a:t>i</a:t>
            </a:r>
            <a:r>
              <a:rPr lang="sk-SK" baseline="-25000"/>
              <a:t>n</a:t>
            </a:r>
            <a:endParaRPr lang="cs-CZ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3492500" y="1341438"/>
            <a:ext cx="11509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k-SK" dirty="0"/>
              <a:t>L </a:t>
            </a:r>
            <a:r>
              <a:rPr lang="en-US" dirty="0" smtClean="0"/>
              <a:t>...</a:t>
            </a:r>
            <a:r>
              <a:rPr lang="sk-SK" dirty="0" smtClean="0"/>
              <a:t> </a:t>
            </a:r>
            <a:r>
              <a:rPr lang="sk-SK" dirty="0" err="1"/>
              <a:t>Loss</a:t>
            </a:r>
            <a:endParaRPr lang="en-US" dirty="0"/>
          </a:p>
          <a:p>
            <a:pPr algn="ctr" eaLnBrk="1" hangingPunct="1">
              <a:spcBef>
                <a:spcPct val="50000"/>
              </a:spcBef>
            </a:pPr>
            <a:r>
              <a:rPr lang="en-US" dirty="0"/>
              <a:t>F</a:t>
            </a:r>
            <a:r>
              <a:rPr lang="en-US" baseline="-25000" dirty="0"/>
              <a:t>L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4787900" y="981075"/>
            <a:ext cx="14398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out</a:t>
            </a:r>
            <a:r>
              <a:rPr lang="sk-SK"/>
              <a:t>,N</a:t>
            </a:r>
            <a:r>
              <a:rPr lang="sk-SK" baseline="-25000"/>
              <a:t>out</a:t>
            </a:r>
            <a:r>
              <a:rPr lang="sk-SK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SN</a:t>
            </a:r>
            <a:r>
              <a:rPr lang="en-US"/>
              <a:t>R</a:t>
            </a:r>
            <a:r>
              <a:rPr lang="sk-SK" baseline="-25000"/>
              <a:t>out</a:t>
            </a:r>
            <a:endParaRPr lang="cs-CZ"/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6227763" y="1412875"/>
            <a:ext cx="24479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 &gt; 0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S</a:t>
            </a:r>
            <a:r>
              <a:rPr lang="sk-SK" baseline="-25000"/>
              <a:t>out</a:t>
            </a:r>
            <a:r>
              <a:rPr lang="sk-SK"/>
              <a:t> = S</a:t>
            </a:r>
            <a:r>
              <a:rPr lang="sk-SK" baseline="-25000"/>
              <a:t>in</a:t>
            </a:r>
            <a:r>
              <a:rPr lang="sk-SK"/>
              <a:t>/L</a:t>
            </a:r>
            <a:endParaRPr lang="en-US"/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6156325" y="58769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potom </a:t>
            </a:r>
            <a:r>
              <a:rPr lang="sk-SK"/>
              <a:t>decibelové:</a:t>
            </a:r>
            <a:endParaRPr lang="cs-CZ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6227763" y="2565400"/>
            <a:ext cx="2665412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potom vstupná šum. teplota:</a:t>
            </a:r>
            <a:endParaRPr lang="en-US"/>
          </a:p>
        </p:txBody>
      </p:sp>
      <p:graphicFrame>
        <p:nvGraphicFramePr>
          <p:cNvPr id="12307" name="Object 20"/>
          <p:cNvGraphicFramePr>
            <a:graphicFrameLocks noChangeAspect="1"/>
          </p:cNvGraphicFramePr>
          <p:nvPr/>
        </p:nvGraphicFramePr>
        <p:xfrm>
          <a:off x="6443663" y="3213100"/>
          <a:ext cx="20161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1" name="Rovnica" r:id="rId5" imgW="838200" imgH="228600" progId="Equation.3">
                  <p:embed/>
                </p:oleObj>
              </mc:Choice>
              <mc:Fallback>
                <p:oleObj name="Rovnica" r:id="rId5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213100"/>
                        <a:ext cx="2016125" cy="549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1"/>
          <p:cNvGraphicFramePr>
            <a:graphicFrameLocks noChangeAspect="1"/>
          </p:cNvGraphicFramePr>
          <p:nvPr/>
        </p:nvGraphicFramePr>
        <p:xfrm>
          <a:off x="6443663" y="4365625"/>
          <a:ext cx="2260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" name="Rovnica" r:id="rId7" imgW="939392" imgH="393529" progId="Equation.3">
                  <p:embed/>
                </p:oleObj>
              </mc:Choice>
              <mc:Fallback>
                <p:oleObj name="Rovnica" r:id="rId7" imgW="93939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365625"/>
                        <a:ext cx="2260600" cy="946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6300788" y="3860800"/>
            <a:ext cx="2843212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a </a:t>
            </a:r>
            <a:r>
              <a:rPr lang="sk-SK" b="1" dirty="0">
                <a:solidFill>
                  <a:srgbClr val="FF0000"/>
                </a:solidFill>
              </a:rPr>
              <a:t>výstupná </a:t>
            </a:r>
            <a:r>
              <a:rPr lang="sk-SK" dirty="0"/>
              <a:t>šumová </a:t>
            </a:r>
            <a:r>
              <a:rPr lang="sk-SK" dirty="0" err="1"/>
              <a:t>tepl</a:t>
            </a:r>
            <a:r>
              <a:rPr lang="sk-SK" dirty="0"/>
              <a:t>.:</a:t>
            </a:r>
            <a:endParaRPr lang="en-US" dirty="0"/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4926013" y="3040063"/>
            <a:ext cx="36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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6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10541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Príklad: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Obvod má stratu 2,5 dB, pracovná teplota je 400 K. Treba vypočítať ekvivalentnú šumovú teplotu na jeho vstupe a výstupe.</a:t>
            </a:r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76375" y="2133600"/>
            <a:ext cx="5400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  T</a:t>
            </a:r>
            <a:r>
              <a:rPr lang="sk-SK" sz="1600" baseline="-25000"/>
              <a:t>e</a:t>
            </a:r>
            <a:r>
              <a:rPr lang="sk-SK" sz="1600"/>
              <a:t> = 311,3 K,  T</a:t>
            </a:r>
            <a:r>
              <a:rPr lang="sk-SK" sz="1600" baseline="-25000"/>
              <a:t>out</a:t>
            </a:r>
            <a:r>
              <a:rPr lang="sk-SK" sz="1600"/>
              <a:t>=175,1 K</a:t>
            </a:r>
            <a:endParaRPr lang="en-US" sz="16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3163888"/>
            <a:ext cx="78025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Poučenie: 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Obvod so stratou zmenšuje ekvivalentnú šumovú teplotu</a:t>
            </a:r>
            <a:r>
              <a:rPr lang="en-US"/>
              <a:t> – </a:t>
            </a:r>
            <a:r>
              <a:rPr lang="sk-SK"/>
              <a:t>potláča šum. </a:t>
            </a:r>
            <a:r>
              <a:rPr lang="sk-SK">
                <a:sym typeface="Wingdings" pitchFamily="2" charset="2"/>
              </a:rPr>
              <a:t>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5318-014A-4499-BC0C-DE518C0D23FA}" type="slidenum">
              <a:rPr lang="cs-CZ"/>
              <a:pPr/>
              <a:t>3</a:t>
            </a:fld>
            <a:endParaRPr lang="cs-CZ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Problematika antén</a:t>
            </a:r>
            <a:endParaRPr lang="en-US" sz="2400" b="1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30967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Izotropný žiarič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en-US" dirty="0" smtClean="0"/>
              <a:t>isotropic radiator) </a:t>
            </a:r>
            <a:r>
              <a:rPr lang="sk-SK" dirty="0" err="1" smtClean="0"/>
              <a:t>všesmerová</a:t>
            </a:r>
            <a:r>
              <a:rPr lang="sk-SK" dirty="0" smtClean="0"/>
              <a:t> </a:t>
            </a:r>
            <a:r>
              <a:rPr lang="sk-SK" dirty="0"/>
              <a:t>anténa – fiktívna – často používaná ako vzťažná pri vyjadrení zisku iných antén v </a:t>
            </a:r>
            <a:r>
              <a:rPr lang="en-US" dirty="0"/>
              <a:t>[</a:t>
            </a:r>
            <a:r>
              <a:rPr lang="sk-SK" dirty="0" err="1"/>
              <a:t>dBi</a:t>
            </a:r>
            <a:r>
              <a:rPr lang="en-US" dirty="0"/>
              <a:t>]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174753" y="1143477"/>
            <a:ext cx="4969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sk-SK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en-US" dirty="0" err="1"/>
              <a:t>Smerov</a:t>
            </a:r>
            <a:r>
              <a:rPr lang="sk-SK" dirty="0"/>
              <a:t>é antény </a:t>
            </a:r>
            <a:r>
              <a:rPr lang="sk-SK" b="0" dirty="0"/>
              <a:t>(vyžarovaný výkon sústredený do užšieho lúča</a:t>
            </a:r>
            <a:r>
              <a:rPr lang="en-US" b="0" dirty="0"/>
              <a:t> </a:t>
            </a:r>
            <a:r>
              <a:rPr lang="en-US" b="0" dirty="0">
                <a:sym typeface="Wingdings" pitchFamily="2" charset="2"/>
              </a:rPr>
              <a:t> </a:t>
            </a:r>
            <a:r>
              <a:rPr lang="en-US" b="0" dirty="0" err="1">
                <a:sym typeface="Wingdings" pitchFamily="2" charset="2"/>
              </a:rPr>
              <a:t>smerov</a:t>
            </a:r>
            <a:r>
              <a:rPr lang="sk-SK" b="0" dirty="0">
                <a:sym typeface="Wingdings" pitchFamily="2" charset="2"/>
              </a:rPr>
              <a:t>á charakteristika</a:t>
            </a:r>
            <a:r>
              <a:rPr lang="sk-SK" b="0" dirty="0"/>
              <a:t> tvarovaná konštrukčným prevedením antény)</a:t>
            </a:r>
            <a:r>
              <a:rPr lang="en-US" b="0" dirty="0"/>
              <a:t>. Z</a:t>
            </a:r>
            <a:r>
              <a:rPr lang="sk-SK" b="0" dirty="0" err="1"/>
              <a:t>ákladný</a:t>
            </a:r>
            <a:r>
              <a:rPr lang="sk-SK" b="0" dirty="0"/>
              <a:t> prvok smerovej antény - dipól</a:t>
            </a:r>
            <a:endParaRPr lang="en-US" b="0" dirty="0"/>
          </a:p>
        </p:txBody>
      </p:sp>
      <p:pic>
        <p:nvPicPr>
          <p:cNvPr id="29705" name="Picture 9" descr="Antena_yagiuda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8002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268538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4844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051051" y="4257565"/>
            <a:ext cx="7126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</a:rPr>
              <a:t>žiarič</a:t>
            </a:r>
            <a:r>
              <a:rPr lang="sk-SK" dirty="0"/>
              <a:t> – aktívny prvok antény – napr. </a:t>
            </a:r>
            <a:r>
              <a:rPr lang="sk-SK" dirty="0" err="1"/>
              <a:t>polvlnový</a:t>
            </a:r>
            <a:r>
              <a:rPr lang="sk-SK" dirty="0"/>
              <a:t> </a:t>
            </a:r>
            <a:r>
              <a:rPr lang="sk-SK" dirty="0" smtClean="0"/>
              <a:t>dipól (môže byť aj                                       </a:t>
            </a:r>
            <a:r>
              <a:rPr lang="sk-SK" dirty="0" err="1" smtClean="0"/>
              <a:t>celovlnový</a:t>
            </a:r>
            <a:r>
              <a:rPr lang="sk-SK" dirty="0" smtClean="0"/>
              <a:t> – pre vyššie </a:t>
            </a:r>
            <a:r>
              <a:rPr lang="sk-SK" dirty="0" err="1" smtClean="0"/>
              <a:t>frekv</a:t>
            </a:r>
            <a:r>
              <a:rPr lang="sk-SK" dirty="0" smtClean="0"/>
              <a:t>.)</a:t>
            </a:r>
            <a:endParaRPr lang="en-US" dirty="0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1692274" y="4437112"/>
            <a:ext cx="467271" cy="215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2771775" y="5445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951163" y="5449888"/>
            <a:ext cx="2773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smer dopadajúceho </a:t>
            </a:r>
            <a:r>
              <a:rPr lang="sk-SK" dirty="0" err="1"/>
              <a:t>e-m</a:t>
            </a:r>
            <a:r>
              <a:rPr lang="sk-SK" dirty="0"/>
              <a:t> žiarenia - signálu</a:t>
            </a:r>
            <a:endParaRPr lang="en-US" dirty="0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648008" y="4764088"/>
            <a:ext cx="619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</a:rPr>
              <a:t>direktory</a:t>
            </a:r>
            <a:r>
              <a:rPr lang="sk-SK" dirty="0"/>
              <a:t> – pasívne prvky antény – formujú tvar charakteristiky, zvyšujú zisk</a:t>
            </a:r>
            <a:endParaRPr lang="en-US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0" y="4076700"/>
            <a:ext cx="8675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 dirty="0">
                <a:solidFill>
                  <a:srgbClr val="FF0000"/>
                </a:solidFill>
              </a:rPr>
              <a:t>reflektor</a:t>
            </a:r>
            <a:r>
              <a:rPr lang="sk-SK" sz="1400" dirty="0"/>
              <a:t>– pasívny prvok antény – odráža </a:t>
            </a:r>
            <a:r>
              <a:rPr lang="sk-SK" sz="1400" dirty="0" err="1"/>
              <a:t>e-m</a:t>
            </a:r>
            <a:r>
              <a:rPr lang="sk-SK" sz="1400" dirty="0"/>
              <a:t> žiarenie na </a:t>
            </a:r>
            <a:r>
              <a:rPr lang="sk-SK" sz="1400" dirty="0" err="1"/>
              <a:t>žiarič,formuje</a:t>
            </a:r>
            <a:r>
              <a:rPr lang="sk-SK" sz="1400" dirty="0"/>
              <a:t> tvar charakteristiky, zvyšuje zisk</a:t>
            </a:r>
            <a:endParaRPr lang="en-US" sz="1400" dirty="0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684213" y="43656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2051050" y="4941888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2268538" y="49418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>
            <a:off x="2484438" y="50133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" name="Skupina 2"/>
          <p:cNvGrpSpPr/>
          <p:nvPr/>
        </p:nvGrpSpPr>
        <p:grpSpPr>
          <a:xfrm>
            <a:off x="611188" y="2615759"/>
            <a:ext cx="720725" cy="719137"/>
            <a:chOff x="611188" y="1773238"/>
            <a:chExt cx="720725" cy="719137"/>
          </a:xfrm>
        </p:grpSpPr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900113" y="2060575"/>
              <a:ext cx="107950" cy="1079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flipV="1">
              <a:off x="971550" y="17732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V="1">
              <a:off x="1116013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V="1">
              <a:off x="1116013" y="1844675"/>
              <a:ext cx="1428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1116013" y="2276475"/>
              <a:ext cx="14287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971550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 flipV="1">
              <a:off x="684213" y="1844675"/>
              <a:ext cx="14287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flipH="1" flipV="1">
              <a:off x="611188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flipH="1">
              <a:off x="684213" y="220503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618657" y="2470159"/>
            <a:ext cx="4030662" cy="1131888"/>
            <a:chOff x="1979613" y="2225675"/>
            <a:chExt cx="4030662" cy="1131888"/>
          </a:xfrm>
        </p:grpSpPr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2843213" y="23701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2843213" y="28749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3563938" y="2441575"/>
              <a:ext cx="129540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b="1" dirty="0"/>
                <a:t>dipól</a:t>
              </a:r>
              <a:r>
                <a:rPr lang="sk-SK" dirty="0"/>
                <a:t> (</a:t>
              </a:r>
              <a:r>
                <a:rPr lang="sk-SK" dirty="0" err="1"/>
                <a:t>polvlnový</a:t>
              </a:r>
              <a:r>
                <a:rPr lang="sk-SK" dirty="0"/>
                <a:t>: l=</a:t>
              </a:r>
              <a:r>
                <a:rPr lang="el-GR" dirty="0"/>
                <a:t>λ</a:t>
              </a:r>
              <a:r>
                <a:rPr lang="sk-SK" dirty="0"/>
                <a:t>/2</a:t>
              </a:r>
              <a:endParaRPr lang="en-US" dirty="0"/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2843213" y="2441575"/>
              <a:ext cx="719137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38" name="Oval 42"/>
            <p:cNvSpPr>
              <a:spLocks noChangeArrowheads="1"/>
            </p:cNvSpPr>
            <p:nvPr/>
          </p:nvSpPr>
          <p:spPr bwMode="auto">
            <a:xfrm>
              <a:off x="2124075" y="2441575"/>
              <a:ext cx="719138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1979613" y="2801938"/>
              <a:ext cx="1655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 flipV="1">
              <a:off x="2843213" y="2441575"/>
              <a:ext cx="360362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 flipV="1">
              <a:off x="2843213" y="2514600"/>
              <a:ext cx="5762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 flipV="1">
              <a:off x="2916238" y="2659063"/>
              <a:ext cx="64770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 flipV="1">
              <a:off x="2843213" y="2801938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2843213" y="2801938"/>
              <a:ext cx="6492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4859338" y="2801938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46" name="Text Box 50"/>
            <p:cNvSpPr txBox="1">
              <a:spLocks noChangeArrowheads="1"/>
            </p:cNvSpPr>
            <p:nvPr/>
          </p:nvSpPr>
          <p:spPr bwMode="auto">
            <a:xfrm>
              <a:off x="4859338" y="2225675"/>
              <a:ext cx="1150937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smer max.príjmu</a:t>
              </a:r>
              <a:endParaRPr lang="en-US" sz="1400"/>
            </a:p>
          </p:txBody>
        </p:sp>
      </p:grpSp>
      <p:sp>
        <p:nvSpPr>
          <p:cNvPr id="2" name="BlokTextu 1"/>
          <p:cNvSpPr txBox="1"/>
          <p:nvPr/>
        </p:nvSpPr>
        <p:spPr>
          <a:xfrm>
            <a:off x="875905" y="6205418"/>
            <a:ext cx="590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všetko upevnené na vodivej, alebo nevodivej tyči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3001" y="3497550"/>
            <a:ext cx="38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Ďalšie tvary smerových antén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19138" y="3756828"/>
            <a:ext cx="213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Anténa typu </a:t>
            </a:r>
            <a:r>
              <a:rPr lang="sk-SK" dirty="0" err="1" smtClean="0"/>
              <a:t>Yagi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75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4"/>
          <p:cNvSpPr>
            <a:spLocks noChangeArrowheads="1"/>
          </p:cNvSpPr>
          <p:nvPr/>
        </p:nvSpPr>
        <p:spPr bwMode="auto">
          <a:xfrm>
            <a:off x="971550" y="3860800"/>
            <a:ext cx="2087563" cy="9366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403350" y="981075"/>
            <a:ext cx="792163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916238" y="981075"/>
            <a:ext cx="792162" cy="5032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140200" y="981075"/>
            <a:ext cx="79216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435600" y="981075"/>
            <a:ext cx="792163" cy="5032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3" name="Arc 6"/>
          <p:cNvSpPr>
            <a:spLocks/>
          </p:cNvSpPr>
          <p:nvPr/>
        </p:nvSpPr>
        <p:spPr bwMode="auto">
          <a:xfrm rot="2389511">
            <a:off x="323850" y="1052513"/>
            <a:ext cx="360363" cy="433387"/>
          </a:xfrm>
          <a:custGeom>
            <a:avLst/>
            <a:gdLst>
              <a:gd name="T0" fmla="*/ 0 w 21600"/>
              <a:gd name="T1" fmla="*/ 0 h 21600"/>
              <a:gd name="T2" fmla="*/ 6012106 w 21600"/>
              <a:gd name="T3" fmla="*/ 8695569 h 21600"/>
              <a:gd name="T4" fmla="*/ 0 w 21600"/>
              <a:gd name="T5" fmla="*/ 869556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611188" y="11969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2555875" y="11969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3708400" y="11969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4932363" y="11969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>
            <a:off x="6227763" y="11969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3059113" y="9810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1</a:t>
            </a:r>
            <a:endParaRPr lang="en-US"/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5580063" y="10525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2</a:t>
            </a:r>
            <a:endParaRPr lang="en-US"/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1476375" y="10525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L</a:t>
            </a:r>
            <a:r>
              <a:rPr lang="sk-SK" baseline="-25000"/>
              <a:t>1</a:t>
            </a:r>
            <a:endParaRPr lang="en-US"/>
          </a:p>
        </p:txBody>
      </p:sp>
      <p:sp>
        <p:nvSpPr>
          <p:cNvPr id="14352" name="Text Box 15"/>
          <p:cNvSpPr txBox="1">
            <a:spLocks noChangeArrowheads="1"/>
          </p:cNvSpPr>
          <p:nvPr/>
        </p:nvSpPr>
        <p:spPr bwMode="auto">
          <a:xfrm>
            <a:off x="4211638" y="105251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L</a:t>
            </a:r>
            <a:r>
              <a:rPr lang="sk-SK" baseline="-25000"/>
              <a:t>2</a:t>
            </a:r>
            <a:endParaRPr lang="en-US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395288" y="260350"/>
            <a:ext cx="57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a</a:t>
            </a:r>
            <a:r>
              <a:rPr lang="sk-SK"/>
              <a:t>, T</a:t>
            </a:r>
            <a:r>
              <a:rPr lang="sk-SK" baseline="-25000"/>
              <a:t>a</a:t>
            </a:r>
            <a:endParaRPr lang="en-US"/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195513" y="11969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2268538" y="765175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sk-SK" baseline="-25000"/>
              <a:t>1</a:t>
            </a:r>
            <a:endParaRPr lang="en-US"/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468313" y="1989138"/>
            <a:ext cx="7921625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ekvivalentná šumová teplota celej kaskády (prepočítaná do bodu P</a:t>
            </a:r>
            <a:r>
              <a:rPr lang="sk-SK" baseline="-25000"/>
              <a:t>1</a:t>
            </a:r>
            <a:r>
              <a:rPr lang="sk-SK"/>
              <a:t>, bez antény):</a:t>
            </a:r>
            <a:endParaRPr lang="en-US"/>
          </a:p>
        </p:txBody>
      </p:sp>
      <p:graphicFrame>
        <p:nvGraphicFramePr>
          <p:cNvPr id="14357" name="Object 20"/>
          <p:cNvGraphicFramePr>
            <a:graphicFrameLocks noChangeAspect="1"/>
          </p:cNvGraphicFramePr>
          <p:nvPr/>
        </p:nvGraphicFramePr>
        <p:xfrm>
          <a:off x="755650" y="2781300"/>
          <a:ext cx="6480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8" name="Equation" r:id="rId3" imgW="2451100" imgH="431800" progId="Equation.3">
                  <p:embed/>
                </p:oleObj>
              </mc:Choice>
              <mc:Fallback>
                <p:oleObj name="Equation" r:id="rId3" imgW="2451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81300"/>
                        <a:ext cx="64801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8" name="Object 21"/>
          <p:cNvGraphicFramePr>
            <a:graphicFrameLocks noChangeAspect="1"/>
          </p:cNvGraphicFramePr>
          <p:nvPr/>
        </p:nvGraphicFramePr>
        <p:xfrm>
          <a:off x="1116013" y="4005263"/>
          <a:ext cx="172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9" name="Rovnica" r:id="rId5" imgW="647700" imgH="228600" progId="Equation.3">
                  <p:embed/>
                </p:oleObj>
              </mc:Choice>
              <mc:Fallback>
                <p:oleObj name="Rovnica" r:id="rId5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05263"/>
                        <a:ext cx="172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9" name="Text Box 22"/>
          <p:cNvSpPr txBox="1">
            <a:spLocks noChangeArrowheads="1"/>
          </p:cNvSpPr>
          <p:nvPr/>
        </p:nvSpPr>
        <p:spPr bwMode="auto">
          <a:xfrm>
            <a:off x="3563938" y="4005263"/>
            <a:ext cx="5040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</a:t>
            </a:r>
            <a:r>
              <a:rPr lang="sk-SK">
                <a:sym typeface="Wingdings" pitchFamily="2" charset="2"/>
              </a:rPr>
              <a:t>závisí hlavne od šumových vlastností prvých 2 článkov (napr.anténového zvodu </a:t>
            </a:r>
            <a:r>
              <a:rPr lang="en-US">
                <a:sym typeface="Wingdings" pitchFamily="2" charset="2"/>
              </a:rPr>
              <a:t>L</a:t>
            </a:r>
            <a:r>
              <a:rPr lang="en-US" baseline="-25000">
                <a:sym typeface="Wingdings" pitchFamily="2" charset="2"/>
              </a:rPr>
              <a:t>1 </a:t>
            </a:r>
            <a:r>
              <a:rPr lang="sk-SK">
                <a:sym typeface="Wingdings" pitchFamily="2" charset="2"/>
              </a:rPr>
              <a:t>a vstupného zosilňovača</a:t>
            </a:r>
            <a:r>
              <a:rPr lang="en-US">
                <a:sym typeface="Wingdings" pitchFamily="2" charset="2"/>
              </a:rPr>
              <a:t> G</a:t>
            </a:r>
            <a:r>
              <a:rPr lang="en-US" baseline="-25000">
                <a:sym typeface="Wingdings" pitchFamily="2" charset="2"/>
              </a:rPr>
              <a:t>1</a:t>
            </a:r>
            <a:r>
              <a:rPr lang="sk-SK">
                <a:sym typeface="Wingdings" pitchFamily="2" charset="2"/>
              </a:rPr>
              <a:t>)  !!</a:t>
            </a:r>
            <a:r>
              <a:rPr lang="en-US">
                <a:sym typeface="Wingdings" pitchFamily="2" charset="2"/>
              </a:rPr>
              <a:t>   (v</a:t>
            </a:r>
            <a:r>
              <a:rPr lang="sk-SK">
                <a:sym typeface="Wingdings" pitchFamily="2" charset="2"/>
              </a:rPr>
              <a:t>šetky G sú </a:t>
            </a:r>
            <a:r>
              <a:rPr lang="en-US">
                <a:sym typeface="Wingdings" pitchFamily="2" charset="2"/>
              </a:rPr>
              <a:t>&gt;&gt; 1)</a:t>
            </a:r>
            <a:endParaRPr lang="en-US"/>
          </a:p>
        </p:txBody>
      </p:sp>
      <p:sp>
        <p:nvSpPr>
          <p:cNvPr id="14360" name="Text Box 23"/>
          <p:cNvSpPr txBox="1">
            <a:spLocks noChangeArrowheads="1"/>
          </p:cNvSpPr>
          <p:nvPr/>
        </p:nvSpPr>
        <p:spPr bwMode="auto">
          <a:xfrm>
            <a:off x="611188" y="5157788"/>
            <a:ext cx="82089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</a:t>
            </a:r>
            <a:r>
              <a:rPr lang="sk-SK">
                <a:sym typeface="Wingdings" pitchFamily="2" charset="2"/>
              </a:rPr>
              <a:t>preto je „požiadavka na </a:t>
            </a:r>
            <a:r>
              <a:rPr lang="sk-SK" b="1">
                <a:sym typeface="Wingdings" pitchFamily="2" charset="2"/>
              </a:rPr>
              <a:t>LNA“ – Low Noise Amplifier – </a:t>
            </a:r>
            <a:r>
              <a:rPr lang="sk-SK">
                <a:sym typeface="Wingdings" pitchFamily="2" charset="2"/>
              </a:rPr>
              <a:t>nízkošumový zosilňovač prijímača (v konečnom dôsledku ide o čo najlepší, teda čo najväčší odstup SNR! – aby sme zo signálu spracovaného zariadením vôbec niečo mali)</a:t>
            </a:r>
          </a:p>
          <a:p>
            <a:pPr eaLnBrk="1" hangingPunct="1">
              <a:spcBef>
                <a:spcPct val="50000"/>
              </a:spcBef>
            </a:pPr>
            <a:r>
              <a:rPr lang="sk-SK">
                <a:sym typeface="Wingdings" pitchFamily="2" charset="2"/>
              </a:rPr>
              <a:t>- ... alebo </a:t>
            </a:r>
            <a:r>
              <a:rPr lang="sk-SK" b="1">
                <a:sym typeface="Wingdings" pitchFamily="2" charset="2"/>
              </a:rPr>
              <a:t>LNC - nízkošumový konvertor</a:t>
            </a:r>
            <a:endParaRPr lang="en-US" b="1"/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>
            <a:off x="1403350" y="26035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62" name="Line 33"/>
          <p:cNvSpPr>
            <a:spLocks noChangeShapeType="1"/>
          </p:cNvSpPr>
          <p:nvPr/>
        </p:nvSpPr>
        <p:spPr bwMode="auto">
          <a:xfrm flipV="1">
            <a:off x="1116013" y="1341438"/>
            <a:ext cx="13684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8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539750" y="5229225"/>
            <a:ext cx="3671888" cy="503238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4284663" y="1268413"/>
            <a:ext cx="3671887" cy="1296987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11D466-A182-42BD-84F4-807A58E8485E}" type="slidenum">
              <a:rPr lang="cs-CZ" smtClean="0"/>
              <a:pPr eaLnBrk="1" hangingPunct="1"/>
              <a:t>31</a:t>
            </a:fld>
            <a:endParaRPr lang="cs-CZ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Celková ekviv. </a:t>
            </a:r>
            <a:r>
              <a:rPr lang="en-US"/>
              <a:t>(prepo</a:t>
            </a:r>
            <a:r>
              <a:rPr lang="sk-SK"/>
              <a:t>čítaná) šumová teplota sytému T</a:t>
            </a:r>
            <a:r>
              <a:rPr lang="sk-SK" baseline="-25000"/>
              <a:t>s</a:t>
            </a:r>
            <a:r>
              <a:rPr lang="sk-SK"/>
              <a:t> na vstupe prijímača s anténou:</a:t>
            </a:r>
            <a:endParaRPr lang="en-US"/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900113" y="1341438"/>
          <a:ext cx="682148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3" imgW="2832100" imgH="508000" progId="Equation.3">
                  <p:embed/>
                </p:oleObj>
              </mc:Choice>
              <mc:Fallback>
                <p:oleObj name="Equation" r:id="rId3" imgW="2832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682148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476375" y="2781300"/>
            <a:ext cx="727233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T</a:t>
            </a:r>
            <a:r>
              <a:rPr lang="sk-SK" i="1" baseline="-25000"/>
              <a:t>a</a:t>
            </a:r>
            <a:r>
              <a:rPr lang="sk-SK"/>
              <a:t>...   ekviv. šum. teplota antény (okolo 80 K alebo 100K v L-pásme) </a:t>
            </a:r>
          </a:p>
          <a:p>
            <a:pPr eaLnBrk="1" hangingPunct="1"/>
            <a:r>
              <a:rPr lang="sk-SK"/>
              <a:t>T</a:t>
            </a:r>
            <a:r>
              <a:rPr lang="sk-SK" baseline="-25000"/>
              <a:t>L1 </a:t>
            </a:r>
            <a:r>
              <a:rPr lang="sk-SK"/>
              <a:t>... ekviv. šum. teplota napájača</a:t>
            </a:r>
          </a:p>
          <a:p>
            <a:pPr eaLnBrk="1" hangingPunct="1"/>
            <a:r>
              <a:rPr lang="sk-SK"/>
              <a:t>T</a:t>
            </a:r>
            <a:r>
              <a:rPr lang="sk-SK" baseline="-25000"/>
              <a:t>G1</a:t>
            </a:r>
            <a:r>
              <a:rPr lang="sk-SK"/>
              <a:t> ... ekviv. šumová teplota 1. zosilňovača </a:t>
            </a:r>
          </a:p>
          <a:p>
            <a:pPr eaLnBrk="1" hangingPunct="1"/>
            <a:r>
              <a:rPr lang="sk-SK"/>
              <a:t>T</a:t>
            </a:r>
            <a:r>
              <a:rPr lang="sk-SK" baseline="-25000"/>
              <a:t>R</a:t>
            </a:r>
            <a:r>
              <a:rPr lang="sk-SK"/>
              <a:t> ... ekviv. š. teplota prvého zosilň.stupňa prijímača  (LNA); </a:t>
            </a:r>
          </a:p>
          <a:p>
            <a:pPr eaLnBrk="1" hangingPunct="1"/>
            <a:r>
              <a:rPr lang="sk-SK"/>
              <a:t>	T</a:t>
            </a:r>
            <a:r>
              <a:rPr lang="sk-SK" baseline="-25000"/>
              <a:t>R</a:t>
            </a:r>
            <a:r>
              <a:rPr lang="sk-SK"/>
              <a:t> = (F-1).T</a:t>
            </a:r>
            <a:r>
              <a:rPr lang="sk-SK" baseline="-25000"/>
              <a:t>0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/>
              <a:t>L</a:t>
            </a:r>
            <a:r>
              <a:rPr lang="sk-SK" baseline="-25000"/>
              <a:t>f</a:t>
            </a:r>
            <a:r>
              <a:rPr lang="sk-SK"/>
              <a:t> ...  straty napájača (medzi anténou a LNA)...pribl. 1 / 0,95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8172450" y="170021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(*)</a:t>
            </a:r>
            <a:endParaRPr lang="cs-CZ" sz="2400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... s uvažovaním antény:</a:t>
            </a:r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611188" y="4868863"/>
            <a:ext cx="770572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Niekedy potrebujeme vz</a:t>
            </a:r>
            <a:r>
              <a:rPr lang="sk-SK"/>
              <a:t>ťah pre šumovú teplotu antény s konvertorom: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T = T</a:t>
            </a:r>
            <a:r>
              <a:rPr lang="sk-SK" baseline="-25000"/>
              <a:t>a</a:t>
            </a:r>
            <a:r>
              <a:rPr lang="sk-SK"/>
              <a:t>.a </a:t>
            </a:r>
            <a:r>
              <a:rPr lang="en-US"/>
              <a:t>+ (1-a) T</a:t>
            </a:r>
            <a:r>
              <a:rPr lang="en-US" baseline="-25000"/>
              <a:t>0</a:t>
            </a:r>
            <a:r>
              <a:rPr lang="en-US"/>
              <a:t> + (F-1) T</a:t>
            </a:r>
            <a:r>
              <a:rPr lang="en-US" baseline="-25000"/>
              <a:t>0</a:t>
            </a:r>
            <a:r>
              <a:rPr lang="sk-SK" baseline="-25000"/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sk-SK" baseline="-25000"/>
              <a:t>	</a:t>
            </a:r>
            <a:r>
              <a:rPr lang="sk-SK"/>
              <a:t>a ... straty medzi žiaričom a konvertorom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	F ... šumové č. konvertora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8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468313" y="3860800"/>
            <a:ext cx="3455987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243888" cy="4572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/>
              <a:t>Zisk antény a EIRP</a:t>
            </a:r>
            <a:r>
              <a:rPr lang="sk-SK" sz="2400"/>
              <a:t> (Effective Isotropic Radiated Power)</a:t>
            </a:r>
            <a:endParaRPr lang="cs-CZ" sz="240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03238" y="3873500"/>
            <a:ext cx="82962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65225" indent="-11652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en-US" baseline="-25000"/>
              <a:t>a [dBi]</a:t>
            </a:r>
            <a:r>
              <a:rPr lang="en-US"/>
              <a:t>= 10 log</a:t>
            </a:r>
            <a:r>
              <a:rPr lang="el-GR"/>
              <a:t> </a:t>
            </a:r>
            <a:r>
              <a:rPr lang="sk-SK"/>
              <a:t>(</a:t>
            </a:r>
            <a:r>
              <a:rPr lang="el-GR"/>
              <a:t>Φ</a:t>
            </a:r>
            <a:r>
              <a:rPr lang="sk-SK"/>
              <a:t>/</a:t>
            </a:r>
            <a:r>
              <a:rPr lang="en-US"/>
              <a:t> </a:t>
            </a:r>
            <a:r>
              <a:rPr lang="el-GR"/>
              <a:t>Φ</a:t>
            </a:r>
            <a:r>
              <a:rPr lang="sk-SK" baseline="-25000"/>
              <a:t>i</a:t>
            </a:r>
            <a:r>
              <a:rPr lang="sk-SK"/>
              <a:t>)  ... </a:t>
            </a:r>
            <a:r>
              <a:rPr lang="en-US"/>
              <a:t>[dB</a:t>
            </a:r>
            <a:r>
              <a:rPr lang="sk-SK"/>
              <a:t>i</a:t>
            </a:r>
            <a:r>
              <a:rPr lang="en-US"/>
              <a:t>]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el-GR"/>
              <a:t>Φ</a:t>
            </a:r>
            <a:r>
              <a:rPr lang="sk-SK" baseline="-25000"/>
              <a:t>i</a:t>
            </a:r>
            <a:r>
              <a:rPr lang="sk-SK"/>
              <a:t> = P</a:t>
            </a:r>
            <a:r>
              <a:rPr lang="sk-SK" baseline="-25000"/>
              <a:t>t</a:t>
            </a:r>
            <a:r>
              <a:rPr lang="sk-SK"/>
              <a:t>  / 4</a:t>
            </a:r>
            <a:r>
              <a:rPr lang="el-GR"/>
              <a:t>π</a:t>
            </a:r>
            <a:r>
              <a:rPr lang="sk-SK"/>
              <a:t>R</a:t>
            </a:r>
            <a:r>
              <a:rPr lang="sk-SK" baseline="30000"/>
              <a:t>2   </a:t>
            </a:r>
            <a:r>
              <a:rPr lang="sk-SK"/>
              <a:t>...      </a:t>
            </a:r>
            <a:endParaRPr lang="cs-CZ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12750" y="1268413"/>
            <a:ext cx="793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/>
              <a:t>(vieme už, čo je  izotropná anténa, smerová anténa;  smerový uhol (pri -3dB </a:t>
            </a:r>
          </a:p>
          <a:p>
            <a:pPr eaLnBrk="1" hangingPunct="1"/>
            <a:r>
              <a:rPr lang="sk-SK"/>
              <a:t>úrovni výkonu)</a:t>
            </a:r>
            <a:endParaRPr lang="cs-CZ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250825" y="2190750"/>
            <a:ext cx="842168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11438" y="4340225"/>
            <a:ext cx="63373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8163" indent="-538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/>
              <a:t>Φ</a:t>
            </a:r>
            <a:r>
              <a:rPr lang="en-US" baseline="-25000"/>
              <a:t>i</a:t>
            </a:r>
            <a:r>
              <a:rPr lang="sk-SK"/>
              <a:t> ... </a:t>
            </a:r>
            <a:r>
              <a:rPr lang="en-US"/>
              <a:t>plo</a:t>
            </a:r>
            <a:r>
              <a:rPr lang="sk-SK"/>
              <a:t>š</a:t>
            </a:r>
            <a:r>
              <a:rPr lang="en-US"/>
              <a:t>n</a:t>
            </a:r>
            <a:r>
              <a:rPr lang="sk-SK"/>
              <a:t>á</a:t>
            </a:r>
            <a:r>
              <a:rPr lang="en-US"/>
              <a:t> </a:t>
            </a:r>
            <a:r>
              <a:rPr lang="sk-SK"/>
              <a:t>hustota vyžiareného výkonu izotropnej antény (alebo tiež PFD- Power Flux Density)</a:t>
            </a:r>
            <a:r>
              <a:rPr lang="en-US"/>
              <a:t>  [W/m</a:t>
            </a:r>
            <a:r>
              <a:rPr lang="en-US" baseline="30000"/>
              <a:t>2</a:t>
            </a:r>
            <a:r>
              <a:rPr lang="en-US"/>
              <a:t>]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P</a:t>
            </a:r>
            <a:r>
              <a:rPr lang="en-US" baseline="-25000"/>
              <a:t>t</a:t>
            </a:r>
            <a:r>
              <a:rPr lang="sk-SK"/>
              <a:t>...vyžiarený výkon  </a:t>
            </a:r>
            <a:r>
              <a:rPr lang="en-US"/>
              <a:t>[W]</a:t>
            </a:r>
          </a:p>
          <a:p>
            <a:pPr eaLnBrk="1" hangingPunct="1"/>
            <a:r>
              <a:rPr lang="sk-SK"/>
              <a:t>R .... vzdialenosť</a:t>
            </a:r>
            <a:r>
              <a:rPr lang="en-US"/>
              <a:t> </a:t>
            </a:r>
            <a:r>
              <a:rPr lang="sk-SK"/>
              <a:t>miesta príjmu od vysielacej antény</a:t>
            </a:r>
            <a:r>
              <a:rPr lang="en-US"/>
              <a:t> [m]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359150" y="2565400"/>
            <a:ext cx="5387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540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 jej vyžarovacia účinnosť oproti referenčnej anténe </a:t>
            </a:r>
            <a:r>
              <a:rPr lang="en-US"/>
              <a:t>napr.</a:t>
            </a:r>
            <a:r>
              <a:rPr lang="sk-SK"/>
              <a:t> </a:t>
            </a:r>
            <a:r>
              <a:rPr lang="sk-SK" b="1"/>
              <a:t>izotropnej</a:t>
            </a:r>
            <a:r>
              <a:rPr lang="en-US" b="1"/>
              <a:t> </a:t>
            </a:r>
            <a:r>
              <a:rPr lang="en-US"/>
              <a:t>(</a:t>
            </a:r>
            <a:r>
              <a:rPr lang="sk-SK"/>
              <a:t>čiž</a:t>
            </a:r>
            <a:r>
              <a:rPr lang="en-US"/>
              <a:t>e </a:t>
            </a:r>
            <a:r>
              <a:rPr lang="sk-SK"/>
              <a:t>zisk </a:t>
            </a:r>
            <a:r>
              <a:rPr lang="en-US"/>
              <a:t>je pomer</a:t>
            </a:r>
            <a:r>
              <a:rPr lang="sk-SK"/>
              <a:t> 2 plošných výkonov!)</a:t>
            </a:r>
            <a:r>
              <a:rPr lang="en-US"/>
              <a:t> </a:t>
            </a:r>
            <a:r>
              <a:rPr lang="sk-SK"/>
              <a:t>:</a:t>
            </a:r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09575" y="5759450"/>
            <a:ext cx="8556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plošná hustota výkonu na Zemi (od družicového vysielača) – klesá s</a:t>
            </a:r>
            <a:r>
              <a:rPr lang="en-US"/>
              <a:t> horizont</a:t>
            </a:r>
            <a:r>
              <a:rPr lang="sk-SK"/>
              <a:t>á</a:t>
            </a:r>
            <a:r>
              <a:rPr lang="en-US"/>
              <a:t>lnou </a:t>
            </a:r>
            <a:r>
              <a:rPr lang="sk-SK"/>
              <a:t> vzdialenosťou od bodu zamerania (to súvisí so smerovosťou antény ...)</a:t>
            </a:r>
            <a:endParaRPr lang="cs-CZ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9750" y="3357563"/>
            <a:ext cx="1814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a</a:t>
            </a:r>
            <a:r>
              <a:rPr lang="sk-SK"/>
              <a:t> = </a:t>
            </a:r>
            <a:r>
              <a:rPr lang="el-GR"/>
              <a:t>Φ / Φ</a:t>
            </a:r>
            <a:r>
              <a:rPr lang="sk-SK" baseline="-25000"/>
              <a:t>i</a:t>
            </a:r>
            <a:r>
              <a:rPr lang="sk-SK"/>
              <a:t> </a:t>
            </a:r>
            <a:endParaRPr lang="cs-CZ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30225" y="2581275"/>
            <a:ext cx="3113088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Zisk smerovej antény</a:t>
            </a:r>
            <a:r>
              <a:rPr lang="sk-SK"/>
              <a:t> </a:t>
            </a:r>
            <a:r>
              <a:rPr lang="en-US"/>
              <a:t>G</a:t>
            </a:r>
            <a:r>
              <a:rPr lang="sk-SK" baseline="-25000"/>
              <a:t>a</a:t>
            </a:r>
            <a:endParaRPr lang="cs-CZ"/>
          </a:p>
        </p:txBody>
      </p:sp>
      <p:sp>
        <p:nvSpPr>
          <p:cNvPr id="20492" name="BlokTextu 2"/>
          <p:cNvSpPr txBox="1">
            <a:spLocks noChangeArrowheads="1"/>
          </p:cNvSpPr>
          <p:nvPr/>
        </p:nvSpPr>
        <p:spPr bwMode="auto">
          <a:xfrm>
            <a:off x="4378325" y="3860800"/>
            <a:ext cx="44211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400"/>
              <a:t>... pozn.: G izotrop. antény je 1 (t.j. 0 dBi)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20730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95288" y="1844675"/>
            <a:ext cx="3311525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11188" y="620713"/>
            <a:ext cx="838835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en-US"/>
              <a:t>(Equivalent Isotropic Radiated Power)</a:t>
            </a:r>
            <a:endParaRPr lang="sk-SK"/>
          </a:p>
          <a:p>
            <a:pPr eaLnBrk="1" hangingPunct="1">
              <a:spcBef>
                <a:spcPct val="50000"/>
              </a:spcBef>
            </a:pP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 b="1"/>
              <a:t>EIRP </a:t>
            </a:r>
            <a:r>
              <a:rPr lang="sk-SK"/>
              <a:t>= P</a:t>
            </a:r>
            <a:r>
              <a:rPr lang="sk-SK" baseline="-25000"/>
              <a:t>t</a:t>
            </a:r>
            <a:r>
              <a:rPr lang="sk-SK"/>
              <a:t> .G</a:t>
            </a:r>
            <a:r>
              <a:rPr lang="sk-SK" baseline="-25000"/>
              <a:t>t</a:t>
            </a:r>
            <a:r>
              <a:rPr lang="en-US" baseline="-25000"/>
              <a:t> [-]</a:t>
            </a:r>
            <a:r>
              <a:rPr lang="en-US"/>
              <a:t>     [W; W, -]</a:t>
            </a:r>
            <a:r>
              <a:rPr lang="sk-SK"/>
              <a:t>            EIRP= P</a:t>
            </a:r>
            <a:r>
              <a:rPr lang="sk-SK" baseline="-25000"/>
              <a:t>t</a:t>
            </a:r>
            <a:r>
              <a:rPr lang="sk-SK"/>
              <a:t> . G</a:t>
            </a:r>
            <a:r>
              <a:rPr lang="sk-SK" baseline="-25000"/>
              <a:t>t</a:t>
            </a:r>
            <a:r>
              <a:rPr lang="sk-SK"/>
              <a:t> = P</a:t>
            </a:r>
            <a:r>
              <a:rPr lang="sk-SK" baseline="-25000"/>
              <a:t>t</a:t>
            </a:r>
            <a:r>
              <a:rPr lang="sk-SK"/>
              <a:t> . (</a:t>
            </a:r>
            <a:r>
              <a:rPr lang="el-GR"/>
              <a:t>Φ</a:t>
            </a:r>
            <a:r>
              <a:rPr lang="sk-SK" baseline="-25000"/>
              <a:t>t</a:t>
            </a:r>
            <a:r>
              <a:rPr lang="sk-SK"/>
              <a:t>/</a:t>
            </a:r>
            <a:r>
              <a:rPr lang="en-US"/>
              <a:t> </a:t>
            </a:r>
            <a:r>
              <a:rPr lang="el-GR"/>
              <a:t>Φ</a:t>
            </a:r>
            <a:r>
              <a:rPr lang="sk-SK" baseline="-25000"/>
              <a:t>i</a:t>
            </a:r>
            <a:r>
              <a:rPr lang="sk-SK"/>
              <a:t>) = ... = </a:t>
            </a:r>
            <a:r>
              <a:rPr lang="el-GR"/>
              <a:t>Φ</a:t>
            </a:r>
            <a:r>
              <a:rPr lang="sk-SK" baseline="-25000"/>
              <a:t>t</a:t>
            </a:r>
            <a:r>
              <a:rPr lang="sk-SK"/>
              <a:t>. 4</a:t>
            </a:r>
            <a:r>
              <a:rPr lang="el-GR"/>
              <a:t>π</a:t>
            </a:r>
            <a:r>
              <a:rPr lang="sk-SK"/>
              <a:t>R</a:t>
            </a:r>
            <a:r>
              <a:rPr lang="sk-SK" baseline="30000"/>
              <a:t>2</a:t>
            </a: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alebo v dB: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EIRP</a:t>
            </a:r>
            <a:r>
              <a:rPr lang="en-US" baseline="-25000"/>
              <a:t>[dBW]</a:t>
            </a:r>
            <a:r>
              <a:rPr lang="en-US"/>
              <a:t> = 10 log P</a:t>
            </a:r>
            <a:r>
              <a:rPr lang="en-US" baseline="-25000"/>
              <a:t>vys [W]</a:t>
            </a:r>
            <a:r>
              <a:rPr lang="en-US"/>
              <a:t> + G</a:t>
            </a:r>
            <a:r>
              <a:rPr lang="en-US" baseline="-25000"/>
              <a:t>vys [dBi]</a:t>
            </a:r>
            <a:endParaRPr lang="en-US"/>
          </a:p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3644900"/>
            <a:ext cx="8208962" cy="1063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Príklad: 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Ak EIRP vysielača v GEO systéme je 48 </a:t>
            </a:r>
            <a:r>
              <a:rPr lang="sk-SK" dirty="0" err="1" smtClean="0"/>
              <a:t>dBW</a:t>
            </a:r>
            <a:r>
              <a:rPr lang="sk-SK" dirty="0" smtClean="0"/>
              <a:t>, </a:t>
            </a:r>
            <a:r>
              <a:rPr lang="sk-SK" dirty="0"/>
              <a:t>určte max. plošnú hustotu výkonu na Zemi.</a:t>
            </a:r>
            <a:endParaRPr lang="cs-CZ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03350" y="3141663"/>
            <a:ext cx="3744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076825" y="2565400"/>
            <a:ext cx="38877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t</a:t>
            </a:r>
            <a:r>
              <a:rPr lang="en-US"/>
              <a:t> … vy</a:t>
            </a:r>
            <a:r>
              <a:rPr lang="sk-SK"/>
              <a:t>žiarený výkon </a:t>
            </a:r>
            <a:r>
              <a:rPr lang="en-US"/>
              <a:t>[W]</a:t>
            </a: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/>
              <a:t>G</a:t>
            </a:r>
            <a:r>
              <a:rPr lang="sk-SK" baseline="-25000"/>
              <a:t>t</a:t>
            </a:r>
            <a:r>
              <a:rPr lang="sk-SK"/>
              <a:t> ... zisk vysielacej antény (na sat.)</a:t>
            </a:r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82804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EIRP</a:t>
            </a:r>
            <a:r>
              <a:rPr lang="sk-SK"/>
              <a:t> ... </a:t>
            </a:r>
            <a:r>
              <a:rPr lang="en-US" b="1"/>
              <a:t>E</a:t>
            </a:r>
            <a:r>
              <a:rPr lang="sk-SK" b="1"/>
              <a:t>kvivalentný izotropne vyžiarený výkon družicového vysielača</a:t>
            </a:r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258888" y="5013325"/>
            <a:ext cx="5545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/>
              <a:t>Výsledok:   -114 dBW/m</a:t>
            </a:r>
            <a:r>
              <a:rPr lang="sk-SK" sz="1600" baseline="30000"/>
              <a:t>2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940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6337300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/>
              <a:t>G/T  - </a:t>
            </a:r>
            <a:r>
              <a:rPr lang="sk-SK" sz="2400" b="1"/>
              <a:t>Systémový zisk (</a:t>
            </a:r>
            <a:r>
              <a:rPr lang="sk-SK" sz="2400"/>
              <a:t>Figure of merit )</a:t>
            </a:r>
            <a:endParaRPr lang="en-US" sz="24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80645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pomer zisku a šumovej teploty zariadenia (systému)  - dôležitý parameter – čím väčšie číslo, tým lepšie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pri anténach sa do G/T zvykne zahŕňať aj šumová teplota konvertora</a:t>
            </a: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Ďalšie parametre systému:</a:t>
            </a:r>
            <a:endParaRPr lang="cs-CZ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8713788" cy="327782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Príklad: </a:t>
            </a:r>
          </a:p>
          <a:p>
            <a:pPr>
              <a:spcBef>
                <a:spcPct val="50000"/>
              </a:spcBef>
            </a:pPr>
            <a:r>
              <a:rPr lang="sk-SK" dirty="0"/>
              <a:t>Vypočítajte systémový zisk antény s </a:t>
            </a:r>
            <a:r>
              <a:rPr lang="sk-SK" dirty="0" err="1"/>
              <a:t>LNC-konvertorom</a:t>
            </a:r>
            <a:r>
              <a:rPr lang="sk-SK" dirty="0"/>
              <a:t>. Šumové č. </a:t>
            </a:r>
            <a:r>
              <a:rPr lang="sk-SK" dirty="0" err="1"/>
              <a:t>LNC-konv</a:t>
            </a:r>
            <a:r>
              <a:rPr lang="sk-SK" dirty="0"/>
              <a:t>. je F=1,3, zisk antény na str. frekvencii 12,1GHz je 34,75 </a:t>
            </a:r>
            <a:r>
              <a:rPr lang="sk-SK" dirty="0" err="1"/>
              <a:t>dBi</a:t>
            </a:r>
            <a:r>
              <a:rPr lang="sk-SK" dirty="0"/>
              <a:t>, jej šumová teplota je 31,68K, straty prenosovej cesty od žiariča ku konvertoru sú asi</a:t>
            </a:r>
            <a:r>
              <a:rPr lang="en-US" dirty="0"/>
              <a:t> a=0,95</a:t>
            </a:r>
            <a:r>
              <a:rPr lang="sk-SK" dirty="0"/>
              <a:t>, straty z dôvodu nepresného zamerania sú približne</a:t>
            </a:r>
            <a:r>
              <a:rPr lang="en-US" dirty="0"/>
              <a:t> b=0,9</a:t>
            </a:r>
            <a:r>
              <a:rPr lang="sk-SK" dirty="0"/>
              <a:t>. Referenčnú teplotu okolia uvažujte T</a:t>
            </a:r>
            <a:r>
              <a:rPr lang="sk-SK" baseline="-25000" dirty="0"/>
              <a:t>0</a:t>
            </a:r>
            <a:r>
              <a:rPr lang="sk-SK" dirty="0"/>
              <a:t>=290K.</a:t>
            </a:r>
          </a:p>
          <a:p>
            <a:pPr>
              <a:spcBef>
                <a:spcPct val="50000"/>
              </a:spcBef>
            </a:pPr>
            <a:r>
              <a:rPr lang="sk-SK" dirty="0"/>
              <a:t>Riešenie:</a:t>
            </a:r>
          </a:p>
          <a:p>
            <a:pPr>
              <a:spcBef>
                <a:spcPct val="50000"/>
              </a:spcBef>
            </a:pPr>
            <a:r>
              <a:rPr lang="sk-SK" dirty="0"/>
              <a:t> Pre </a:t>
            </a:r>
            <a:r>
              <a:rPr lang="sk-SK" dirty="0" err="1"/>
              <a:t>ekviv</a:t>
            </a:r>
            <a:r>
              <a:rPr lang="sk-SK" dirty="0"/>
              <a:t>. šum. teplotu antény </a:t>
            </a:r>
            <a:r>
              <a:rPr lang="sk-SK" dirty="0" err="1"/>
              <a:t>antény</a:t>
            </a:r>
            <a:r>
              <a:rPr lang="sk-SK" dirty="0"/>
              <a:t> s konvertorom použijeme vzťah </a:t>
            </a:r>
            <a:r>
              <a:rPr lang="en-US" dirty="0" err="1"/>
              <a:t>podobn</a:t>
            </a:r>
            <a:r>
              <a:rPr lang="sk-SK" dirty="0"/>
              <a:t>ý </a:t>
            </a:r>
            <a:r>
              <a:rPr lang="en-US" dirty="0"/>
              <a:t>(*)</a:t>
            </a:r>
            <a:r>
              <a:rPr lang="sk-SK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 err="1"/>
              <a:t>T=T</a:t>
            </a:r>
            <a:r>
              <a:rPr lang="sk-SK" baseline="-25000" dirty="0" err="1"/>
              <a:t>a</a:t>
            </a:r>
            <a:r>
              <a:rPr lang="sk-SK" dirty="0" err="1"/>
              <a:t>.a</a:t>
            </a:r>
            <a:r>
              <a:rPr lang="en-US" dirty="0"/>
              <a:t> + (1-a)T</a:t>
            </a:r>
            <a:r>
              <a:rPr lang="en-US" baseline="-25000" dirty="0"/>
              <a:t>0</a:t>
            </a:r>
            <a:r>
              <a:rPr lang="en-US" dirty="0"/>
              <a:t>+(F-1)T</a:t>
            </a:r>
            <a:r>
              <a:rPr lang="en-US" baseline="-25000" dirty="0"/>
              <a:t>0</a:t>
            </a:r>
            <a:r>
              <a:rPr lang="en-US" dirty="0"/>
              <a:t>, a pre </a:t>
            </a:r>
            <a:r>
              <a:rPr lang="en-US" dirty="0" err="1"/>
              <a:t>prev</a:t>
            </a:r>
            <a:r>
              <a:rPr lang="sk-SK" dirty="0"/>
              <a:t>á</a:t>
            </a:r>
            <a:r>
              <a:rPr lang="en-US" dirty="0" err="1"/>
              <a:t>dzkov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en-US" dirty="0" err="1"/>
              <a:t>zisk</a:t>
            </a:r>
            <a:r>
              <a:rPr lang="en-US" dirty="0"/>
              <a:t> </a:t>
            </a:r>
            <a:r>
              <a:rPr lang="sk-SK" dirty="0"/>
              <a:t>antény: </a:t>
            </a:r>
            <a:r>
              <a:rPr lang="sk-SK" dirty="0" err="1"/>
              <a:t>G</a:t>
            </a:r>
            <a:r>
              <a:rPr lang="sk-SK" baseline="-25000" dirty="0" err="1"/>
              <a:t>p</a:t>
            </a:r>
            <a:r>
              <a:rPr lang="sk-SK" dirty="0" err="1"/>
              <a:t>=a.b.G</a:t>
            </a:r>
            <a:r>
              <a:rPr lang="en-US" baseline="-25000" dirty="0"/>
              <a:t>[-]</a:t>
            </a:r>
            <a:r>
              <a:rPr lang="sk-SK" baseline="-25000" dirty="0"/>
              <a:t>.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ym typeface="Wingdings" pitchFamily="2" charset="2"/>
              </a:rPr>
              <a:t>potom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</a:t>
            </a:r>
            <a:r>
              <a:rPr lang="en-US" baseline="-25000" dirty="0" err="1">
                <a:sym typeface="Wingdings" pitchFamily="2" charset="2"/>
              </a:rPr>
              <a:t>p</a:t>
            </a:r>
            <a:r>
              <a:rPr lang="en-US" dirty="0">
                <a:sym typeface="Wingdings" pitchFamily="2" charset="2"/>
              </a:rPr>
              <a:t>/T=…</a:t>
            </a:r>
            <a:endParaRPr lang="en-US" baseline="-25000" dirty="0"/>
          </a:p>
          <a:p>
            <a:pPr>
              <a:spcBef>
                <a:spcPct val="50000"/>
              </a:spcBef>
            </a:pPr>
            <a:r>
              <a:rPr lang="sk-SK" dirty="0"/>
              <a:t>Výsledok: </a:t>
            </a:r>
            <a:r>
              <a:rPr lang="sk-SK" dirty="0" smtClean="0"/>
              <a:t>19,16 </a:t>
            </a:r>
            <a:r>
              <a:rPr lang="sk-SK" dirty="0"/>
              <a:t>K</a:t>
            </a:r>
            <a:r>
              <a:rPr lang="sk-SK" baseline="30000" dirty="0"/>
              <a:t>-1</a:t>
            </a:r>
            <a:r>
              <a:rPr lang="sk-SK" dirty="0"/>
              <a:t>...  </a:t>
            </a:r>
            <a:r>
              <a:rPr lang="sk-SK" dirty="0" smtClean="0"/>
              <a:t>12,82 </a:t>
            </a:r>
            <a:r>
              <a:rPr lang="sk-SK" dirty="0"/>
              <a:t>dB/K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50825" y="3213100"/>
            <a:ext cx="8135938" cy="1562100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sz="2400" dirty="0"/>
          </a:p>
          <a:p>
            <a:pPr eaLnBrk="1" hangingPunct="1">
              <a:spcBef>
                <a:spcPct val="50000"/>
              </a:spcBef>
            </a:pPr>
            <a:r>
              <a:rPr lang="sk-SK" sz="2400" dirty="0"/>
              <a:t>G/T =</a:t>
            </a:r>
          </a:p>
          <a:p>
            <a:pPr eaLnBrk="1" hangingPunct="1">
              <a:spcBef>
                <a:spcPct val="50000"/>
              </a:spcBef>
            </a:pPr>
            <a:r>
              <a:rPr lang="sk-SK" sz="2400" dirty="0"/>
              <a:t> </a:t>
            </a:r>
            <a:endParaRPr lang="en-US" sz="2400" dirty="0"/>
          </a:p>
        </p:txBody>
      </p:sp>
      <p:sp>
        <p:nvSpPr>
          <p:cNvPr id="3" name="Obdĺžnik 2"/>
          <p:cNvSpPr/>
          <p:nvPr/>
        </p:nvSpPr>
        <p:spPr>
          <a:xfrm>
            <a:off x="250825" y="1125538"/>
            <a:ext cx="2017713" cy="647700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23850" y="765175"/>
            <a:ext cx="85328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dirty="0" err="1"/>
              <a:t>prijímacia</a:t>
            </a:r>
            <a:r>
              <a:rPr lang="cs-CZ" dirty="0"/>
              <a:t> anténa  - </a:t>
            </a:r>
            <a:r>
              <a:rPr lang="cs-CZ" dirty="0" err="1"/>
              <a:t>prevádzkový</a:t>
            </a:r>
            <a:r>
              <a:rPr lang="cs-CZ" dirty="0"/>
              <a:t> zisk G</a:t>
            </a:r>
            <a:r>
              <a:rPr lang="cs-CZ" baseline="-25000" dirty="0"/>
              <a:t>P</a:t>
            </a:r>
            <a:r>
              <a:rPr lang="cs-CZ" dirty="0"/>
              <a:t> : </a:t>
            </a:r>
          </a:p>
          <a:p>
            <a:pPr eaLnBrk="1" hangingPunct="1">
              <a:spcBef>
                <a:spcPct val="50000"/>
              </a:spcBef>
            </a:pPr>
            <a:r>
              <a:rPr lang="cs-CZ" dirty="0"/>
              <a:t>G</a:t>
            </a:r>
            <a:r>
              <a:rPr lang="cs-CZ" baseline="-25000" dirty="0"/>
              <a:t>P</a:t>
            </a:r>
            <a:r>
              <a:rPr lang="cs-CZ" dirty="0"/>
              <a:t> = </a:t>
            </a:r>
            <a:r>
              <a:rPr lang="cs-CZ" dirty="0" err="1"/>
              <a:t>a.b.G</a:t>
            </a:r>
            <a:r>
              <a:rPr lang="cs-CZ" dirty="0"/>
              <a:t>  </a:t>
            </a:r>
          </a:p>
          <a:p>
            <a:pPr eaLnBrk="1" hangingPunct="1">
              <a:spcBef>
                <a:spcPct val="50000"/>
              </a:spcBef>
            </a:pPr>
            <a:endParaRPr lang="cs-CZ" dirty="0"/>
          </a:p>
          <a:p>
            <a:pPr eaLnBrk="1" hangingPunct="1">
              <a:spcBef>
                <a:spcPct val="50000"/>
              </a:spcBef>
            </a:pPr>
            <a:r>
              <a:rPr lang="cs-CZ" dirty="0"/>
              <a:t>a</a:t>
            </a:r>
            <a:r>
              <a:rPr lang="cs-CZ" dirty="0" smtClean="0"/>
              <a:t>, b </a:t>
            </a:r>
            <a:r>
              <a:rPr lang="en-US" dirty="0"/>
              <a:t>&lt; 1 …</a:t>
            </a:r>
            <a:r>
              <a:rPr lang="en-US" dirty="0" err="1"/>
              <a:t>straty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. </a:t>
            </a:r>
            <a:r>
              <a:rPr lang="en-US" dirty="0" err="1"/>
              <a:t>cesty</a:t>
            </a:r>
            <a:r>
              <a:rPr lang="en-US" dirty="0"/>
              <a:t>, </a:t>
            </a:r>
            <a:r>
              <a:rPr lang="en-US" dirty="0" err="1"/>
              <a:t>nepresnos</a:t>
            </a:r>
            <a:r>
              <a:rPr lang="sk-SK" dirty="0"/>
              <a:t>ť zamerania a </a:t>
            </a:r>
            <a:r>
              <a:rPr lang="sk-SK" dirty="0" err="1"/>
              <a:t>polarizač</a:t>
            </a:r>
            <a:r>
              <a:rPr lang="sk-SK" dirty="0"/>
              <a:t>. chýb</a:t>
            </a:r>
            <a:endParaRPr lang="cs-CZ" dirty="0"/>
          </a:p>
        </p:txBody>
      </p:sp>
      <p:sp>
        <p:nvSpPr>
          <p:cNvPr id="2" name="BlokTextu 1"/>
          <p:cNvSpPr txBox="1"/>
          <p:nvPr/>
        </p:nvSpPr>
        <p:spPr>
          <a:xfrm>
            <a:off x="323850" y="188640"/>
            <a:ext cx="41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tak</a:t>
            </a:r>
            <a:r>
              <a:rPr lang="sk-SK" dirty="0" smtClean="0"/>
              <a:t>že môžeme si ešte poznačiť: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258888" y="3262313"/>
          <a:ext cx="56896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Rovnica" r:id="rId3" imgW="3505200" imgH="952500" progId="Equation.3">
                  <p:embed/>
                </p:oleObj>
              </mc:Choice>
              <mc:Fallback>
                <p:oleObj name="Rovnica" r:id="rId3" imgW="35052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62313"/>
                        <a:ext cx="568960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323850" y="2636912"/>
            <a:ext cx="77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systémový zisk antény s konvertorom:</a:t>
            </a:r>
            <a:endParaRPr lang="sk-SK" dirty="0"/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2916238" y="5157788"/>
          <a:ext cx="30241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1" name="Rovnica" r:id="rId5" imgW="1663700" imgH="508000" progId="Equation.3">
                  <p:embed/>
                </p:oleObj>
              </mc:Choice>
              <mc:Fallback>
                <p:oleObj name="Rovnica" r:id="rId5" imgW="1663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157788"/>
                        <a:ext cx="3024187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403350" y="544512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kde: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15816" y="278092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Ďalšie parametre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687832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424862" cy="88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sk-SK" sz="2400" b="1"/>
              <a:t>C/N – Kvalita príjmu 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sk-SK" sz="2400"/>
              <a:t>(C-Carrier-nosná,t.j. nosná frekvencia signálu, N-Noise-šum)</a:t>
            </a:r>
            <a:endParaRPr lang="en-US" sz="240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je to vlastne pomer signálu a šumu </a:t>
            </a:r>
            <a:r>
              <a:rPr lang="sk-SK" u="sng"/>
              <a:t>na vstupe pozemného prijímača</a:t>
            </a:r>
            <a:r>
              <a:rPr lang="sk-SK"/>
              <a:t> – čiže to, čo sme predtým nazvali SNR   </a:t>
            </a:r>
            <a:r>
              <a:rPr lang="sk-SK">
                <a:sym typeface="Wingdings" pitchFamily="2" charset="2"/>
              </a:rPr>
              <a:t>. </a:t>
            </a:r>
            <a:endParaRPr lang="en-US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68313" y="3357563"/>
          <a:ext cx="23987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Rovnica" r:id="rId3" imgW="1320480" imgH="393480" progId="Equation.3">
                  <p:embed/>
                </p:oleObj>
              </mc:Choice>
              <mc:Fallback>
                <p:oleObj name="Rovnica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57563"/>
                        <a:ext cx="2398712" cy="715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19475" y="3573463"/>
            <a:ext cx="4105275" cy="396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000"/>
              <a:t> C</a:t>
            </a:r>
            <a:r>
              <a:rPr lang="el-GR" sz="2000"/>
              <a:t>/Ν</a:t>
            </a:r>
            <a:r>
              <a:rPr lang="en-US" sz="2000" baseline="-25000"/>
              <a:t>[-]</a:t>
            </a:r>
            <a:r>
              <a:rPr lang="sk-SK" sz="2000"/>
              <a:t>= P</a:t>
            </a:r>
            <a:r>
              <a:rPr lang="en-US" sz="2000" baseline="-25000"/>
              <a:t>t [W]</a:t>
            </a:r>
            <a:r>
              <a:rPr lang="en-US" sz="2000"/>
              <a:t> .</a:t>
            </a:r>
            <a:r>
              <a:rPr lang="fr-FR" sz="2000"/>
              <a:t> G</a:t>
            </a:r>
            <a:r>
              <a:rPr lang="fr-FR" sz="2000" baseline="-25000"/>
              <a:t>t</a:t>
            </a:r>
            <a:r>
              <a:rPr lang="fr-FR" sz="2000"/>
              <a:t>.G</a:t>
            </a:r>
            <a:r>
              <a:rPr lang="en-US" sz="2000" baseline="-25000"/>
              <a:t>r</a:t>
            </a:r>
            <a:r>
              <a:rPr lang="fr-FR" sz="2000" baseline="-25000"/>
              <a:t>.</a:t>
            </a:r>
            <a:r>
              <a:rPr lang="fr-FR" sz="2000"/>
              <a:t>.b   /  (k.T.B)</a:t>
            </a:r>
            <a:endParaRPr lang="cs-CZ" sz="20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32138" y="4365625"/>
            <a:ext cx="5472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...</a:t>
            </a:r>
            <a:r>
              <a:rPr lang="en-US" dirty="0" err="1"/>
              <a:t>vyslan</a:t>
            </a:r>
            <a:r>
              <a:rPr lang="sk-SK" dirty="0"/>
              <a:t>ý</a:t>
            </a:r>
            <a:r>
              <a:rPr lang="en-US" dirty="0"/>
              <a:t> v</a:t>
            </a:r>
            <a:r>
              <a:rPr lang="sk-SK" dirty="0"/>
              <a:t>ý</a:t>
            </a:r>
            <a:r>
              <a:rPr lang="en-US" dirty="0" err="1"/>
              <a:t>kon</a:t>
            </a:r>
            <a:r>
              <a:rPr lang="sk-SK" dirty="0"/>
              <a:t>, G</a:t>
            </a:r>
            <a:r>
              <a:rPr lang="en-US" baseline="-25000" dirty="0"/>
              <a:t>t</a:t>
            </a:r>
            <a:r>
              <a:rPr lang="sk-SK" dirty="0"/>
              <a:t>,G</a:t>
            </a:r>
            <a:r>
              <a:rPr lang="en-US" baseline="-25000" dirty="0"/>
              <a:t>r</a:t>
            </a:r>
            <a:r>
              <a:rPr lang="sk-SK" dirty="0"/>
              <a:t>...zisk vy</a:t>
            </a:r>
            <a:r>
              <a:rPr lang="en-US" dirty="0"/>
              <a:t>s</a:t>
            </a:r>
            <a:r>
              <a:rPr lang="sk-SK" dirty="0" err="1"/>
              <a:t>iel</a:t>
            </a:r>
            <a:r>
              <a:rPr lang="en-US" dirty="0" err="1"/>
              <a:t>acej</a:t>
            </a:r>
            <a:r>
              <a:rPr lang="en-US" dirty="0"/>
              <a:t>, </a:t>
            </a:r>
            <a:r>
              <a:rPr lang="sk-SK" dirty="0"/>
              <a:t>resp. </a:t>
            </a:r>
            <a:r>
              <a:rPr lang="sk-SK" dirty="0" err="1"/>
              <a:t>prij</a:t>
            </a:r>
            <a:r>
              <a:rPr lang="sk-SK" dirty="0"/>
              <a:t>. antény, </a:t>
            </a:r>
            <a:r>
              <a:rPr lang="sk-SK" dirty="0" err="1"/>
              <a:t>b-útlm</a:t>
            </a:r>
            <a:r>
              <a:rPr lang="sk-SK" dirty="0"/>
              <a:t> </a:t>
            </a:r>
            <a:r>
              <a:rPr lang="sk-SK" dirty="0" err="1"/>
              <a:t>voľ.priestoru</a:t>
            </a:r>
            <a:r>
              <a:rPr lang="sk-SK" dirty="0"/>
              <a:t> medzi anténami</a:t>
            </a:r>
            <a:endParaRPr lang="cs-CZ" dirty="0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504049" y="3500438"/>
            <a:ext cx="287338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011863" y="3500438"/>
            <a:ext cx="291623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740650" y="3141663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pozri ďalej</a:t>
            </a:r>
            <a:endParaRPr lang="cs-CZ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Ďalšie parametre systému: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5445224"/>
            <a:ext cx="590465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000" dirty="0"/>
              <a:t> C</a:t>
            </a:r>
            <a:r>
              <a:rPr lang="el-GR" sz="2000" dirty="0"/>
              <a:t>/Ν</a:t>
            </a:r>
            <a:r>
              <a:rPr lang="en-US" sz="2000" baseline="-25000" dirty="0" smtClean="0"/>
              <a:t>[</a:t>
            </a:r>
            <a:r>
              <a:rPr lang="sk-SK" sz="2000" baseline="-25000" dirty="0" smtClean="0"/>
              <a:t>dB</a:t>
            </a:r>
            <a:r>
              <a:rPr lang="en-US" sz="2000" baseline="-25000" dirty="0" smtClean="0"/>
              <a:t>]</a:t>
            </a:r>
            <a:r>
              <a:rPr lang="sk-SK" sz="2000" dirty="0"/>
              <a:t>= P</a:t>
            </a:r>
            <a:r>
              <a:rPr lang="en-US" sz="2000" baseline="-25000" dirty="0"/>
              <a:t>t </a:t>
            </a:r>
            <a:r>
              <a:rPr lang="en-US" sz="2000" baseline="-25000" dirty="0" smtClean="0"/>
              <a:t>[</a:t>
            </a:r>
            <a:r>
              <a:rPr lang="sk-SK" sz="2000" baseline="-25000" dirty="0" err="1" smtClean="0"/>
              <a:t>dBW</a:t>
            </a:r>
            <a:r>
              <a:rPr lang="en-US" sz="2000" baseline="-25000" dirty="0" smtClean="0"/>
              <a:t>]</a:t>
            </a:r>
            <a:r>
              <a:rPr lang="en-US" sz="2000" dirty="0" smtClean="0"/>
              <a:t>+</a:t>
            </a:r>
            <a:r>
              <a:rPr lang="fr-FR" sz="2000" dirty="0" smtClean="0"/>
              <a:t>G</a:t>
            </a:r>
            <a:r>
              <a:rPr lang="fr-FR" sz="2000" baseline="-25000" dirty="0" smtClean="0"/>
              <a:t>t</a:t>
            </a:r>
            <a:r>
              <a:rPr lang="el-GR" sz="2000" baseline="-25000" dirty="0" smtClean="0"/>
              <a:t>[</a:t>
            </a:r>
            <a:r>
              <a:rPr lang="en-US" sz="2000" baseline="-25000" dirty="0" smtClean="0"/>
              <a:t>d</a:t>
            </a:r>
            <a:r>
              <a:rPr lang="el-GR" sz="2000" baseline="-25000" dirty="0" smtClean="0"/>
              <a:t>Β]</a:t>
            </a:r>
            <a:r>
              <a:rPr lang="en-US" sz="2000" dirty="0"/>
              <a:t>+</a:t>
            </a:r>
            <a:r>
              <a:rPr lang="fr-FR" sz="2000" dirty="0" smtClean="0"/>
              <a:t>G</a:t>
            </a:r>
            <a:r>
              <a:rPr lang="en-US" sz="2000" baseline="-25000" dirty="0" smtClean="0"/>
              <a:t>r[dB]</a:t>
            </a:r>
            <a:r>
              <a:rPr lang="en-US" sz="2000" dirty="0" smtClean="0"/>
              <a:t>+</a:t>
            </a:r>
            <a:r>
              <a:rPr lang="fr-FR" sz="2000" dirty="0" smtClean="0"/>
              <a:t>b</a:t>
            </a:r>
            <a:r>
              <a:rPr lang="fr-FR" sz="2000" baseline="-25000" dirty="0" smtClean="0"/>
              <a:t>[dB]</a:t>
            </a:r>
            <a:r>
              <a:rPr lang="fr-FR" sz="2000" dirty="0" smtClean="0"/>
              <a:t>-10logk-10logT-10logB</a:t>
            </a:r>
            <a:endParaRPr lang="cs-CZ" sz="2000" dirty="0"/>
          </a:p>
        </p:txBody>
      </p:sp>
      <p:sp>
        <p:nvSpPr>
          <p:cNvPr id="2" name="BlokTextu 1"/>
          <p:cNvSpPr txBox="1"/>
          <p:nvPr/>
        </p:nvSpPr>
        <p:spPr>
          <a:xfrm>
            <a:off x="611560" y="5006975"/>
            <a:ext cx="79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dB: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83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72964"/>
              </p:ext>
            </p:extLst>
          </p:nvPr>
        </p:nvGraphicFramePr>
        <p:xfrm>
          <a:off x="684213" y="1475392"/>
          <a:ext cx="29114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3" imgW="1358640" imgH="469800" progId="Equation.3">
                  <p:embed/>
                </p:oleObj>
              </mc:Choice>
              <mc:Fallback>
                <p:oleObj name="Equation" r:id="rId3" imgW="1358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75392"/>
                        <a:ext cx="29114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355976" y="1785938"/>
            <a:ext cx="4572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λ</a:t>
            </a:r>
            <a:r>
              <a:rPr lang="sk-SK" dirty="0"/>
              <a:t>...</a:t>
            </a:r>
            <a:r>
              <a:rPr lang="sk-SK" dirty="0" err="1"/>
              <a:t>vln.dĺžka</a:t>
            </a:r>
            <a:r>
              <a:rPr lang="sk-SK" dirty="0"/>
              <a:t> </a:t>
            </a:r>
          </a:p>
          <a:p>
            <a:pPr>
              <a:spcBef>
                <a:spcPct val="50000"/>
              </a:spcBef>
            </a:pPr>
            <a:r>
              <a:rPr lang="sk-SK" dirty="0"/>
              <a:t>R...vzdialenosť (napr. 36.10</a:t>
            </a:r>
            <a:r>
              <a:rPr lang="sk-SK" baseline="30000" dirty="0"/>
              <a:t>6 </a:t>
            </a:r>
            <a:r>
              <a:rPr lang="sk-SK" dirty="0"/>
              <a:t>m pre GEO)</a:t>
            </a:r>
            <a:endParaRPr lang="cs-CZ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2781300"/>
            <a:ext cx="68405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Príklad: </a:t>
            </a:r>
          </a:p>
          <a:p>
            <a:pPr>
              <a:spcBef>
                <a:spcPct val="50000"/>
              </a:spcBef>
            </a:pPr>
            <a:r>
              <a:rPr lang="sk-SK"/>
              <a:t>Vypočítať útlm pre systém GEO pri frekvencii 11 GHz.     </a:t>
            </a:r>
            <a:endParaRPr lang="cs-CZ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48103" y="4293096"/>
            <a:ext cx="273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dirty="0"/>
              <a:t>Výsledok: -206dB</a:t>
            </a:r>
            <a:endParaRPr lang="cs-CZ" sz="1600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79388" y="2565400"/>
            <a:ext cx="7956550" cy="15113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528" y="404664"/>
            <a:ext cx="92171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b="1" dirty="0"/>
              <a:t>b...útlm voľného priestoru od vysielacej antény ku prijímacej</a:t>
            </a:r>
            <a:r>
              <a:rPr lang="en-US" sz="2800" b="1" dirty="0" smtClean="0"/>
              <a:t>: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3058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D6504A-200B-4A32-85B8-10B1D8D2072A}" type="slidenum">
              <a:rPr lang="cs-CZ" smtClean="0"/>
              <a:pPr eaLnBrk="1" hangingPunct="1"/>
              <a:t>39</a:t>
            </a:fld>
            <a:endParaRPr lang="cs-CZ" smtClean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0" y="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Ďalšie parametre systému:</a:t>
            </a:r>
            <a:endParaRPr lang="cs-CZ">
              <a:solidFill>
                <a:schemeClr val="bg2"/>
              </a:solidFill>
            </a:endParaRP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3694"/>
              </p:ext>
            </p:extLst>
          </p:nvPr>
        </p:nvGraphicFramePr>
        <p:xfrm>
          <a:off x="684213" y="1557338"/>
          <a:ext cx="6337300" cy="1187480"/>
        </p:xfrm>
        <a:graphic>
          <a:graphicData uri="http://schemas.openxmlformats.org/drawingml/2006/table">
            <a:tbl>
              <a:tblPr/>
              <a:tblGrid>
                <a:gridCol w="17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Kvalita TV obrazu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C/N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85" name="Text Box 32"/>
          <p:cNvSpPr txBox="1">
            <a:spLocks noChangeArrowheads="1"/>
          </p:cNvSpPr>
          <p:nvPr/>
        </p:nvSpPr>
        <p:spPr bwMode="auto">
          <a:xfrm>
            <a:off x="7199313" y="1341438"/>
            <a:ext cx="1944687" cy="1685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/>
              <a:t>5...v</a:t>
            </a:r>
            <a:r>
              <a:rPr lang="sk-SK"/>
              <a:t>ýborná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sk-SK"/>
              <a:t>4... dobrá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sk-SK"/>
              <a:t>3... vyhovujúca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sk-SK"/>
              <a:t>2... nevyh.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sk-SK"/>
              <a:t>1...nepoužiteľná</a:t>
            </a:r>
            <a:endParaRPr lang="cs-CZ"/>
          </a:p>
        </p:txBody>
      </p:sp>
      <p:sp>
        <p:nvSpPr>
          <p:cNvPr id="23586" name="Text Box 33"/>
          <p:cNvSpPr txBox="1">
            <a:spLocks noChangeArrowheads="1"/>
          </p:cNvSpPr>
          <p:nvPr/>
        </p:nvSpPr>
        <p:spPr bwMode="auto">
          <a:xfrm>
            <a:off x="468313" y="836613"/>
            <a:ext cx="532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-pre anal</a:t>
            </a:r>
            <a:r>
              <a:rPr lang="sk-SK"/>
              <a:t>ógový TV signál – stupnica kvality:</a:t>
            </a:r>
            <a:endParaRPr lang="cs-CZ"/>
          </a:p>
        </p:txBody>
      </p:sp>
      <p:sp>
        <p:nvSpPr>
          <p:cNvPr id="23587" name="Text Box 34"/>
          <p:cNvSpPr txBox="1">
            <a:spLocks noChangeArrowheads="1"/>
          </p:cNvSpPr>
          <p:nvPr/>
        </p:nvSpPr>
        <p:spPr bwMode="auto">
          <a:xfrm>
            <a:off x="539750" y="4076700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-pre </a:t>
            </a:r>
            <a:r>
              <a:rPr lang="sk-SK"/>
              <a:t>digitálny TV signál sú požadované vyššie hodnoty odstupu signál – šum (10</a:t>
            </a:r>
            <a:r>
              <a:rPr lang="sk-SK" baseline="30000"/>
              <a:t>1</a:t>
            </a:r>
            <a:r>
              <a:rPr lang="sk-SK"/>
              <a:t> dB)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4" name="Line 28"/>
          <p:cNvSpPr>
            <a:spLocks noChangeShapeType="1"/>
          </p:cNvSpPr>
          <p:nvPr/>
        </p:nvSpPr>
        <p:spPr bwMode="auto">
          <a:xfrm flipH="1" flipV="1">
            <a:off x="3397422" y="501199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813097" y="1267082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1668635" y="1411545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50" name="Text Box 94"/>
          <p:cNvSpPr txBox="1">
            <a:spLocks noChangeArrowheads="1"/>
          </p:cNvSpPr>
          <p:nvPr/>
        </p:nvSpPr>
        <p:spPr bwMode="auto">
          <a:xfrm>
            <a:off x="1884535" y="3427670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žiarič (dipól)</a:t>
            </a:r>
            <a:endParaRPr lang="cs-CZ" sz="1400"/>
          </a:p>
        </p:txBody>
      </p:sp>
      <p:pic>
        <p:nvPicPr>
          <p:cNvPr id="19559" name="Picture 103" descr="File:Yagi-Uda dia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47" y="906720"/>
            <a:ext cx="2132013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2" name="Line 106"/>
          <p:cNvSpPr>
            <a:spLocks noChangeShapeType="1"/>
          </p:cNvSpPr>
          <p:nvPr/>
        </p:nvSpPr>
        <p:spPr bwMode="auto">
          <a:xfrm flipH="1">
            <a:off x="3599035" y="3748345"/>
            <a:ext cx="6032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4261022" y="4165857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  <a:r>
              <a:rPr lang="sk-SK" sz="1400"/>
              <a:t>dB</a:t>
            </a:r>
            <a:endParaRPr lang="cs-CZ" sz="1400"/>
          </a:p>
        </p:txBody>
      </p:sp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4092747" y="4557970"/>
            <a:ext cx="1395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smerov</a:t>
            </a:r>
            <a:r>
              <a:rPr lang="sk-SK" sz="1400"/>
              <a:t>ý uhol</a:t>
            </a:r>
            <a:endParaRPr lang="cs-CZ" sz="1400"/>
          </a:p>
        </p:txBody>
      </p:sp>
      <p:sp>
        <p:nvSpPr>
          <p:cNvPr id="19565" name="Line 109"/>
          <p:cNvSpPr>
            <a:spLocks noChangeShapeType="1"/>
          </p:cNvSpPr>
          <p:nvPr/>
        </p:nvSpPr>
        <p:spPr bwMode="auto">
          <a:xfrm flipH="1" flipV="1">
            <a:off x="3629197" y="4353182"/>
            <a:ext cx="54610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19567" name="Group 111"/>
          <p:cNvGrpSpPr>
            <a:grpSpLocks/>
          </p:cNvGrpSpPr>
          <p:nvPr/>
        </p:nvGrpSpPr>
        <p:grpSpPr bwMode="auto">
          <a:xfrm>
            <a:off x="1668635" y="3354645"/>
            <a:ext cx="3540125" cy="2462212"/>
            <a:chOff x="3243" y="2205"/>
            <a:chExt cx="2230" cy="1551"/>
          </a:xfrm>
        </p:grpSpPr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3300" y="2800"/>
              <a:ext cx="17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 flipV="1">
              <a:off x="4008" y="2386"/>
              <a:ext cx="85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4008" y="2800"/>
              <a:ext cx="87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4" name="Text Box 88"/>
            <p:cNvSpPr txBox="1">
              <a:spLocks noChangeArrowheads="1"/>
            </p:cNvSpPr>
            <p:nvPr/>
          </p:nvSpPr>
          <p:spPr bwMode="auto">
            <a:xfrm>
              <a:off x="4350" y="2311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-3dB</a:t>
              </a:r>
              <a:endParaRPr lang="cs-CZ" sz="1400"/>
            </a:p>
          </p:txBody>
        </p:sp>
        <p:sp>
          <p:nvSpPr>
            <p:cNvPr id="19545" name="Text Box 89"/>
            <p:cNvSpPr txBox="1">
              <a:spLocks noChangeArrowheads="1"/>
            </p:cNvSpPr>
            <p:nvPr/>
          </p:nvSpPr>
          <p:spPr bwMode="auto">
            <a:xfrm>
              <a:off x="4793" y="2436"/>
              <a:ext cx="6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hlavný lalok</a:t>
              </a:r>
              <a:endParaRPr lang="cs-CZ" sz="1400"/>
            </a:p>
          </p:txBody>
        </p:sp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105" y="3430"/>
              <a:ext cx="8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postranný lalok</a:t>
              </a:r>
              <a:endParaRPr lang="cs-CZ" sz="1400"/>
            </a:p>
          </p:txBody>
        </p:sp>
        <p:sp>
          <p:nvSpPr>
            <p:cNvPr id="19547" name="Text Box 91"/>
            <p:cNvSpPr txBox="1">
              <a:spLocks noChangeArrowheads="1"/>
            </p:cNvSpPr>
            <p:nvPr/>
          </p:nvSpPr>
          <p:spPr bwMode="auto">
            <a:xfrm>
              <a:off x="3243" y="2903"/>
              <a:ext cx="680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400"/>
                <a:t>- zadný lalok (tiež môže byť hlavný a ďalšie)</a:t>
              </a:r>
              <a:endParaRPr lang="cs-CZ" sz="1400"/>
            </a:p>
          </p:txBody>
        </p:sp>
        <p:sp>
          <p:nvSpPr>
            <p:cNvPr id="19548" name="Freeform 92"/>
            <p:cNvSpPr>
              <a:spLocks/>
            </p:cNvSpPr>
            <p:nvPr/>
          </p:nvSpPr>
          <p:spPr bwMode="auto">
            <a:xfrm>
              <a:off x="4377" y="2619"/>
              <a:ext cx="85" cy="337"/>
            </a:xfrm>
            <a:custGeom>
              <a:avLst/>
              <a:gdLst>
                <a:gd name="T0" fmla="*/ 0 w 144"/>
                <a:gd name="T1" fmla="*/ 0 h 545"/>
                <a:gd name="T2" fmla="*/ 136 w 144"/>
                <a:gd name="T3" fmla="*/ 318 h 545"/>
                <a:gd name="T4" fmla="*/ 45 w 144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545">
                  <a:moveTo>
                    <a:pt x="0" y="0"/>
                  </a:moveTo>
                  <a:cubicBezTo>
                    <a:pt x="64" y="113"/>
                    <a:pt x="128" y="227"/>
                    <a:pt x="136" y="318"/>
                  </a:cubicBezTo>
                  <a:cubicBezTo>
                    <a:pt x="144" y="409"/>
                    <a:pt x="60" y="507"/>
                    <a:pt x="45" y="5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3742" y="2478"/>
              <a:ext cx="238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9566" name="Group 110"/>
            <p:cNvGrpSpPr>
              <a:grpSpLocks/>
            </p:cNvGrpSpPr>
            <p:nvPr/>
          </p:nvGrpSpPr>
          <p:grpSpPr bwMode="auto">
            <a:xfrm>
              <a:off x="3612" y="2205"/>
              <a:ext cx="1251" cy="1186"/>
              <a:chOff x="3612" y="2205"/>
              <a:chExt cx="1251" cy="1186"/>
            </a:xfrm>
          </p:grpSpPr>
          <p:sp>
            <p:nvSpPr>
              <p:cNvPr id="19539" name="Oval 83"/>
              <p:cNvSpPr>
                <a:spLocks noChangeArrowheads="1"/>
              </p:cNvSpPr>
              <p:nvPr/>
            </p:nvSpPr>
            <p:spPr bwMode="auto">
              <a:xfrm rot="14459057">
                <a:off x="3876" y="3061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7" name="Oval 81"/>
              <p:cNvSpPr>
                <a:spLocks noChangeArrowheads="1"/>
              </p:cNvSpPr>
              <p:nvPr/>
            </p:nvSpPr>
            <p:spPr bwMode="auto">
              <a:xfrm rot="5400000">
                <a:off x="4208" y="2367"/>
                <a:ext cx="446" cy="8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8" name="Oval 82"/>
              <p:cNvSpPr>
                <a:spLocks noChangeArrowheads="1"/>
              </p:cNvSpPr>
              <p:nvPr/>
            </p:nvSpPr>
            <p:spPr bwMode="auto">
              <a:xfrm rot="7190591">
                <a:off x="3876" y="2425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40" name="Oval 84"/>
              <p:cNvSpPr>
                <a:spLocks noChangeArrowheads="1"/>
              </p:cNvSpPr>
              <p:nvPr/>
            </p:nvSpPr>
            <p:spPr bwMode="auto">
              <a:xfrm rot="5400000">
                <a:off x="3716" y="2603"/>
                <a:ext cx="178" cy="3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536" name="Line 80"/>
              <p:cNvSpPr>
                <a:spLocks noChangeShapeType="1"/>
              </p:cNvSpPr>
              <p:nvPr/>
            </p:nvSpPr>
            <p:spPr bwMode="auto">
              <a:xfrm rot="5400000">
                <a:off x="3663" y="2872"/>
                <a:ext cx="669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993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sk-SK" dirty="0" smtClean="0"/>
              <a:t>Potom smerový </a:t>
            </a:r>
            <a:r>
              <a:rPr lang="sk-SK" dirty="0"/>
              <a:t>uhol </a:t>
            </a:r>
            <a:r>
              <a:rPr lang="sk-SK" dirty="0" err="1" smtClean="0"/>
              <a:t>Yagiho</a:t>
            </a:r>
            <a:r>
              <a:rPr lang="sk-SK" dirty="0" smtClean="0"/>
              <a:t> antény (je už užší než uhol samotného dipólu):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5796136" y="1505712"/>
            <a:ext cx="3036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Ďalšie konštrukčné tvary antén</a:t>
            </a:r>
          </a:p>
          <a:p>
            <a:r>
              <a:rPr lang="sk-SK" dirty="0" smtClean="0"/>
              <a:t>Žiariče môžu mať rôzny tvar (slučkový dipól, „krídelká“- tvar V, ...), reflektory majú rôzny tvar (viac tyčí, ploché mreže vodivo pospájané, tvarované do „vankúša“ alebo do </a:t>
            </a:r>
            <a:r>
              <a:rPr lang="sk-SK" dirty="0" err="1" smtClean="0"/>
              <a:t>paraboloidu</a:t>
            </a:r>
            <a:r>
              <a:rPr lang="sk-SK" dirty="0" smtClean="0"/>
              <a:t>, tanierové v tvare </a:t>
            </a:r>
            <a:r>
              <a:rPr lang="sk-SK" dirty="0" err="1" smtClean="0"/>
              <a:t>paraboloidu</a:t>
            </a:r>
            <a:r>
              <a:rPr lang="sk-SK" dirty="0" smtClean="0"/>
              <a:t>,...), direktorov v </a:t>
            </a:r>
            <a:r>
              <a:rPr lang="sk-SK" dirty="0" err="1" smtClean="0"/>
              <a:t>Yagiho</a:t>
            </a:r>
            <a:r>
              <a:rPr lang="sk-SK" dirty="0" smtClean="0"/>
              <a:t> anténach </a:t>
            </a:r>
            <a:r>
              <a:rPr lang="sk-SK" dirty="0" err="1" smtClean="0"/>
              <a:t>može</a:t>
            </a:r>
            <a:r>
              <a:rPr lang="sk-SK" dirty="0" smtClean="0"/>
              <a:t> byť viac.</a:t>
            </a:r>
          </a:p>
          <a:p>
            <a:r>
              <a:rPr lang="sk-SK" dirty="0" smtClean="0"/>
              <a:t>To všetko ovplyvňuje zisk a </a:t>
            </a:r>
            <a:r>
              <a:rPr lang="sk-SK" dirty="0" err="1" smtClean="0"/>
              <a:t>smerovosť</a:t>
            </a:r>
            <a:r>
              <a:rPr lang="sk-SK" dirty="0" smtClean="0"/>
              <a:t> </a:t>
            </a:r>
            <a:r>
              <a:rPr lang="sk-SK" smtClean="0"/>
              <a:t>antény (</a:t>
            </a:r>
            <a:r>
              <a:rPr lang="sk-SK" dirty="0" err="1"/>
              <a:t>ú</a:t>
            </a:r>
            <a:r>
              <a:rPr lang="sk-SK" smtClean="0"/>
              <a:t>činnosť </a:t>
            </a:r>
            <a:r>
              <a:rPr lang="sk-SK" dirty="0" smtClean="0"/>
              <a:t>smerovej charakteristiky, počet lalokov, smerový uhol)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3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83534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Zdroje</a:t>
            </a:r>
            <a:r>
              <a:rPr lang="sk-SK"/>
              <a:t>:</a:t>
            </a: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[1] J. </a:t>
            </a:r>
            <a:r>
              <a:rPr lang="en-US">
                <a:solidFill>
                  <a:schemeClr val="tx2"/>
                </a:solidFill>
              </a:rPr>
              <a:t>Montana:</a:t>
            </a:r>
            <a:r>
              <a:rPr lang="sk-SK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Introduction to Satellite Communications</a:t>
            </a:r>
            <a:r>
              <a:rPr lang="sk-SK">
                <a:solidFill>
                  <a:schemeClr val="tx2"/>
                </a:solidFill>
              </a:rPr>
              <a:t>, George Mason Univ. 2003</a:t>
            </a:r>
            <a:endParaRPr lang="en-US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[2] Mobiln</a:t>
            </a:r>
            <a:r>
              <a:rPr lang="sk-SK">
                <a:solidFill>
                  <a:schemeClr val="tx2"/>
                </a:solidFill>
              </a:rPr>
              <a:t>é satelitné komunikácie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4439B7-2127-42BC-9F26-250A9FE92998}" type="slidenum">
              <a:rPr lang="cs-CZ" smtClean="0"/>
              <a:pPr eaLnBrk="1" hangingPunct="1"/>
              <a:t>41</a:t>
            </a:fld>
            <a:endParaRPr lang="cs-CZ" smtClean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971550" y="1125538"/>
            <a:ext cx="5761038" cy="6477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/>
              <a:t> C</a:t>
            </a:r>
            <a:r>
              <a:rPr lang="el-GR" sz="2400"/>
              <a:t>/Ν</a:t>
            </a:r>
            <a:r>
              <a:rPr lang="en-US" sz="2400" baseline="-25000"/>
              <a:t>[-]</a:t>
            </a:r>
            <a:r>
              <a:rPr lang="sk-SK" sz="2400"/>
              <a:t>= P</a:t>
            </a:r>
            <a:r>
              <a:rPr lang="en-US" sz="2400" baseline="-25000"/>
              <a:t>t [W]</a:t>
            </a:r>
            <a:r>
              <a:rPr lang="en-US" sz="2400"/>
              <a:t> .</a:t>
            </a:r>
            <a:r>
              <a:rPr lang="fr-FR" sz="2400"/>
              <a:t> G</a:t>
            </a:r>
            <a:r>
              <a:rPr lang="fr-FR" sz="2400" baseline="-25000"/>
              <a:t>t</a:t>
            </a:r>
            <a:r>
              <a:rPr lang="fr-FR" sz="2400"/>
              <a:t> . G</a:t>
            </a:r>
            <a:r>
              <a:rPr lang="en-US" sz="2400" baseline="-25000"/>
              <a:t>r</a:t>
            </a:r>
            <a:r>
              <a:rPr lang="fr-FR" sz="2400" baseline="-25000"/>
              <a:t>.</a:t>
            </a:r>
            <a:r>
              <a:rPr lang="fr-FR" sz="2400"/>
              <a:t>.  b   /  (k.T</a:t>
            </a:r>
            <a:r>
              <a:rPr lang="sk-SK" sz="2400" baseline="-25000"/>
              <a:t>noise</a:t>
            </a:r>
            <a:r>
              <a:rPr lang="sk-SK" sz="2400"/>
              <a:t> </a:t>
            </a:r>
            <a:r>
              <a:rPr lang="fr-FR" sz="2400"/>
              <a:t>.B)</a:t>
            </a:r>
            <a:endParaRPr lang="cs-CZ" sz="2400"/>
          </a:p>
        </p:txBody>
      </p: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395288" y="3333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Iný pohľad na vzťah C/N:</a:t>
            </a:r>
            <a:endParaRPr lang="cs-CZ"/>
          </a:p>
        </p:txBody>
      </p:sp>
      <p:graphicFrame>
        <p:nvGraphicFramePr>
          <p:cNvPr id="24581" name="Object 16"/>
          <p:cNvGraphicFramePr>
            <a:graphicFrameLocks noChangeAspect="1"/>
          </p:cNvGraphicFramePr>
          <p:nvPr/>
        </p:nvGraphicFramePr>
        <p:xfrm>
          <a:off x="1042988" y="1916113"/>
          <a:ext cx="44640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7" name="Equation" r:id="rId3" imgW="2336800" imgH="482600" progId="Equation.3">
                  <p:embed/>
                </p:oleObj>
              </mc:Choice>
              <mc:Fallback>
                <p:oleObj name="Equation" r:id="rId3" imgW="2336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6113"/>
                        <a:ext cx="44640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1476375" y="2852738"/>
            <a:ext cx="5903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      pretože EIRP = P</a:t>
            </a:r>
            <a:r>
              <a:rPr lang="sk-SK" baseline="-25000"/>
              <a:t>t</a:t>
            </a:r>
            <a:r>
              <a:rPr lang="sk-SK"/>
              <a:t> . G</a:t>
            </a:r>
            <a:r>
              <a:rPr lang="sk-SK" baseline="-25000"/>
              <a:t>t,   </a:t>
            </a:r>
            <a:r>
              <a:rPr lang="sk-SK"/>
              <a:t>,</a:t>
            </a:r>
            <a:r>
              <a:rPr lang="sk-SK" baseline="-25000"/>
              <a:t> </a:t>
            </a:r>
            <a:r>
              <a:rPr lang="sk-SK"/>
              <a:t>a útlm   b = (</a:t>
            </a:r>
            <a:r>
              <a:rPr lang="el-GR"/>
              <a:t>λ</a:t>
            </a:r>
            <a:r>
              <a:rPr lang="sk-SK"/>
              <a:t> / 4</a:t>
            </a:r>
            <a:r>
              <a:rPr lang="el-GR"/>
              <a:t>π </a:t>
            </a:r>
            <a:r>
              <a:rPr lang="sk-SK"/>
              <a:t>R)</a:t>
            </a:r>
            <a:r>
              <a:rPr lang="sk-SK" baseline="30000"/>
              <a:t>2</a:t>
            </a:r>
            <a:r>
              <a:rPr lang="sk-SK"/>
              <a:t>.</a:t>
            </a:r>
            <a:endParaRPr lang="cs-CZ"/>
          </a:p>
        </p:txBody>
      </p:sp>
      <p:graphicFrame>
        <p:nvGraphicFramePr>
          <p:cNvPr id="24583" name="Object 18"/>
          <p:cNvGraphicFramePr>
            <a:graphicFrameLocks noChangeAspect="1"/>
          </p:cNvGraphicFramePr>
          <p:nvPr/>
        </p:nvGraphicFramePr>
        <p:xfrm>
          <a:off x="1042988" y="4076700"/>
          <a:ext cx="39306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8" name="Equation" r:id="rId5" imgW="2057400" imgH="457200" progId="Equation.3">
                  <p:embed/>
                </p:oleObj>
              </mc:Choice>
              <mc:Fallback>
                <p:oleObj name="Equation" r:id="rId5" imgW="205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76700"/>
                        <a:ext cx="39306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9"/>
          <p:cNvGraphicFramePr>
            <a:graphicFrameLocks noChangeAspect="1"/>
          </p:cNvGraphicFramePr>
          <p:nvPr/>
        </p:nvGraphicFramePr>
        <p:xfrm>
          <a:off x="971550" y="5291138"/>
          <a:ext cx="37449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9" name="Equation" r:id="rId7" imgW="1790700" imgH="457200" progId="Equation.3">
                  <p:embed/>
                </p:oleObj>
              </mc:Choice>
              <mc:Fallback>
                <p:oleObj name="Equation" r:id="rId7" imgW="179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291138"/>
                        <a:ext cx="374491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5148263" y="5516563"/>
            <a:ext cx="37449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, pretože 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 plošný výkon </a:t>
            </a:r>
            <a:r>
              <a:rPr lang="el-GR"/>
              <a:t>Φ = </a:t>
            </a:r>
            <a:r>
              <a:rPr lang="sk-SK"/>
              <a:t>EIRP /  (4</a:t>
            </a:r>
            <a:r>
              <a:rPr lang="el-GR"/>
              <a:t>π </a:t>
            </a:r>
            <a:r>
              <a:rPr lang="sk-SK"/>
              <a:t>R</a:t>
            </a:r>
            <a:r>
              <a:rPr lang="sk-SK" baseline="30000"/>
              <a:t>2</a:t>
            </a:r>
            <a:r>
              <a:rPr lang="sk-SK"/>
              <a:t>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0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E2CF8-6F0E-4F29-BFA4-20222F729FC9}" type="slidenum">
              <a:rPr lang="cs-CZ" smtClean="0"/>
              <a:pPr eaLnBrk="1" hangingPunct="1"/>
              <a:t>42</a:t>
            </a:fld>
            <a:endParaRPr lang="cs-CZ" smtClean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0" y="549275"/>
            <a:ext cx="9144000" cy="464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/>
              <a:t>Príklad</a:t>
            </a:r>
            <a:r>
              <a:rPr lang="sk-SK" dirty="0"/>
              <a:t>: 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sk-SK" dirty="0"/>
              <a:t>Vypočítajte celkový pomer C/N prijímača </a:t>
            </a:r>
            <a:r>
              <a:rPr lang="sk-SK" dirty="0" err="1"/>
              <a:t>GEO</a:t>
            </a:r>
            <a:r>
              <a:rPr lang="sk-SK" dirty="0"/>
              <a:t> systému pri daných podmienkach: f=1,5 GHz,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=1W,  </a:t>
            </a:r>
            <a:r>
              <a:rPr lang="en-US" dirty="0" err="1"/>
              <a:t>G</a:t>
            </a:r>
            <a:r>
              <a:rPr lang="en-US" baseline="-25000" dirty="0" err="1"/>
              <a:t>t</a:t>
            </a:r>
            <a:r>
              <a:rPr lang="en-US" dirty="0"/>
              <a:t>=21,7 </a:t>
            </a:r>
            <a:r>
              <a:rPr lang="en-US" dirty="0" err="1"/>
              <a:t>dBi</a:t>
            </a:r>
            <a:r>
              <a:rPr lang="en-US" dirty="0"/>
              <a:t>, </a:t>
            </a:r>
            <a:r>
              <a:rPr lang="en-US" dirty="0" err="1"/>
              <a:t>straty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sk-SK" dirty="0"/>
              <a:t>ľ</a:t>
            </a:r>
            <a:r>
              <a:rPr lang="en-US" dirty="0"/>
              <a:t>nom </a:t>
            </a:r>
            <a:r>
              <a:rPr lang="en-US" dirty="0" err="1"/>
              <a:t>priestore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=187,2 dB, G</a:t>
            </a:r>
            <a:r>
              <a:rPr lang="en-US" baseline="-25000" dirty="0"/>
              <a:t>r </a:t>
            </a:r>
            <a:r>
              <a:rPr lang="en-US" dirty="0"/>
              <a:t>=15 </a:t>
            </a:r>
            <a:r>
              <a:rPr lang="en-US" dirty="0" err="1"/>
              <a:t>dBi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=24,8 dB/K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Rie</a:t>
            </a:r>
            <a:r>
              <a:rPr lang="sk-SK" dirty="0" err="1"/>
              <a:t>šenie</a:t>
            </a:r>
            <a:r>
              <a:rPr lang="sk-SK" dirty="0"/>
              <a:t>: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Ke</a:t>
            </a:r>
            <a:r>
              <a:rPr lang="sk-SK" dirty="0" err="1"/>
              <a:t>ďže</a:t>
            </a:r>
            <a:r>
              <a:rPr lang="sk-SK" dirty="0"/>
              <a:t> nemáme zadanú šírku pásma </a:t>
            </a:r>
            <a:r>
              <a:rPr lang="sk-SK" dirty="0" err="1"/>
              <a:t>B</a:t>
            </a:r>
            <a:r>
              <a:rPr lang="sk-SK" baseline="-25000" dirty="0" err="1"/>
              <a:t>Hz</a:t>
            </a:r>
            <a:r>
              <a:rPr lang="sk-SK" dirty="0"/>
              <a:t> , budeme rátať C/N na 1Hz.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Môžeme jednoducho sčítavať a odčítavať dB – pretože: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C/</a:t>
            </a:r>
            <a:r>
              <a:rPr lang="sk-SK" dirty="0" err="1"/>
              <a:t>N</a:t>
            </a:r>
            <a:r>
              <a:rPr lang="sk-SK" baseline="-25000" dirty="0" err="1"/>
              <a:t>dB</a:t>
            </a:r>
            <a:r>
              <a:rPr lang="sk-SK" dirty="0"/>
              <a:t>= </a:t>
            </a:r>
            <a:r>
              <a:rPr lang="en-US" dirty="0"/>
              <a:t>10log 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 err="1"/>
              <a:t>.G</a:t>
            </a:r>
            <a:r>
              <a:rPr lang="en-US" baseline="-25000" dirty="0" err="1"/>
              <a:t>t</a:t>
            </a:r>
            <a:r>
              <a:rPr lang="fr-FR" dirty="0"/>
              <a:t>.b.G</a:t>
            </a:r>
            <a:r>
              <a:rPr lang="fr-FR" baseline="-25000" dirty="0"/>
              <a:t>r</a:t>
            </a:r>
            <a:r>
              <a:rPr lang="fr-FR" dirty="0"/>
              <a:t>  /  (k.T.B)) = P</a:t>
            </a:r>
            <a:r>
              <a:rPr lang="fr-FR" baseline="-25000" dirty="0"/>
              <a:t>t dBW</a:t>
            </a:r>
            <a:r>
              <a:rPr lang="fr-FR" dirty="0"/>
              <a:t>+ G</a:t>
            </a:r>
            <a:r>
              <a:rPr lang="fr-FR" baseline="-25000" dirty="0"/>
              <a:t>t dB</a:t>
            </a:r>
            <a:r>
              <a:rPr lang="fr-FR" dirty="0"/>
              <a:t> + G</a:t>
            </a:r>
            <a:r>
              <a:rPr lang="fr-FR" baseline="-25000" dirty="0"/>
              <a:t>r dBi </a:t>
            </a:r>
            <a:r>
              <a:rPr lang="fr-FR" dirty="0"/>
              <a:t>– L</a:t>
            </a:r>
            <a:r>
              <a:rPr lang="fr-FR" baseline="-25000" dirty="0"/>
              <a:t>p dB</a:t>
            </a:r>
            <a:r>
              <a:rPr lang="fr-FR" dirty="0"/>
              <a:t> – 10logk –T</a:t>
            </a:r>
            <a:r>
              <a:rPr lang="fr-FR" baseline="-25000" dirty="0"/>
              <a:t>s dB/K</a:t>
            </a:r>
            <a:r>
              <a:rPr lang="fr-FR" dirty="0"/>
              <a:t> – 0</a:t>
            </a:r>
            <a:r>
              <a:rPr lang="sk-SK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    =  </a:t>
            </a:r>
            <a:r>
              <a:rPr lang="sk-SK" dirty="0" err="1"/>
              <a:t>EIRP</a:t>
            </a:r>
            <a:r>
              <a:rPr lang="sk-SK" dirty="0"/>
              <a:t> – </a:t>
            </a:r>
            <a:r>
              <a:rPr lang="sk-SK" dirty="0" err="1"/>
              <a:t>L</a:t>
            </a:r>
            <a:r>
              <a:rPr lang="sk-SK" baseline="-25000" dirty="0" err="1"/>
              <a:t>p</a:t>
            </a:r>
            <a:r>
              <a:rPr lang="sk-SK" dirty="0"/>
              <a:t> </a:t>
            </a:r>
            <a:r>
              <a:rPr lang="en-US" dirty="0"/>
              <a:t>+ G/</a:t>
            </a:r>
            <a:r>
              <a:rPr lang="en-US" dirty="0" err="1"/>
              <a:t>T</a:t>
            </a:r>
            <a:r>
              <a:rPr lang="en-US" baseline="-25000" dirty="0" err="1"/>
              <a:t>prij</a:t>
            </a:r>
            <a:r>
              <a:rPr lang="en-US" baseline="-25000" dirty="0"/>
              <a:t>. dB/K</a:t>
            </a:r>
            <a:r>
              <a:rPr lang="en-US" dirty="0"/>
              <a:t> – </a:t>
            </a:r>
            <a:r>
              <a:rPr lang="en-US" dirty="0" err="1"/>
              <a:t>k</a:t>
            </a:r>
            <a:r>
              <a:rPr lang="en-US" baseline="-25000" dirty="0" err="1"/>
              <a:t>dB</a:t>
            </a:r>
            <a:endParaRPr lang="fr-FR" dirty="0"/>
          </a:p>
          <a:p>
            <a:pPr eaLnBrk="1" hangingPunct="1">
              <a:spcBef>
                <a:spcPct val="50000"/>
              </a:spcBef>
            </a:pPr>
            <a:r>
              <a:rPr lang="fr-FR" dirty="0"/>
              <a:t>   = ... = </a:t>
            </a:r>
            <a:r>
              <a:rPr lang="sk-SK" dirty="0"/>
              <a:t>asi </a:t>
            </a:r>
            <a:r>
              <a:rPr lang="en-US" dirty="0"/>
              <a:t>53,3 dB</a:t>
            </a:r>
            <a:endParaRPr lang="cs-CZ" dirty="0"/>
          </a:p>
          <a:p>
            <a:pPr eaLnBrk="1" hangingPunct="1">
              <a:spcBef>
                <a:spcPct val="50000"/>
              </a:spcBef>
            </a:pPr>
            <a:r>
              <a:rPr lang="sk-SK" dirty="0"/>
              <a:t>Tá posledná „0“ to je:  10log1Hz = 0 </a:t>
            </a:r>
            <a:r>
              <a:rPr lang="en-US" dirty="0"/>
              <a:t>dB</a:t>
            </a:r>
            <a:r>
              <a:rPr lang="sk-SK" dirty="0"/>
              <a:t> 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09613" y="2564904"/>
            <a:ext cx="7772400" cy="5953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>Takže teraz ten rozpočet linky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- Link Budget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38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H="1" flipV="1">
            <a:off x="5038725" y="627063"/>
            <a:ext cx="1354138" cy="1614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4913313" y="650875"/>
            <a:ext cx="2427287" cy="451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3578225" y="650875"/>
            <a:ext cx="1095375" cy="337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5038725" y="6186488"/>
            <a:ext cx="16732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700838" y="6189663"/>
            <a:ext cx="1004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73600" y="0"/>
            <a:ext cx="650875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Satelit</a:t>
            </a:r>
            <a:endParaRPr lang="cs-CZ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06675" y="1196975"/>
            <a:ext cx="1052513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sk-SK" sz="1000">
                <a:latin typeface="Times New Roman" pitchFamily="18" charset="0"/>
              </a:rPr>
              <a:t>Útlm spôsobený</a:t>
            </a:r>
            <a:r>
              <a:rPr lang="sk-SK" sz="1200">
                <a:latin typeface="Times New Roman" pitchFamily="18" charset="0"/>
              </a:rPr>
              <a:t> </a:t>
            </a:r>
            <a:r>
              <a:rPr lang="sk-SK" sz="1000">
                <a:latin typeface="Times New Roman" pitchFamily="18" charset="0"/>
              </a:rPr>
              <a:t>dažďom</a:t>
            </a:r>
            <a:endParaRPr lang="cs-CZ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24475" y="231775"/>
            <a:ext cx="866775" cy="20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G</a:t>
            </a:r>
            <a:r>
              <a:rPr lang="en-US" sz="1200">
                <a:latin typeface="Times New Roman" pitchFamily="18" charset="0"/>
              </a:rPr>
              <a:t>/T EIRP</a:t>
            </a:r>
            <a:endParaRPr lang="cs-CZ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360738" y="1408113"/>
          <a:ext cx="1101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5" r:id="rId3" imgW="1180800" imgH="1200240" progId="">
                  <p:embed/>
                </p:oleObj>
              </mc:Choice>
              <mc:Fallback>
                <p:oleObj r:id="rId3" imgW="1180800" imgH="120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408113"/>
                        <a:ext cx="11017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465763" y="1382713"/>
          <a:ext cx="110013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" r:id="rId5" imgW="1180800" imgH="1200240" progId="">
                  <p:embed/>
                </p:oleObj>
              </mc:Choice>
              <mc:Fallback>
                <p:oleObj r:id="rId5" imgW="1180800" imgH="120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1382713"/>
                        <a:ext cx="110013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4262438" y="212725"/>
          <a:ext cx="9286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7" r:id="rId6" imgW="4487760" imgH="3115800" progId="">
                  <p:embed/>
                </p:oleObj>
              </mc:Choice>
              <mc:Fallback>
                <p:oleObj r:id="rId6" imgW="4487760" imgH="311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212725"/>
                        <a:ext cx="928687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5713413" y="3260725"/>
          <a:ext cx="10652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8" r:id="rId8" imgW="4062240" imgH="3452400" progId="">
                  <p:embed/>
                </p:oleObj>
              </mc:Choice>
              <mc:Fallback>
                <p:oleObj r:id="rId8" imgW="4062240" imgH="345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3260725"/>
                        <a:ext cx="10652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6864350" y="5232400"/>
          <a:ext cx="102393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9" r:id="rId10" imgW="1475640" imgH="447840" progId="">
                  <p:embed/>
                </p:oleObj>
              </mc:Choice>
              <mc:Fallback>
                <p:oleObj r:id="rId10" imgW="1475640" imgH="447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5232400"/>
                        <a:ext cx="1023938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169025" y="2241550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0" r:id="rId12" imgW="2331720" imgH="3527280" progId="">
                  <p:embed/>
                </p:oleObj>
              </mc:Choice>
              <mc:Fallback>
                <p:oleObj r:id="rId12" imgW="2331720" imgH="3527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2241550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13413" y="1114425"/>
            <a:ext cx="104616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cs-CZ" sz="1200">
                <a:latin typeface="Times New Roman" pitchFamily="18" charset="0"/>
              </a:rPr>
              <a:t>Útlm spôsobený dažďom</a:t>
            </a:r>
            <a:endParaRPr lang="cs-CZ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732588" y="2420938"/>
            <a:ext cx="938212" cy="207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Blokovanie</a:t>
            </a:r>
            <a:endParaRPr lang="cs-CZ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659563" y="3284538"/>
            <a:ext cx="561975" cy="206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r>
              <a:rPr lang="cs-CZ" sz="1200">
                <a:latin typeface="Times New Roman" pitchFamily="18" charset="0"/>
              </a:rPr>
              <a:t>Tienenie</a:t>
            </a:r>
            <a:endParaRPr lang="cs-CZ"/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1074738" y="4021138"/>
            <a:ext cx="2816225" cy="1779587"/>
            <a:chOff x="1842" y="9448"/>
            <a:chExt cx="3744" cy="3625"/>
          </a:xfrm>
        </p:grpSpPr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842" y="11379"/>
              <a:ext cx="3542" cy="1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08" y="1248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DEM</a:t>
              </a:r>
              <a:endParaRPr lang="cs-CZ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2808" y="1163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MOD</a:t>
              </a:r>
              <a:endParaRPr lang="cs-CZ"/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3452" y="12485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D/C</a:t>
              </a:r>
              <a:endParaRPr lang="cs-CZ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3452" y="11638"/>
              <a:ext cx="537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U/C</a:t>
              </a:r>
              <a:endParaRPr lang="cs-CZ"/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4740" y="12062"/>
              <a:ext cx="429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DIP</a:t>
              </a:r>
              <a:endParaRPr lang="cs-CZ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4632" y="11779"/>
              <a:ext cx="322" cy="283"/>
            </a:xfrm>
            <a:custGeom>
              <a:avLst/>
              <a:gdLst>
                <a:gd name="T0" fmla="*/ 0 w 288"/>
                <a:gd name="T1" fmla="*/ 0 h 288"/>
                <a:gd name="T2" fmla="*/ 288 w 288"/>
                <a:gd name="T3" fmla="*/ 0 h 288"/>
                <a:gd name="T4" fmla="*/ 288 w 288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288" y="0"/>
                  </a:lnTo>
                  <a:lnTo>
                    <a:pt x="288" y="2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4632" y="12344"/>
              <a:ext cx="322" cy="282"/>
            </a:xfrm>
            <a:custGeom>
              <a:avLst/>
              <a:gdLst>
                <a:gd name="T0" fmla="*/ 0 w 288"/>
                <a:gd name="T1" fmla="*/ 288 h 288"/>
                <a:gd name="T2" fmla="*/ 288 w 288"/>
                <a:gd name="T3" fmla="*/ 288 h 288"/>
                <a:gd name="T4" fmla="*/ 288 w 288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4096" y="11638"/>
              <a:ext cx="5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HPA</a:t>
              </a:r>
              <a:endParaRPr lang="cs-CZ"/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4096" y="12485"/>
              <a:ext cx="536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cs-CZ" sz="800">
                  <a:latin typeface="Times New Roman" pitchFamily="18" charset="0"/>
                </a:rPr>
                <a:t>LNA</a:t>
              </a:r>
              <a:endParaRPr lang="cs-CZ"/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1949" y="11638"/>
              <a:ext cx="751" cy="1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sk-SK" sz="1200">
                  <a:latin typeface="Times New Roman" pitchFamily="18" charset="0"/>
                </a:rPr>
                <a:t>Zvuk.</a:t>
              </a:r>
            </a:p>
            <a:p>
              <a:pPr algn="ctr"/>
              <a:r>
                <a:rPr lang="sk-SK" sz="1200">
                  <a:latin typeface="Times New Roman" pitchFamily="18" charset="0"/>
                </a:rPr>
                <a:t>dáta</a:t>
              </a:r>
              <a:endParaRPr lang="cs-CZ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2700" y="11779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700" y="12626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3345" y="12626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3345" y="1177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3989" y="1177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3989" y="12626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169" y="10580"/>
              <a:ext cx="108" cy="1693"/>
            </a:xfrm>
            <a:custGeom>
              <a:avLst/>
              <a:gdLst>
                <a:gd name="T0" fmla="*/ 0 w 144"/>
                <a:gd name="T1" fmla="*/ 1008 h 1008"/>
                <a:gd name="T2" fmla="*/ 144 w 144"/>
                <a:gd name="T3" fmla="*/ 1008 h 1008"/>
                <a:gd name="T4" fmla="*/ 144 w 144"/>
                <a:gd name="T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008">
                  <a:moveTo>
                    <a:pt x="0" y="1008"/>
                  </a:moveTo>
                  <a:lnTo>
                    <a:pt x="144" y="1008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7206" name="Object 38"/>
            <p:cNvGraphicFramePr>
              <a:graphicFrameLocks noChangeAspect="1"/>
            </p:cNvGraphicFramePr>
            <p:nvPr/>
          </p:nvGraphicFramePr>
          <p:xfrm>
            <a:off x="4631" y="9451"/>
            <a:ext cx="955" cy="1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21" r:id="rId14" imgW="840240" imgH="859320" progId="">
                    <p:embed/>
                  </p:oleObj>
                </mc:Choice>
                <mc:Fallback>
                  <p:oleObj r:id="rId14" imgW="840240" imgH="859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1" y="9451"/>
                          <a:ext cx="955" cy="1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4096" y="9448"/>
              <a:ext cx="64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r>
                <a:rPr lang="cs-CZ" sz="1200">
                  <a:latin typeface="Times New Roman" pitchFamily="18" charset="0"/>
                </a:rPr>
                <a:t>Anténa</a:t>
              </a:r>
              <a:endParaRPr lang="cs-CZ"/>
            </a:p>
          </p:txBody>
        </p:sp>
      </p:grp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6700838" y="5165725"/>
            <a:ext cx="0" cy="10239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5400675" y="4940300"/>
            <a:ext cx="10620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sk-SK" sz="1000">
                <a:latin typeface="Times New Roman" pitchFamily="18" charset="0"/>
              </a:rPr>
              <a:t>Multicestný fading</a:t>
            </a:r>
            <a:endParaRPr lang="cs-CZ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1720850" y="6257925"/>
            <a:ext cx="1357313" cy="211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z="1000">
                <a:latin typeface="Times New Roman" pitchFamily="18" charset="0"/>
              </a:rPr>
              <a:t>Pozemná ústredňa</a:t>
            </a:r>
            <a:endParaRPr lang="cs-CZ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5457825" y="6294438"/>
            <a:ext cx="8937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cs-CZ" sz="1200">
                <a:latin typeface="Times New Roman" pitchFamily="18" charset="0"/>
              </a:rPr>
              <a:t>Propagačná cesta</a:t>
            </a:r>
            <a:endParaRPr lang="cs-CZ"/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6599238" y="6257925"/>
            <a:ext cx="1143000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k-SK" sz="1000">
                <a:latin typeface="Times New Roman" pitchFamily="18" charset="0"/>
              </a:rPr>
              <a:t>Mobilná pozemná</a:t>
            </a:r>
            <a:r>
              <a:rPr lang="sk-SK" sz="1200">
                <a:latin typeface="Times New Roman" pitchFamily="18" charset="0"/>
              </a:rPr>
              <a:t> </a:t>
            </a:r>
            <a:r>
              <a:rPr lang="sk-SK" sz="1000">
                <a:latin typeface="Times New Roman" pitchFamily="18" charset="0"/>
              </a:rPr>
              <a:t>stanica</a:t>
            </a:r>
            <a:endParaRPr lang="cs-CZ"/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900113" y="239713"/>
            <a:ext cx="287337" cy="2111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900113" y="239713"/>
            <a:ext cx="141287" cy="227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1273175" y="6350"/>
            <a:ext cx="2473325" cy="830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331913" y="282575"/>
            <a:ext cx="3302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36000" rIns="0" bIns="36000"/>
          <a:lstStyle/>
          <a:p>
            <a:pPr algn="ctr"/>
            <a:r>
              <a:rPr lang="cs-CZ" sz="1000">
                <a:latin typeface="Times New Roman" pitchFamily="18" charset="0"/>
              </a:rPr>
              <a:t>DIP</a:t>
            </a:r>
            <a:endParaRPr lang="cs-CZ" sz="1000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660525" y="488950"/>
            <a:ext cx="387350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HPA</a:t>
            </a:r>
            <a:endParaRPr lang="cs-CZ" sz="1000"/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660525" y="50800"/>
            <a:ext cx="387350" cy="209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LNA</a:t>
            </a:r>
            <a:endParaRPr lang="cs-CZ" sz="1000"/>
          </a:p>
        </p:txBody>
      </p:sp>
      <p:sp>
        <p:nvSpPr>
          <p:cNvPr id="7219" name="Freeform 51"/>
          <p:cNvSpPr>
            <a:spLocks/>
          </p:cNvSpPr>
          <p:nvPr/>
        </p:nvSpPr>
        <p:spPr bwMode="auto">
          <a:xfrm>
            <a:off x="1504950" y="422275"/>
            <a:ext cx="155575" cy="138113"/>
          </a:xfrm>
          <a:custGeom>
            <a:avLst/>
            <a:gdLst>
              <a:gd name="T0" fmla="*/ 0 w 288"/>
              <a:gd name="T1" fmla="*/ 0 h 288"/>
              <a:gd name="T2" fmla="*/ 0 w 288"/>
              <a:gd name="T3" fmla="*/ 288 h 288"/>
              <a:gd name="T4" fmla="*/ 288 w 288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0" y="288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>
            <a:off x="1504950" y="144463"/>
            <a:ext cx="155575" cy="138112"/>
          </a:xfrm>
          <a:custGeom>
            <a:avLst/>
            <a:gdLst>
              <a:gd name="T0" fmla="*/ 0 w 288"/>
              <a:gd name="T1" fmla="*/ 288 h 288"/>
              <a:gd name="T2" fmla="*/ 0 w 288"/>
              <a:gd name="T3" fmla="*/ 0 h 288"/>
              <a:gd name="T4" fmla="*/ 288 w 28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2047875" y="144463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2047875" y="56038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2974975" y="488950"/>
            <a:ext cx="385763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LNA</a:t>
            </a:r>
            <a:endParaRPr lang="cs-CZ" sz="1000"/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2974975" y="74613"/>
            <a:ext cx="385763" cy="258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HPA</a:t>
            </a:r>
            <a:endParaRPr lang="cs-CZ" sz="1000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2898775" y="144463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2898775" y="56038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3348038" y="260350"/>
            <a:ext cx="2873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>
                <a:latin typeface="Times New Roman" pitchFamily="18" charset="0"/>
              </a:rPr>
              <a:t>DIP</a:t>
            </a:r>
            <a:endParaRPr lang="cs-CZ" sz="1000"/>
          </a:p>
        </p:txBody>
      </p:sp>
      <p:sp>
        <p:nvSpPr>
          <p:cNvPr id="7228" name="Freeform 60"/>
          <p:cNvSpPr>
            <a:spLocks/>
          </p:cNvSpPr>
          <p:nvPr/>
        </p:nvSpPr>
        <p:spPr bwMode="auto">
          <a:xfrm>
            <a:off x="3360738" y="144463"/>
            <a:ext cx="155575" cy="138112"/>
          </a:xfrm>
          <a:custGeom>
            <a:avLst/>
            <a:gdLst>
              <a:gd name="T0" fmla="*/ 0 w 288"/>
              <a:gd name="T1" fmla="*/ 0 h 288"/>
              <a:gd name="T2" fmla="*/ 288 w 288"/>
              <a:gd name="T3" fmla="*/ 0 h 288"/>
              <a:gd name="T4" fmla="*/ 288 w 288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3360738" y="422275"/>
            <a:ext cx="155575" cy="138113"/>
          </a:xfrm>
          <a:custGeom>
            <a:avLst/>
            <a:gdLst>
              <a:gd name="T0" fmla="*/ 0 w 288"/>
              <a:gd name="T1" fmla="*/ 288 h 288"/>
              <a:gd name="T2" fmla="*/ 288 w 288"/>
              <a:gd name="T3" fmla="*/ 288 h 288"/>
              <a:gd name="T4" fmla="*/ 288 w 28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288" y="288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1196975" y="352425"/>
            <a:ext cx="153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3670300" y="352425"/>
            <a:ext cx="153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1998663" y="650875"/>
            <a:ext cx="917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r>
              <a:rPr lang="cs-CZ" sz="1000">
                <a:latin typeface="Times New Roman" pitchFamily="18" charset="0"/>
              </a:rPr>
              <a:t>   Transpondér</a:t>
            </a:r>
            <a:endParaRPr lang="cs-CZ" sz="1000"/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2124075" y="74613"/>
            <a:ext cx="77470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endParaRPr lang="cs-CZ" sz="1000">
              <a:latin typeface="Times New Roman" pitchFamily="18" charset="0"/>
            </a:endParaRPr>
          </a:p>
          <a:p>
            <a:pPr algn="ctr"/>
            <a:r>
              <a:rPr lang="sk-SK" sz="1000">
                <a:latin typeface="Times New Roman" pitchFamily="18" charset="0"/>
              </a:rPr>
              <a:t>Frekvenčný konvertor</a:t>
            </a:r>
            <a:endParaRPr lang="cs-CZ" sz="1000"/>
          </a:p>
        </p:txBody>
      </p:sp>
      <p:grpSp>
        <p:nvGrpSpPr>
          <p:cNvPr id="7234" name="Group 66"/>
          <p:cNvGrpSpPr>
            <a:grpSpLocks/>
          </p:cNvGrpSpPr>
          <p:nvPr/>
        </p:nvGrpSpPr>
        <p:grpSpPr bwMode="auto">
          <a:xfrm rot="-10800000">
            <a:off x="3824288" y="231775"/>
            <a:ext cx="379412" cy="227013"/>
            <a:chOff x="2070" y="3492"/>
            <a:chExt cx="705" cy="463"/>
          </a:xfrm>
        </p:grpSpPr>
        <p:sp>
          <p:nvSpPr>
            <p:cNvPr id="7235" name="Oval 67"/>
            <p:cNvSpPr>
              <a:spLocks noChangeArrowheads="1"/>
            </p:cNvSpPr>
            <p:nvPr/>
          </p:nvSpPr>
          <p:spPr bwMode="auto">
            <a:xfrm>
              <a:off x="2355" y="3492"/>
              <a:ext cx="420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236" name="Rectangle 68"/>
            <p:cNvSpPr>
              <a:spLocks noChangeArrowheads="1"/>
            </p:cNvSpPr>
            <p:nvPr/>
          </p:nvSpPr>
          <p:spPr bwMode="auto">
            <a:xfrm>
              <a:off x="2070" y="3492"/>
              <a:ext cx="492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7237" name="Text Box 69"/>
          <p:cNvSpPr txBox="1">
            <a:spLocks noChangeArrowheads="1"/>
          </p:cNvSpPr>
          <p:nvPr/>
        </p:nvSpPr>
        <p:spPr bwMode="auto">
          <a:xfrm>
            <a:off x="3863975" y="38100"/>
            <a:ext cx="569913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sz="1200">
                <a:latin typeface="Times New Roman" pitchFamily="18" charset="0"/>
              </a:rPr>
              <a:t>  Anténa</a:t>
            </a:r>
            <a:endParaRPr lang="cs-CZ"/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1101725" y="6186488"/>
            <a:ext cx="2706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 flipV="1">
            <a:off x="3808413" y="4705350"/>
            <a:ext cx="0" cy="14811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0" name="Line 72"/>
          <p:cNvSpPr>
            <a:spLocks noChangeShapeType="1"/>
          </p:cNvSpPr>
          <p:nvPr/>
        </p:nvSpPr>
        <p:spPr bwMode="auto">
          <a:xfrm flipV="1">
            <a:off x="4462463" y="1868488"/>
            <a:ext cx="0" cy="431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 flipH="1" flipV="1">
            <a:off x="4005263" y="352425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7242" name="Object 74"/>
          <p:cNvGraphicFramePr>
            <a:graphicFrameLocks noChangeAspect="1"/>
          </p:cNvGraphicFramePr>
          <p:nvPr/>
        </p:nvGraphicFramePr>
        <p:xfrm>
          <a:off x="5191125" y="4229100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2" r:id="rId16" imgW="2331720" imgH="3527280" progId="">
                  <p:embed/>
                </p:oleObj>
              </mc:Choice>
              <mc:Fallback>
                <p:oleObj r:id="rId16" imgW="2331720" imgH="3527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4229100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3" name="Line 75"/>
          <p:cNvSpPr>
            <a:spLocks noChangeShapeType="1"/>
          </p:cNvSpPr>
          <p:nvPr/>
        </p:nvSpPr>
        <p:spPr bwMode="auto">
          <a:xfrm>
            <a:off x="6443663" y="4652963"/>
            <a:ext cx="665162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759575" y="5511800"/>
            <a:ext cx="1058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cs-CZ" sz="1200">
                <a:latin typeface="Times New Roman" pitchFamily="18" charset="0"/>
              </a:rPr>
              <a:t>Anténa</a:t>
            </a:r>
          </a:p>
          <a:p>
            <a:pPr algn="ctr"/>
            <a:r>
              <a:rPr lang="cs-CZ" sz="1200">
                <a:latin typeface="Times New Roman" pitchFamily="18" charset="0"/>
              </a:rPr>
              <a:t>G/T, EIRP, C/No</a:t>
            </a:r>
            <a:endParaRPr lang="cs-CZ"/>
          </a:p>
        </p:txBody>
      </p:sp>
      <p:sp>
        <p:nvSpPr>
          <p:cNvPr id="7245" name="Line 77"/>
          <p:cNvSpPr>
            <a:spLocks noChangeShapeType="1"/>
          </p:cNvSpPr>
          <p:nvPr/>
        </p:nvSpPr>
        <p:spPr bwMode="auto">
          <a:xfrm flipV="1">
            <a:off x="5038725" y="1868488"/>
            <a:ext cx="0" cy="431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>
            <a:off x="3824288" y="6186488"/>
            <a:ext cx="638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7" name="Line 79"/>
          <p:cNvSpPr>
            <a:spLocks noChangeShapeType="1"/>
          </p:cNvSpPr>
          <p:nvPr/>
        </p:nvSpPr>
        <p:spPr bwMode="auto">
          <a:xfrm>
            <a:off x="4462463" y="6189663"/>
            <a:ext cx="57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3746500" y="6294438"/>
            <a:ext cx="717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sk-SK" sz="1000">
                <a:latin typeface="Times New Roman" pitchFamily="18" charset="0"/>
              </a:rPr>
              <a:t>Propagačná cesta</a:t>
            </a:r>
            <a:endParaRPr lang="cs-CZ"/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541838" y="6297613"/>
            <a:ext cx="4508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cs-CZ" sz="1200">
                <a:latin typeface="Times New Roman" pitchFamily="18" charset="0"/>
              </a:rPr>
              <a:t>Satelit</a:t>
            </a:r>
            <a:endParaRPr lang="cs-CZ"/>
          </a:p>
        </p:txBody>
      </p:sp>
      <p:graphicFrame>
        <p:nvGraphicFramePr>
          <p:cNvPr id="7250" name="Object 82"/>
          <p:cNvGraphicFramePr>
            <a:graphicFrameLocks noChangeAspect="1"/>
          </p:cNvGraphicFramePr>
          <p:nvPr/>
        </p:nvGraphicFramePr>
        <p:xfrm>
          <a:off x="6084888" y="4149725"/>
          <a:ext cx="669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3" r:id="rId17" imgW="2331720" imgH="3527280" progId="">
                  <p:embed/>
                </p:oleObj>
              </mc:Choice>
              <mc:Fallback>
                <p:oleObj r:id="rId17" imgW="2331720" imgH="3527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149725"/>
                        <a:ext cx="669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1" name="Line 83"/>
          <p:cNvSpPr>
            <a:spLocks noChangeShapeType="1"/>
          </p:cNvSpPr>
          <p:nvPr/>
        </p:nvSpPr>
        <p:spPr bwMode="auto">
          <a:xfrm>
            <a:off x="4787900" y="549275"/>
            <a:ext cx="1647825" cy="4103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52" name="Line 84"/>
          <p:cNvSpPr>
            <a:spLocks noChangeShapeType="1"/>
          </p:cNvSpPr>
          <p:nvPr/>
        </p:nvSpPr>
        <p:spPr bwMode="auto">
          <a:xfrm>
            <a:off x="4787900" y="620713"/>
            <a:ext cx="1008063" cy="388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53" name="Line 85"/>
          <p:cNvSpPr>
            <a:spLocks noChangeShapeType="1"/>
          </p:cNvSpPr>
          <p:nvPr/>
        </p:nvSpPr>
        <p:spPr bwMode="auto">
          <a:xfrm>
            <a:off x="5867400" y="4508500"/>
            <a:ext cx="1152525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0" y="65246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zdroj: </a:t>
            </a:r>
            <a:r>
              <a:rPr lang="en-US"/>
              <a:t>[2]</a:t>
            </a:r>
            <a:endParaRPr lang="cs-CZ"/>
          </a:p>
        </p:txBody>
      </p:sp>
      <p:sp>
        <p:nvSpPr>
          <p:cNvPr id="87" name="BlokTextu 86"/>
          <p:cNvSpPr txBox="1"/>
          <p:nvPr/>
        </p:nvSpPr>
        <p:spPr>
          <a:xfrm>
            <a:off x="230576" y="2336800"/>
            <a:ext cx="28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Obr</a:t>
            </a:r>
            <a:r>
              <a:rPr lang="en-US" b="1" dirty="0" smtClean="0"/>
              <a:t>. </a:t>
            </a:r>
            <a:r>
              <a:rPr lang="sk-SK" b="1" dirty="0" smtClean="0"/>
              <a:t> </a:t>
            </a:r>
          </a:p>
          <a:p>
            <a:r>
              <a:rPr lang="en-US" dirty="0" err="1" smtClean="0"/>
              <a:t>Ilustr</a:t>
            </a:r>
            <a:r>
              <a:rPr lang="sk-SK" dirty="0" err="1" smtClean="0"/>
              <a:t>ácia</a:t>
            </a:r>
            <a:r>
              <a:rPr lang="sk-SK" dirty="0" smtClean="0"/>
              <a:t> faktorov ovplyvňujúcich satelitnú komunikáciu</a:t>
            </a:r>
            <a:endParaRPr lang="sk-SK" dirty="0"/>
          </a:p>
        </p:txBody>
      </p:sp>
      <p:sp>
        <p:nvSpPr>
          <p:cNvPr id="88" name="BlokTextu 1"/>
          <p:cNvSpPr txBox="1">
            <a:spLocks noChangeArrowheads="1"/>
          </p:cNvSpPr>
          <p:nvPr/>
        </p:nvSpPr>
        <p:spPr bwMode="auto">
          <a:xfrm>
            <a:off x="323850" y="3789363"/>
            <a:ext cx="208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200" dirty="0" err="1"/>
              <a:t>HPA</a:t>
            </a:r>
            <a:r>
              <a:rPr lang="sk-SK" sz="1200" dirty="0"/>
              <a:t>- </a:t>
            </a:r>
            <a:r>
              <a:rPr lang="sk-SK" sz="1200" dirty="0" err="1"/>
              <a:t>High</a:t>
            </a:r>
            <a:r>
              <a:rPr lang="sk-SK" sz="1200" dirty="0"/>
              <a:t> </a:t>
            </a:r>
            <a:r>
              <a:rPr lang="sk-SK" sz="1200" dirty="0" err="1"/>
              <a:t>Power</a:t>
            </a:r>
            <a:r>
              <a:rPr lang="sk-SK" sz="1200" dirty="0"/>
              <a:t> </a:t>
            </a:r>
            <a:r>
              <a:rPr lang="sk-SK" sz="1200" dirty="0" err="1"/>
              <a:t>Amplifier</a:t>
            </a:r>
            <a:endParaRPr lang="sk-SK" sz="1200" dirty="0"/>
          </a:p>
          <a:p>
            <a:pPr eaLnBrk="1" hangingPunct="1"/>
            <a:r>
              <a:rPr lang="sk-SK" sz="1200" dirty="0" err="1"/>
              <a:t>LNA-Low</a:t>
            </a:r>
            <a:r>
              <a:rPr lang="sk-SK" sz="1200" dirty="0"/>
              <a:t> </a:t>
            </a:r>
            <a:r>
              <a:rPr lang="sk-SK" sz="1200" dirty="0" err="1"/>
              <a:t>Noise</a:t>
            </a:r>
            <a:r>
              <a:rPr lang="sk-SK" sz="1200" dirty="0"/>
              <a:t> </a:t>
            </a:r>
            <a:r>
              <a:rPr lang="sk-SK" sz="1200" dirty="0" err="1"/>
              <a:t>Amplifier</a:t>
            </a:r>
            <a:endParaRPr lang="sk-SK" sz="1200" dirty="0"/>
          </a:p>
          <a:p>
            <a:pPr eaLnBrk="1" hangingPunct="1"/>
            <a:r>
              <a:rPr lang="sk-SK" sz="1200" dirty="0" err="1"/>
              <a:t>DIP</a:t>
            </a:r>
            <a:r>
              <a:rPr lang="sk-SK" sz="1200" dirty="0"/>
              <a:t> – </a:t>
            </a:r>
            <a:r>
              <a:rPr lang="sk-SK" sz="1200" dirty="0" err="1"/>
              <a:t>diplexer</a:t>
            </a:r>
            <a:r>
              <a:rPr lang="sk-SK" sz="12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17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56022" y="404664"/>
            <a:ext cx="7416800" cy="160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Z</a:t>
            </a:r>
            <a:r>
              <a:rPr lang="sk-SK" dirty="0"/>
              <a:t>á</a:t>
            </a:r>
            <a:r>
              <a:rPr lang="en-US" dirty="0" err="1"/>
              <a:t>kladn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sk-SK" dirty="0"/>
              <a:t>systému: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	 G/T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	</a:t>
            </a:r>
            <a:r>
              <a:rPr lang="sk-SK" dirty="0" err="1"/>
              <a:t>EIRP</a:t>
            </a:r>
            <a:r>
              <a:rPr lang="sk-SK" dirty="0"/>
              <a:t> – efektívna vyžiarená energia</a:t>
            </a:r>
          </a:p>
          <a:p>
            <a:pPr eaLnBrk="1" hangingPunct="1">
              <a:spcBef>
                <a:spcPct val="50000"/>
              </a:spcBef>
            </a:pPr>
            <a:r>
              <a:rPr lang="sk-SK" dirty="0"/>
              <a:t>	C / N</a:t>
            </a:r>
            <a:r>
              <a:rPr lang="sk-SK" baseline="-25000" dirty="0"/>
              <a:t>0 </a:t>
            </a:r>
            <a:r>
              <a:rPr lang="sk-SK" dirty="0"/>
              <a:t> - pomer vyslanej energie k hustote šumovej energie</a:t>
            </a:r>
            <a:endParaRPr lang="cs-CZ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2348880"/>
            <a:ext cx="7345363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Problémy: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šum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 zisky a útlmy zariadení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blokovanie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útlm prostredia (tienenie stromami, dážď  - v prípade </a:t>
            </a:r>
            <a:r>
              <a:rPr lang="sk-SK" dirty="0" err="1"/>
              <a:t>Ka</a:t>
            </a:r>
            <a:r>
              <a:rPr lang="sk-SK" dirty="0"/>
              <a:t> pásma a </a:t>
            </a:r>
            <a:r>
              <a:rPr lang="sk-SK" dirty="0" err="1"/>
              <a:t>mm-vĺn</a:t>
            </a:r>
            <a:r>
              <a:rPr lang="sk-SK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viaccestné šírenie (mnohonásobné odrazy) – </a:t>
            </a:r>
            <a:r>
              <a:rPr lang="sk-SK" dirty="0" err="1"/>
              <a:t>multipath</a:t>
            </a:r>
            <a:r>
              <a:rPr lang="sk-SK" dirty="0"/>
              <a:t> </a:t>
            </a:r>
            <a:r>
              <a:rPr lang="sk-SK" dirty="0" err="1"/>
              <a:t>fading</a:t>
            </a:r>
            <a:endParaRPr lang="sk-SK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dirty="0"/>
              <a:t>odraz (</a:t>
            </a:r>
            <a:r>
              <a:rPr lang="sk-SK" dirty="0" err="1"/>
              <a:t>reflection</a:t>
            </a:r>
            <a:r>
              <a:rPr lang="sk-SK" dirty="0"/>
              <a:t>) od morskej hladiny v prípade námornej kom.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4976" y="5733256"/>
            <a:ext cx="7580232" cy="91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dirty="0" smtClean="0"/>
              <a:t>Pričom musíme ovládať :</a:t>
            </a:r>
            <a:endParaRPr lang="sk-SK" dirty="0"/>
          </a:p>
          <a:p>
            <a:pPr eaLnBrk="1" hangingPunct="1"/>
            <a:r>
              <a:rPr lang="sk-SK" dirty="0"/>
              <a:t>decibelové miery výkonu, zosilnenia, útlmu a pod.</a:t>
            </a:r>
          </a:p>
          <a:p>
            <a:pPr eaLnBrk="1" hangingPunct="1"/>
            <a:r>
              <a:rPr lang="sk-SK" dirty="0"/>
              <a:t>výkon šumu, SNR, šumová teplota, zisk antény, 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5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504825" y="1169988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82613" y="2266950"/>
            <a:ext cx="245903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1600" b="1" u="sng">
                <a:latin typeface="Times New Roman" pitchFamily="18" charset="0"/>
              </a:rPr>
              <a:t>Vysielanie</a:t>
            </a:r>
            <a:r>
              <a:rPr lang="en-US" sz="1600" b="1" u="sng">
                <a:latin typeface="Times New Roman" pitchFamily="18" charset="0"/>
              </a:rPr>
              <a:t>:</a:t>
            </a:r>
          </a:p>
          <a:p>
            <a:r>
              <a:rPr lang="en-US" sz="1600" b="1">
                <a:latin typeface="Times New Roman" pitchFamily="18" charset="0"/>
              </a:rPr>
              <a:t>+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Výkon HPA</a:t>
            </a:r>
            <a:endParaRPr lang="en-US" sz="16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Vysielacie straty</a:t>
            </a:r>
            <a:endParaRPr lang="en-US" sz="1600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   (</a:t>
            </a:r>
            <a:r>
              <a:rPr lang="sk-SK" sz="1600">
                <a:latin typeface="Times New Roman" pitchFamily="18" charset="0"/>
              </a:rPr>
              <a:t>káble a konektory</a:t>
            </a:r>
            <a:r>
              <a:rPr lang="en-US" sz="1600">
                <a:latin typeface="Times New Roman" pitchFamily="18" charset="0"/>
              </a:rPr>
              <a:t>)</a:t>
            </a:r>
          </a:p>
          <a:p>
            <a:r>
              <a:rPr lang="en-US" sz="1600">
                <a:latin typeface="Times New Roman" pitchFamily="18" charset="0"/>
              </a:rPr>
              <a:t>+ </a:t>
            </a:r>
            <a:r>
              <a:rPr lang="sk-SK" sz="1600">
                <a:latin typeface="Times New Roman" pitchFamily="18" charset="0"/>
              </a:rPr>
              <a:t>Zisk antény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30375" y="1651000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>
                <a:solidFill>
                  <a:schemeClr val="accent2"/>
                </a:solidFill>
                <a:latin typeface="Times New Roman" pitchFamily="18" charset="0"/>
              </a:rPr>
              <a:t>EIRP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914400" y="1603375"/>
            <a:ext cx="760413" cy="61753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Tx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687513" y="2112963"/>
            <a:ext cx="4914900" cy="30765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09875" y="2955925"/>
            <a:ext cx="26273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Strata zameraním antény Tx</a:t>
            </a:r>
            <a:endParaRPr lang="en-US" sz="16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Strata vo voľnom priesore</a:t>
            </a:r>
            <a:endParaRPr lang="en-US" sz="16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Atmosferické straty</a:t>
            </a:r>
            <a:r>
              <a:rPr lang="en-US" sz="1600">
                <a:latin typeface="Times New Roman" pitchFamily="18" charset="0"/>
              </a:rPr>
              <a:t> (</a:t>
            </a:r>
            <a:r>
              <a:rPr lang="sk-SK" sz="1600">
                <a:latin typeface="Times New Roman" pitchFamily="18" charset="0"/>
              </a:rPr>
              <a:t>plyny</a:t>
            </a:r>
            <a:r>
              <a:rPr lang="en-US" sz="1600">
                <a:latin typeface="Times New Roman" pitchFamily="18" charset="0"/>
              </a:rPr>
              <a:t>, </a:t>
            </a:r>
            <a:r>
              <a:rPr lang="sk-SK" sz="1600">
                <a:latin typeface="Times New Roman" pitchFamily="18" charset="0"/>
              </a:rPr>
              <a:t>mraky</a:t>
            </a:r>
            <a:r>
              <a:rPr lang="en-US" sz="1600">
                <a:latin typeface="Times New Roman" pitchFamily="18" charset="0"/>
              </a:rPr>
              <a:t>, </a:t>
            </a:r>
            <a:r>
              <a:rPr lang="sk-SK" sz="1600">
                <a:latin typeface="Times New Roman" pitchFamily="18" charset="0"/>
              </a:rPr>
              <a:t>dážď</a:t>
            </a:r>
            <a:r>
              <a:rPr lang="en-US" sz="1600">
                <a:latin typeface="Times New Roman" pitchFamily="18" charset="0"/>
              </a:rPr>
              <a:t>)</a:t>
            </a:r>
          </a:p>
          <a:p>
            <a:r>
              <a:rPr lang="en-US" sz="1600">
                <a:latin typeface="Times New Roman" pitchFamily="18" charset="0"/>
              </a:rPr>
              <a:t>- </a:t>
            </a:r>
            <a:r>
              <a:rPr lang="sk-SK" sz="1600">
                <a:latin typeface="Times New Roman" pitchFamily="18" charset="0"/>
              </a:rPr>
              <a:t>Strata zameraním antény Rx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627188" y="2078038"/>
            <a:ext cx="962025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962525" y="4178300"/>
            <a:ext cx="1614488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6613525" y="5068888"/>
            <a:ext cx="760413" cy="61753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Rx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984875" y="3727450"/>
            <a:ext cx="28559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1600" b="1" u="sng">
                <a:latin typeface="Times New Roman" pitchFamily="18" charset="0"/>
              </a:rPr>
              <a:t>Príjem</a:t>
            </a:r>
            <a:endParaRPr lang="en-US" sz="1600" b="1" u="sng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+ </a:t>
            </a:r>
            <a:r>
              <a:rPr lang="sk-SK" sz="1600">
                <a:latin typeface="Times New Roman" pitchFamily="18" charset="0"/>
              </a:rPr>
              <a:t>Zisk antény</a:t>
            </a:r>
            <a:endParaRPr lang="en-US" sz="160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>
                <a:latin typeface="Times New Roman" pitchFamily="18" charset="0"/>
              </a:rPr>
              <a:t> </a:t>
            </a:r>
            <a:r>
              <a:rPr lang="sk-SK" sz="1600">
                <a:latin typeface="Times New Roman" pitchFamily="18" charset="0"/>
              </a:rPr>
              <a:t>Prijímacie straty</a:t>
            </a:r>
            <a:endParaRPr lang="en-US" sz="1600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   (</a:t>
            </a:r>
            <a:r>
              <a:rPr lang="sk-SK" sz="1600">
                <a:latin typeface="Times New Roman" pitchFamily="18" charset="0"/>
              </a:rPr>
              <a:t>káble a konektory</a:t>
            </a:r>
            <a:r>
              <a:rPr lang="en-US" sz="1600">
                <a:latin typeface="Times New Roman" pitchFamily="18" charset="0"/>
              </a:rPr>
              <a:t>)</a:t>
            </a:r>
          </a:p>
          <a:p>
            <a:r>
              <a:rPr lang="en-US" sz="1600">
                <a:latin typeface="Times New Roman" pitchFamily="18" charset="0"/>
              </a:rPr>
              <a:t>+ </a:t>
            </a:r>
            <a:r>
              <a:rPr lang="sk-SK" sz="1600">
                <a:latin typeface="Times New Roman" pitchFamily="18" charset="0"/>
              </a:rPr>
              <a:t>Príspevok šumovej teploty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440613" y="5153025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sz="1600" i="1" baseline="-25000">
                <a:solidFill>
                  <a:schemeClr val="accent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100638" y="1417638"/>
            <a:ext cx="3506787" cy="131921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k-SK" sz="2000">
                <a:latin typeface="Times New Roman" pitchFamily="18" charset="0"/>
              </a:rPr>
              <a:t>všetky faktory sa započítajú </a:t>
            </a:r>
          </a:p>
          <a:p>
            <a:pPr algn="ctr" eaLnBrk="0" hangingPunct="0"/>
            <a:r>
              <a:rPr lang="sk-SK" sz="2000">
                <a:latin typeface="Times New Roman" pitchFamily="18" charset="0"/>
              </a:rPr>
              <a:t>ako prírastky (+)  alebo</a:t>
            </a:r>
          </a:p>
          <a:p>
            <a:pPr algn="ctr" eaLnBrk="0" hangingPunct="0"/>
            <a:r>
              <a:rPr lang="sk-SK" sz="2000">
                <a:latin typeface="Times New Roman" pitchFamily="18" charset="0"/>
              </a:rPr>
              <a:t> mínusy (-) v </a:t>
            </a:r>
            <a:r>
              <a:rPr lang="en-US" sz="2000">
                <a:latin typeface="Times New Roman" pitchFamily="18" charset="0"/>
              </a:rPr>
              <a:t>[dB]</a:t>
            </a:r>
            <a:endParaRPr lang="sk-SK" sz="2000">
              <a:latin typeface="Times New Roman" pitchFamily="18" charset="0"/>
            </a:endParaRPr>
          </a:p>
          <a:p>
            <a:pPr algn="ctr" eaLnBrk="0" hangingPunct="0"/>
            <a:r>
              <a:rPr lang="en-US" sz="2000">
                <a:latin typeface="Times New Roman" pitchFamily="18" charset="0"/>
              </a:rPr>
              <a:t>(vi</a:t>
            </a:r>
            <a:r>
              <a:rPr lang="sk-SK" sz="2000">
                <a:latin typeface="Times New Roman" pitchFamily="18" charset="0"/>
              </a:rPr>
              <a:t>ď obr. na 2. slide)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79388" y="53736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zdroj [1]</a:t>
            </a:r>
          </a:p>
        </p:txBody>
      </p:sp>
      <p:sp>
        <p:nvSpPr>
          <p:cNvPr id="25616" name="BlokTextu 1"/>
          <p:cNvSpPr txBox="1">
            <a:spLocks noChangeArrowheads="1"/>
          </p:cNvSpPr>
          <p:nvPr/>
        </p:nvSpPr>
        <p:spPr bwMode="auto">
          <a:xfrm>
            <a:off x="2865438" y="795338"/>
            <a:ext cx="336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Link </a:t>
            </a:r>
            <a:r>
              <a:rPr lang="en-US" sz="2400" dirty="0"/>
              <a:t>Power Budget</a:t>
            </a:r>
            <a:r>
              <a:rPr lang="sk-SK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49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4EBE51-0CF4-4FB1-861C-28A163CF97F9}" type="slidenum">
              <a:rPr lang="cs-CZ" smtClean="0"/>
              <a:pPr eaLnBrk="1" hangingPunct="1"/>
              <a:t>47</a:t>
            </a:fld>
            <a:endParaRPr lang="cs-CZ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Energetick</a:t>
            </a:r>
            <a:r>
              <a:rPr lang="sk-SK" b="1"/>
              <a:t>á</a:t>
            </a:r>
            <a:r>
              <a:rPr lang="en-US" b="1"/>
              <a:t> bilancia</a:t>
            </a:r>
            <a:r>
              <a:rPr lang="sk-SK" b="1"/>
              <a:t> komunikačnej linky</a:t>
            </a:r>
            <a:r>
              <a:rPr lang="sk-SK"/>
              <a:t> = súčet všetkých ziskov a strát signálu (v dB) na trase od vysielača po prijímač:</a:t>
            </a:r>
            <a:endParaRPr lang="cs-CZ"/>
          </a:p>
        </p:txBody>
      </p:sp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468313" y="1844675"/>
          <a:ext cx="47212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6" name="Equation" r:id="rId3" imgW="2641600" imgH="393700" progId="Equation.3">
                  <p:embed/>
                </p:oleObj>
              </mc:Choice>
              <mc:Fallback>
                <p:oleObj name="Equation" r:id="rId3" imgW="264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4721225" cy="703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468313" y="3429000"/>
          <a:ext cx="5651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7" name="Equation" r:id="rId5" imgW="2654300" imgH="228600" progId="Equation.3">
                  <p:embed/>
                </p:oleObj>
              </mc:Choice>
              <mc:Fallback>
                <p:oleObj name="Equation" r:id="rId5" imgW="2654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5651500" cy="487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68313" y="2852738"/>
            <a:ext cx="236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/>
              <a:t>V logaritmickej miere:</a:t>
            </a:r>
            <a:endParaRPr lang="cs-CZ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Výkonová úroveň prijatého signálu:</a:t>
            </a:r>
            <a:endParaRPr lang="cs-CZ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H="1">
            <a:off x="5219700" y="620713"/>
            <a:ext cx="21590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6085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83671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</a:t>
            </a:r>
            <a:r>
              <a:rPr lang="sk-SK" dirty="0" smtClean="0"/>
              <a:t>- aká je kvalita príjmu na konci reťazca v ktorom </a:t>
            </a:r>
            <a:r>
              <a:rPr lang="sk-SK" dirty="0" err="1" smtClean="0"/>
              <a:t>su</a:t>
            </a:r>
            <a:r>
              <a:rPr lang="sk-SK" dirty="0" smtClean="0"/>
              <a:t> čiastkové kvality príjmu výrazne odlišné_</a:t>
            </a:r>
          </a:p>
          <a:p>
            <a:r>
              <a:rPr lang="sk-SK" dirty="0"/>
              <a:t>	</a:t>
            </a:r>
            <a:r>
              <a:rPr lang="sk-SK" dirty="0" smtClean="0"/>
              <a:t>odpoveď: taká, aká je </a:t>
            </a:r>
            <a:r>
              <a:rPr lang="sk-SK" dirty="0" err="1" smtClean="0"/>
              <a:t>naslabšia</a:t>
            </a:r>
            <a:r>
              <a:rPr lang="sk-SK" dirty="0" smtClean="0"/>
              <a:t> kvalita príjmu v reťazci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5306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" y="188913"/>
            <a:ext cx="7777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Doplnenie ku kvalite príjmu: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5650" y="641350"/>
            <a:ext cx="7777163" cy="9159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/>
              <a:t>Ešte nás zaujíma </a:t>
            </a:r>
            <a:r>
              <a:rPr lang="sk-SK" b="1"/>
              <a:t>šumový prah družicového prijímača ... prahový S/N</a:t>
            </a:r>
          </a:p>
          <a:p>
            <a:pPr eaLnBrk="1" hangingPunct="1"/>
            <a:r>
              <a:rPr lang="sk-SK" b="1"/>
              <a:t>...  </a:t>
            </a:r>
            <a:r>
              <a:rPr lang="sk-SK"/>
              <a:t>t.j. najmenšia hodnota C/N, pre ktorú ešte obraz nie je neprijateľný (S/N býva asi  8dB a menší</a:t>
            </a:r>
            <a:r>
              <a:rPr lang="en-US"/>
              <a:t> – </a:t>
            </a:r>
            <a:r>
              <a:rPr lang="sk-SK"/>
              <a:t>kvalitné sat. prijímače)</a:t>
            </a:r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7416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S/N závisí od viacerých faktorov prenosu: modulačného frekv. zdvihu </a:t>
            </a:r>
            <a:r>
              <a:rPr lang="el-GR"/>
              <a:t>Δ</a:t>
            </a:r>
            <a:r>
              <a:rPr lang="sk-SK"/>
              <a:t>F, šírky pásma B, šírky zvuk. kanála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potom medzi S/N a C/N je vzťah:</a:t>
            </a:r>
            <a:endParaRPr lang="en-US"/>
          </a:p>
        </p:txBody>
      </p:sp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4500563" y="2517775"/>
          <a:ext cx="3552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Rovnica" r:id="rId3" imgW="1816100" imgH="241300" progId="Equation.3">
                  <p:embed/>
                </p:oleObj>
              </mc:Choice>
              <mc:Fallback>
                <p:oleObj name="Rovnica" r:id="rId3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17775"/>
                        <a:ext cx="35528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671638" y="2989263"/>
            <a:ext cx="686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/>
              <a:t>kde 	G</a:t>
            </a:r>
            <a:r>
              <a:rPr lang="sk-SK" baseline="-25000"/>
              <a:t>d </a:t>
            </a:r>
            <a:r>
              <a:rPr lang="en-US"/>
              <a:t>…</a:t>
            </a:r>
            <a:r>
              <a:rPr lang="sk-SK"/>
              <a:t> modulačný zisk,</a:t>
            </a:r>
          </a:p>
          <a:p>
            <a:pPr eaLnBrk="1" hangingPunct="1"/>
            <a:r>
              <a:rPr lang="sk-SK"/>
              <a:t>	P</a:t>
            </a:r>
            <a:r>
              <a:rPr lang="sk-SK" baseline="-25000"/>
              <a:t>d</a:t>
            </a:r>
            <a:r>
              <a:rPr lang="sk-SK"/>
              <a:t> ... fyziologický faktor hodnotenia obrazu (asi 13,2 dB)</a:t>
            </a:r>
            <a:endParaRPr lang="en-US"/>
          </a:p>
        </p:txBody>
      </p:sp>
      <p:graphicFrame>
        <p:nvGraphicFramePr>
          <p:cNvPr id="71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17385"/>
              </p:ext>
            </p:extLst>
          </p:nvPr>
        </p:nvGraphicFramePr>
        <p:xfrm>
          <a:off x="647700" y="3630613"/>
          <a:ext cx="37639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Equation" r:id="rId5" imgW="1993680" imgH="495000" progId="Equation.3">
                  <p:embed/>
                </p:oleObj>
              </mc:Choice>
              <mc:Fallback>
                <p:oleObj name="Equation" r:id="rId5" imgW="1993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630613"/>
                        <a:ext cx="376396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392613" y="3789363"/>
            <a:ext cx="41402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600" dirty="0" err="1"/>
              <a:t>Vysvetl</a:t>
            </a:r>
            <a:r>
              <a:rPr lang="sk-SK" sz="1600" dirty="0"/>
              <a:t>. a príklady hodnôt: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 smtClean="0"/>
              <a:t>Δ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sk-SK" sz="1600" dirty="0" smtClean="0"/>
              <a:t>...</a:t>
            </a:r>
            <a:r>
              <a:rPr lang="sk-SK" sz="1600" dirty="0" err="1"/>
              <a:t>frekv</a:t>
            </a:r>
            <a:r>
              <a:rPr lang="sk-SK" sz="1600" dirty="0"/>
              <a:t>. zdvih </a:t>
            </a:r>
            <a:r>
              <a:rPr lang="sk-SK" sz="1600" dirty="0" err="1"/>
              <a:t>špička-špička</a:t>
            </a:r>
            <a:r>
              <a:rPr lang="sk-SK" sz="1600" dirty="0"/>
              <a:t>, napr.13,5MHz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 smtClean="0"/>
              <a:t>f</a:t>
            </a:r>
            <a:r>
              <a:rPr lang="en-US" sz="1600" baseline="-25000" dirty="0" smtClean="0"/>
              <a:t>audio</a:t>
            </a:r>
            <a:r>
              <a:rPr lang="sk-SK" sz="1600" dirty="0" smtClean="0"/>
              <a:t>....</a:t>
            </a:r>
            <a:r>
              <a:rPr lang="en-US" sz="1600" dirty="0" err="1"/>
              <a:t>zvukov</a:t>
            </a:r>
            <a:r>
              <a:rPr lang="sk-SK" sz="1600" dirty="0"/>
              <a:t>ý kanál, napr.8MHz</a:t>
            </a:r>
            <a:r>
              <a:rPr lang="en-US" sz="1600" dirty="0"/>
              <a:t> </a:t>
            </a:r>
            <a:r>
              <a:rPr lang="sk-SK" sz="16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/>
              <a:t>B ... šírka pásma , napr. 27 MHz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/>
              <a:t>potom </a:t>
            </a:r>
            <a:r>
              <a:rPr lang="sk-SK" sz="1600" dirty="0" err="1"/>
              <a:t>G</a:t>
            </a:r>
            <a:r>
              <a:rPr lang="sk-SK" sz="1600" baseline="-25000" dirty="0" err="1"/>
              <a:t>d</a:t>
            </a:r>
            <a:r>
              <a:rPr lang="sk-SK" sz="1600" dirty="0"/>
              <a:t> je napr. 16,5 dB</a:t>
            </a:r>
          </a:p>
          <a:p>
            <a:pPr eaLnBrk="1" hangingPunct="1">
              <a:spcBef>
                <a:spcPct val="50000"/>
              </a:spcBef>
            </a:pPr>
            <a:r>
              <a:rPr lang="sk-SK" sz="1600" dirty="0"/>
              <a:t>a S/N = 14dB+16,5dB+13,2dB=43,7dB</a:t>
            </a:r>
            <a:endParaRPr lang="en-US" sz="1600" dirty="0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468313" y="6203950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/>
              <a:t>Obraz sa považuje za kvalitný, keď S/N </a:t>
            </a:r>
            <a:r>
              <a:rPr lang="en-US" dirty="0"/>
              <a:t>&gt; 40dB……………    </a:t>
            </a:r>
            <a:r>
              <a:rPr lang="sk-SK" dirty="0"/>
              <a:t>p</a:t>
            </a:r>
            <a:r>
              <a:rPr lang="en-US" dirty="0"/>
              <a:t>okra</a:t>
            </a:r>
            <a:r>
              <a:rPr lang="sk-SK" dirty="0" err="1"/>
              <a:t>čovanie</a:t>
            </a:r>
            <a:r>
              <a:rPr lang="sk-SK" dirty="0"/>
              <a:t> </a:t>
            </a:r>
            <a:r>
              <a:rPr lang="en-US" dirty="0">
                <a:sym typeface="Symbol" pitchFamily="18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19123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tenna Radiation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8550"/>
            <a:ext cx="4176712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8800" y="4222750"/>
            <a:ext cx="38750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Obr. Ukážka anténovej charakteristiky v </a:t>
            </a:r>
            <a:r>
              <a:rPr lang="sk-SK" b="1"/>
              <a:t>pravouhlých súradniciach</a:t>
            </a:r>
            <a:r>
              <a:rPr lang="sk-SK"/>
              <a:t> (rovina „E“, horizontálna) pre typickú 10-prvkovú Yagi-anténu</a:t>
            </a:r>
            <a:endParaRPr lang="cs-CZ" b="1"/>
          </a:p>
        </p:txBody>
      </p:sp>
      <p:pic>
        <p:nvPicPr>
          <p:cNvPr id="20484" name="Picture 4" descr="Antenna Radiation Patt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61473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27663" y="4733925"/>
            <a:ext cx="3348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a v</a:t>
            </a:r>
            <a:r>
              <a:rPr lang="sk-SK" b="1"/>
              <a:t> polárnych súradniciach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0992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835342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Pri </a:t>
            </a:r>
            <a:r>
              <a:rPr lang="sk-SK"/>
              <a:t>nízkych hodnotách C/N sa S/N od neho výrazne odlišuje.</a:t>
            </a:r>
          </a:p>
          <a:p>
            <a:pPr eaLnBrk="1" hangingPunct="1">
              <a:spcBef>
                <a:spcPct val="50000"/>
              </a:spcBef>
            </a:pPr>
            <a:endParaRPr lang="sk-SK"/>
          </a:p>
          <a:p>
            <a:pPr eaLnBrk="1" hangingPunct="1">
              <a:spcBef>
                <a:spcPct val="50000"/>
              </a:spcBef>
            </a:pPr>
            <a:r>
              <a:rPr lang="sk-SK" b="1"/>
              <a:t>Šumový prah ... </a:t>
            </a:r>
            <a:r>
              <a:rPr lang="sk-SK"/>
              <a:t>hodnota C/N pri ktorej S/N poklesne o 1 dB oproti vypočítanej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		 hodnote S/N = C/N + G</a:t>
            </a:r>
            <a:r>
              <a:rPr lang="sk-SK" baseline="-25000"/>
              <a:t>d.  </a:t>
            </a:r>
            <a:r>
              <a:rPr lang="sk-SK"/>
              <a:t>(viď obr.dole)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		Pri príjme s úrovňou C/N pod hodnotou šumového prahu </a:t>
            </a:r>
          </a:p>
          <a:p>
            <a:pPr eaLnBrk="1" hangingPunct="1">
              <a:spcBef>
                <a:spcPct val="50000"/>
              </a:spcBef>
            </a:pPr>
            <a:r>
              <a:rPr lang="sk-SK"/>
              <a:t>			dochádza k výraznému zhoršeniu kvality obrazu.</a:t>
            </a:r>
            <a:endParaRPr lang="en-US" b="1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06713"/>
            <a:ext cx="4935537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11863" y="6092825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Obr. </a:t>
            </a:r>
            <a:r>
              <a:rPr lang="sk-SK"/>
              <a:t> zdroj </a:t>
            </a:r>
            <a:r>
              <a:rPr lang="en-US"/>
              <a:t>[1]</a:t>
            </a:r>
            <a:endParaRPr lang="en-US" b="1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219700" y="328453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/>
              <a:t>- snaha je znížiť šumový prah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54868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Literat</a:t>
            </a:r>
            <a:r>
              <a:rPr lang="sk-SK" dirty="0" err="1" smtClean="0"/>
              <a:t>úra</a:t>
            </a:r>
            <a:endParaRPr lang="sk-SK" dirty="0" smtClean="0"/>
          </a:p>
          <a:p>
            <a:r>
              <a:rPr lang="el-GR" dirty="0" smtClean="0"/>
              <a:t>[1] </a:t>
            </a:r>
            <a:r>
              <a:rPr lang="sk-SK" dirty="0" smtClean="0"/>
              <a:t>J. Bradáč: Družicový </a:t>
            </a:r>
            <a:r>
              <a:rPr lang="sk-SK" dirty="0" err="1" smtClean="0"/>
              <a:t>přenos</a:t>
            </a:r>
            <a:r>
              <a:rPr lang="sk-SK" dirty="0" smtClean="0"/>
              <a:t> signálu,  Elektronika 3/90.</a:t>
            </a:r>
          </a:p>
          <a:p>
            <a:r>
              <a:rPr lang="el-GR" dirty="0" smtClean="0"/>
              <a:t>[2] </a:t>
            </a:r>
            <a:r>
              <a:rPr lang="en-US" dirty="0" err="1" smtClean="0"/>
              <a:t>S.Ohmori</a:t>
            </a:r>
            <a:r>
              <a:rPr lang="en-US" dirty="0" smtClean="0"/>
              <a:t>, </a:t>
            </a:r>
            <a:r>
              <a:rPr lang="en-US" dirty="0" err="1" smtClean="0"/>
              <a:t>H.Wakana</a:t>
            </a:r>
            <a:r>
              <a:rPr lang="en-US" dirty="0" smtClean="0"/>
              <a:t>, </a:t>
            </a:r>
            <a:r>
              <a:rPr lang="en-US" dirty="0" err="1" smtClean="0"/>
              <a:t>S.Kawase:Mobile</a:t>
            </a:r>
            <a:r>
              <a:rPr lang="en-US" dirty="0" smtClean="0"/>
              <a:t> satellite communications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068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c/ca/A6-3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667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://www.moonraker.com.au/techni/marconi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0" y="1916831"/>
            <a:ext cx="47910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6206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 úplnosť: t</a:t>
            </a:r>
            <a:r>
              <a:rPr lang="en-US" dirty="0" smtClean="0"/>
              <a:t>y</a:t>
            </a:r>
            <a:r>
              <a:rPr lang="sk-SK" dirty="0" err="1" smtClean="0"/>
              <a:t>čová</a:t>
            </a:r>
            <a:r>
              <a:rPr lang="sk-SK" dirty="0" smtClean="0"/>
              <a:t> anténa (</a:t>
            </a:r>
            <a:r>
              <a:rPr lang="sk-SK" dirty="0" err="1" smtClean="0"/>
              <a:t>Marconiho</a:t>
            </a:r>
            <a:r>
              <a:rPr lang="sk-SK" dirty="0" smtClean="0"/>
              <a:t>) - </a:t>
            </a:r>
            <a:r>
              <a:rPr lang="sk-SK" b="1" dirty="0" err="1" smtClean="0"/>
              <a:t>štvrťvlnová</a:t>
            </a:r>
            <a:endParaRPr lang="sk-SK" b="1" dirty="0"/>
          </a:p>
        </p:txBody>
      </p:sp>
      <p:cxnSp>
        <p:nvCxnSpPr>
          <p:cNvPr id="4" name="Rovná spojovacia šípka 3"/>
          <p:cNvCxnSpPr/>
          <p:nvPr/>
        </p:nvCxnSpPr>
        <p:spPr>
          <a:xfrm flipH="1">
            <a:off x="1331640" y="990020"/>
            <a:ext cx="3600400" cy="2871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3923928" y="616530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Obr</a:t>
            </a:r>
            <a:r>
              <a:rPr lang="en-US" b="1" dirty="0" smtClean="0"/>
              <a:t>.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Vz</a:t>
            </a:r>
            <a:r>
              <a:rPr lang="sk-SK" dirty="0" smtClean="0"/>
              <a:t>ťah medzi napätím a prúdom indukovaným v ¼-vlnovej anténe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84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57-3899-4170-8BA6-968B9BFBE0F6}" type="slidenum">
              <a:rPr lang="cs-CZ"/>
              <a:pPr/>
              <a:t>7</a:t>
            </a:fld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1259632" y="21328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snaha konštruktérov: zlepšiť </a:t>
            </a:r>
            <a:r>
              <a:rPr lang="sk-SK" dirty="0" err="1" smtClean="0"/>
              <a:t>smerovosť</a:t>
            </a:r>
            <a:r>
              <a:rPr lang="sk-SK" dirty="0" smtClean="0"/>
              <a:t> a zvýšiť zisk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sk-SK" dirty="0" smtClean="0">
                <a:sym typeface="Wingdings" pitchFamily="2" charset="2"/>
              </a:rPr>
              <a:t>rôzne reflektory; pre satelitný príjem </a:t>
            </a:r>
            <a:r>
              <a:rPr lang="sk-SK" b="1" dirty="0" smtClean="0">
                <a:sym typeface="Wingdings" pitchFamily="2" charset="2"/>
              </a:rPr>
              <a:t>parabolické reflektory</a:t>
            </a:r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10438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2982-004-919158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19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9dBi 2.4GHz Square Grid/Dish Anten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2.4GHz Omni WiFi Antenna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310591"/>
            <a:ext cx="1136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260350"/>
            <a:ext cx="6265862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smtClean="0"/>
              <a:t>Antény</a:t>
            </a:r>
            <a:r>
              <a:rPr lang="en-US" dirty="0" smtClean="0"/>
              <a:t> – </a:t>
            </a:r>
            <a:r>
              <a:rPr lang="sk-SK" dirty="0" smtClean="0"/>
              <a:t>rôzne tvary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2987824" y="357981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flat</a:t>
            </a:r>
            <a:r>
              <a:rPr lang="sk-SK" dirty="0" smtClean="0"/>
              <a:t> </a:t>
            </a:r>
            <a:r>
              <a:rPr lang="sk-SK" dirty="0" err="1" smtClean="0"/>
              <a:t>antenna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37890" name="Picture 2" descr="http://www.o-digital.com/uploads/2169/2173-1/Flat_Antenna_91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83" y="980728"/>
            <a:ext cx="2419609" cy="24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036763" y="5949280"/>
            <a:ext cx="210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mikrovlnová anténa; parabolický reflektor</a:t>
            </a:r>
            <a:endParaRPr lang="sk-SK" dirty="0"/>
          </a:p>
        </p:txBody>
      </p:sp>
      <p:pic>
        <p:nvPicPr>
          <p:cNvPr id="37894" name="Picture 6" descr="http://t2.gstatic.com/images?q=tbn:ANd9GcSNFQTCeDNvsn2ZglawKNUtYhUvA_kK6_IszjboLUDCixXdWVENY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42189"/>
            <a:ext cx="194471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atentsonline.com/6552685-0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774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609329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Obr. </a:t>
            </a:r>
            <a:r>
              <a:rPr lang="sk-SK" sz="1200" dirty="0"/>
              <a:t>:</a:t>
            </a:r>
            <a:r>
              <a:rPr lang="sk-SK" sz="1200" dirty="0" smtClean="0"/>
              <a:t> Hitachi</a:t>
            </a:r>
            <a:endParaRPr lang="sk-SK" sz="1200" dirty="0"/>
          </a:p>
        </p:txBody>
      </p:sp>
      <p:sp>
        <p:nvSpPr>
          <p:cNvPr id="4" name="BlokTextu 3"/>
          <p:cNvSpPr txBox="1"/>
          <p:nvPr/>
        </p:nvSpPr>
        <p:spPr>
          <a:xfrm>
            <a:off x="5724128" y="350100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žiariče (poprepájané vodivé plôšky)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4283968" y="368567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18762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34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3297</Words>
  <Application>Microsoft Office PowerPoint</Application>
  <PresentationFormat>Prezentácia na obrazovke (4:3)</PresentationFormat>
  <Paragraphs>485</Paragraphs>
  <Slides>51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51</vt:i4>
      </vt:variant>
    </vt:vector>
  </HeadingPairs>
  <TitlesOfParts>
    <vt:vector size="61" baseType="lpstr">
      <vt:lpstr>Adobe Arabic</vt:lpstr>
      <vt:lpstr>Arial</vt:lpstr>
      <vt:lpstr>Brush Script MT</vt:lpstr>
      <vt:lpstr>Calibri</vt:lpstr>
      <vt:lpstr>Symbol</vt:lpstr>
      <vt:lpstr>Times New Roman</vt:lpstr>
      <vt:lpstr>Wingdings</vt:lpstr>
      <vt:lpstr>Motív Office</vt:lpstr>
      <vt:lpstr>Equation</vt:lpstr>
      <vt:lpstr>Rovnica</vt:lpstr>
      <vt:lpstr>STS 18/19  cvičenie 2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Reflektorové antény – parabolové, „tanierové“ (Dish) antény</vt:lpstr>
      <vt:lpstr>Prezentácia programu PowerPoint</vt:lpstr>
      <vt:lpstr>Prezentácia programu PowerPoint</vt:lpstr>
      <vt:lpstr>Výpočet uhlov pre nastavenie satelitnej antény EL-elevácie, AZ-azimutu:</vt:lpstr>
      <vt:lpstr>Prezentácia programu PowerPoint</vt:lpstr>
      <vt:lpstr>Link Budget Energetická bilancia satelitnej linky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macekova</dc:creator>
  <cp:lastModifiedBy>Ludmila Macekova</cp:lastModifiedBy>
  <cp:revision>153</cp:revision>
  <dcterms:created xsi:type="dcterms:W3CDTF">2012-02-23T09:39:52Z</dcterms:created>
  <dcterms:modified xsi:type="dcterms:W3CDTF">2018-10-04T04:54:17Z</dcterms:modified>
</cp:coreProperties>
</file>