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75" r:id="rId3"/>
    <p:sldId id="276" r:id="rId4"/>
    <p:sldId id="307" r:id="rId5"/>
    <p:sldId id="287" r:id="rId6"/>
    <p:sldId id="274" r:id="rId7"/>
    <p:sldId id="277" r:id="rId8"/>
    <p:sldId id="278" r:id="rId9"/>
    <p:sldId id="279" r:id="rId10"/>
    <p:sldId id="289" r:id="rId11"/>
    <p:sldId id="282" r:id="rId12"/>
    <p:sldId id="283" r:id="rId13"/>
    <p:sldId id="284" r:id="rId14"/>
    <p:sldId id="285" r:id="rId15"/>
    <p:sldId id="286" r:id="rId16"/>
    <p:sldId id="301" r:id="rId17"/>
    <p:sldId id="305" r:id="rId18"/>
    <p:sldId id="303" r:id="rId19"/>
    <p:sldId id="304" r:id="rId20"/>
    <p:sldId id="280" r:id="rId21"/>
    <p:sldId id="290" r:id="rId22"/>
    <p:sldId id="291" r:id="rId23"/>
    <p:sldId id="308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256" r:id="rId32"/>
    <p:sldId id="258" r:id="rId33"/>
    <p:sldId id="259" r:id="rId34"/>
    <p:sldId id="260" r:id="rId35"/>
    <p:sldId id="261" r:id="rId36"/>
    <p:sldId id="262" r:id="rId37"/>
    <p:sldId id="271" r:id="rId38"/>
    <p:sldId id="272" r:id="rId39"/>
    <p:sldId id="273" r:id="rId40"/>
    <p:sldId id="263" r:id="rId41"/>
    <p:sldId id="264" r:id="rId42"/>
    <p:sldId id="266" r:id="rId43"/>
    <p:sldId id="267" r:id="rId44"/>
    <p:sldId id="268" r:id="rId45"/>
    <p:sldId id="269" r:id="rId46"/>
    <p:sldId id="270" r:id="rId47"/>
    <p:sldId id="265" r:id="rId4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660"/>
  </p:normalViewPr>
  <p:slideViewPr>
    <p:cSldViewPr>
      <p:cViewPr varScale="1">
        <p:scale>
          <a:sx n="50" d="100"/>
          <a:sy n="50" d="100"/>
        </p:scale>
        <p:origin x="922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22E2-01E7-4DDD-9E2A-9E97908B7DF1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826EA-AE45-489C-9E25-8C3DE5908C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0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AC079-C6C2-4359-983A-2C0881BD1B6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67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826EA-AE45-489C-9E25-8C3DE5908CE1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55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77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42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072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902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764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782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13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779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492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52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7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389D-F527-4F98-9236-141EF693FA53}" type="datetimeFigureOut">
              <a:rPr lang="sk-SK" smtClean="0"/>
              <a:t>16. 11. 2018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FE8E-4F89-4BC9-891C-9B17599207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64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1784" y="908720"/>
            <a:ext cx="7772400" cy="1470025"/>
          </a:xfrm>
        </p:spPr>
        <p:txBody>
          <a:bodyPr>
            <a:normAutofit/>
          </a:bodyPr>
          <a:lstStyle/>
          <a:p>
            <a:r>
              <a:rPr lang="sk-SK" dirty="0" smtClean="0"/>
              <a:t>Satelitné technológie a služby</a:t>
            </a:r>
            <a:br>
              <a:rPr lang="sk-SK" dirty="0" smtClean="0"/>
            </a:br>
            <a:r>
              <a:rPr lang="sk-SK" dirty="0" smtClean="0"/>
              <a:t>20</a:t>
            </a:r>
            <a:r>
              <a:rPr lang="en-US" dirty="0" smtClean="0"/>
              <a:t>18/19</a:t>
            </a:r>
            <a:r>
              <a:rPr lang="sk-SK" dirty="0" smtClean="0"/>
              <a:t>	</a:t>
            </a:r>
            <a:endParaRPr lang="sk-SK" dirty="0"/>
          </a:p>
        </p:txBody>
      </p:sp>
      <p:pic>
        <p:nvPicPr>
          <p:cNvPr id="2056" name="Picture 8" descr="http://ts3.mm.bing.net/images/thumbnail.aspx?q=1598339035338&amp;id=b4bc008c7a199b33e03fee3fb5ade201&amp;url=http%3a%2f%2fsmsc.cnes.fr%2fIcEXOMARS%2fexomars_T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5" y="4119986"/>
            <a:ext cx="28575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131840" y="574407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>
                <a:latin typeface="Brush Script MT" panose="03060802040406070304" pitchFamily="66" charset="0"/>
                <a:cs typeface="Adobe Arabic" pitchFamily="18" charset="-78"/>
              </a:rPr>
              <a:t>Lˇ. </a:t>
            </a:r>
            <a:r>
              <a:rPr lang="sk-SK" sz="3200" i="1" dirty="0" err="1" smtClean="0">
                <a:latin typeface="Brush Script MT" panose="03060802040406070304" pitchFamily="66" charset="0"/>
                <a:cs typeface="Adobe Arabic" pitchFamily="18" charset="-78"/>
              </a:rPr>
              <a:t>Maceková</a:t>
            </a:r>
            <a:endParaRPr lang="en-US" sz="3200" i="1" dirty="0">
              <a:latin typeface="Brush Script MT" panose="03060802040406070304" pitchFamily="66" charset="0"/>
              <a:cs typeface="Adobe Arabic" pitchFamily="18" charset="-78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47864" y="632885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TUKE – FEI - KEMT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3491880" y="364460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Cvi</a:t>
            </a:r>
            <a:r>
              <a:rPr lang="sk-SK" sz="2400" dirty="0" err="1" smtClean="0"/>
              <a:t>čenie</a:t>
            </a:r>
            <a:r>
              <a:rPr lang="sk-SK" sz="2400" dirty="0" smtClean="0"/>
              <a:t> 8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2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Interferencie</a:t>
            </a:r>
            <a:endParaRPr lang="en-US" dirty="0" smtClean="0"/>
          </a:p>
        </p:txBody>
      </p:sp>
      <p:sp>
        <p:nvSpPr>
          <p:cNvPr id="3" name="BlokTextu 2"/>
          <p:cNvSpPr txBox="1"/>
          <p:nvPr/>
        </p:nvSpPr>
        <p:spPr>
          <a:xfrm>
            <a:off x="2339752" y="4018573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a</a:t>
            </a:r>
            <a:r>
              <a:rPr lang="sk-SK" sz="2800" dirty="0" smtClean="0"/>
              <a:t>  ich vplyv na šumovú teplotu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2606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50"/>
            <a:ext cx="7777162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5900" y="5805488"/>
            <a:ext cx="8928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dirty="0"/>
              <a:t>Obr.: Interferencia (spolupôsobenie) iných, nežiadúcich vysielačov v súvislosti so smerovou charakteristikou antény </a:t>
            </a:r>
            <a:r>
              <a:rPr lang="en-US" altLang="sk-SK" sz="1800" dirty="0" smtClean="0"/>
              <a:t>[</a:t>
            </a:r>
            <a:r>
              <a:rPr lang="sk-SK" altLang="sk-SK" sz="1800" dirty="0" smtClean="0"/>
              <a:t>1</a:t>
            </a:r>
            <a:r>
              <a:rPr lang="en-US" altLang="sk-SK" sz="1800" dirty="0" smtClean="0"/>
              <a:t>]</a:t>
            </a:r>
            <a:endParaRPr lang="cs-CZ" altLang="sk-SK" sz="1800" dirty="0"/>
          </a:p>
        </p:txBody>
      </p:sp>
    </p:spTree>
    <p:extLst>
      <p:ext uri="{BB962C8B-B14F-4D97-AF65-F5344CB8AC3E}">
        <p14:creationId xmlns:p14="http://schemas.microsoft.com/office/powerpoint/2010/main" val="6430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835150" y="981075"/>
            <a:ext cx="5762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S1</a:t>
            </a:r>
            <a:endParaRPr lang="cs-CZ" altLang="sk-SK" sz="1800"/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5219700" y="981075"/>
            <a:ext cx="5762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S</a:t>
            </a:r>
            <a:r>
              <a:rPr lang="en-US" altLang="sk-SK" sz="1800"/>
              <a:t>2</a:t>
            </a:r>
            <a:endParaRPr lang="cs-CZ" altLang="sk-SK" sz="1800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1835150" y="4221163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E1</a:t>
            </a:r>
            <a:endParaRPr lang="cs-CZ" altLang="sk-SK" sz="1800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292725" y="4205288"/>
            <a:ext cx="5762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E2</a:t>
            </a:r>
            <a:endParaRPr lang="cs-CZ" altLang="sk-SK" sz="1800"/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>
            <a:off x="2124075" y="184467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 flipH="1">
            <a:off x="2124075" y="1341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4" name="Arc 12"/>
          <p:cNvSpPr>
            <a:spLocks/>
          </p:cNvSpPr>
          <p:nvPr/>
        </p:nvSpPr>
        <p:spPr bwMode="auto">
          <a:xfrm rot="-1610312">
            <a:off x="1908175" y="1557338"/>
            <a:ext cx="360363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05" name="Line 13"/>
          <p:cNvSpPr>
            <a:spLocks noChangeShapeType="1"/>
          </p:cNvSpPr>
          <p:nvPr/>
        </p:nvSpPr>
        <p:spPr bwMode="auto">
          <a:xfrm flipH="1">
            <a:off x="5508625" y="13573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6" name="Arc 14"/>
          <p:cNvSpPr>
            <a:spLocks/>
          </p:cNvSpPr>
          <p:nvPr/>
        </p:nvSpPr>
        <p:spPr bwMode="auto">
          <a:xfrm rot="-1610312">
            <a:off x="5292725" y="1573213"/>
            <a:ext cx="360363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07" name="Line 15"/>
          <p:cNvSpPr>
            <a:spLocks noChangeShapeType="1"/>
          </p:cNvSpPr>
          <p:nvPr/>
        </p:nvSpPr>
        <p:spPr bwMode="auto">
          <a:xfrm rot="10444865" flipH="1">
            <a:off x="2124075" y="4003675"/>
            <a:ext cx="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08" name="Arc 16"/>
          <p:cNvSpPr>
            <a:spLocks/>
          </p:cNvSpPr>
          <p:nvPr/>
        </p:nvSpPr>
        <p:spPr bwMode="auto">
          <a:xfrm rot="8834553">
            <a:off x="1930400" y="3789363"/>
            <a:ext cx="360363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09" name="Line 18"/>
          <p:cNvSpPr>
            <a:spLocks noChangeShapeType="1"/>
          </p:cNvSpPr>
          <p:nvPr/>
        </p:nvSpPr>
        <p:spPr bwMode="auto">
          <a:xfrm rot="10444865" flipH="1">
            <a:off x="5521325" y="3981450"/>
            <a:ext cx="0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0" name="Arc 19"/>
          <p:cNvSpPr>
            <a:spLocks/>
          </p:cNvSpPr>
          <p:nvPr/>
        </p:nvSpPr>
        <p:spPr bwMode="auto">
          <a:xfrm rot="8834553">
            <a:off x="5327650" y="3767138"/>
            <a:ext cx="360363" cy="215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11" name="Line 20"/>
          <p:cNvSpPr>
            <a:spLocks noChangeShapeType="1"/>
          </p:cNvSpPr>
          <p:nvPr/>
        </p:nvSpPr>
        <p:spPr bwMode="auto">
          <a:xfrm>
            <a:off x="5503863" y="184467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2" name="Line 21"/>
          <p:cNvSpPr>
            <a:spLocks noChangeShapeType="1"/>
          </p:cNvSpPr>
          <p:nvPr/>
        </p:nvSpPr>
        <p:spPr bwMode="auto">
          <a:xfrm flipH="1" flipV="1">
            <a:off x="2290763" y="1844675"/>
            <a:ext cx="3036887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 flipH="1">
            <a:off x="2290763" y="1844675"/>
            <a:ext cx="3001962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114" name="Text Box 23"/>
          <p:cNvSpPr txBox="1">
            <a:spLocks noChangeArrowheads="1"/>
          </p:cNvSpPr>
          <p:nvPr/>
        </p:nvSpPr>
        <p:spPr bwMode="auto">
          <a:xfrm>
            <a:off x="755650" y="135731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sk-SK" sz="1800"/>
              <a:t>Δ</a:t>
            </a:r>
            <a:r>
              <a:rPr lang="sk-SK" altLang="sk-SK" sz="1800"/>
              <a:t>T</a:t>
            </a:r>
            <a:r>
              <a:rPr lang="sk-SK" altLang="sk-SK" sz="1800" baseline="-25000"/>
              <a:t>S12</a:t>
            </a:r>
            <a:endParaRPr lang="cs-CZ" altLang="sk-SK" sz="1800"/>
          </a:p>
        </p:txBody>
      </p:sp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971550" y="38608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sk-SK" sz="1800"/>
              <a:t>Δ</a:t>
            </a:r>
            <a:r>
              <a:rPr lang="sk-SK" altLang="sk-SK" sz="1800"/>
              <a:t>T</a:t>
            </a:r>
            <a:r>
              <a:rPr lang="sk-SK" altLang="sk-SK" sz="1800" baseline="-25000"/>
              <a:t>E12</a:t>
            </a:r>
            <a:endParaRPr lang="cs-CZ" altLang="sk-SK" sz="1800"/>
          </a:p>
        </p:txBody>
      </p:sp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5868988" y="37671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</a:t>
            </a:r>
            <a:r>
              <a:rPr lang="sk-SK" altLang="sk-SK" sz="1800" baseline="-25000"/>
              <a:t>E2</a:t>
            </a:r>
            <a:endParaRPr lang="cs-CZ" altLang="sk-SK" sz="1800"/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5795963" y="1477963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</a:t>
            </a:r>
            <a:r>
              <a:rPr lang="sk-SK" altLang="sk-SK" sz="1800" baseline="-25000"/>
              <a:t>S2</a:t>
            </a:r>
            <a:endParaRPr lang="cs-CZ" altLang="sk-SK" sz="1800"/>
          </a:p>
        </p:txBody>
      </p:sp>
      <p:sp>
        <p:nvSpPr>
          <p:cNvPr id="4118" name="Text Box 27"/>
          <p:cNvSpPr txBox="1">
            <a:spLocks noChangeArrowheads="1"/>
          </p:cNvSpPr>
          <p:nvPr/>
        </p:nvSpPr>
        <p:spPr bwMode="auto">
          <a:xfrm>
            <a:off x="1511300" y="1789113"/>
            <a:ext cx="757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r1</a:t>
            </a:r>
            <a:endParaRPr lang="cs-CZ" altLang="sk-SK" sz="1800"/>
          </a:p>
        </p:txBody>
      </p:sp>
      <p:sp>
        <p:nvSpPr>
          <p:cNvPr id="4119" name="Text Box 28"/>
          <p:cNvSpPr txBox="1">
            <a:spLocks noChangeArrowheads="1"/>
          </p:cNvSpPr>
          <p:nvPr/>
        </p:nvSpPr>
        <p:spPr bwMode="auto">
          <a:xfrm>
            <a:off x="1366838" y="340042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R1</a:t>
            </a:r>
            <a:endParaRPr lang="cs-CZ" altLang="sk-SK" sz="1800"/>
          </a:p>
        </p:txBody>
      </p:sp>
      <p:sp>
        <p:nvSpPr>
          <p:cNvPr id="4120" name="Text Box 29"/>
          <p:cNvSpPr txBox="1">
            <a:spLocks noChangeArrowheads="1"/>
          </p:cNvSpPr>
          <p:nvPr/>
        </p:nvSpPr>
        <p:spPr bwMode="auto">
          <a:xfrm>
            <a:off x="5653088" y="3314700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T2</a:t>
            </a:r>
            <a:endParaRPr lang="cs-CZ" altLang="sk-SK" sz="1800"/>
          </a:p>
        </p:txBody>
      </p:sp>
      <p:sp>
        <p:nvSpPr>
          <p:cNvPr id="4121" name="Text Box 31"/>
          <p:cNvSpPr txBox="1">
            <a:spLocks noChangeArrowheads="1"/>
          </p:cNvSpPr>
          <p:nvPr/>
        </p:nvSpPr>
        <p:spPr bwMode="auto">
          <a:xfrm>
            <a:off x="5653088" y="1844675"/>
            <a:ext cx="792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t2</a:t>
            </a:r>
            <a:endParaRPr lang="cs-CZ" altLang="sk-SK" sz="1800"/>
          </a:p>
        </p:txBody>
      </p:sp>
      <p:sp>
        <p:nvSpPr>
          <p:cNvPr id="4122" name="Arc 32"/>
          <p:cNvSpPr>
            <a:spLocks/>
          </p:cNvSpPr>
          <p:nvPr/>
        </p:nvSpPr>
        <p:spPr bwMode="auto">
          <a:xfrm rot="12020965" flipH="1">
            <a:off x="2271713" y="1989138"/>
            <a:ext cx="230187" cy="303212"/>
          </a:xfrm>
          <a:custGeom>
            <a:avLst/>
            <a:gdLst>
              <a:gd name="T0" fmla="*/ 0 w 21600"/>
              <a:gd name="T1" fmla="*/ 0 h 32850"/>
              <a:gd name="T2" fmla="*/ 2147483647 w 21600"/>
              <a:gd name="T3" fmla="*/ 2147483647 h 32850"/>
              <a:gd name="T4" fmla="*/ 0 w 21600"/>
              <a:gd name="T5" fmla="*/ 1447132205 h 32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85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</a:path>
              <a:path w="21600" h="3285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23" name="Arc 34"/>
          <p:cNvSpPr>
            <a:spLocks/>
          </p:cNvSpPr>
          <p:nvPr/>
        </p:nvSpPr>
        <p:spPr bwMode="auto">
          <a:xfrm rot="15141497" flipH="1">
            <a:off x="5010944" y="2067719"/>
            <a:ext cx="415925" cy="449263"/>
          </a:xfrm>
          <a:custGeom>
            <a:avLst/>
            <a:gdLst>
              <a:gd name="T0" fmla="*/ 0 w 21600"/>
              <a:gd name="T1" fmla="*/ 0 h 32850"/>
              <a:gd name="T2" fmla="*/ 2147483647 w 21600"/>
              <a:gd name="T3" fmla="*/ 2147483647 h 32850"/>
              <a:gd name="T4" fmla="*/ 0 w 21600"/>
              <a:gd name="T5" fmla="*/ 2147483647 h 32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85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</a:path>
              <a:path w="21600" h="3285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24" name="Arc 35"/>
          <p:cNvSpPr>
            <a:spLocks/>
          </p:cNvSpPr>
          <p:nvPr/>
        </p:nvSpPr>
        <p:spPr bwMode="auto">
          <a:xfrm rot="5299826" flipH="1">
            <a:off x="2374900" y="3121026"/>
            <a:ext cx="173037" cy="385762"/>
          </a:xfrm>
          <a:custGeom>
            <a:avLst/>
            <a:gdLst>
              <a:gd name="T0" fmla="*/ 0 w 21600"/>
              <a:gd name="T1" fmla="*/ 0 h 32850"/>
              <a:gd name="T2" fmla="*/ 608362820 w 21600"/>
              <a:gd name="T3" fmla="*/ 2147483647 h 32850"/>
              <a:gd name="T4" fmla="*/ 0 w 21600"/>
              <a:gd name="T5" fmla="*/ 2147483647 h 32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85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</a:path>
              <a:path w="21600" h="3285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25" name="Arc 36"/>
          <p:cNvSpPr>
            <a:spLocks/>
          </p:cNvSpPr>
          <p:nvPr/>
        </p:nvSpPr>
        <p:spPr bwMode="auto">
          <a:xfrm rot="1404911" flipH="1">
            <a:off x="4953000" y="2971800"/>
            <a:ext cx="339725" cy="509588"/>
          </a:xfrm>
          <a:custGeom>
            <a:avLst/>
            <a:gdLst>
              <a:gd name="T0" fmla="*/ 0 w 21600"/>
              <a:gd name="T1" fmla="*/ 0 h 32850"/>
              <a:gd name="T2" fmla="*/ 2147483647 w 21600"/>
              <a:gd name="T3" fmla="*/ 2147483647 h 32850"/>
              <a:gd name="T4" fmla="*/ 0 w 21600"/>
              <a:gd name="T5" fmla="*/ 2147483647 h 328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85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</a:path>
              <a:path w="21600" h="3285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69"/>
                  <a:pt x="20506" y="29461"/>
                  <a:pt x="18439" y="3285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971550" y="5301208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Obr. Náčrt schémy príjmu na pozemnej stanici,  E1 ovplyvneného interferenciou (komunikáciou medzi E2 a S2)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2171523" y="1901505"/>
            <a:ext cx="70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Φ</a:t>
            </a:r>
            <a:r>
              <a:rPr lang="el-GR" i="1" baseline="-25000" dirty="0" smtClean="0"/>
              <a:t>12</a:t>
            </a:r>
            <a:endParaRPr lang="en-US" i="1" dirty="0"/>
          </a:p>
        </p:txBody>
      </p:sp>
      <p:sp>
        <p:nvSpPr>
          <p:cNvPr id="4" name="BlokTextu 3"/>
          <p:cNvSpPr txBox="1"/>
          <p:nvPr/>
        </p:nvSpPr>
        <p:spPr>
          <a:xfrm>
            <a:off x="5057775" y="3169863"/>
            <a:ext cx="100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l-GR" baseline="-25000" dirty="0" smtClean="0"/>
              <a:t>21</a:t>
            </a:r>
            <a:endParaRPr lang="en-US" dirty="0"/>
          </a:p>
        </p:txBody>
      </p:sp>
      <p:sp>
        <p:nvSpPr>
          <p:cNvPr id="34" name="BlokTextu 33"/>
          <p:cNvSpPr txBox="1"/>
          <p:nvPr/>
        </p:nvSpPr>
        <p:spPr>
          <a:xfrm>
            <a:off x="5054779" y="2038549"/>
            <a:ext cx="70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Φ</a:t>
            </a:r>
            <a:r>
              <a:rPr lang="el-GR" i="1" baseline="-25000" dirty="0" smtClean="0"/>
              <a:t>21</a:t>
            </a:r>
            <a:endParaRPr lang="en-US" i="1" dirty="0"/>
          </a:p>
        </p:txBody>
      </p:sp>
      <p:sp>
        <p:nvSpPr>
          <p:cNvPr id="35" name="BlokTextu 34"/>
          <p:cNvSpPr txBox="1"/>
          <p:nvPr/>
        </p:nvSpPr>
        <p:spPr>
          <a:xfrm>
            <a:off x="2162870" y="3215759"/>
            <a:ext cx="100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l-GR" baseline="-25000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684213" y="476250"/>
            <a:ext cx="76327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Máme 2 sat. systémy – S1, E1, S2, E2 (satelity a pozems. stanice). Ovplyvňovanie systému 1 systémom 2 môžeme vyhodnotiť v podobe zvýšenia ekviv. šumovej teploty  :</a:t>
            </a:r>
            <a:endParaRPr lang="en-US" altLang="sk-SK" sz="1800"/>
          </a:p>
        </p:txBody>
      </p: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409575" y="1557338"/>
          <a:ext cx="410686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3" imgW="1777229" imgH="431613" progId="Equation.3">
                  <p:embed/>
                </p:oleObj>
              </mc:Choice>
              <mc:Fallback>
                <p:oleObj name="Equation" r:id="rId3" imgW="1777229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557338"/>
                        <a:ext cx="4106863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236538" y="2924175"/>
          <a:ext cx="4165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5" imgW="1803400" imgH="431800" progId="Equation.3">
                  <p:embed/>
                </p:oleObj>
              </mc:Choice>
              <mc:Fallback>
                <p:oleObj name="Equation" r:id="rId5" imgW="180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2924175"/>
                        <a:ext cx="41656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148263" y="1557338"/>
            <a:ext cx="388778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</a:t>
            </a:r>
            <a:r>
              <a:rPr lang="sk-SK" altLang="sk-SK" sz="1800" baseline="-25000"/>
              <a:t>E2</a:t>
            </a:r>
            <a:r>
              <a:rPr lang="sk-SK" altLang="sk-SK" sz="1800"/>
              <a:t> ... max.výkon hust.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</a:t>
            </a:r>
            <a:r>
              <a:rPr lang="sk-SK" altLang="sk-SK" sz="1800" baseline="-25000"/>
              <a:t>S2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T2</a:t>
            </a:r>
            <a:r>
              <a:rPr lang="en-US" altLang="sk-SK" sz="1800"/>
              <a:t>... zisk ant</a:t>
            </a:r>
            <a:r>
              <a:rPr lang="sk-SK" altLang="sk-SK" sz="1800"/>
              <a:t>ény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R1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r1</a:t>
            </a:r>
            <a:endParaRPr lang="sk-SK" altLang="sk-SK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g</a:t>
            </a:r>
            <a:r>
              <a:rPr lang="sk-SK" altLang="sk-SK" sz="1800" baseline="-25000"/>
              <a:t>T2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k ... 1,38 . 10</a:t>
            </a:r>
            <a:r>
              <a:rPr lang="sk-SK" altLang="sk-SK" sz="1800" baseline="30000"/>
              <a:t>-23 </a:t>
            </a:r>
            <a:r>
              <a:rPr lang="sk-SK" altLang="sk-SK" sz="1800"/>
              <a:t>W/sec/K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L</a:t>
            </a:r>
            <a:r>
              <a:rPr lang="sk-SK" altLang="sk-SK" sz="1800" baseline="-25000"/>
              <a:t>S1E2</a:t>
            </a:r>
            <a:r>
              <a:rPr lang="el-GR" altLang="sk-SK" sz="1800"/>
              <a:t>...</a:t>
            </a:r>
            <a:r>
              <a:rPr lang="sk-SK" altLang="sk-SK" sz="1800"/>
              <a:t>straty šírením voľ.priestorom</a:t>
            </a:r>
            <a:endParaRPr lang="sk-SK" altLang="sk-SK" sz="18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L</a:t>
            </a:r>
            <a:r>
              <a:rPr lang="sk-SK" altLang="sk-SK" sz="1800" baseline="-25000"/>
              <a:t>S2E1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r</a:t>
            </a:r>
            <a:r>
              <a:rPr lang="en-US" altLang="sk-SK" sz="1800"/>
              <a:t>  ... v</a:t>
            </a:r>
            <a:r>
              <a:rPr lang="sk-SK" altLang="sk-SK" sz="1800"/>
              <a:t>š</a:t>
            </a:r>
            <a:r>
              <a:rPr lang="en-US" altLang="sk-SK" sz="1800"/>
              <a:t>etky zisky a strat</a:t>
            </a:r>
            <a:r>
              <a:rPr lang="sk-SK" altLang="sk-SK" sz="1800"/>
              <a:t>y 	medzi S1 a E1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sk-SK" sz="1800"/>
          </a:p>
        </p:txBody>
      </p:sp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611188" y="5516563"/>
          <a:ext cx="38893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Rovnica" r:id="rId7" imgW="1346200" imgH="228600" progId="Equation.3">
                  <p:embed/>
                </p:oleObj>
              </mc:Choice>
              <mc:Fallback>
                <p:oleObj name="Rovnica" r:id="rId7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16563"/>
                        <a:ext cx="38893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68313" y="4724400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-potom zvýšenie ekviv. šumovej teploty </a:t>
            </a:r>
            <a:r>
              <a:rPr lang="el-GR" altLang="sk-SK" sz="1800"/>
              <a:t>Δ</a:t>
            </a:r>
            <a:r>
              <a:rPr lang="sk-SK" altLang="sk-SK" sz="1800"/>
              <a:t>T</a:t>
            </a:r>
            <a:r>
              <a:rPr lang="sk-SK" altLang="sk-SK" sz="1800" baseline="-25000"/>
              <a:t>12</a:t>
            </a:r>
            <a:r>
              <a:rPr lang="sk-SK" altLang="sk-SK" sz="1800"/>
              <a:t> systému 1 spôsobené od systému 2 je:</a:t>
            </a:r>
            <a:endParaRPr lang="en-US" altLang="sk-SK" sz="1800"/>
          </a:p>
        </p:txBody>
      </p:sp>
    </p:spTree>
    <p:extLst>
      <p:ext uri="{BB962C8B-B14F-4D97-AF65-F5344CB8AC3E}">
        <p14:creationId xmlns:p14="http://schemas.microsoft.com/office/powerpoint/2010/main" val="16768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250825" y="0"/>
            <a:ext cx="8893175" cy="53736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20037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2000" b="1"/>
              <a:t>Príklad – interferencie</a:t>
            </a:r>
            <a:r>
              <a:rPr lang="sk-SK" altLang="sk-SK" sz="180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Máme 2 systé</a:t>
            </a:r>
            <a:r>
              <a:rPr lang="en-US" altLang="sk-SK" sz="1800"/>
              <a:t>my </a:t>
            </a:r>
            <a:r>
              <a:rPr lang="sk-SK" altLang="sk-SK" sz="1800"/>
              <a:t>v pásme C (6 GHz). Syst. 1 je ovplyvňovaný systémom 2, ale len uplink. Celková šumová teplota C-C linku systému 1 je 80 K.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Ďalšie vst. údaje: </a:t>
            </a:r>
            <a:r>
              <a:rPr lang="en-US" altLang="sk-SK" sz="1800"/>
              <a:t>Satelit S1: </a:t>
            </a:r>
            <a:r>
              <a:rPr lang="sk-SK" altLang="sk-SK" sz="1800">
                <a:cs typeface="Arial" charset="0"/>
              </a:rPr>
              <a:t>			</a:t>
            </a:r>
            <a:endParaRPr lang="sk-SK" altLang="sk-SK" sz="18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8175" y="6276975"/>
            <a:ext cx="6480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600"/>
              <a:t>Výsledky:  1000 K, 18,2 K, </a:t>
            </a:r>
            <a:r>
              <a:rPr lang="el-GR" altLang="sk-SK" sz="1600"/>
              <a:t>Δ</a:t>
            </a:r>
            <a:r>
              <a:rPr lang="sk-SK" altLang="sk-SK" sz="1600"/>
              <a:t>T/T = 22,8 %</a:t>
            </a:r>
            <a:r>
              <a:rPr lang="en-US" altLang="sk-SK" sz="1600"/>
              <a:t>,</a:t>
            </a:r>
            <a:r>
              <a:rPr lang="sk-SK" altLang="sk-SK" sz="1600"/>
              <a:t> čo je viac ako 6% a preto musí byť frekv. korekcia – koordinácia ITU</a:t>
            </a:r>
            <a:endParaRPr lang="en-US" altLang="sk-SK" sz="1600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35375" y="1557338"/>
            <a:ext cx="55086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sk-SK" sz="1800"/>
              <a:t>poz</a:t>
            </a:r>
            <a:r>
              <a:rPr lang="sk-SK" altLang="sk-SK" sz="1800"/>
              <a:t>ícia ... 150</a:t>
            </a:r>
            <a:r>
              <a:rPr lang="en-US" altLang="sk-SK" sz="1800"/>
              <a:t>°</a:t>
            </a:r>
            <a:r>
              <a:rPr lang="sk-SK" altLang="sk-SK" sz="1800"/>
              <a:t> 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zisk antény smerom k E2  ... g</a:t>
            </a:r>
            <a:r>
              <a:rPr lang="sk-SK" altLang="sk-SK" sz="1800" baseline="-25000"/>
              <a:t>r1</a:t>
            </a:r>
            <a:r>
              <a:rPr lang="sk-SK" altLang="sk-SK" sz="1800"/>
              <a:t>(</a:t>
            </a:r>
            <a:r>
              <a:rPr lang="el-GR" altLang="sk-SK" sz="1800"/>
              <a:t>Φ</a:t>
            </a:r>
            <a:r>
              <a:rPr lang="sk-SK" altLang="sk-SK" sz="1800" baseline="-25000"/>
              <a:t>12</a:t>
            </a:r>
            <a:r>
              <a:rPr lang="el-GR" altLang="sk-SK" sz="1800"/>
              <a:t>)</a:t>
            </a:r>
            <a:r>
              <a:rPr lang="sk-SK" altLang="sk-SK" sz="1800"/>
              <a:t>=21dBi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zisk antény smerom k E1  ... g</a:t>
            </a:r>
            <a:r>
              <a:rPr lang="sk-SK" altLang="sk-SK" sz="1800" baseline="-25000"/>
              <a:t>r1</a:t>
            </a:r>
            <a:r>
              <a:rPr lang="sk-SK" altLang="sk-SK" sz="1800"/>
              <a:t>(0) = 22dBi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zisk transpondéra ... 110 dB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straty šírením od S1 k E1 (37270 km) ...  199,4 dB</a:t>
            </a:r>
            <a:endParaRPr lang="cs-CZ" altLang="sk-SK" sz="1800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0825" y="5589588"/>
            <a:ext cx="7705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 b="1"/>
              <a:t>Riešenie:   </a:t>
            </a:r>
            <a:r>
              <a:rPr lang="sk-SK" altLang="sk-SK" sz="1800"/>
              <a:t>Výpočet </a:t>
            </a:r>
            <a:r>
              <a:rPr lang="el-GR" altLang="sk-SK" sz="1800"/>
              <a:t>Δ</a:t>
            </a:r>
            <a:r>
              <a:rPr lang="sk-SK" altLang="sk-SK" sz="1800"/>
              <a:t>T</a:t>
            </a:r>
            <a:r>
              <a:rPr lang="en-US" altLang="sk-SK" sz="1800" baseline="-25000"/>
              <a:t>S12</a:t>
            </a:r>
            <a:r>
              <a:rPr lang="sk-SK" altLang="sk-SK" sz="1800"/>
              <a:t>, a </a:t>
            </a:r>
            <a:r>
              <a:rPr lang="el-GR" altLang="sk-SK" sz="1800"/>
              <a:t>Δ</a:t>
            </a:r>
            <a:r>
              <a:rPr lang="sk-SK" altLang="sk-SK" sz="1800"/>
              <a:t>T</a:t>
            </a:r>
            <a:r>
              <a:rPr lang="en-US" altLang="sk-SK" sz="1800" baseline="-25000"/>
              <a:t>12</a:t>
            </a:r>
            <a:r>
              <a:rPr lang="sk-SK" altLang="sk-SK" sz="1800"/>
              <a:t>, pričom r= 110</a:t>
            </a:r>
            <a:r>
              <a:rPr lang="en-US" altLang="sk-SK" sz="1800"/>
              <a:t>+22-199,4+50  [dB]</a:t>
            </a:r>
            <a:endParaRPr lang="cs-CZ" altLang="sk-SK" sz="180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051050" y="3068638"/>
            <a:ext cx="7092950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Pozem.stanica E1:  zisk antény smerom k S1 ...G</a:t>
            </a:r>
            <a:r>
              <a:rPr lang="sk-SK" altLang="sk-SK" sz="1800" baseline="-25000"/>
              <a:t>R1</a:t>
            </a:r>
            <a:r>
              <a:rPr lang="sk-SK" altLang="sk-SK" sz="1800"/>
              <a:t>(0)= 50dBi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k-SK" altLang="sk-SK" sz="1800"/>
              <a:t>Satelit S2 : pozícia ...145 </a:t>
            </a:r>
            <a:r>
              <a:rPr lang="en-US" altLang="sk-SK" sz="1800"/>
              <a:t>°</a:t>
            </a:r>
            <a:r>
              <a:rPr lang="sk-SK" altLang="sk-SK" sz="1800"/>
              <a:t> 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Pozem. st. E2:  	pozícia ....    145 </a:t>
            </a:r>
            <a:r>
              <a:rPr lang="en-US" altLang="sk-SK" sz="1800"/>
              <a:t>°</a:t>
            </a:r>
            <a:r>
              <a:rPr lang="sk-SK" altLang="sk-SK" sz="1800"/>
              <a:t> E, 43 </a:t>
            </a:r>
            <a:r>
              <a:rPr lang="en-US" altLang="sk-SK" sz="1800"/>
              <a:t>°</a:t>
            </a:r>
            <a:r>
              <a:rPr lang="sk-SK" altLang="sk-SK" sz="1800"/>
              <a:t> 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		zisk antény smerom k S1 ... G</a:t>
            </a:r>
            <a:r>
              <a:rPr lang="sk-SK" altLang="sk-SK" sz="1800" baseline="-25000"/>
              <a:t>T2</a:t>
            </a:r>
            <a:r>
              <a:rPr lang="sk-SK" altLang="sk-SK" sz="1800"/>
              <a:t>(</a:t>
            </a:r>
            <a:r>
              <a:rPr lang="el-GR" altLang="sk-SK" sz="1800"/>
              <a:t>θ</a:t>
            </a:r>
            <a:r>
              <a:rPr lang="sk-SK" altLang="sk-SK" sz="1800" baseline="-25000"/>
              <a:t>21</a:t>
            </a:r>
            <a:r>
              <a:rPr lang="sk-SK" altLang="sk-SK" sz="1800"/>
              <a:t>)=13,4 dBi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		vysiel. výkon  ... P</a:t>
            </a:r>
            <a:r>
              <a:rPr lang="sk-SK" altLang="sk-SK" sz="1800" baseline="-25000"/>
              <a:t>E2</a:t>
            </a:r>
            <a:r>
              <a:rPr lang="sk-SK" altLang="sk-SK" sz="1800"/>
              <a:t>=-33 dBW/Hz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sk-SK" altLang="sk-SK" sz="1800"/>
              <a:t>		straty šírením od E2 k S1 (37991km) ...199,5 dB </a:t>
            </a:r>
            <a:endParaRPr lang="cs-CZ" altLang="sk-SK" sz="1800"/>
          </a:p>
        </p:txBody>
      </p:sp>
    </p:spTree>
    <p:extLst>
      <p:ext uri="{BB962C8B-B14F-4D97-AF65-F5344CB8AC3E}">
        <p14:creationId xmlns:p14="http://schemas.microsoft.com/office/powerpoint/2010/main" val="9066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lokTextu 1"/>
          <p:cNvSpPr txBox="1">
            <a:spLocks noChangeArrowheads="1"/>
          </p:cNvSpPr>
          <p:nvPr/>
        </p:nvSpPr>
        <p:spPr bwMode="auto">
          <a:xfrm>
            <a:off x="827088" y="620713"/>
            <a:ext cx="79930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k-SK" b="1"/>
              <a:t>Metódy na redukovanie interferencií</a:t>
            </a:r>
            <a:r>
              <a:rPr lang="sk-SK" altLang="sk-SK" b="1" smtClean="0"/>
              <a:t>:</a:t>
            </a:r>
            <a:endParaRPr lang="en-US" altLang="sk-SK" b="1" smtClean="0"/>
          </a:p>
          <a:p>
            <a:pPr eaLnBrk="1" hangingPunct="1"/>
            <a:endParaRPr lang="sk-SK" altLang="sk-SK"/>
          </a:p>
          <a:p>
            <a:pPr eaLnBrk="1" hangingPunct="1"/>
            <a:r>
              <a:rPr lang="sk-SK" altLang="sk-SK"/>
              <a:t>v uplinku: </a:t>
            </a:r>
            <a:endParaRPr lang="en-US" altLang="sk-SK" smtClean="0"/>
          </a:p>
          <a:p>
            <a:pPr eaLnBrk="1" hangingPunct="1"/>
            <a:r>
              <a:rPr lang="en-US" altLang="sk-SK" smtClean="0"/>
              <a:t>-  </a:t>
            </a:r>
            <a:r>
              <a:rPr lang="sk-SK" altLang="sk-SK" smtClean="0"/>
              <a:t>zníženia </a:t>
            </a:r>
            <a:r>
              <a:rPr lang="sk-SK" altLang="sk-SK"/>
              <a:t>EIRP z E2, 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r>
              <a:rPr lang="sk-SK" altLang="sk-SK" smtClean="0"/>
              <a:t>zvýšenie </a:t>
            </a:r>
            <a:r>
              <a:rPr lang="sk-SK" altLang="sk-SK"/>
              <a:t>EIRP z E1, 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r>
              <a:rPr lang="sk-SK" altLang="sk-SK" smtClean="0"/>
              <a:t>zlepšenie </a:t>
            </a:r>
            <a:r>
              <a:rPr lang="sk-SK" altLang="sk-SK"/>
              <a:t>vyžarovacieho obrazca na E2, 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r>
              <a:rPr lang="sk-SK" altLang="sk-SK" smtClean="0"/>
              <a:t>zlepšenie </a:t>
            </a:r>
            <a:r>
              <a:rPr lang="sk-SK" altLang="sk-SK"/>
              <a:t>polarizácie, 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r>
              <a:rPr lang="sk-SK" altLang="sk-SK" smtClean="0"/>
              <a:t>výber </a:t>
            </a:r>
            <a:r>
              <a:rPr lang="sk-SK" altLang="sk-SK"/>
              <a:t>miesta pre E2, 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r>
              <a:rPr lang="sk-SK" altLang="sk-SK" smtClean="0"/>
              <a:t>...,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r>
              <a:rPr lang="sk-SK" altLang="sk-SK" smtClean="0"/>
              <a:t>zmena </a:t>
            </a:r>
            <a:r>
              <a:rPr lang="sk-SK" altLang="sk-SK"/>
              <a:t>satelitu na </a:t>
            </a:r>
            <a:r>
              <a:rPr lang="sk-SK" altLang="sk-SK" smtClean="0"/>
              <a:t>orbite</a:t>
            </a:r>
            <a:endParaRPr lang="en-US" altLang="sk-SK" smtClean="0"/>
          </a:p>
          <a:p>
            <a:pPr marL="285750" indent="-285750" eaLnBrk="1" hangingPunct="1">
              <a:buFontTx/>
              <a:buChar char="-"/>
            </a:pPr>
            <a:endParaRPr lang="en-US" altLang="sk-SK"/>
          </a:p>
          <a:p>
            <a:pPr marL="285750" indent="-285750" eaLnBrk="1" hangingPunct="1">
              <a:buFontTx/>
              <a:buChar char="-"/>
            </a:pPr>
            <a:endParaRPr lang="sk-SK" altLang="sk-SK"/>
          </a:p>
          <a:p>
            <a:pPr eaLnBrk="1" hangingPunct="1"/>
            <a:r>
              <a:rPr lang="sk-SK" altLang="sk-SK"/>
              <a:t>Podobne v downlinku</a:t>
            </a:r>
          </a:p>
        </p:txBody>
      </p:sp>
    </p:spTree>
    <p:extLst>
      <p:ext uri="{BB962C8B-B14F-4D97-AF65-F5344CB8AC3E}">
        <p14:creationId xmlns:p14="http://schemas.microsoft.com/office/powerpoint/2010/main" val="409208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</a:t>
            </a:r>
            <a:r>
              <a:rPr lang="sk-SK" dirty="0" err="1" smtClean="0"/>
              <a:t>álny</a:t>
            </a:r>
            <a:r>
              <a:rPr lang="sk-SK" dirty="0" smtClean="0"/>
              <a:t> prenos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Energetická bilancia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6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sz="2400" b="1">
                <a:solidFill>
                  <a:srgbClr val="FF0000"/>
                </a:solidFill>
              </a:rPr>
              <a:t>Doplnenie ku energetickej bilancii – pre digitálne signály </a:t>
            </a:r>
            <a:endParaRPr lang="cs-CZ" altLang="sk-SK" sz="2400" b="1">
              <a:solidFill>
                <a:srgbClr val="FF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86042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r</a:t>
            </a:r>
            <a:r>
              <a:rPr lang="en-US" altLang="sk-SK" baseline="-25000"/>
              <a:t>b</a:t>
            </a:r>
            <a:r>
              <a:rPr lang="sk-SK" altLang="sk-SK"/>
              <a:t> ... </a:t>
            </a:r>
            <a:r>
              <a:rPr lang="sk-SK" altLang="sk-SK" b="1"/>
              <a:t>prenosová rýchlosť</a:t>
            </a:r>
            <a:r>
              <a:rPr lang="en-US" altLang="sk-SK"/>
              <a:t>, kan</a:t>
            </a:r>
            <a:r>
              <a:rPr lang="sk-SK" altLang="sk-SK"/>
              <a:t>á</a:t>
            </a:r>
            <a:r>
              <a:rPr lang="en-US" altLang="sk-SK"/>
              <a:t>lov</a:t>
            </a:r>
            <a:r>
              <a:rPr lang="sk-SK" altLang="sk-SK"/>
              <a:t>á, bitová </a:t>
            </a:r>
            <a:r>
              <a:rPr lang="en-US" altLang="sk-SK"/>
              <a:t>[bps]</a:t>
            </a:r>
          </a:p>
          <a:p>
            <a:pPr>
              <a:spcBef>
                <a:spcPct val="50000"/>
              </a:spcBef>
            </a:pPr>
            <a:r>
              <a:rPr lang="en-US" altLang="sk-SK"/>
              <a:t>r</a:t>
            </a:r>
            <a:r>
              <a:rPr lang="en-US" altLang="sk-SK" baseline="-25000"/>
              <a:t>S</a:t>
            </a:r>
            <a:r>
              <a:rPr lang="sk-SK" altLang="sk-SK" baseline="-25000"/>
              <a:t> </a:t>
            </a:r>
            <a:r>
              <a:rPr lang="sk-SK" altLang="sk-SK"/>
              <a:t>...  </a:t>
            </a:r>
            <a:r>
              <a:rPr lang="sk-SK" altLang="sk-SK" b="1"/>
              <a:t>symbolová rýchlosť</a:t>
            </a:r>
            <a:r>
              <a:rPr lang="sk-SK" altLang="sk-SK"/>
              <a:t> </a:t>
            </a:r>
            <a:r>
              <a:rPr lang="en-US" altLang="sk-SK"/>
              <a:t>[baud = po</a:t>
            </a:r>
            <a:r>
              <a:rPr lang="sk-SK" altLang="sk-SK"/>
              <a:t>č</a:t>
            </a:r>
            <a:r>
              <a:rPr lang="en-US" altLang="sk-SK"/>
              <a:t>et symbolov za </a:t>
            </a:r>
            <a:r>
              <a:rPr lang="sk-SK" altLang="sk-SK"/>
              <a:t>sec.</a:t>
            </a:r>
            <a:r>
              <a:rPr lang="en-US" altLang="sk-SK"/>
              <a:t>]</a:t>
            </a:r>
            <a:endParaRPr lang="sk-SK" altLang="sk-SK"/>
          </a:p>
          <a:p>
            <a:pPr>
              <a:spcBef>
                <a:spcPct val="50000"/>
              </a:spcBef>
            </a:pPr>
            <a:r>
              <a:rPr lang="sk-SK" altLang="sk-SK"/>
              <a:t>n ... počet bitov na symbol </a:t>
            </a:r>
            <a:r>
              <a:rPr lang="en-US" altLang="sk-SK"/>
              <a:t> </a:t>
            </a:r>
            <a:r>
              <a:rPr lang="en-US" altLang="sk-SK">
                <a:sym typeface="Wingdings" pitchFamily="2" charset="2"/>
              </a:rPr>
              <a:t>  </a:t>
            </a:r>
            <a:r>
              <a:rPr lang="sk-SK" altLang="sk-SK">
                <a:sym typeface="Wingdings" pitchFamily="2" charset="2"/>
              </a:rPr>
              <a:t>počet rôznych symbolov M = 2</a:t>
            </a:r>
            <a:r>
              <a:rPr lang="sk-SK" altLang="sk-SK" baseline="30000">
                <a:sym typeface="Wingdings" pitchFamily="2" charset="2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sk-SK" altLang="sk-SK" baseline="30000">
                <a:sym typeface="Wingdings" pitchFamily="2" charset="2"/>
              </a:rPr>
              <a:t>.......</a:t>
            </a:r>
            <a:r>
              <a:rPr lang="en-US" altLang="sk-SK">
                <a:sym typeface="Wingdings" pitchFamily="2" charset="2"/>
              </a:rPr>
              <a:t>   n=log</a:t>
            </a:r>
            <a:r>
              <a:rPr lang="en-US" altLang="sk-SK" baseline="-25000">
                <a:sym typeface="Wingdings" pitchFamily="2" charset="2"/>
              </a:rPr>
              <a:t>2</a:t>
            </a:r>
            <a:r>
              <a:rPr lang="en-US" altLang="sk-SK">
                <a:sym typeface="Wingdings" pitchFamily="2" charset="2"/>
              </a:rPr>
              <a:t>M,    a     r</a:t>
            </a:r>
            <a:r>
              <a:rPr lang="en-US" altLang="sk-SK" baseline="-25000">
                <a:sym typeface="Wingdings" pitchFamily="2" charset="2"/>
              </a:rPr>
              <a:t>b</a:t>
            </a:r>
            <a:r>
              <a:rPr lang="en-US" altLang="sk-SK">
                <a:sym typeface="Wingdings" pitchFamily="2" charset="2"/>
              </a:rPr>
              <a:t> = r</a:t>
            </a:r>
            <a:r>
              <a:rPr lang="en-US" altLang="sk-SK" baseline="-25000">
                <a:sym typeface="Wingdings" pitchFamily="2" charset="2"/>
              </a:rPr>
              <a:t>S.</a:t>
            </a:r>
            <a:r>
              <a:rPr lang="en-US" altLang="sk-SK">
                <a:sym typeface="Wingdings" pitchFamily="2" charset="2"/>
              </a:rPr>
              <a:t>. n = r</a:t>
            </a:r>
            <a:r>
              <a:rPr lang="en-US" altLang="sk-SK" baseline="-25000">
                <a:sym typeface="Wingdings" pitchFamily="2" charset="2"/>
              </a:rPr>
              <a:t>S</a:t>
            </a:r>
            <a:r>
              <a:rPr lang="en-US" altLang="sk-SK">
                <a:sym typeface="Wingdings" pitchFamily="2" charset="2"/>
              </a:rPr>
              <a:t> . log</a:t>
            </a:r>
            <a:r>
              <a:rPr lang="en-US" altLang="sk-SK" baseline="-25000">
                <a:sym typeface="Wingdings" pitchFamily="2" charset="2"/>
              </a:rPr>
              <a:t>2</a:t>
            </a:r>
            <a:r>
              <a:rPr lang="en-US" altLang="sk-SK">
                <a:sym typeface="Wingdings" pitchFamily="2" charset="2"/>
              </a:rPr>
              <a:t>M   </a:t>
            </a:r>
          </a:p>
          <a:p>
            <a:pPr>
              <a:spcBef>
                <a:spcPct val="50000"/>
              </a:spcBef>
            </a:pPr>
            <a:r>
              <a:rPr lang="en-US" altLang="sk-SK">
                <a:sym typeface="Wingdings" pitchFamily="2" charset="2"/>
              </a:rPr>
              <a:t>		</a:t>
            </a:r>
            <a:r>
              <a:rPr lang="sk-SK" altLang="sk-SK">
                <a:sym typeface="Wingdings" pitchFamily="2" charset="2"/>
              </a:rPr>
              <a:t>    t.j. </a:t>
            </a:r>
            <a:r>
              <a:rPr lang="en-US" altLang="sk-SK">
                <a:sym typeface="Wingdings" pitchFamily="2" charset="2"/>
              </a:rPr>
              <a:t>po</a:t>
            </a:r>
            <a:r>
              <a:rPr lang="sk-SK" altLang="sk-SK">
                <a:sym typeface="Wingdings" pitchFamily="2" charset="2"/>
              </a:rPr>
              <a:t>čet stavov za sek.  x  počet bitov na stav</a:t>
            </a:r>
            <a:endParaRPr lang="en-US" altLang="sk-SK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sk-SK" b="1">
                <a:sym typeface="Wingdings" pitchFamily="2" charset="2"/>
              </a:rPr>
              <a:t>BER</a:t>
            </a:r>
            <a:r>
              <a:rPr lang="en-US" altLang="sk-SK">
                <a:sym typeface="Wingdings" pitchFamily="2" charset="2"/>
              </a:rPr>
              <a:t> (Bit Error Rate) – c</a:t>
            </a:r>
            <a:r>
              <a:rPr lang="sk-SK" altLang="sk-SK">
                <a:sym typeface="Wingdings" pitchFamily="2" charset="2"/>
              </a:rPr>
              <a:t>hybovosť – počet chybných bitov na celkový počet (napr BER = </a:t>
            </a:r>
            <a:r>
              <a:rPr lang="en-US" altLang="sk-SK">
                <a:sym typeface="Wingdings" pitchFamily="2" charset="2"/>
              </a:rPr>
              <a:t>10</a:t>
            </a:r>
            <a:r>
              <a:rPr lang="en-US" altLang="sk-SK" baseline="30000">
                <a:sym typeface="Wingdings" pitchFamily="2" charset="2"/>
              </a:rPr>
              <a:t>-7</a:t>
            </a:r>
            <a:r>
              <a:rPr lang="en-US" altLang="sk-SK">
                <a:sym typeface="Wingdings" pitchFamily="2" charset="2"/>
              </a:rPr>
              <a:t>, t.j.</a:t>
            </a:r>
            <a:r>
              <a:rPr lang="sk-SK" altLang="sk-SK">
                <a:sym typeface="Wingdings" pitchFamily="2" charset="2"/>
              </a:rPr>
              <a:t> </a:t>
            </a:r>
            <a:r>
              <a:rPr lang="en-US" altLang="sk-SK">
                <a:sym typeface="Wingdings" pitchFamily="2" charset="2"/>
              </a:rPr>
              <a:t> chybn</a:t>
            </a:r>
            <a:r>
              <a:rPr lang="sk-SK" altLang="sk-SK">
                <a:sym typeface="Wingdings" pitchFamily="2" charset="2"/>
              </a:rPr>
              <a:t>ý</a:t>
            </a:r>
            <a:r>
              <a:rPr lang="en-US" altLang="sk-SK">
                <a:sym typeface="Wingdings" pitchFamily="2" charset="2"/>
              </a:rPr>
              <a:t> bit </a:t>
            </a:r>
            <a:r>
              <a:rPr lang="sk-SK" altLang="sk-SK">
                <a:sym typeface="Wingdings" pitchFamily="2" charset="2"/>
              </a:rPr>
              <a:t>na celkový počet  10</a:t>
            </a:r>
            <a:r>
              <a:rPr lang="sk-SK" altLang="sk-SK" baseline="30000">
                <a:sym typeface="Wingdings" pitchFamily="2" charset="2"/>
              </a:rPr>
              <a:t>7</a:t>
            </a:r>
            <a:r>
              <a:rPr lang="sk-SK" altLang="sk-SK">
                <a:sym typeface="Wingdings" pitchFamily="2" charset="2"/>
              </a:rPr>
              <a:t>)</a:t>
            </a:r>
            <a:endParaRPr lang="cs-CZ" altLang="sk-SK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3644900"/>
            <a:ext cx="85693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 b="1"/>
              <a:t>E</a:t>
            </a:r>
            <a:r>
              <a:rPr lang="sk-SK" altLang="sk-SK" b="1" baseline="-25000"/>
              <a:t>S</a:t>
            </a:r>
            <a:r>
              <a:rPr lang="sk-SK" altLang="sk-SK" b="1"/>
              <a:t>/N</a:t>
            </a:r>
            <a:r>
              <a:rPr lang="sk-SK" altLang="sk-SK" b="1" baseline="-25000"/>
              <a:t>0</a:t>
            </a:r>
            <a:r>
              <a:rPr lang="sk-SK" altLang="sk-SK"/>
              <a:t> ... pomer energie na symbol ku šumovej spektr. výkonovej hustote</a:t>
            </a:r>
          </a:p>
          <a:p>
            <a:pPr>
              <a:spcBef>
                <a:spcPct val="50000"/>
              </a:spcBef>
            </a:pPr>
            <a:r>
              <a:rPr lang="sk-SK" altLang="sk-SK" b="1"/>
              <a:t>E</a:t>
            </a:r>
            <a:r>
              <a:rPr lang="sk-SK" altLang="sk-SK" b="1" baseline="-25000"/>
              <a:t>b</a:t>
            </a:r>
            <a:r>
              <a:rPr lang="sk-SK" altLang="sk-SK" b="1"/>
              <a:t>/N</a:t>
            </a:r>
            <a:r>
              <a:rPr lang="sk-SK" altLang="sk-SK" b="1" baseline="-25000"/>
              <a:t>0</a:t>
            </a:r>
            <a:r>
              <a:rPr lang="sk-SK" altLang="sk-SK"/>
              <a:t> ... pomer energie na bit ku šumovej spektr. výkonovej hust.</a:t>
            </a:r>
            <a:endParaRPr lang="cs-CZ" altLang="sk-SK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9750" y="4581525"/>
          <a:ext cx="2592388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1066680" imgH="888840" progId="Equation.3">
                  <p:embed/>
                </p:oleObj>
              </mc:Choice>
              <mc:Fallback>
                <p:oleObj name="Equation" r:id="rId3" imgW="1066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81525"/>
                        <a:ext cx="2592388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87900" y="4724400"/>
            <a:ext cx="4356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sk-SK"/>
              <a:t>Ak T</a:t>
            </a:r>
            <a:r>
              <a:rPr lang="en-US" altLang="sk-SK" baseline="-25000"/>
              <a:t>S</a:t>
            </a:r>
            <a:r>
              <a:rPr lang="en-US" altLang="sk-SK"/>
              <a:t> je trvanie 1 symbolu</a:t>
            </a:r>
            <a:r>
              <a:rPr lang="sk-SK" altLang="sk-SK"/>
              <a:t>, potom:</a:t>
            </a:r>
            <a:endParaRPr lang="cs-CZ" altLang="sk-SK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859338" y="5300663"/>
          <a:ext cx="29511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1346040" imgH="431640" progId="Equation.3">
                  <p:embed/>
                </p:oleObj>
              </mc:Choice>
              <mc:Fallback>
                <p:oleObj name="Equation" r:id="rId5" imgW="1346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00663"/>
                        <a:ext cx="295116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0" y="6237288"/>
            <a:ext cx="4356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altLang="sk-SK"/>
              <a:t>a v </a:t>
            </a:r>
            <a:r>
              <a:rPr lang="en-US" altLang="sk-SK"/>
              <a:t>[</a:t>
            </a:r>
            <a:r>
              <a:rPr lang="sk-SK" altLang="sk-SK"/>
              <a:t>dB</a:t>
            </a:r>
            <a:r>
              <a:rPr lang="en-US" altLang="sk-SK"/>
              <a:t>]</a:t>
            </a:r>
            <a:r>
              <a:rPr lang="sk-SK" altLang="sk-SK"/>
              <a:t>:  10 log ...</a:t>
            </a:r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23578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02121"/>
              </p:ext>
            </p:extLst>
          </p:nvPr>
        </p:nvGraphicFramePr>
        <p:xfrm>
          <a:off x="1547664" y="2636912"/>
          <a:ext cx="2305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3" imgW="914400" imgH="431800" progId="Equation.3">
                  <p:embed/>
                </p:oleObj>
              </mc:Choice>
              <mc:Fallback>
                <p:oleObj name="Equation" r:id="rId3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636912"/>
                        <a:ext cx="230505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19709"/>
              </p:ext>
            </p:extLst>
          </p:nvPr>
        </p:nvGraphicFramePr>
        <p:xfrm>
          <a:off x="611560" y="3725937"/>
          <a:ext cx="55800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Rovnica" r:id="rId5" imgW="2590800" imgH="482600" progId="Equation.3">
                  <p:embed/>
                </p:oleObj>
              </mc:Choice>
              <mc:Fallback>
                <p:oleObj name="Rovnica" r:id="rId5" imgW="2590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725937"/>
                        <a:ext cx="5580062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64088" y="2996952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altLang="sk-SK" dirty="0"/>
              <a:t>B ... šírka pásma kanála </a:t>
            </a:r>
            <a:r>
              <a:rPr lang="en-US" altLang="sk-SK" dirty="0"/>
              <a:t>[Hz]</a:t>
            </a:r>
            <a:endParaRPr lang="cs-CZ" altLang="sk-SK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774545"/>
              </p:ext>
            </p:extLst>
          </p:nvPr>
        </p:nvGraphicFramePr>
        <p:xfrm>
          <a:off x="4572000" y="260648"/>
          <a:ext cx="3692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7" imgW="1714320" imgH="393480" progId="Equation.3">
                  <p:embed/>
                </p:oleObj>
              </mc:Choice>
              <mc:Fallback>
                <p:oleObj name="Equation" r:id="rId7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0648"/>
                        <a:ext cx="3692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517216"/>
              </p:ext>
            </p:extLst>
          </p:nvPr>
        </p:nvGraphicFramePr>
        <p:xfrm>
          <a:off x="611560" y="404664"/>
          <a:ext cx="38227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Rovnica" r:id="rId9" imgW="1930320" imgH="431640" progId="Equation.3">
                  <p:embed/>
                </p:oleObj>
              </mc:Choice>
              <mc:Fallback>
                <p:oleObj name="Rovnica" r:id="rId9" imgW="1930320" imgH="431640" progId="Equation.3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04664"/>
                        <a:ext cx="38227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9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9" y="29200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Príklad </a:t>
            </a:r>
            <a:endParaRPr lang="en-US" b="1" dirty="0" smtClean="0"/>
          </a:p>
          <a:p>
            <a:r>
              <a:rPr lang="en-US" dirty="0" err="1" smtClean="0"/>
              <a:t>Linkov</a:t>
            </a:r>
            <a:r>
              <a:rPr lang="sk-SK" dirty="0" smtClean="0"/>
              <a:t>á bilancia pre komunikáciu z ručného terminálu s nízkym vysielacím výkonom na </a:t>
            </a:r>
            <a:r>
              <a:rPr lang="sk-SK" dirty="0" err="1" smtClean="0"/>
              <a:t>MEO</a:t>
            </a:r>
            <a:r>
              <a:rPr lang="sk-SK" dirty="0" smtClean="0"/>
              <a:t> satelit</a:t>
            </a:r>
            <a:endParaRPr lang="en-US" dirty="0" smtClean="0"/>
          </a:p>
        </p:txBody>
      </p:sp>
      <p:sp>
        <p:nvSpPr>
          <p:cNvPr id="5" name="BlokTextu 4"/>
          <p:cNvSpPr txBox="1"/>
          <p:nvPr/>
        </p:nvSpPr>
        <p:spPr>
          <a:xfrm>
            <a:off x="457271" y="1340768"/>
            <a:ext cx="7920880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600"/>
            </a:lvl1pPr>
          </a:lstStyle>
          <a:p>
            <a:r>
              <a:rPr lang="sk-SK" dirty="0" smtClean="0">
                <a:sym typeface="Wingdings" pitchFamily="2" charset="2"/>
              </a:rPr>
              <a:t>Vysielací výkon </a:t>
            </a:r>
            <a:r>
              <a:rPr lang="sk-SK" dirty="0" err="1" smtClean="0">
                <a:sym typeface="Wingdings" pitchFamily="2" charset="2"/>
              </a:rPr>
              <a:t>osob.terminálu</a:t>
            </a:r>
            <a:r>
              <a:rPr lang="sk-SK" dirty="0" smtClean="0">
                <a:sym typeface="Wingdings" pitchFamily="2" charset="2"/>
              </a:rPr>
              <a:t>   .......................P</a:t>
            </a:r>
            <a:r>
              <a:rPr lang="sk-SK" baseline="-25000" dirty="0" smtClean="0">
                <a:sym typeface="Wingdings" pitchFamily="2" charset="2"/>
              </a:rPr>
              <a:t>t</a:t>
            </a:r>
            <a:r>
              <a:rPr lang="sk-SK" dirty="0" smtClean="0">
                <a:sym typeface="Wingdings" pitchFamily="2" charset="2"/>
              </a:rPr>
              <a:t>=0,25 W </a:t>
            </a:r>
            <a:r>
              <a:rPr lang="el-GR" dirty="0" smtClean="0">
                <a:sym typeface="Wingdings" pitchFamily="2" charset="2"/>
              </a:rPr>
              <a:t>   - 6 </a:t>
            </a:r>
            <a:r>
              <a:rPr lang="en-US" dirty="0" err="1" smtClean="0">
                <a:sym typeface="Wingdings" pitchFamily="2" charset="2"/>
              </a:rPr>
              <a:t>dBW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Zisk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termin</a:t>
            </a:r>
            <a:r>
              <a:rPr lang="sk-SK" dirty="0" smtClean="0">
                <a:sym typeface="Wingdings" pitchFamily="2" charset="2"/>
              </a:rPr>
              <a:t>á</a:t>
            </a:r>
            <a:r>
              <a:rPr lang="en-US" dirty="0" err="1" smtClean="0">
                <a:sym typeface="Wingdings" pitchFamily="2" charset="2"/>
              </a:rPr>
              <a:t>lovej</a:t>
            </a:r>
            <a:r>
              <a:rPr lang="en-US" dirty="0" smtClean="0">
                <a:sym typeface="Wingdings" pitchFamily="2" charset="2"/>
              </a:rPr>
              <a:t> ant</a:t>
            </a:r>
            <a:r>
              <a:rPr lang="sk-SK" dirty="0" smtClean="0">
                <a:sym typeface="Wingdings" pitchFamily="2" charset="2"/>
              </a:rPr>
              <a:t>é</a:t>
            </a:r>
            <a:r>
              <a:rPr lang="en-US" dirty="0" err="1" smtClean="0">
                <a:sym typeface="Wingdings" pitchFamily="2" charset="2"/>
              </a:rPr>
              <a:t>ny</a:t>
            </a:r>
            <a:r>
              <a:rPr lang="sk-SK" dirty="0" smtClean="0">
                <a:sym typeface="Wingdings" pitchFamily="2" charset="2"/>
              </a:rPr>
              <a:t>   ..................................</a:t>
            </a:r>
            <a:r>
              <a:rPr lang="sk-SK" dirty="0" err="1" smtClean="0">
                <a:sym typeface="Wingdings" pitchFamily="2" charset="2"/>
              </a:rPr>
              <a:t>G</a:t>
            </a:r>
            <a:r>
              <a:rPr lang="sk-SK" baseline="-25000" dirty="0" err="1" smtClean="0">
                <a:sym typeface="Wingdings" pitchFamily="2" charset="2"/>
              </a:rPr>
              <a:t>t</a:t>
            </a:r>
            <a:r>
              <a:rPr lang="sk-SK" dirty="0" smtClean="0">
                <a:sym typeface="Wingdings" pitchFamily="2" charset="2"/>
              </a:rPr>
              <a:t>= 3 </a:t>
            </a:r>
            <a:r>
              <a:rPr lang="sk-SK" dirty="0" err="1" smtClean="0">
                <a:sym typeface="Wingdings" pitchFamily="2" charset="2"/>
              </a:rPr>
              <a:t>dBi</a:t>
            </a:r>
            <a:endParaRPr lang="sk-SK" dirty="0" smtClean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terminálový </a:t>
            </a:r>
            <a:r>
              <a:rPr lang="sk-SK" dirty="0" err="1" smtClean="0">
                <a:sym typeface="Wingdings" pitchFamily="2" charset="2"/>
              </a:rPr>
              <a:t>EIRP</a:t>
            </a:r>
            <a:r>
              <a:rPr lang="sk-SK" dirty="0" smtClean="0">
                <a:sym typeface="Wingdings" pitchFamily="2" charset="2"/>
              </a:rPr>
              <a:t> ................................................</a:t>
            </a:r>
            <a:r>
              <a:rPr lang="sk-SK" dirty="0" err="1" smtClean="0">
                <a:sym typeface="Wingdings" pitchFamily="2" charset="2"/>
              </a:rPr>
              <a:t>P</a:t>
            </a:r>
            <a:r>
              <a:rPr lang="sk-SK" baseline="-25000" dirty="0" err="1" smtClean="0">
                <a:sym typeface="Wingdings" pitchFamily="2" charset="2"/>
              </a:rPr>
              <a:t>t</a:t>
            </a:r>
            <a:r>
              <a:rPr lang="sk-SK" dirty="0" smtClean="0">
                <a:sym typeface="Wingdings" pitchFamily="2" charset="2"/>
              </a:rPr>
              <a:t> + </a:t>
            </a:r>
            <a:r>
              <a:rPr lang="sk-SK" dirty="0" err="1" smtClean="0">
                <a:sym typeface="Wingdings" pitchFamily="2" charset="2"/>
              </a:rPr>
              <a:t>G</a:t>
            </a:r>
            <a:r>
              <a:rPr lang="sk-SK" baseline="-25000" dirty="0" err="1" smtClean="0">
                <a:sym typeface="Wingdings" pitchFamily="2" charset="2"/>
              </a:rPr>
              <a:t>t</a:t>
            </a:r>
            <a:r>
              <a:rPr lang="sk-SK" dirty="0" smtClean="0">
                <a:sym typeface="Wingdings" pitchFamily="2" charset="2"/>
              </a:rPr>
              <a:t> = - 3 </a:t>
            </a:r>
            <a:r>
              <a:rPr lang="sk-SK" dirty="0" err="1" smtClean="0">
                <a:sym typeface="Wingdings" pitchFamily="2" charset="2"/>
              </a:rPr>
              <a:t>dBW</a:t>
            </a:r>
            <a:endParaRPr lang="sk-SK" dirty="0" smtClean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útlm vo voľnom priestore (f=2GHz;výška 10354km, </a:t>
            </a:r>
            <a:r>
              <a:rPr lang="sk-SK" dirty="0" err="1" smtClean="0">
                <a:sym typeface="Wingdings" pitchFamily="2" charset="2"/>
              </a:rPr>
              <a:t>elevácia</a:t>
            </a:r>
            <a:r>
              <a:rPr lang="sk-SK" dirty="0" smtClean="0">
                <a:sym typeface="Wingdings" pitchFamily="2" charset="2"/>
              </a:rPr>
              <a:t> 10°)</a:t>
            </a:r>
          </a:p>
          <a:p>
            <a:r>
              <a:rPr lang="sk-SK" dirty="0">
                <a:sym typeface="Wingdings" pitchFamily="2" charset="2"/>
              </a:rPr>
              <a:t>	</a:t>
            </a:r>
            <a:r>
              <a:rPr lang="sk-SK" dirty="0" smtClean="0">
                <a:sym typeface="Wingdings" pitchFamily="2" charset="2"/>
              </a:rPr>
              <a:t>		.......................L</a:t>
            </a:r>
            <a:r>
              <a:rPr lang="sk-SK" baseline="-25000" dirty="0" smtClean="0">
                <a:sym typeface="Wingdings" pitchFamily="2" charset="2"/>
              </a:rPr>
              <a:t>o</a:t>
            </a:r>
            <a:r>
              <a:rPr lang="sk-SK" dirty="0" smtClean="0">
                <a:sym typeface="Wingdings" pitchFamily="2" charset="2"/>
              </a:rPr>
              <a:t>=181,6 dB</a:t>
            </a:r>
          </a:p>
          <a:p>
            <a:r>
              <a:rPr lang="sk-SK" dirty="0" smtClean="0">
                <a:sym typeface="Wingdings" pitchFamily="2" charset="2"/>
              </a:rPr>
              <a:t>Zisk </a:t>
            </a:r>
            <a:r>
              <a:rPr lang="sk-SK" dirty="0" err="1" smtClean="0">
                <a:sym typeface="Wingdings" pitchFamily="2" charset="2"/>
              </a:rPr>
              <a:t>sat.prijímacej</a:t>
            </a:r>
            <a:r>
              <a:rPr lang="sk-SK" dirty="0" smtClean="0">
                <a:sym typeface="Wingdings" pitchFamily="2" charset="2"/>
              </a:rPr>
              <a:t> antény</a:t>
            </a:r>
          </a:p>
          <a:p>
            <a:r>
              <a:rPr lang="sk-SK" dirty="0" smtClean="0">
                <a:sym typeface="Wingdings" pitchFamily="2" charset="2"/>
              </a:rPr>
              <a:t>    (D=3m; zisk na okraji pokrytia) ........................G=33,7dBi – 3dB=30,7dBi</a:t>
            </a:r>
          </a:p>
          <a:p>
            <a:r>
              <a:rPr lang="sk-SK" dirty="0" smtClean="0">
                <a:sym typeface="Wingdings" pitchFamily="2" charset="2"/>
              </a:rPr>
              <a:t>Šumová </a:t>
            </a:r>
            <a:r>
              <a:rPr lang="sk-SK" dirty="0" err="1" smtClean="0">
                <a:sym typeface="Wingdings" pitchFamily="2" charset="2"/>
              </a:rPr>
              <a:t>tepl</a:t>
            </a:r>
            <a:r>
              <a:rPr lang="sk-SK" dirty="0" smtClean="0">
                <a:sym typeface="Wingdings" pitchFamily="2" charset="2"/>
              </a:rPr>
              <a:t>. antény ............................................290 K</a:t>
            </a:r>
          </a:p>
          <a:p>
            <a:r>
              <a:rPr lang="sk-SK" dirty="0" smtClean="0">
                <a:sym typeface="Wingdings" pitchFamily="2" charset="2"/>
              </a:rPr>
              <a:t>Šumová teplota </a:t>
            </a:r>
            <a:r>
              <a:rPr lang="sk-SK" dirty="0" err="1" smtClean="0">
                <a:sym typeface="Wingdings" pitchFamily="2" charset="2"/>
              </a:rPr>
              <a:t>LNA</a:t>
            </a:r>
            <a:r>
              <a:rPr lang="sk-SK" dirty="0" smtClean="0">
                <a:sym typeface="Wingdings" pitchFamily="2" charset="2"/>
              </a:rPr>
              <a:t> (F=1dB) ...............................75 K</a:t>
            </a:r>
          </a:p>
          <a:p>
            <a:r>
              <a:rPr lang="sk-SK" dirty="0" smtClean="0">
                <a:sym typeface="Wingdings" pitchFamily="2" charset="2"/>
              </a:rPr>
              <a:t>Efektívna šum. teplota ..........................................T=365K 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  25,6 </a:t>
            </a:r>
            <a:r>
              <a:rPr lang="en-US" dirty="0" err="1" smtClean="0">
                <a:sym typeface="Wingdings" panose="05000000000000000000" pitchFamily="2" charset="2"/>
              </a:rPr>
              <a:t>dBK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pomer</a:t>
            </a:r>
            <a:r>
              <a:rPr lang="en-US" dirty="0" smtClean="0">
                <a:sym typeface="Wingdings" panose="05000000000000000000" pitchFamily="2" charset="2"/>
              </a:rPr>
              <a:t> G/T </a:t>
            </a:r>
            <a:r>
              <a:rPr lang="en-US" dirty="0" err="1" smtClean="0">
                <a:sym typeface="Wingdings" panose="05000000000000000000" pitchFamily="2" charset="2"/>
              </a:rPr>
              <a:t>satelitu</a:t>
            </a:r>
            <a:r>
              <a:rPr lang="en-US" dirty="0" smtClean="0">
                <a:sym typeface="Wingdings" panose="05000000000000000000" pitchFamily="2" charset="2"/>
              </a:rPr>
              <a:t> ................................................G/T = 5,1 dB/K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Boltzmann.kon</a:t>
            </a:r>
            <a:r>
              <a:rPr lang="sk-SK" dirty="0" smtClean="0">
                <a:sym typeface="Wingdings" panose="05000000000000000000" pitchFamily="2" charset="2"/>
              </a:rPr>
              <a:t>št.  ..................................................k=-228,6 </a:t>
            </a:r>
            <a:r>
              <a:rPr lang="sk-SK" dirty="0" err="1" smtClean="0">
                <a:sym typeface="Wingdings" panose="05000000000000000000" pitchFamily="2" charset="2"/>
              </a:rPr>
              <a:t>dBWs</a:t>
            </a:r>
            <a:r>
              <a:rPr lang="sk-SK" dirty="0" smtClean="0">
                <a:sym typeface="Wingdings" panose="05000000000000000000" pitchFamily="2" charset="2"/>
              </a:rPr>
              <a:t>/K</a:t>
            </a:r>
          </a:p>
          <a:p>
            <a:r>
              <a:rPr lang="sk-SK" dirty="0" smtClean="0">
                <a:sym typeface="Wingdings" panose="05000000000000000000" pitchFamily="2" charset="2"/>
              </a:rPr>
              <a:t>prenosová </a:t>
            </a:r>
            <a:r>
              <a:rPr lang="en-US" dirty="0" smtClean="0">
                <a:sym typeface="Wingdings" panose="05000000000000000000" pitchFamily="2" charset="2"/>
              </a:rPr>
              <a:t>symbol.</a:t>
            </a:r>
            <a:r>
              <a:rPr lang="sk-SK" dirty="0" smtClean="0">
                <a:sym typeface="Wingdings" panose="05000000000000000000" pitchFamily="2" charset="2"/>
              </a:rPr>
              <a:t>rýchlosť ..............................</a:t>
            </a:r>
            <a:r>
              <a:rPr lang="en-US" dirty="0" smtClean="0">
                <a:sym typeface="Wingdings" panose="05000000000000000000" pitchFamily="2" charset="2"/>
              </a:rPr>
              <a:t> ....</a:t>
            </a:r>
            <a:r>
              <a:rPr lang="sk-SK" dirty="0" smtClean="0">
                <a:sym typeface="Wingdings" panose="05000000000000000000" pitchFamily="2" charset="2"/>
              </a:rPr>
              <a:t>r</a:t>
            </a:r>
            <a:r>
              <a:rPr lang="en-US" baseline="-25000" dirty="0">
                <a:sym typeface="Wingdings" panose="05000000000000000000" pitchFamily="2" charset="2"/>
              </a:rPr>
              <a:t>s</a:t>
            </a:r>
            <a:r>
              <a:rPr lang="sk-SK" dirty="0" smtClean="0">
                <a:sym typeface="Wingdings" panose="05000000000000000000" pitchFamily="2" charset="2"/>
              </a:rPr>
              <a:t> = 10 </a:t>
            </a:r>
            <a:r>
              <a:rPr lang="sk-SK" dirty="0" err="1" smtClean="0">
                <a:sym typeface="Wingdings" panose="05000000000000000000" pitchFamily="2" charset="2"/>
              </a:rPr>
              <a:t>kb</a:t>
            </a:r>
            <a:r>
              <a:rPr lang="en-US" dirty="0" err="1" smtClean="0">
                <a:sym typeface="Wingdings" panose="05000000000000000000" pitchFamily="2" charset="2"/>
              </a:rPr>
              <a:t>aud</a:t>
            </a:r>
            <a:r>
              <a:rPr lang="sk-SK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= 10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r>
              <a:rPr lang="en-US" dirty="0" smtClean="0">
                <a:sym typeface="Wingdings" panose="05000000000000000000" pitchFamily="2" charset="2"/>
              </a:rPr>
              <a:t>baud</a:t>
            </a:r>
            <a:r>
              <a:rPr lang="sk-SK" dirty="0" smtClean="0">
                <a:sym typeface="Wingdings" panose="05000000000000000000" pitchFamily="2" charset="2"/>
              </a:rPr>
              <a:t>   </a:t>
            </a:r>
            <a:r>
              <a:rPr lang="el-GR" dirty="0" smtClean="0">
                <a:sym typeface="Wingdings" panose="05000000000000000000" pitchFamily="2" charset="2"/>
              </a:rPr>
              <a:t> 40 </a:t>
            </a:r>
            <a:r>
              <a:rPr lang="en-US" dirty="0" err="1" smtClean="0">
                <a:sym typeface="Wingdings" panose="05000000000000000000" pitchFamily="2" charset="2"/>
              </a:rPr>
              <a:t>dBHz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57271" y="47971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/N</a:t>
            </a:r>
            <a:r>
              <a:rPr lang="en-US" baseline="-25000" dirty="0" smtClean="0"/>
              <a:t>o</a:t>
            </a:r>
            <a:r>
              <a:rPr lang="en-US" dirty="0" smtClean="0"/>
              <a:t>= </a:t>
            </a:r>
            <a:r>
              <a:rPr lang="en-US" dirty="0" err="1" smtClean="0"/>
              <a:t>EIRP</a:t>
            </a:r>
            <a:r>
              <a:rPr lang="en-US" dirty="0" smtClean="0"/>
              <a:t> – L + G/T – k –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= -3-181,6+5,1+228,6-40 = 9,1 dB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57271" y="5301208"/>
            <a:ext cx="8003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</a:t>
            </a:r>
            <a:r>
              <a:rPr lang="sk-SK" dirty="0" err="1" smtClean="0"/>
              <a:t>ďže</a:t>
            </a:r>
            <a:r>
              <a:rPr lang="sk-SK" dirty="0" smtClean="0"/>
              <a:t> pre daný typ kódovania (koherentné </a:t>
            </a:r>
            <a:r>
              <a:rPr lang="sk-SK" dirty="0" err="1" smtClean="0"/>
              <a:t>BPSK</a:t>
            </a:r>
            <a:r>
              <a:rPr lang="sk-SK" dirty="0" smtClean="0"/>
              <a:t>) pre BER=10</a:t>
            </a:r>
            <a:r>
              <a:rPr lang="sk-SK" baseline="30000" dirty="0" smtClean="0"/>
              <a:t>-6</a:t>
            </a:r>
            <a:r>
              <a:rPr lang="sk-SK" dirty="0" smtClean="0"/>
              <a:t> postačuje pomer E</a:t>
            </a:r>
            <a:r>
              <a:rPr lang="sk-SK" baseline="-25000" dirty="0" smtClean="0"/>
              <a:t>s</a:t>
            </a:r>
            <a:r>
              <a:rPr lang="sk-SK" dirty="0" smtClean="0"/>
              <a:t>/N</a:t>
            </a:r>
            <a:r>
              <a:rPr lang="sk-SK" baseline="-25000" dirty="0" smtClean="0"/>
              <a:t>o</a:t>
            </a:r>
            <a:r>
              <a:rPr lang="sk-SK" dirty="0" smtClean="0"/>
              <a:t>=2dB, máme ešte rezervu  9,1- 2= 7,1 dB (</a:t>
            </a:r>
            <a:r>
              <a:rPr lang="sk-SK" dirty="0" err="1" smtClean="0"/>
              <a:t>link</a:t>
            </a:r>
            <a:r>
              <a:rPr lang="sk-SK" dirty="0" smtClean="0"/>
              <a:t> </a:t>
            </a:r>
            <a:r>
              <a:rPr lang="sk-SK" dirty="0" err="1" smtClean="0"/>
              <a:t>margin</a:t>
            </a:r>
            <a:r>
              <a:rPr lang="sk-SK" dirty="0" smtClean="0"/>
              <a:t>), ktorá sa využije pre rôzne straty.</a:t>
            </a:r>
          </a:p>
        </p:txBody>
      </p:sp>
    </p:spTree>
    <p:extLst>
      <p:ext uri="{BB962C8B-B14F-4D97-AF65-F5344CB8AC3E}">
        <p14:creationId xmlns:p14="http://schemas.microsoft.com/office/powerpoint/2010/main" val="334185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424862" cy="88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k-SK" sz="2400" b="1"/>
              <a:t>C/N – Kvalita príjmu 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sk-SK" sz="2400"/>
              <a:t>(C-Carrier-nosná,t.j. nosná frekvencia signálu, N-Noise-šum)</a:t>
            </a:r>
            <a:endParaRPr lang="en-US" sz="24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2133600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- je to vlastne pomer signálu a šumu </a:t>
            </a:r>
            <a:r>
              <a:rPr lang="sk-SK" u="sng"/>
              <a:t>na vstupe pozemného prijímača</a:t>
            </a:r>
            <a:r>
              <a:rPr lang="sk-SK"/>
              <a:t> – čiže to, čo sme predtým nazvali SNR   </a:t>
            </a:r>
            <a:r>
              <a:rPr lang="sk-SK">
                <a:sym typeface="Wingdings" pitchFamily="2" charset="2"/>
              </a:rPr>
              <a:t>. </a:t>
            </a:r>
            <a:endParaRPr lang="en-US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68313" y="3357563"/>
          <a:ext cx="23987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Rovnica" r:id="rId3" imgW="1320480" imgH="393480" progId="Equation.3">
                  <p:embed/>
                </p:oleObj>
              </mc:Choice>
              <mc:Fallback>
                <p:oleObj name="Rovnica" r:id="rId3" imgW="1320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357563"/>
                        <a:ext cx="2398712" cy="715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419475" y="3573463"/>
            <a:ext cx="4105275" cy="396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/>
              <a:t> C</a:t>
            </a:r>
            <a:r>
              <a:rPr lang="el-GR" sz="2000"/>
              <a:t>/Ν</a:t>
            </a:r>
            <a:r>
              <a:rPr lang="en-US" sz="2000" baseline="-25000"/>
              <a:t>[-]</a:t>
            </a:r>
            <a:r>
              <a:rPr lang="sk-SK" sz="2000"/>
              <a:t>= P</a:t>
            </a:r>
            <a:r>
              <a:rPr lang="en-US" sz="2000" baseline="-25000"/>
              <a:t>t [W]</a:t>
            </a:r>
            <a:r>
              <a:rPr lang="en-US" sz="2000"/>
              <a:t> .</a:t>
            </a:r>
            <a:r>
              <a:rPr lang="fr-FR" sz="2000"/>
              <a:t> G</a:t>
            </a:r>
            <a:r>
              <a:rPr lang="fr-FR" sz="2000" baseline="-25000"/>
              <a:t>t</a:t>
            </a:r>
            <a:r>
              <a:rPr lang="fr-FR" sz="2000"/>
              <a:t>.G</a:t>
            </a:r>
            <a:r>
              <a:rPr lang="en-US" sz="2000" baseline="-25000"/>
              <a:t>r</a:t>
            </a:r>
            <a:r>
              <a:rPr lang="fr-FR" sz="2000" baseline="-25000"/>
              <a:t>.</a:t>
            </a:r>
            <a:r>
              <a:rPr lang="fr-FR" sz="2000"/>
              <a:t>.b   /  (k.T.B)</a:t>
            </a:r>
            <a:endParaRPr lang="cs-CZ" sz="20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132138" y="4365625"/>
            <a:ext cx="5472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...</a:t>
            </a:r>
            <a:r>
              <a:rPr lang="en-US" dirty="0" err="1"/>
              <a:t>vyslan</a:t>
            </a:r>
            <a:r>
              <a:rPr lang="sk-SK" dirty="0"/>
              <a:t>ý</a:t>
            </a:r>
            <a:r>
              <a:rPr lang="en-US" dirty="0"/>
              <a:t> v</a:t>
            </a:r>
            <a:r>
              <a:rPr lang="sk-SK" dirty="0"/>
              <a:t>ý</a:t>
            </a:r>
            <a:r>
              <a:rPr lang="en-US" dirty="0" err="1"/>
              <a:t>kon</a:t>
            </a:r>
            <a:r>
              <a:rPr lang="sk-SK" dirty="0"/>
              <a:t>, G</a:t>
            </a:r>
            <a:r>
              <a:rPr lang="en-US" baseline="-25000" dirty="0"/>
              <a:t>t</a:t>
            </a:r>
            <a:r>
              <a:rPr lang="sk-SK" dirty="0"/>
              <a:t>,G</a:t>
            </a:r>
            <a:r>
              <a:rPr lang="en-US" baseline="-25000" dirty="0"/>
              <a:t>r</a:t>
            </a:r>
            <a:r>
              <a:rPr lang="sk-SK" dirty="0"/>
              <a:t>...zisk vy</a:t>
            </a:r>
            <a:r>
              <a:rPr lang="en-US" dirty="0"/>
              <a:t>s</a:t>
            </a:r>
            <a:r>
              <a:rPr lang="sk-SK" dirty="0" err="1"/>
              <a:t>iel</a:t>
            </a:r>
            <a:r>
              <a:rPr lang="en-US" dirty="0" err="1"/>
              <a:t>acej</a:t>
            </a:r>
            <a:r>
              <a:rPr lang="en-US" dirty="0"/>
              <a:t>, </a:t>
            </a:r>
            <a:r>
              <a:rPr lang="sk-SK" dirty="0"/>
              <a:t>resp. </a:t>
            </a:r>
            <a:r>
              <a:rPr lang="sk-SK" dirty="0" err="1"/>
              <a:t>prij</a:t>
            </a:r>
            <a:r>
              <a:rPr lang="sk-SK" dirty="0"/>
              <a:t>. antény, </a:t>
            </a:r>
            <a:r>
              <a:rPr lang="sk-SK" dirty="0" smtClean="0"/>
              <a:t>b</a:t>
            </a:r>
            <a:r>
              <a:rPr lang="en-US" dirty="0"/>
              <a:t> </a:t>
            </a:r>
            <a:r>
              <a:rPr lang="en-US" dirty="0" smtClean="0"/>
              <a:t>... </a:t>
            </a:r>
            <a:r>
              <a:rPr lang="sk-SK" dirty="0" smtClean="0"/>
              <a:t>útlm </a:t>
            </a:r>
            <a:r>
              <a:rPr lang="sk-SK" dirty="0" err="1"/>
              <a:t>voľ.priestoru</a:t>
            </a:r>
            <a:r>
              <a:rPr lang="sk-SK" dirty="0"/>
              <a:t> medzi anténami</a:t>
            </a:r>
            <a:endParaRPr lang="cs-CZ" dirty="0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504049" y="3500438"/>
            <a:ext cx="287338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6011863" y="3500438"/>
            <a:ext cx="291623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740650" y="3141663"/>
            <a:ext cx="86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pozri ďalej</a:t>
            </a:r>
            <a:endParaRPr lang="cs-CZ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4925" y="367982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Opakovanie: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60" y="5445224"/>
            <a:ext cx="5904656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FR" sz="2000" dirty="0"/>
              <a:t> C</a:t>
            </a:r>
            <a:r>
              <a:rPr lang="el-GR" sz="2000" dirty="0"/>
              <a:t>/Ν</a:t>
            </a:r>
            <a:r>
              <a:rPr lang="en-US" sz="2000" baseline="-25000" dirty="0" smtClean="0"/>
              <a:t>[</a:t>
            </a:r>
            <a:r>
              <a:rPr lang="sk-SK" sz="2000" baseline="-25000" dirty="0" smtClean="0"/>
              <a:t>dB</a:t>
            </a:r>
            <a:r>
              <a:rPr lang="en-US" sz="2000" baseline="-25000" dirty="0" smtClean="0"/>
              <a:t>]</a:t>
            </a:r>
            <a:r>
              <a:rPr lang="sk-SK" sz="2000" dirty="0"/>
              <a:t>= P</a:t>
            </a:r>
            <a:r>
              <a:rPr lang="en-US" sz="2000" baseline="-25000" dirty="0"/>
              <a:t>t </a:t>
            </a:r>
            <a:r>
              <a:rPr lang="en-US" sz="2000" baseline="-25000" dirty="0" smtClean="0"/>
              <a:t>[</a:t>
            </a:r>
            <a:r>
              <a:rPr lang="sk-SK" sz="2000" baseline="-25000" dirty="0" err="1" smtClean="0"/>
              <a:t>dBW</a:t>
            </a:r>
            <a:r>
              <a:rPr lang="en-US" sz="2000" baseline="-25000" dirty="0" smtClean="0"/>
              <a:t>]</a:t>
            </a:r>
            <a:r>
              <a:rPr lang="en-US" sz="2000" dirty="0" smtClean="0"/>
              <a:t>+</a:t>
            </a:r>
            <a:r>
              <a:rPr lang="fr-FR" sz="2000" dirty="0" smtClean="0"/>
              <a:t>G</a:t>
            </a:r>
            <a:r>
              <a:rPr lang="fr-FR" sz="2000" baseline="-25000" dirty="0" smtClean="0"/>
              <a:t>t</a:t>
            </a:r>
            <a:r>
              <a:rPr lang="el-GR" sz="2000" baseline="-25000" dirty="0" smtClean="0"/>
              <a:t>[</a:t>
            </a:r>
            <a:r>
              <a:rPr lang="en-US" sz="2000" baseline="-25000" dirty="0" smtClean="0"/>
              <a:t>d</a:t>
            </a:r>
            <a:r>
              <a:rPr lang="el-GR" sz="2000" baseline="-25000" dirty="0" smtClean="0"/>
              <a:t>Β]</a:t>
            </a:r>
            <a:r>
              <a:rPr lang="en-US" sz="2000" dirty="0"/>
              <a:t>+</a:t>
            </a:r>
            <a:r>
              <a:rPr lang="fr-FR" sz="2000" dirty="0" smtClean="0"/>
              <a:t>G</a:t>
            </a:r>
            <a:r>
              <a:rPr lang="en-US" sz="2000" baseline="-25000" dirty="0" smtClean="0"/>
              <a:t>r[dB]</a:t>
            </a:r>
            <a:r>
              <a:rPr lang="en-US" sz="2000" dirty="0" smtClean="0"/>
              <a:t>+</a:t>
            </a:r>
            <a:r>
              <a:rPr lang="fr-FR" sz="2000" dirty="0" smtClean="0"/>
              <a:t>b</a:t>
            </a:r>
            <a:r>
              <a:rPr lang="fr-FR" sz="2000" baseline="-25000" dirty="0" smtClean="0"/>
              <a:t>[dB]</a:t>
            </a:r>
            <a:r>
              <a:rPr lang="fr-FR" sz="2000" dirty="0" smtClean="0"/>
              <a:t>-10logk-10logT-10logB</a:t>
            </a:r>
            <a:endParaRPr lang="cs-CZ" sz="2000" dirty="0"/>
          </a:p>
        </p:txBody>
      </p:sp>
      <p:sp>
        <p:nvSpPr>
          <p:cNvPr id="2" name="BlokTextu 1"/>
          <p:cNvSpPr txBox="1"/>
          <p:nvPr/>
        </p:nvSpPr>
        <p:spPr>
          <a:xfrm>
            <a:off x="611560" y="5006975"/>
            <a:ext cx="79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dB: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25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95936" y="2132856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</a:t>
            </a:r>
            <a:endParaRPr lang="sk-SK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267744" y="515719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/>
              <a:t>lit. </a:t>
            </a:r>
            <a:r>
              <a:rPr lang="en-US" smtClean="0"/>
              <a:t>[2]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2148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Všeobecné fakty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Global</a:t>
            </a:r>
            <a:r>
              <a:rPr lang="sk-SK" dirty="0" smtClean="0"/>
              <a:t> </a:t>
            </a:r>
            <a:r>
              <a:rPr lang="sk-SK" dirty="0" err="1" smtClean="0"/>
              <a:t>Positioning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</a:t>
            </a:r>
          </a:p>
          <a:p>
            <a:r>
              <a:rPr lang="en-US" dirty="0" smtClean="0"/>
              <a:t>U.S. Department of Defense</a:t>
            </a:r>
            <a:r>
              <a:rPr lang="sk-SK" dirty="0" smtClean="0"/>
              <a:t>, 12 mld. dolárov</a:t>
            </a:r>
          </a:p>
          <a:p>
            <a:r>
              <a:rPr lang="sk-SK" dirty="0" smtClean="0"/>
              <a:t>24 satelitov + pozemné stanice</a:t>
            </a:r>
          </a:p>
          <a:p>
            <a:r>
              <a:rPr lang="sk-SK" dirty="0" smtClean="0"/>
              <a:t>presnosť – metre až centimetre</a:t>
            </a:r>
          </a:p>
          <a:p>
            <a:r>
              <a:rPr lang="sk-SK" dirty="0" smtClean="0"/>
              <a:t>ekonomické, miniaturizované prijímače, použiteľné v autách, lodiach, poľnohospodárstve, stavebníctve, a pod.</a:t>
            </a:r>
          </a:p>
          <a:p>
            <a:r>
              <a:rPr lang="sk-SK" dirty="0" smtClean="0"/>
              <a:t>prijímač musí mať priamu viditeľnosť na min.4 satelity; </a:t>
            </a:r>
          </a:p>
          <a:p>
            <a:r>
              <a:rPr lang="sk-SK" dirty="0" smtClean="0"/>
              <a:t>vertikálna presnosť je menšia než horizontálna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18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Technické špecifikácie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výška (</a:t>
            </a:r>
            <a:r>
              <a:rPr lang="sk-SK" dirty="0" err="1" smtClean="0"/>
              <a:t>altitude</a:t>
            </a:r>
            <a:r>
              <a:rPr lang="sk-SK" dirty="0" smtClean="0"/>
              <a:t>) – 20 165 km (</a:t>
            </a:r>
            <a:r>
              <a:rPr lang="sk-SK" dirty="0" err="1" smtClean="0"/>
              <a:t>MEO</a:t>
            </a:r>
            <a:r>
              <a:rPr lang="sk-SK" dirty="0" smtClean="0"/>
              <a:t>)</a:t>
            </a:r>
          </a:p>
          <a:p>
            <a:r>
              <a:rPr lang="sk-SK" dirty="0" smtClean="0"/>
              <a:t>hmotnosť na orbite – 860 kg (stredne veľké)</a:t>
            </a:r>
          </a:p>
          <a:p>
            <a:r>
              <a:rPr lang="sk-SK" dirty="0" smtClean="0"/>
              <a:t>veľkosť cca 5 m so solárnymi panelmi</a:t>
            </a:r>
          </a:p>
          <a:p>
            <a:r>
              <a:rPr lang="sk-SK" dirty="0" smtClean="0"/>
              <a:t>perióda orbity: 12 h.</a:t>
            </a:r>
          </a:p>
          <a:p>
            <a:r>
              <a:rPr lang="sk-SK" dirty="0" smtClean="0"/>
              <a:t>i = 55°</a:t>
            </a:r>
          </a:p>
          <a:p>
            <a:r>
              <a:rPr lang="sk-SK" dirty="0" smtClean="0"/>
              <a:t>5 monitorovacích staníc</a:t>
            </a:r>
            <a:r>
              <a:rPr lang="en-US" dirty="0" smtClean="0"/>
              <a:t>: Hawaii, Ascension Island, Diego Garcia, Kwajalein, </a:t>
            </a:r>
            <a:r>
              <a:rPr lang="en-US" smtClean="0"/>
              <a:t>Colorado Springs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1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Princíp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2952328" cy="1706815"/>
          </a:xfrm>
        </p:spPr>
      </p:pic>
      <p:sp>
        <p:nvSpPr>
          <p:cNvPr id="5" name="BlokTextu 4"/>
          <p:cNvSpPr txBox="1"/>
          <p:nvPr/>
        </p:nvSpPr>
        <p:spPr>
          <a:xfrm>
            <a:off x="323528" y="122055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Triangulácia</a:t>
            </a:r>
          </a:p>
          <a:p>
            <a:r>
              <a:rPr lang="sk-SK" dirty="0" smtClean="0"/>
              <a:t>- na základe časového oneskorenia signálu sa vypočítajú vzdialenosti nášho miesta od 3 satelitov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</a:t>
            </a:r>
            <a:r>
              <a:rPr lang="sk-SK" dirty="0" err="1" smtClean="0">
                <a:sym typeface="Wingdings" pitchFamily="2" charset="2"/>
              </a:rPr>
              <a:t>ša</a:t>
            </a:r>
            <a:r>
              <a:rPr lang="sk-SK" dirty="0" smtClean="0">
                <a:sym typeface="Wingdings" pitchFamily="2" charset="2"/>
              </a:rPr>
              <a:t> pozícia je jedným z 2 priesečníkov 3 guľových plôch – väčšinou len jedno z tých miest je logicky možné, alebo sa urobí ešte 4. meranie na presné určenie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043608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[1]</a:t>
            </a:r>
            <a:endParaRPr lang="sk-SK" dirty="0"/>
          </a:p>
        </p:txBody>
      </p:sp>
      <p:pic>
        <p:nvPicPr>
          <p:cNvPr id="7" name="Picture 11" descr="Position determination with two satellites in a 2 dimensional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52" y="2924944"/>
            <a:ext cx="3492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467544" y="332656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ako</a:t>
            </a:r>
            <a:r>
              <a:rPr lang="el-GR" dirty="0" smtClean="0"/>
              <a:t>?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sk-SK" dirty="0" smtClean="0"/>
              <a:t>každý </a:t>
            </a:r>
            <a:r>
              <a:rPr lang="sk-SK" dirty="0" err="1" smtClean="0"/>
              <a:t>sat</a:t>
            </a:r>
            <a:r>
              <a:rPr lang="sk-SK" dirty="0" smtClean="0"/>
              <a:t>. má svoj jedinečný kód (obrazec, </a:t>
            </a:r>
            <a:r>
              <a:rPr lang="sk-SK" dirty="0" err="1" smtClean="0"/>
              <a:t>pseudonáhoná</a:t>
            </a:r>
            <a:r>
              <a:rPr lang="sk-SK" dirty="0" smtClean="0"/>
              <a:t> postupnosť - PNS), ktorý príde na anténu prijímača. každý obrazec tam dorazí v inom čase, v závislosti od vzdialenosti </a:t>
            </a:r>
            <a:r>
              <a:rPr lang="sk-SK" dirty="0" err="1" smtClean="0"/>
              <a:t>prísl</a:t>
            </a:r>
            <a:r>
              <a:rPr lang="sk-SK" dirty="0" smtClean="0"/>
              <a:t>. satelitu. Prijímač rozpozná obrazec a vypočítava </a:t>
            </a:r>
            <a:r>
              <a:rPr lang="sk-SK" b="1" i="1" dirty="0" err="1" smtClean="0"/>
              <a:t>pseudovzdialenosť</a:t>
            </a:r>
            <a:r>
              <a:rPr lang="sk-SK" b="1" i="1" dirty="0" smtClean="0"/>
              <a:t>. </a:t>
            </a:r>
            <a:r>
              <a:rPr lang="sk-SK" dirty="0" smtClean="0"/>
              <a:t>Problém je presne skoordinované časovanie – prijímač je v určitom časovom posune, ktorý sa tiež premietne do vzdialenosti.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Keď prijímač rozpozná satelit, príjme od neho navigačnú správu PNS (jej súčasťou je aj aktuálny </a:t>
            </a:r>
            <a:r>
              <a:rPr lang="sk-SK" dirty="0" err="1" smtClean="0"/>
              <a:t>GPS</a:t>
            </a:r>
            <a:r>
              <a:rPr lang="sk-SK" dirty="0" smtClean="0"/>
              <a:t> – čas, </a:t>
            </a:r>
            <a:r>
              <a:rPr lang="sk-SK" dirty="0" err="1" smtClean="0"/>
              <a:t>sada</a:t>
            </a:r>
            <a:r>
              <a:rPr lang="sk-SK" dirty="0" smtClean="0"/>
              <a:t> </a:t>
            </a:r>
            <a:r>
              <a:rPr lang="sk-SK" b="1" i="1" dirty="0" smtClean="0"/>
              <a:t> </a:t>
            </a:r>
            <a:r>
              <a:rPr lang="sk-SK" b="1" i="1" dirty="0" err="1" smtClean="0"/>
              <a:t>efemérov</a:t>
            </a:r>
            <a:r>
              <a:rPr lang="sk-SK" dirty="0" smtClean="0"/>
              <a:t> – údajov o </a:t>
            </a:r>
            <a:r>
              <a:rPr lang="sk-SK" dirty="0" err="1" smtClean="0"/>
              <a:t>sat</a:t>
            </a:r>
            <a:r>
              <a:rPr lang="sk-SK" dirty="0" smtClean="0"/>
              <a:t>. dráhe a pozícii satelitu </a:t>
            </a:r>
            <a:r>
              <a:rPr lang="sk-SK" dirty="0" err="1" smtClean="0"/>
              <a:t>x,y,z</a:t>
            </a:r>
            <a:r>
              <a:rPr lang="sk-SK" dirty="0" smtClean="0"/>
              <a:t>/ WGS84 – </a:t>
            </a:r>
            <a:r>
              <a:rPr lang="sk-SK" dirty="0" err="1" smtClean="0"/>
              <a:t>World</a:t>
            </a:r>
            <a:r>
              <a:rPr lang="sk-SK" dirty="0" smtClean="0"/>
              <a:t> </a:t>
            </a:r>
            <a:r>
              <a:rPr lang="sk-SK" dirty="0" err="1" smtClean="0"/>
              <a:t>geodetic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Z pozícií 3 satelitov a </a:t>
            </a:r>
            <a:r>
              <a:rPr lang="sk-SK" dirty="0" err="1" smtClean="0"/>
              <a:t>pseudovzdialeností</a:t>
            </a:r>
            <a:r>
              <a:rPr lang="sk-SK" dirty="0" smtClean="0"/>
              <a:t> od nich sa v prijímači vypočíta jeho vlastná pozícia </a:t>
            </a:r>
            <a:r>
              <a:rPr lang="sk-SK" dirty="0" err="1" smtClean="0"/>
              <a:t>x,y,z</a:t>
            </a:r>
            <a:r>
              <a:rPr lang="sk-SK" dirty="0" smtClean="0"/>
              <a:t> a časový posun.</a:t>
            </a:r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Vznikne oblasť, kde sa prijímač nachádza. Jeho presné miesto sa určí pridaním rovnakého časového posunu </a:t>
            </a:r>
            <a:r>
              <a:rPr lang="el-GR" dirty="0" smtClean="0"/>
              <a:t>Δ</a:t>
            </a:r>
            <a:r>
              <a:rPr lang="sk-SK" dirty="0" smtClean="0"/>
              <a:t>t (výpočtom) pre výpočet vzdialeností od všetkých troch satelitov, ktoré (guľové plochy) sa už stretnú v 1 bode (a zároveň sa prijímač </a:t>
            </a:r>
            <a:r>
              <a:rPr lang="sk-SK" dirty="0" err="1" smtClean="0"/>
              <a:t>zasynchronizuje</a:t>
            </a:r>
            <a:r>
              <a:rPr lang="sk-SK" dirty="0" smtClean="0"/>
              <a:t> na </a:t>
            </a:r>
            <a:r>
              <a:rPr lang="sk-SK" dirty="0" err="1" smtClean="0"/>
              <a:t>UTC</a:t>
            </a:r>
            <a:r>
              <a:rPr lang="sk-SK" dirty="0" smtClean="0"/>
              <a:t> –koordinovaný svetový čas)</a:t>
            </a:r>
            <a:endParaRPr lang="el-GR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42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wo Glo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57319"/>
            <a:ext cx="4443413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04937" y="1817862"/>
            <a:ext cx="1465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11,000 miles sphere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15025" y="1732137"/>
            <a:ext cx="1465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/>
              <a:t>12,000 miles sphere</a:t>
            </a:r>
          </a:p>
        </p:txBody>
      </p:sp>
      <p:sp>
        <p:nvSpPr>
          <p:cNvPr id="5" name="BlokTextu 8"/>
          <p:cNvSpPr txBox="1">
            <a:spLocks noChangeArrowheads="1"/>
          </p:cNvSpPr>
          <p:nvPr/>
        </p:nvSpPr>
        <p:spPr bwMode="auto">
          <a:xfrm>
            <a:off x="1120775" y="1814687"/>
            <a:ext cx="1828800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400"/>
              <a:t>Guľa s polomerom 11,000 míľ</a:t>
            </a:r>
          </a:p>
          <a:p>
            <a:pPr eaLnBrk="1" hangingPunct="1"/>
            <a:endParaRPr lang="cs-CZ" sz="1400"/>
          </a:p>
        </p:txBody>
      </p:sp>
      <p:sp>
        <p:nvSpPr>
          <p:cNvPr id="6" name="BlokTextu 9"/>
          <p:cNvSpPr txBox="1">
            <a:spLocks noChangeArrowheads="1"/>
          </p:cNvSpPr>
          <p:nvPr/>
        </p:nvSpPr>
        <p:spPr bwMode="auto">
          <a:xfrm>
            <a:off x="6012160" y="1814687"/>
            <a:ext cx="1828800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400" dirty="0"/>
              <a:t>Guľa s polomerom 12,000 míľ</a:t>
            </a:r>
          </a:p>
          <a:p>
            <a:pPr eaLnBrk="1" hangingPunct="1"/>
            <a:r>
              <a:rPr lang="en-US" sz="1400" dirty="0" smtClean="0"/>
              <a:t>(1</a:t>
            </a:r>
            <a:r>
              <a:rPr lang="sk-SK" sz="1400" smtClean="0"/>
              <a:t>míľa=1,609 km)</a:t>
            </a:r>
            <a:endParaRPr lang="cs-CZ" sz="1400" dirty="0"/>
          </a:p>
        </p:txBody>
      </p:sp>
      <p:sp>
        <p:nvSpPr>
          <p:cNvPr id="7" name="BlokTextu 10"/>
          <p:cNvSpPr txBox="1">
            <a:spLocks noChangeArrowheads="1"/>
          </p:cNvSpPr>
          <p:nvPr/>
        </p:nvSpPr>
        <p:spPr bwMode="auto">
          <a:xfrm>
            <a:off x="2627784" y="2817981"/>
            <a:ext cx="310832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400" dirty="0"/>
              <a:t>Podľa dvoch meraní sa nachádzame na </a:t>
            </a:r>
            <a:r>
              <a:rPr lang="sk-SK" sz="1400" dirty="0" smtClean="0"/>
              <a:t>tejto kružnici</a:t>
            </a:r>
            <a:endParaRPr lang="sk-SK" sz="1400" dirty="0"/>
          </a:p>
          <a:p>
            <a:pPr eaLnBrk="1" hangingPunct="1"/>
            <a:endParaRPr lang="cs-CZ" sz="1400" dirty="0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874400" y="6539050"/>
            <a:ext cx="1583800" cy="242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31A287-163D-4306-BEE3-B5803360C36E}" type="slidenum">
              <a:rPr lang="en-US" sz="1400" smtClean="0"/>
              <a:pPr eaLnBrk="1" hangingPunct="1"/>
              <a:t>25</a:t>
            </a:fld>
            <a:endParaRPr lang="en-US" sz="1400" smtClean="0"/>
          </a:p>
        </p:txBody>
      </p:sp>
      <p:pic>
        <p:nvPicPr>
          <p:cNvPr id="9" name="Picture 8" descr="Three Gl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2"/>
          <a:stretch>
            <a:fillRect/>
          </a:stretch>
        </p:blipFill>
        <p:spPr bwMode="auto">
          <a:xfrm>
            <a:off x="2960042" y="3645024"/>
            <a:ext cx="3687614" cy="30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601194" y="5271100"/>
            <a:ext cx="16746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k-SK"/>
            </a:defPPr>
            <a:lvl1pPr>
              <a:defRPr>
                <a:latin typeface="Times New Roman" pitchFamily="18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sk-SK" dirty="0"/>
              <a:t>Guľa s polomerom 11000 míľ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27403" y="6024723"/>
            <a:ext cx="19467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800" dirty="0"/>
              <a:t>Guľa s polomerom 12000 míľ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473225" y="5013175"/>
            <a:ext cx="1933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k-SK" sz="1800" dirty="0"/>
              <a:t>Guľa s polomerom 13000 míľ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541914" y="3556169"/>
            <a:ext cx="30369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k-SK" sz="1800" dirty="0"/>
              <a:t>Podľa troch meraní jeden z týchto dvoch bodov je naša poloha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338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Presné časovanie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Každý z 24 satelitov má 4 atómové hodiny (!)</a:t>
            </a:r>
          </a:p>
          <a:p>
            <a:r>
              <a:rPr lang="sk-SK" dirty="0" smtClean="0"/>
              <a:t>každý vysiela údaje o svojej pozícii –namodulované na nosnú, opakovane v presných časových intervaloch regulovaných hodinami</a:t>
            </a:r>
          </a:p>
          <a:p>
            <a:r>
              <a:rPr lang="sk-SK" dirty="0" smtClean="0"/>
              <a:t>prijímač na zemi prijíma a dekóduje tieto signály, synchronizuje sa na atómové hodiny (</a:t>
            </a:r>
            <a:r>
              <a:rPr lang="sk-SK" dirty="0" err="1" smtClean="0"/>
              <a:t>UTC</a:t>
            </a:r>
            <a:r>
              <a:rPr lang="sk-SK" dirty="0" smtClean="0"/>
              <a:t> s presnosťou pod 100 </a:t>
            </a:r>
            <a:r>
              <a:rPr lang="sk-SK" dirty="0" err="1" smtClean="0"/>
              <a:t>ns</a:t>
            </a:r>
            <a:r>
              <a:rPr lang="sk-SK" dirty="0" smtClean="0"/>
              <a:t>); komunikuje cez 4 kanály a meria súčasne 4 hodnoty</a:t>
            </a:r>
          </a:p>
          <a:p>
            <a:r>
              <a:rPr lang="sk-SK" dirty="0" smtClean="0"/>
              <a:t>možný problém: dlhý kábel od antény po prijímač </a:t>
            </a:r>
            <a:r>
              <a:rPr lang="sk-SK" dirty="0" smtClean="0">
                <a:sym typeface="Wingdings" pitchFamily="2" charset="2"/>
              </a:rPr>
              <a:t> - v kábli sa šíri signál pomalšie </a:t>
            </a:r>
            <a:r>
              <a:rPr lang="en-US" dirty="0" err="1" smtClean="0">
                <a:sym typeface="Wingdings" pitchFamily="2" charset="2"/>
              </a:rPr>
              <a:t>nutn</a:t>
            </a:r>
            <a:r>
              <a:rPr lang="sk-SK" dirty="0" smtClean="0">
                <a:sym typeface="Wingdings" pitchFamily="2" charset="2"/>
              </a:rPr>
              <a:t>á korekcia výpočtov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49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0" y="548680"/>
            <a:ext cx="763284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Príklad:</a:t>
            </a:r>
          </a:p>
          <a:p>
            <a:r>
              <a:rPr lang="sk-SK" dirty="0"/>
              <a:t>A</a:t>
            </a:r>
            <a:r>
              <a:rPr lang="sk-SK" dirty="0" smtClean="0"/>
              <a:t>kú chybu vo vzdialenosti od presnej pozície by vniesla časová nepresnosť o veľkosti 0,001 s?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Výsledok:  cca 300 km 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27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Korekcie chýb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1700808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chyby rôzneho druhu a pôvodu </a:t>
            </a:r>
            <a:r>
              <a:rPr lang="el-GR" dirty="0" smtClean="0"/>
              <a:t>[1]</a:t>
            </a:r>
            <a:r>
              <a:rPr lang="sk-SK" dirty="0" smtClean="0"/>
              <a:t>:</a:t>
            </a:r>
          </a:p>
          <a:p>
            <a:r>
              <a:rPr lang="sk-SK" dirty="0"/>
              <a:t>	</a:t>
            </a:r>
            <a:r>
              <a:rPr lang="sk-SK" dirty="0" smtClean="0"/>
              <a:t>- prechod signálu obalmi zeme</a:t>
            </a:r>
            <a:r>
              <a:rPr lang="el-GR" dirty="0" smtClean="0"/>
              <a:t> – </a:t>
            </a:r>
          </a:p>
          <a:p>
            <a:endParaRPr lang="el-GR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el-GR" dirty="0" smtClean="0"/>
              <a:t>- </a:t>
            </a:r>
            <a:r>
              <a:rPr lang="sk-SK" dirty="0" smtClean="0"/>
              <a:t> korekcie možné využitím dvoch frekvencií  - L1, L2 (</a:t>
            </a:r>
            <a:r>
              <a:rPr lang="en-US" dirty="0" smtClean="0"/>
              <a:t>1575.42 MHz </a:t>
            </a:r>
            <a:r>
              <a:rPr lang="sk-SK" dirty="0" smtClean="0"/>
              <a:t>a </a:t>
            </a:r>
            <a:r>
              <a:rPr lang="en-US" dirty="0" smtClean="0"/>
              <a:t>1227.60 MHz</a:t>
            </a:r>
            <a:r>
              <a:rPr lang="sk-SK" dirty="0"/>
              <a:t>;</a:t>
            </a:r>
            <a:r>
              <a:rPr lang="en-US" dirty="0" smtClean="0"/>
              <a:t> </a:t>
            </a:r>
            <a:r>
              <a:rPr lang="sk-SK" dirty="0" err="1" smtClean="0"/>
              <a:t>dual</a:t>
            </a:r>
            <a:r>
              <a:rPr lang="sk-SK" dirty="0" smtClean="0"/>
              <a:t> </a:t>
            </a:r>
            <a:r>
              <a:rPr lang="sk-SK" dirty="0" err="1" smtClean="0"/>
              <a:t>frequency</a:t>
            </a:r>
            <a:r>
              <a:rPr lang="sk-SK" dirty="0" smtClean="0"/>
              <a:t> </a:t>
            </a:r>
            <a:r>
              <a:rPr lang="sk-SK" dirty="0" err="1" smtClean="0"/>
              <a:t>measurements</a:t>
            </a:r>
            <a:r>
              <a:rPr lang="sk-SK" dirty="0" smtClean="0"/>
              <a:t>) – nižšia a vyššia – každá sa prechodom prostredím správa inak, a to sa vyhodnocuje a použije na korekciu – v drahšej, vojenskej technike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87" y="1412776"/>
            <a:ext cx="361207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Diferenčné </a:t>
            </a:r>
            <a:r>
              <a:rPr lang="sk-SK" dirty="0" err="1" smtClean="0"/>
              <a:t>GPS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ešte presnejší systém: 2 prijímače, jeden z nich má presnú pozíciu a koriguje výpočet druhého</a:t>
            </a:r>
          </a:p>
          <a:p>
            <a:r>
              <a:rPr lang="sk-SK" dirty="0" smtClean="0"/>
              <a:t>vojenské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14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84213" y="765175"/>
          <a:ext cx="2911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4" imgW="1358640" imgH="469800" progId="Equation.3">
                  <p:embed/>
                </p:oleObj>
              </mc:Choice>
              <mc:Fallback>
                <p:oleObj name="Equation" r:id="rId4" imgW="1358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765175"/>
                        <a:ext cx="29114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72000" y="1052513"/>
            <a:ext cx="45720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λ</a:t>
            </a:r>
            <a:r>
              <a:rPr lang="sk-SK"/>
              <a:t>...vln.dĺžka </a:t>
            </a:r>
          </a:p>
          <a:p>
            <a:pPr>
              <a:spcBef>
                <a:spcPct val="50000"/>
              </a:spcBef>
            </a:pPr>
            <a:r>
              <a:rPr lang="sk-SK"/>
              <a:t>R...vzdialenosť (napr. 36.10</a:t>
            </a:r>
            <a:r>
              <a:rPr lang="sk-SK" baseline="30000"/>
              <a:t>6 </a:t>
            </a:r>
            <a:r>
              <a:rPr lang="sk-SK"/>
              <a:t>m pre GEO)</a:t>
            </a:r>
            <a:endParaRPr lang="cs-CZ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19138" y="333375"/>
            <a:ext cx="84248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b...útlm voľného priestoru od vysielacej antény ku prijímacej</a:t>
            </a:r>
            <a:r>
              <a:rPr lang="en-US"/>
              <a:t>:</a:t>
            </a:r>
            <a:endParaRPr lang="sk-SK"/>
          </a:p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navigačné a pozičné systémy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GLONASS</a:t>
            </a:r>
            <a:r>
              <a:rPr lang="en-US" b="1" dirty="0" smtClean="0"/>
              <a:t> (Russia, </a:t>
            </a:r>
            <a:r>
              <a:rPr lang="en-US" b="1" dirty="0" err="1" smtClean="0"/>
              <a:t>civilom</a:t>
            </a:r>
            <a:r>
              <a:rPr lang="en-US" b="1" dirty="0" smtClean="0"/>
              <a:t> </a:t>
            </a:r>
            <a:r>
              <a:rPr lang="en-US" b="1" dirty="0" err="1" smtClean="0"/>
              <a:t>pr</a:t>
            </a:r>
            <a:r>
              <a:rPr lang="sk-SK" b="1" dirty="0" err="1" smtClean="0"/>
              <a:t>ístupnýý</a:t>
            </a:r>
            <a:r>
              <a:rPr lang="sk-SK" b="1" dirty="0" smtClean="0"/>
              <a:t> od r.2007</a:t>
            </a:r>
            <a:r>
              <a:rPr lang="en-US" b="1" dirty="0" smtClean="0"/>
              <a:t>),BeiDou-2 (China), Galileo (EU)</a:t>
            </a:r>
          </a:p>
          <a:p>
            <a:r>
              <a:rPr lang="sk-SK" b="1" dirty="0" err="1" smtClean="0"/>
              <a:t>Landmarks</a:t>
            </a:r>
            <a:r>
              <a:rPr lang="sk-SK" b="1" dirty="0" smtClean="0"/>
              <a:t> </a:t>
            </a:r>
            <a:r>
              <a:rPr lang="sk-SK" dirty="0" smtClean="0"/>
              <a:t>(Pozemné značky): Fungujú len na určenom mieste. Môžu byť prenesené alebo zničené environmentálnymi faktormi</a:t>
            </a:r>
          </a:p>
          <a:p>
            <a:r>
              <a:rPr lang="sk-SK" b="1" dirty="0" err="1" smtClean="0"/>
              <a:t>Dead</a:t>
            </a:r>
            <a:r>
              <a:rPr lang="sk-SK" b="1" dirty="0" smtClean="0"/>
              <a:t> </a:t>
            </a:r>
            <a:r>
              <a:rPr lang="sk-SK" b="1" dirty="0" err="1" smtClean="0"/>
              <a:t>Reconing</a:t>
            </a:r>
            <a:r>
              <a:rPr lang="sk-SK" b="1" dirty="0" smtClean="0"/>
              <a:t>:</a:t>
            </a:r>
            <a:r>
              <a:rPr lang="sk-SK" dirty="0" smtClean="0"/>
              <a:t> Veľmi komplikovaný. Presnosť záleží na výpočtoch. Často dochádza k chybám</a:t>
            </a:r>
          </a:p>
          <a:p>
            <a:r>
              <a:rPr lang="sk-SK" b="1" dirty="0" err="1" smtClean="0"/>
              <a:t>Celestial</a:t>
            </a:r>
            <a:r>
              <a:rPr lang="sk-SK" dirty="0" smtClean="0"/>
              <a:t>: Komplikované. Funguje len v noci za dobrého počasia, limitovaná presnosť</a:t>
            </a:r>
          </a:p>
          <a:p>
            <a:r>
              <a:rPr lang="sk-SK" b="1" dirty="0" smtClean="0"/>
              <a:t>OMEGA</a:t>
            </a:r>
            <a:r>
              <a:rPr lang="sk-SK" dirty="0" smtClean="0"/>
              <a:t>: Založená na rádiových základniach. Limitovaná presnosť a subjekt musí prijímať rádiové vlny</a:t>
            </a:r>
          </a:p>
          <a:p>
            <a:r>
              <a:rPr lang="sk-SK" b="1" dirty="0" err="1" smtClean="0"/>
              <a:t>LORAN</a:t>
            </a:r>
            <a:r>
              <a:rPr lang="sk-SK" dirty="0" smtClean="0"/>
              <a:t>: Limitované pokrytie(najčastejšie pobrežie). Variabilná presnosť, vzhľadom na geografickú situáciu. Náchylné k skokom a prerušeniam</a:t>
            </a:r>
          </a:p>
          <a:p>
            <a:r>
              <a:rPr lang="sk-SK" b="1" dirty="0" err="1" smtClean="0"/>
              <a:t>SatNav</a:t>
            </a:r>
            <a:r>
              <a:rPr lang="sk-SK" dirty="0" smtClean="0"/>
              <a:t>: Založená na nízkofrekvenčnom </a:t>
            </a:r>
            <a:r>
              <a:rPr lang="sk-SK" dirty="0" err="1" smtClean="0"/>
              <a:t>dopplerovskom</a:t>
            </a:r>
            <a:r>
              <a:rPr lang="sk-SK" dirty="0" smtClean="0"/>
              <a:t> meraní. Je citlivé na malé pohyby prijímača. Málo satelitov, takže </a:t>
            </a:r>
            <a:r>
              <a:rPr lang="sk-SK" dirty="0" err="1" smtClean="0"/>
              <a:t>update</a:t>
            </a:r>
            <a:r>
              <a:rPr lang="sk-SK" dirty="0" smtClean="0"/>
              <a:t> je zriedkavejší</a:t>
            </a:r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02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Orezanie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352927" cy="5856822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98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27" y="799965"/>
            <a:ext cx="6705945" cy="525807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12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3" y="847592"/>
            <a:ext cx="6883754" cy="516281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30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04" y="898395"/>
            <a:ext cx="6648792" cy="506121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03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2" y="904745"/>
            <a:ext cx="6724996" cy="504850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9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28" y="1317516"/>
            <a:ext cx="6680543" cy="422296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7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9" y="1120656"/>
            <a:ext cx="6826601" cy="461668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46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18" y="1088904"/>
            <a:ext cx="7086964" cy="468019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49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1" y="1003175"/>
            <a:ext cx="7144117" cy="4851649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1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548680"/>
            <a:ext cx="8496944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Príklad -  Výkon prijatého signálu:</a:t>
            </a:r>
          </a:p>
          <a:p>
            <a:r>
              <a:rPr lang="sk-SK" sz="2000" dirty="0" smtClean="0"/>
              <a:t>Vypočítajte veľkosť výkonu prijatého signálu v systéme </a:t>
            </a:r>
            <a:r>
              <a:rPr lang="sk-SK" sz="2000" dirty="0" err="1" smtClean="0"/>
              <a:t>Orbcomm</a:t>
            </a:r>
            <a:r>
              <a:rPr lang="sk-SK" sz="2000" dirty="0" smtClean="0"/>
              <a:t> (</a:t>
            </a:r>
            <a:r>
              <a:rPr lang="sk-SK" sz="2000" dirty="0" err="1" smtClean="0"/>
              <a:t>little</a:t>
            </a:r>
            <a:r>
              <a:rPr lang="sk-SK" sz="2000" dirty="0" smtClean="0"/>
              <a:t> LEO) , keď satelit je vo výške 775 km, jeho EIRP je 6,5 </a:t>
            </a:r>
            <a:r>
              <a:rPr lang="sk-SK" sz="2000" dirty="0" err="1" smtClean="0"/>
              <a:t>dBW</a:t>
            </a:r>
            <a:r>
              <a:rPr lang="sk-SK" sz="2000" dirty="0" smtClean="0"/>
              <a:t> v </a:t>
            </a:r>
            <a:r>
              <a:rPr lang="sk-SK" sz="2000" dirty="0" err="1" smtClean="0"/>
              <a:t>páśme</a:t>
            </a:r>
            <a:r>
              <a:rPr lang="sk-SK" sz="2000" dirty="0" smtClean="0"/>
              <a:t> 137,2 MHz a okrem strát šírením voľným priestorom treba uvažovať  ďalšie straty, straty zameraním 0,2 dB, </a:t>
            </a:r>
            <a:r>
              <a:rPr lang="sk-SK" sz="2000" dirty="0" err="1" smtClean="0"/>
              <a:t>atmosferické</a:t>
            </a:r>
            <a:r>
              <a:rPr lang="sk-SK" sz="2000" dirty="0" smtClean="0"/>
              <a:t>  straty 2 dB, straty polarizáciou 0,1 dB a straty </a:t>
            </a:r>
            <a:r>
              <a:rPr lang="sk-SK" sz="2000" dirty="0" err="1" smtClean="0"/>
              <a:t>multicestným</a:t>
            </a:r>
            <a:r>
              <a:rPr lang="sk-SK" sz="2000" dirty="0" smtClean="0"/>
              <a:t> šírením 5 dB. Zisk prijímacej antény uvažujte 16 </a:t>
            </a:r>
            <a:r>
              <a:rPr lang="sk-SK" sz="2000" dirty="0" err="1" smtClean="0"/>
              <a:t>dBi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179512" y="2636912"/>
            <a:ext cx="8964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Rie</a:t>
            </a:r>
            <a:r>
              <a:rPr lang="sk-SK" dirty="0" err="1" smtClean="0"/>
              <a:t>šenie</a:t>
            </a:r>
            <a:r>
              <a:rPr lang="sk-SK" dirty="0" smtClean="0"/>
              <a:t>:</a:t>
            </a:r>
          </a:p>
          <a:p>
            <a:r>
              <a:rPr lang="sk-SK" dirty="0" smtClean="0"/>
              <a:t>Výška satelitu h = 775 km = 775 . 10</a:t>
            </a:r>
            <a:r>
              <a:rPr lang="sk-SK" baseline="30000" dirty="0" smtClean="0"/>
              <a:t>3</a:t>
            </a:r>
            <a:r>
              <a:rPr lang="sk-SK" dirty="0" smtClean="0"/>
              <a:t> m</a:t>
            </a:r>
          </a:p>
          <a:p>
            <a:r>
              <a:rPr lang="sk-SK" dirty="0" smtClean="0"/>
              <a:t>EIRP = 6,5 </a:t>
            </a:r>
            <a:r>
              <a:rPr lang="sk-SK" dirty="0" err="1" smtClean="0"/>
              <a:t>dBW</a:t>
            </a:r>
            <a:endParaRPr lang="sk-SK" dirty="0" smtClean="0"/>
          </a:p>
          <a:p>
            <a:r>
              <a:rPr lang="en-US" dirty="0" err="1" smtClean="0"/>
              <a:t>Nosn</a:t>
            </a:r>
            <a:r>
              <a:rPr lang="sk-SK" dirty="0" smtClean="0"/>
              <a:t>á f = 137,</a:t>
            </a:r>
            <a:r>
              <a:rPr lang="en-US" dirty="0" smtClean="0"/>
              <a:t>2</a:t>
            </a:r>
            <a:r>
              <a:rPr lang="sk-SK" dirty="0" smtClean="0"/>
              <a:t> MHz = 137,2 . </a:t>
            </a:r>
            <a:r>
              <a:rPr lang="sk-SK" dirty="0"/>
              <a:t>10</a:t>
            </a:r>
            <a:r>
              <a:rPr lang="sk-SK" baseline="30000" dirty="0"/>
              <a:t>6</a:t>
            </a:r>
            <a:r>
              <a:rPr lang="sk-SK" dirty="0" smtClean="0"/>
              <a:t> Hz</a:t>
            </a:r>
          </a:p>
          <a:p>
            <a:r>
              <a:rPr lang="sk-SK" dirty="0"/>
              <a:t>straty </a:t>
            </a:r>
            <a:r>
              <a:rPr lang="sk-SK" dirty="0" smtClean="0"/>
              <a:t>zameraním a =  </a:t>
            </a:r>
            <a:r>
              <a:rPr lang="sk-SK" dirty="0"/>
              <a:t>0,2 </a:t>
            </a:r>
            <a:r>
              <a:rPr lang="sk-SK" dirty="0" smtClean="0"/>
              <a:t>dB</a:t>
            </a:r>
          </a:p>
          <a:p>
            <a:r>
              <a:rPr lang="sk-SK" dirty="0" err="1" smtClean="0"/>
              <a:t>atmosferické</a:t>
            </a:r>
            <a:r>
              <a:rPr lang="sk-SK" dirty="0" smtClean="0"/>
              <a:t>  </a:t>
            </a:r>
            <a:r>
              <a:rPr lang="sk-SK" dirty="0"/>
              <a:t>straty </a:t>
            </a:r>
            <a:r>
              <a:rPr lang="sk-SK" dirty="0" smtClean="0"/>
              <a:t>b = 2 dB</a:t>
            </a:r>
          </a:p>
          <a:p>
            <a:r>
              <a:rPr lang="sk-SK" dirty="0" smtClean="0"/>
              <a:t>straty </a:t>
            </a:r>
            <a:r>
              <a:rPr lang="sk-SK" dirty="0"/>
              <a:t>polarizáciou </a:t>
            </a:r>
            <a:r>
              <a:rPr lang="sk-SK" dirty="0" smtClean="0"/>
              <a:t>c = 0,1 dB</a:t>
            </a:r>
          </a:p>
          <a:p>
            <a:r>
              <a:rPr lang="sk-SK" dirty="0" smtClean="0"/>
              <a:t>straty </a:t>
            </a:r>
            <a:r>
              <a:rPr lang="sk-SK" dirty="0" err="1"/>
              <a:t>multicestným</a:t>
            </a:r>
            <a:r>
              <a:rPr lang="sk-SK" dirty="0"/>
              <a:t> šírením </a:t>
            </a:r>
            <a:r>
              <a:rPr lang="sk-SK" dirty="0" smtClean="0"/>
              <a:t> d= 5 dB</a:t>
            </a:r>
          </a:p>
          <a:p>
            <a:r>
              <a:rPr lang="sk-SK" dirty="0"/>
              <a:t>Zisk prijímacej antény  </a:t>
            </a:r>
            <a:r>
              <a:rPr lang="sk-SK" dirty="0" smtClean="0"/>
              <a:t>G</a:t>
            </a:r>
            <a:r>
              <a:rPr lang="sk-SK" baseline="-25000" dirty="0" smtClean="0"/>
              <a:t>R</a:t>
            </a:r>
            <a:r>
              <a:rPr lang="sk-SK" dirty="0" smtClean="0"/>
              <a:t> = </a:t>
            </a:r>
            <a:r>
              <a:rPr lang="sk-SK" dirty="0"/>
              <a:t>16 </a:t>
            </a:r>
            <a:r>
              <a:rPr lang="sk-SK" dirty="0" err="1"/>
              <a:t>dBi</a:t>
            </a:r>
            <a:r>
              <a:rPr lang="sk-SK" dirty="0" smtClean="0"/>
              <a:t>.</a:t>
            </a:r>
          </a:p>
          <a:p>
            <a:r>
              <a:rPr lang="sk-SK" dirty="0" smtClean="0"/>
              <a:t>------</a:t>
            </a:r>
          </a:p>
          <a:p>
            <a:r>
              <a:rPr lang="sk-SK" dirty="0" smtClean="0"/>
              <a:t>Straty šírením voľným priestorom L = (</a:t>
            </a:r>
            <a:r>
              <a:rPr lang="el-GR" dirty="0" smtClean="0"/>
              <a:t>λ</a:t>
            </a:r>
            <a:r>
              <a:rPr lang="en-US" dirty="0" smtClean="0"/>
              <a:t> / (4</a:t>
            </a:r>
            <a:r>
              <a:rPr lang="el-GR" dirty="0" smtClean="0"/>
              <a:t>Π</a:t>
            </a:r>
            <a:r>
              <a:rPr lang="en-US" dirty="0" smtClean="0"/>
              <a:t> h)</a:t>
            </a:r>
            <a:r>
              <a:rPr lang="en-US" baseline="30000" dirty="0" smtClean="0"/>
              <a:t>2</a:t>
            </a:r>
            <a:r>
              <a:rPr lang="en-US" dirty="0" smtClean="0"/>
              <a:t> = … = … 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l-GR" dirty="0" smtClean="0"/>
              <a:t>λ</a:t>
            </a:r>
            <a:r>
              <a:rPr lang="en-US" dirty="0" smtClean="0"/>
              <a:t> = c / f = 3.</a:t>
            </a:r>
            <a:r>
              <a:rPr lang="sk-SK" dirty="0"/>
              <a:t> 10</a:t>
            </a:r>
            <a:r>
              <a:rPr lang="en-US" baseline="30000" dirty="0"/>
              <a:t>8</a:t>
            </a:r>
            <a:r>
              <a:rPr lang="en-US" dirty="0" smtClean="0"/>
              <a:t>  / (</a:t>
            </a:r>
            <a:r>
              <a:rPr lang="sk-SK" dirty="0" smtClean="0"/>
              <a:t>137,2 </a:t>
            </a:r>
            <a:r>
              <a:rPr lang="sk-SK" dirty="0"/>
              <a:t>. </a:t>
            </a:r>
            <a:r>
              <a:rPr lang="sk-SK" dirty="0" smtClean="0"/>
              <a:t>10</a:t>
            </a:r>
            <a:r>
              <a:rPr lang="sk-SK" baseline="30000" dirty="0" smtClean="0"/>
              <a:t>6</a:t>
            </a:r>
            <a:r>
              <a:rPr lang="sk-SK" dirty="0" smtClean="0"/>
              <a:t> </a:t>
            </a:r>
            <a:r>
              <a:rPr lang="en-US" dirty="0" smtClean="0"/>
              <a:t>)=…</a:t>
            </a:r>
          </a:p>
          <a:p>
            <a:r>
              <a:rPr lang="en-US" dirty="0" smtClean="0"/>
              <a:t>V</a:t>
            </a:r>
            <a:r>
              <a:rPr lang="sk-SK" dirty="0" smtClean="0"/>
              <a:t>ý</a:t>
            </a:r>
            <a:r>
              <a:rPr lang="en-US" dirty="0" err="1" smtClean="0"/>
              <a:t>kon</a:t>
            </a:r>
            <a:r>
              <a:rPr lang="en-US" dirty="0" smtClean="0"/>
              <a:t> </a:t>
            </a:r>
            <a:r>
              <a:rPr lang="en-US" dirty="0" err="1" smtClean="0"/>
              <a:t>prijat</a:t>
            </a:r>
            <a:r>
              <a:rPr lang="sk-SK" dirty="0" smtClean="0"/>
              <a:t>é</a:t>
            </a:r>
            <a:r>
              <a:rPr lang="en-US" dirty="0" smtClean="0"/>
              <a:t>ho sign</a:t>
            </a:r>
            <a:r>
              <a:rPr lang="sk-SK" dirty="0" err="1" smtClean="0"/>
              <a:t>álu</a:t>
            </a:r>
            <a:r>
              <a:rPr lang="sk-SK" dirty="0"/>
              <a:t> </a:t>
            </a:r>
            <a:r>
              <a:rPr lang="sk-SK" dirty="0" smtClean="0"/>
              <a:t>C=EIRP + G</a:t>
            </a:r>
            <a:r>
              <a:rPr lang="sk-SK" baseline="-25000" dirty="0" smtClean="0"/>
              <a:t>R</a:t>
            </a:r>
            <a:r>
              <a:rPr lang="sk-SK" dirty="0" smtClean="0"/>
              <a:t> +L-a-b-c-d </a:t>
            </a:r>
          </a:p>
          <a:p>
            <a:endParaRPr lang="sk-SK" baseline="30000" dirty="0" smtClean="0"/>
          </a:p>
          <a:p>
            <a:r>
              <a:rPr lang="sk-SK" dirty="0" smtClean="0"/>
              <a:t>Výsledok: C = -117 </a:t>
            </a:r>
            <a:r>
              <a:rPr lang="sk-SK" dirty="0" err="1" smtClean="0"/>
              <a:t>dBW</a:t>
            </a:r>
            <a:r>
              <a:rPr lang="sk-SK" dirty="0" smtClean="0"/>
              <a:t>, t.j. 1,67 .10</a:t>
            </a:r>
            <a:r>
              <a:rPr lang="sk-SK" baseline="30000" dirty="0" smtClean="0"/>
              <a:t>-12</a:t>
            </a:r>
            <a:r>
              <a:rPr lang="sk-SK" dirty="0" smtClean="0"/>
              <a:t> W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43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76" y="914271"/>
            <a:ext cx="6744047" cy="502945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27584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DOP – dilution of precision </a:t>
            </a:r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58104" y="5721189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78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26" y="841242"/>
            <a:ext cx="6756747" cy="517551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38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Geodetick</a:t>
            </a:r>
            <a:r>
              <a:rPr lang="cs-CZ" smtClean="0"/>
              <a:t>é s</a:t>
            </a:r>
            <a:r>
              <a:rPr lang="sk-SK" smtClean="0"/>
              <a:t>ystémy (Geodetic Data )</a:t>
            </a:r>
          </a:p>
          <a:p>
            <a:endParaRPr lang="sk-SK"/>
          </a:p>
        </p:txBody>
      </p:sp>
      <p:pic>
        <p:nvPicPr>
          <p:cNvPr id="3" name="Obrázok 2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5" y="1355618"/>
            <a:ext cx="6889115" cy="444964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49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14235"/>
            <a:ext cx="7253084" cy="5980123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611560" y="6311274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2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62" y="742812"/>
            <a:ext cx="6331275" cy="537237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28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8" y="853942"/>
            <a:ext cx="7074264" cy="5150115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6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rezanie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14" y="790439"/>
            <a:ext cx="6242371" cy="5277121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899592" y="6071710"/>
            <a:ext cx="104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n-US" dirty="0" smtClean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43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83568" y="83671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Literat</a:t>
            </a:r>
            <a:r>
              <a:rPr lang="cs-CZ" smtClean="0"/>
              <a:t>úra</a:t>
            </a:r>
            <a:endParaRPr lang="en-US" smtClean="0"/>
          </a:p>
          <a:p>
            <a:endParaRPr lang="cs-CZ" smtClean="0"/>
          </a:p>
          <a:p>
            <a:r>
              <a:rPr lang="el-GR" smtClean="0"/>
              <a:t>[1] </a:t>
            </a:r>
            <a:r>
              <a:rPr lang="sk-SK" smtClean="0"/>
              <a:t>S</a:t>
            </a:r>
            <a:r>
              <a:rPr lang="en-US" smtClean="0"/>
              <a:t>.</a:t>
            </a:r>
            <a:r>
              <a:rPr lang="sk-SK" smtClean="0"/>
              <a:t> Ohmori, H</a:t>
            </a:r>
            <a:r>
              <a:rPr lang="en-US" smtClean="0"/>
              <a:t>. </a:t>
            </a:r>
            <a:r>
              <a:rPr lang="sk-SK" smtClean="0"/>
              <a:t>Wakana</a:t>
            </a:r>
            <a:r>
              <a:rPr lang="en-US" smtClean="0"/>
              <a:t>, </a:t>
            </a:r>
            <a:r>
              <a:rPr lang="sk-SK" smtClean="0"/>
              <a:t>S</a:t>
            </a:r>
            <a:r>
              <a:rPr lang="en-US" smtClean="0"/>
              <a:t>.</a:t>
            </a:r>
            <a:r>
              <a:rPr lang="sk-SK" smtClean="0"/>
              <a:t> Kawase </a:t>
            </a:r>
            <a:r>
              <a:rPr lang="en-US" smtClean="0"/>
              <a:t>: Mobile satellite communications, Artech House, 1998.</a:t>
            </a:r>
            <a:endParaRPr lang="sk-SK" smtClean="0"/>
          </a:p>
          <a:p>
            <a:r>
              <a:rPr lang="en-US" smtClean="0"/>
              <a:t>[</a:t>
            </a:r>
            <a:r>
              <a:rPr lang="sk-SK" smtClean="0"/>
              <a:t>2</a:t>
            </a:r>
            <a:r>
              <a:rPr lang="en-US" smtClean="0"/>
              <a:t>]</a:t>
            </a:r>
            <a:r>
              <a:rPr lang="sk-SK" smtClean="0"/>
              <a:t> </a:t>
            </a:r>
            <a:r>
              <a:rPr lang="en-US" smtClean="0"/>
              <a:t>Application Engineering u-Nav Microelectronics – GPS Tutorial – Signals and Data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48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83671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Ot</a:t>
            </a:r>
            <a:r>
              <a:rPr lang="cs-CZ" smtClean="0"/>
              <a:t>á</a:t>
            </a:r>
            <a:r>
              <a:rPr lang="sk-SK" smtClean="0"/>
              <a:t>zka: </a:t>
            </a:r>
            <a:endParaRPr lang="en-US" smtClean="0"/>
          </a:p>
          <a:p>
            <a:r>
              <a:rPr lang="sk-SK" smtClean="0"/>
              <a:t>- </a:t>
            </a:r>
            <a:r>
              <a:rPr lang="sk-SK" dirty="0" smtClean="0"/>
              <a:t>aká je kvalita príjmu na konci reťazca v ktorom s</a:t>
            </a:r>
            <a:r>
              <a:rPr lang="sk-SK" dirty="0"/>
              <a:t>ú</a:t>
            </a:r>
            <a:r>
              <a:rPr lang="sk-SK" dirty="0" smtClean="0"/>
              <a:t> čiastkové kvality príjmu výrazne odlišné?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1475656" y="19168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odpoveď: ... taká, aká je </a:t>
            </a:r>
            <a:r>
              <a:rPr lang="sk-SK" dirty="0" err="1"/>
              <a:t>naslabšia</a:t>
            </a:r>
            <a:r>
              <a:rPr lang="sk-SK" dirty="0"/>
              <a:t> kvalita príjmu v </a:t>
            </a:r>
            <a:r>
              <a:rPr lang="sk-SK" dirty="0" smtClean="0"/>
              <a:t>reťazci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15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mtClean="0"/>
              <a:t>Kvalita </a:t>
            </a:r>
            <a:r>
              <a:rPr lang="sk-SK" dirty="0" smtClean="0"/>
              <a:t>komunikačného kanála medzi dvoma pozemnými stanicami cez satelit (</a:t>
            </a:r>
            <a:r>
              <a:rPr lang="sk-SK" dirty="0" err="1" smtClean="0"/>
              <a:t>up</a:t>
            </a:r>
            <a:r>
              <a:rPr lang="sk-SK" dirty="0" smtClean="0"/>
              <a:t> a </a:t>
            </a:r>
            <a:r>
              <a:rPr lang="sk-SK" dirty="0" err="1" smtClean="0"/>
              <a:t>down</a:t>
            </a:r>
            <a:r>
              <a:rPr lang="sk-SK" dirty="0" smtClean="0"/>
              <a:t> </a:t>
            </a:r>
            <a:r>
              <a:rPr lang="sk-SK" dirty="0" err="1" smtClean="0"/>
              <a:t>total</a:t>
            </a:r>
            <a:r>
              <a:rPr lang="sk-SK" dirty="0" smtClean="0"/>
              <a:t>)</a:t>
            </a:r>
            <a:r>
              <a:rPr lang="en-US" smtClean="0"/>
              <a:t/>
            </a:r>
            <a:br>
              <a:rPr lang="en-US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91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71962"/>
              </p:ext>
            </p:extLst>
          </p:nvPr>
        </p:nvGraphicFramePr>
        <p:xfrm>
          <a:off x="2051720" y="980728"/>
          <a:ext cx="41354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Rovnica" r:id="rId3" imgW="1790640" imgH="482400" progId="Equation.3">
                  <p:embed/>
                </p:oleObj>
              </mc:Choice>
              <mc:Fallback>
                <p:oleObj name="Rovnica" r:id="rId3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980728"/>
                        <a:ext cx="4135437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611560" y="3326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Pri komunikácii </a:t>
            </a:r>
            <a:r>
              <a:rPr lang="sk-SK" dirty="0" err="1" smtClean="0"/>
              <a:t>up</a:t>
            </a:r>
            <a:r>
              <a:rPr lang="sk-SK" dirty="0" smtClean="0"/>
              <a:t>- a </a:t>
            </a:r>
            <a:r>
              <a:rPr lang="sk-SK" dirty="0" err="1" smtClean="0"/>
              <a:t>down</a:t>
            </a:r>
            <a:r>
              <a:rPr lang="sk-SK" dirty="0" smtClean="0"/>
              <a:t>- </a:t>
            </a:r>
            <a:r>
              <a:rPr lang="sk-SK" dirty="0" err="1" smtClean="0"/>
              <a:t>linkom</a:t>
            </a:r>
            <a:r>
              <a:rPr lang="sk-SK" dirty="0" smtClean="0"/>
              <a:t> - kvalita celková (</a:t>
            </a:r>
            <a:r>
              <a:rPr lang="sk-SK" dirty="0" err="1" smtClean="0"/>
              <a:t>total</a:t>
            </a:r>
            <a:r>
              <a:rPr lang="sk-SK" dirty="0" smtClean="0"/>
              <a:t>)</a:t>
            </a:r>
            <a:endParaRPr lang="sk-SK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106436"/>
              </p:ext>
            </p:extLst>
          </p:nvPr>
        </p:nvGraphicFramePr>
        <p:xfrm>
          <a:off x="3131840" y="3269456"/>
          <a:ext cx="48387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Rovnica" r:id="rId5" imgW="2095200" imgH="1066680" progId="Equation.3">
                  <p:embed/>
                </p:oleObj>
              </mc:Choice>
              <mc:Fallback>
                <p:oleObj name="Rovnica" r:id="rId5" imgW="209520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269456"/>
                        <a:ext cx="48387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600322" y="603293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Kvalita príjmu závisí od najhoršej kvality na trase (princíp „najslabšieho článku v reťazi“)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11560" y="2204864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 ...</a:t>
            </a:r>
            <a:r>
              <a:rPr lang="sk-SK" dirty="0" err="1" smtClean="0"/>
              <a:t>total</a:t>
            </a:r>
            <a:r>
              <a:rPr lang="sk-SK" dirty="0" smtClean="0"/>
              <a:t> (celkový)</a:t>
            </a:r>
          </a:p>
          <a:p>
            <a:r>
              <a:rPr lang="sk-SK" dirty="0" smtClean="0"/>
              <a:t>U ...</a:t>
            </a:r>
            <a:r>
              <a:rPr lang="sk-SK" dirty="0" err="1" smtClean="0"/>
              <a:t>uplink</a:t>
            </a:r>
            <a:endParaRPr lang="sk-SK" dirty="0" smtClean="0"/>
          </a:p>
          <a:p>
            <a:r>
              <a:rPr lang="sk-SK" dirty="0" smtClean="0"/>
              <a:t>D ...</a:t>
            </a:r>
            <a:r>
              <a:rPr lang="sk-SK" dirty="0" err="1" smtClean="0"/>
              <a:t>downlink</a:t>
            </a:r>
            <a:endParaRPr lang="sk-SK" dirty="0" smtClean="0"/>
          </a:p>
          <a:p>
            <a:r>
              <a:rPr lang="sk-SK" dirty="0" smtClean="0"/>
              <a:t>I</a:t>
            </a:r>
            <a:r>
              <a:rPr lang="sk-SK" baseline="-25000" dirty="0" smtClean="0"/>
              <a:t>0</a:t>
            </a:r>
            <a:r>
              <a:rPr lang="sk-SK" dirty="0" smtClean="0"/>
              <a:t> ... interferenčný šum </a:t>
            </a:r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8172400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(***)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434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260648"/>
            <a:ext cx="842493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mtClean="0"/>
              <a:t>Príklad </a:t>
            </a:r>
          </a:p>
          <a:p>
            <a:r>
              <a:rPr lang="sk-SK" smtClean="0"/>
              <a:t>Výpočet </a:t>
            </a:r>
            <a:r>
              <a:rPr lang="sk-SK" dirty="0" smtClean="0"/>
              <a:t>kvality pri komunikácii zem lietadlo cez satelit v rámci systému  </a:t>
            </a:r>
            <a:r>
              <a:rPr lang="sk-SK" dirty="0" err="1" smtClean="0"/>
              <a:t>ETS-V</a:t>
            </a:r>
            <a:r>
              <a:rPr lang="sk-SK" dirty="0"/>
              <a:t>.</a:t>
            </a:r>
            <a:endParaRPr lang="sk-SK" dirty="0" smtClean="0"/>
          </a:p>
          <a:p>
            <a:r>
              <a:rPr lang="sk-SK" dirty="0" smtClean="0"/>
              <a:t>(starší experimentálny systém pre komunikáciu </a:t>
            </a:r>
            <a:r>
              <a:rPr lang="sk-SK" dirty="0" err="1" smtClean="0"/>
              <a:t>zem-lietadlo</a:t>
            </a:r>
            <a:r>
              <a:rPr lang="sk-SK" dirty="0" smtClean="0"/>
              <a:t> cez satelit)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1340768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Vysvetlivky skratiek: </a:t>
            </a:r>
            <a:r>
              <a:rPr lang="sk-SK" sz="1400" dirty="0" err="1" smtClean="0"/>
              <a:t>GES</a:t>
            </a:r>
            <a:r>
              <a:rPr lang="sk-SK" sz="1400" dirty="0" smtClean="0"/>
              <a:t> ... gate </a:t>
            </a:r>
            <a:r>
              <a:rPr lang="sk-SK" sz="1400" dirty="0" err="1" smtClean="0"/>
              <a:t>Earth</a:t>
            </a:r>
            <a:r>
              <a:rPr lang="sk-SK" sz="1400" dirty="0" smtClean="0"/>
              <a:t> </a:t>
            </a:r>
            <a:r>
              <a:rPr lang="sk-SK" sz="1400" dirty="0" err="1" smtClean="0"/>
              <a:t>station</a:t>
            </a:r>
            <a:r>
              <a:rPr lang="sk-SK" sz="1400" dirty="0" smtClean="0"/>
              <a:t>, </a:t>
            </a:r>
            <a:r>
              <a:rPr lang="sk-SK" sz="1400" dirty="0" err="1" smtClean="0"/>
              <a:t>AES</a:t>
            </a:r>
            <a:r>
              <a:rPr lang="sk-SK" sz="1400" dirty="0" smtClean="0"/>
              <a:t> ... </a:t>
            </a:r>
            <a:r>
              <a:rPr lang="sk-SK" sz="1400" dirty="0" err="1" smtClean="0"/>
              <a:t>aircraft</a:t>
            </a:r>
            <a:r>
              <a:rPr lang="sk-SK" sz="1400" dirty="0" smtClean="0"/>
              <a:t> </a:t>
            </a:r>
            <a:r>
              <a:rPr lang="sk-SK" sz="1400" dirty="0" err="1" smtClean="0"/>
              <a:t>Earth</a:t>
            </a:r>
            <a:r>
              <a:rPr lang="sk-SK" sz="1400" dirty="0" smtClean="0"/>
              <a:t> </a:t>
            </a:r>
            <a:r>
              <a:rPr lang="sk-SK" sz="1400" dirty="0" err="1" smtClean="0"/>
              <a:t>station</a:t>
            </a:r>
            <a:r>
              <a:rPr lang="sk-SK" sz="1400" dirty="0" smtClean="0"/>
              <a:t>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58090" y="1590467"/>
            <a:ext cx="7920880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600"/>
            </a:lvl1pPr>
          </a:lstStyle>
          <a:p>
            <a:r>
              <a:rPr lang="sk-SK" dirty="0"/>
              <a:t>Z </a:t>
            </a:r>
            <a:r>
              <a:rPr lang="sk-SK" dirty="0" err="1"/>
              <a:t>GES</a:t>
            </a:r>
            <a:r>
              <a:rPr lang="sk-SK" dirty="0"/>
              <a:t> na satelit (</a:t>
            </a:r>
            <a:r>
              <a:rPr lang="sk-SK" dirty="0" err="1"/>
              <a:t>uplink</a:t>
            </a:r>
            <a:r>
              <a:rPr lang="sk-SK" dirty="0"/>
              <a:t>):</a:t>
            </a:r>
          </a:p>
          <a:p>
            <a:r>
              <a:rPr lang="sk-SK" dirty="0"/>
              <a:t>	</a:t>
            </a:r>
            <a:r>
              <a:rPr lang="sk-SK" dirty="0" err="1"/>
              <a:t>GES</a:t>
            </a:r>
            <a:r>
              <a:rPr lang="sk-SK" dirty="0"/>
              <a:t> </a:t>
            </a:r>
            <a:r>
              <a:rPr lang="sk-SK" dirty="0" err="1"/>
              <a:t>EIRP</a:t>
            </a:r>
            <a:r>
              <a:rPr lang="sk-SK" dirty="0"/>
              <a:t> .........................................60,7 </a:t>
            </a:r>
            <a:r>
              <a:rPr lang="sk-SK" dirty="0" err="1"/>
              <a:t>dBW</a:t>
            </a:r>
            <a:endParaRPr lang="sk-SK" dirty="0"/>
          </a:p>
          <a:p>
            <a:r>
              <a:rPr lang="sk-SK" dirty="0"/>
              <a:t>	straty šírením </a:t>
            </a:r>
            <a:r>
              <a:rPr lang="sk-SK" dirty="0" err="1"/>
              <a:t>voľ.priestorom</a:t>
            </a:r>
            <a:r>
              <a:rPr lang="sk-SK" dirty="0"/>
              <a:t>......199,4 dB (d = 37270 km, f = 6GHz)</a:t>
            </a:r>
          </a:p>
          <a:p>
            <a:r>
              <a:rPr lang="sk-SK" dirty="0"/>
              <a:t>	Zisk </a:t>
            </a:r>
            <a:r>
              <a:rPr lang="sk-SK" dirty="0" err="1"/>
              <a:t>sat.antény</a:t>
            </a:r>
            <a:r>
              <a:rPr lang="sk-SK" dirty="0"/>
              <a:t>................................21,7 </a:t>
            </a:r>
            <a:r>
              <a:rPr lang="sk-SK" dirty="0" err="1"/>
              <a:t>dBi</a:t>
            </a:r>
            <a:endParaRPr lang="sk-SK" dirty="0"/>
          </a:p>
          <a:p>
            <a:r>
              <a:rPr lang="sk-SK" dirty="0"/>
              <a:t>	Straty napájača ...............................3,0 dB</a:t>
            </a:r>
          </a:p>
          <a:p>
            <a:endParaRPr lang="sk-SK" dirty="0"/>
          </a:p>
          <a:p>
            <a:r>
              <a:rPr lang="en-US" dirty="0">
                <a:sym typeface="Wingdings" pitchFamily="2" charset="2"/>
              </a:rPr>
              <a:t>uplink total   C = 60,7-199,4+21,7-3,0= -120,0 </a:t>
            </a:r>
            <a:r>
              <a:rPr lang="en-US" dirty="0" err="1">
                <a:sym typeface="Wingdings" pitchFamily="2" charset="2"/>
              </a:rPr>
              <a:t>dBW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N</a:t>
            </a:r>
            <a:r>
              <a:rPr lang="sk-SK" baseline="-25000" dirty="0" smtClean="0">
                <a:sym typeface="Wingdings" pitchFamily="2" charset="2"/>
              </a:rPr>
              <a:t>0</a:t>
            </a:r>
            <a:r>
              <a:rPr lang="en-US" dirty="0" smtClean="0">
                <a:sym typeface="Wingdings" pitchFamily="2" charset="2"/>
              </a:rPr>
              <a:t> =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10log(</a:t>
            </a:r>
            <a:r>
              <a:rPr lang="en-US" dirty="0" err="1" smtClean="0">
                <a:sym typeface="Wingdings" pitchFamily="2" charset="2"/>
              </a:rPr>
              <a:t>kTB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228,6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+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10log300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+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10log1Hz=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-</a:t>
            </a:r>
            <a:r>
              <a:rPr lang="en-US" dirty="0">
                <a:sym typeface="Wingdings" pitchFamily="2" charset="2"/>
              </a:rPr>
              <a:t>203,8 </a:t>
            </a:r>
            <a:r>
              <a:rPr lang="en-US" dirty="0" err="1">
                <a:sym typeface="Wingdings" pitchFamily="2" charset="2"/>
              </a:rPr>
              <a:t>dBHz</a:t>
            </a:r>
            <a:r>
              <a:rPr lang="en-US" dirty="0">
                <a:sym typeface="Wingdings" pitchFamily="2" charset="2"/>
              </a:rPr>
              <a:t> (</a:t>
            </a:r>
            <a:r>
              <a:rPr lang="sk-SK" dirty="0">
                <a:sym typeface="Wingdings" pitchFamily="2" charset="2"/>
              </a:rPr>
              <a:t>nie je zmienka o </a:t>
            </a:r>
            <a:r>
              <a:rPr lang="sk-SK" dirty="0" err="1">
                <a:sym typeface="Wingdings" pitchFamily="2" charset="2"/>
              </a:rPr>
              <a:t>š.pásma</a:t>
            </a:r>
            <a:r>
              <a:rPr lang="sk-SK" dirty="0">
                <a:sym typeface="Wingdings" pitchFamily="2" charset="2"/>
              </a:rPr>
              <a:t>, takže uvažujeme kvalitu na 1 Hz</a:t>
            </a:r>
            <a:r>
              <a:rPr lang="sk-SK" dirty="0" smtClean="0">
                <a:sym typeface="Wingdings" pitchFamily="2" charset="2"/>
              </a:rPr>
              <a:t>)</a:t>
            </a:r>
          </a:p>
          <a:p>
            <a:r>
              <a:rPr lang="sk-SK" dirty="0" smtClean="0">
                <a:sym typeface="Wingdings" pitchFamily="2" charset="2"/>
              </a:rPr>
              <a:t>kvalita </a:t>
            </a:r>
            <a:r>
              <a:rPr lang="sk-SK" dirty="0" err="1" smtClean="0">
                <a:sym typeface="Wingdings" pitchFamily="2" charset="2"/>
              </a:rPr>
              <a:t>uplinku</a:t>
            </a:r>
            <a:r>
              <a:rPr lang="sk-SK" dirty="0" smtClean="0">
                <a:sym typeface="Wingdings" pitchFamily="2" charset="2"/>
              </a:rPr>
              <a:t>: (C/N</a:t>
            </a:r>
            <a:r>
              <a:rPr lang="sk-SK" baseline="-25000" dirty="0" smtClean="0">
                <a:sym typeface="Wingdings" pitchFamily="2" charset="2"/>
              </a:rPr>
              <a:t>0</a:t>
            </a:r>
            <a:r>
              <a:rPr lang="sk-SK" dirty="0" smtClean="0">
                <a:sym typeface="Wingdings" pitchFamily="2" charset="2"/>
              </a:rPr>
              <a:t>)</a:t>
            </a:r>
            <a:r>
              <a:rPr lang="sk-SK" baseline="-25000" dirty="0" smtClean="0">
                <a:sym typeface="Wingdings" pitchFamily="2" charset="2"/>
              </a:rPr>
              <a:t>U</a:t>
            </a:r>
            <a:r>
              <a:rPr lang="sk-SK" dirty="0" smtClean="0">
                <a:sym typeface="Wingdings" pitchFamily="2" charset="2"/>
              </a:rPr>
              <a:t>= -120 + 203,8 = 83, 8 </a:t>
            </a:r>
            <a:r>
              <a:rPr lang="sk-SK" dirty="0" err="1" smtClean="0">
                <a:sym typeface="Wingdings" pitchFamily="2" charset="2"/>
              </a:rPr>
              <a:t>dBHz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8090" y="4145012"/>
            <a:ext cx="831281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Zo satelitu na lietadlo (</a:t>
            </a:r>
            <a:r>
              <a:rPr lang="sk-SK" sz="1600" dirty="0" err="1" smtClean="0"/>
              <a:t>downlink</a:t>
            </a:r>
            <a:r>
              <a:rPr lang="sk-SK" sz="1600" dirty="0" smtClean="0"/>
              <a:t>):</a:t>
            </a:r>
          </a:p>
          <a:p>
            <a:r>
              <a:rPr lang="sk-SK" sz="1600" dirty="0"/>
              <a:t>	</a:t>
            </a:r>
            <a:r>
              <a:rPr lang="sk-SK" sz="1600" dirty="0" err="1" smtClean="0"/>
              <a:t>sat</a:t>
            </a:r>
            <a:r>
              <a:rPr lang="sk-SK" sz="1600" dirty="0" smtClean="0"/>
              <a:t>. </a:t>
            </a:r>
            <a:r>
              <a:rPr lang="sk-SK" sz="1600" dirty="0" err="1" smtClean="0"/>
              <a:t>EIRP</a:t>
            </a:r>
            <a:r>
              <a:rPr lang="sk-SK" sz="1600" dirty="0" smtClean="0"/>
              <a:t> .........................................30,5 </a:t>
            </a:r>
            <a:r>
              <a:rPr lang="sk-SK" sz="1600" dirty="0" err="1" smtClean="0"/>
              <a:t>dBW</a:t>
            </a:r>
            <a:endParaRPr lang="sk-SK" sz="1600" dirty="0" smtClean="0"/>
          </a:p>
          <a:p>
            <a:r>
              <a:rPr lang="sk-SK" sz="1600" dirty="0"/>
              <a:t>	</a:t>
            </a:r>
            <a:r>
              <a:rPr lang="sk-SK" sz="1600" dirty="0" smtClean="0"/>
              <a:t>straty šírením </a:t>
            </a:r>
            <a:r>
              <a:rPr lang="sk-SK" sz="1600" dirty="0" err="1" smtClean="0"/>
              <a:t>voľ.priestorom</a:t>
            </a:r>
            <a:r>
              <a:rPr lang="sk-SK" sz="1600" dirty="0" smtClean="0"/>
              <a:t>......  188,5 dB (d = 41097 km, f = 1,5 GHz)</a:t>
            </a:r>
          </a:p>
          <a:p>
            <a:r>
              <a:rPr lang="sk-SK" sz="1600" dirty="0"/>
              <a:t>	</a:t>
            </a:r>
            <a:r>
              <a:rPr lang="sk-SK" sz="1600" dirty="0" smtClean="0"/>
              <a:t>Zisk </a:t>
            </a:r>
            <a:r>
              <a:rPr lang="sk-SK" sz="1600" dirty="0" err="1" smtClean="0"/>
              <a:t>AES</a:t>
            </a:r>
            <a:r>
              <a:rPr lang="sk-SK" sz="1600" dirty="0" smtClean="0"/>
              <a:t> antény................................</a:t>
            </a:r>
            <a:r>
              <a:rPr lang="en-US" sz="1600" dirty="0" smtClean="0"/>
              <a:t>14,0</a:t>
            </a:r>
            <a:r>
              <a:rPr lang="sk-SK" sz="1600" dirty="0" smtClean="0"/>
              <a:t> </a:t>
            </a:r>
            <a:r>
              <a:rPr lang="sk-SK" sz="1600" dirty="0" err="1" smtClean="0"/>
              <a:t>dBi</a:t>
            </a:r>
            <a:endParaRPr lang="sk-SK" sz="1600" dirty="0" smtClean="0"/>
          </a:p>
          <a:p>
            <a:r>
              <a:rPr lang="sk-SK" sz="1600" dirty="0"/>
              <a:t>	</a:t>
            </a:r>
            <a:r>
              <a:rPr lang="sk-SK" sz="1600" dirty="0" smtClean="0"/>
              <a:t>chyba zameriavania antény ..............</a:t>
            </a:r>
            <a:r>
              <a:rPr lang="en-US" sz="1600" dirty="0" smtClean="0"/>
              <a:t>0,5</a:t>
            </a:r>
            <a:r>
              <a:rPr lang="sk-SK" sz="1600" dirty="0" smtClean="0"/>
              <a:t>dB</a:t>
            </a:r>
          </a:p>
          <a:p>
            <a:r>
              <a:rPr lang="sk-SK" sz="1600" dirty="0"/>
              <a:t>	</a:t>
            </a:r>
            <a:r>
              <a:rPr lang="sk-SK" sz="1600" dirty="0" smtClean="0"/>
              <a:t>Straty napájača ...............................3,0 dB</a:t>
            </a:r>
          </a:p>
          <a:p>
            <a:endParaRPr lang="sk-SK" sz="1600" dirty="0"/>
          </a:p>
          <a:p>
            <a:pPr marL="285750" indent="-285750">
              <a:buFont typeface="Wingdings"/>
              <a:buChar char="à"/>
            </a:pPr>
            <a:r>
              <a:rPr lang="sk-SK" sz="1600" dirty="0" err="1" smtClean="0">
                <a:sym typeface="Wingdings" pitchFamily="2" charset="2"/>
              </a:rPr>
              <a:t>down</a:t>
            </a:r>
            <a:r>
              <a:rPr lang="en-US" sz="1600" dirty="0" smtClean="0">
                <a:sym typeface="Wingdings" pitchFamily="2" charset="2"/>
              </a:rPr>
              <a:t>link total   C = 30,5-188,5+14,0-0,5-3,0= -147,5 </a:t>
            </a:r>
            <a:r>
              <a:rPr lang="en-US" sz="1600" dirty="0" err="1" smtClean="0">
                <a:sym typeface="Wingdings" pitchFamily="2" charset="2"/>
              </a:rPr>
              <a:t>dBW</a:t>
            </a:r>
            <a:endParaRPr lang="en-US" sz="1600" dirty="0" smtClean="0">
              <a:sym typeface="Wingdings" pitchFamily="2" charset="2"/>
            </a:endParaRPr>
          </a:p>
          <a:p>
            <a:r>
              <a:rPr lang="en-US" sz="1600" dirty="0" smtClean="0">
                <a:sym typeface="Wingdings" pitchFamily="2" charset="2"/>
              </a:rPr>
              <a:t>	N</a:t>
            </a:r>
            <a:r>
              <a:rPr lang="en-US" sz="1600" baseline="-25000" dirty="0" smtClean="0">
                <a:sym typeface="Wingdings" pitchFamily="2" charset="2"/>
              </a:rPr>
              <a:t>0</a:t>
            </a:r>
            <a:r>
              <a:rPr lang="en-US" sz="1600" dirty="0" smtClean="0">
                <a:sym typeface="Wingdings" pitchFamily="2" charset="2"/>
              </a:rPr>
              <a:t> =10log(</a:t>
            </a:r>
            <a:r>
              <a:rPr lang="en-US" sz="1600" dirty="0" err="1" smtClean="0">
                <a:sym typeface="Wingdings" pitchFamily="2" charset="2"/>
              </a:rPr>
              <a:t>kTB</a:t>
            </a:r>
            <a:r>
              <a:rPr lang="en-US" sz="1600" dirty="0" smtClean="0">
                <a:sym typeface="Wingdings" pitchFamily="2" charset="2"/>
              </a:rPr>
              <a:t>)= -228,6+10log300=</a:t>
            </a:r>
            <a:r>
              <a:rPr lang="sk-SK" sz="1600" dirty="0" smtClean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-203,8 </a:t>
            </a:r>
            <a:r>
              <a:rPr lang="en-US" sz="1600" dirty="0" err="1" smtClean="0">
                <a:sym typeface="Wingdings" pitchFamily="2" charset="2"/>
              </a:rPr>
              <a:t>dBHz</a:t>
            </a:r>
            <a:r>
              <a:rPr lang="sk-SK" sz="1600" dirty="0" smtClean="0">
                <a:sym typeface="Wingdings" pitchFamily="2" charset="2"/>
              </a:rPr>
              <a:t>   </a:t>
            </a:r>
          </a:p>
          <a:p>
            <a:r>
              <a:rPr lang="sk-SK" sz="1600" dirty="0" smtClean="0">
                <a:sym typeface="Wingdings" pitchFamily="2" charset="2"/>
              </a:rPr>
              <a:t>kvalita </a:t>
            </a:r>
            <a:r>
              <a:rPr lang="sk-SK" sz="1600" dirty="0" err="1" smtClean="0">
                <a:sym typeface="Wingdings" pitchFamily="2" charset="2"/>
              </a:rPr>
              <a:t>downlinku</a:t>
            </a:r>
            <a:r>
              <a:rPr lang="sk-SK" sz="1600" dirty="0">
                <a:sym typeface="Wingdings" pitchFamily="2" charset="2"/>
              </a:rPr>
              <a:t>: (</a:t>
            </a:r>
            <a:r>
              <a:rPr lang="sk-SK" sz="1600" dirty="0" smtClean="0">
                <a:sym typeface="Wingdings" pitchFamily="2" charset="2"/>
              </a:rPr>
              <a:t>C/N</a:t>
            </a:r>
            <a:r>
              <a:rPr lang="sk-SK" sz="1600" baseline="-25000" dirty="0" smtClean="0">
                <a:sym typeface="Wingdings" pitchFamily="2" charset="2"/>
              </a:rPr>
              <a:t>0</a:t>
            </a:r>
            <a:r>
              <a:rPr lang="sk-SK" sz="1600" dirty="0" smtClean="0">
                <a:sym typeface="Wingdings" pitchFamily="2" charset="2"/>
              </a:rPr>
              <a:t>)</a:t>
            </a:r>
            <a:r>
              <a:rPr lang="sk-SK" sz="1600" baseline="-25000" dirty="0" smtClean="0">
                <a:sym typeface="Wingdings" pitchFamily="2" charset="2"/>
              </a:rPr>
              <a:t>D</a:t>
            </a:r>
            <a:r>
              <a:rPr lang="sk-SK" sz="1600" dirty="0" smtClean="0">
                <a:sym typeface="Wingdings" pitchFamily="2" charset="2"/>
              </a:rPr>
              <a:t>= -147,5 </a:t>
            </a:r>
            <a:r>
              <a:rPr lang="sk-SK" sz="1600" dirty="0">
                <a:sym typeface="Wingdings" pitchFamily="2" charset="2"/>
              </a:rPr>
              <a:t>+ 203,8 = </a:t>
            </a:r>
            <a:r>
              <a:rPr lang="sk-SK" sz="1600" dirty="0" smtClean="0">
                <a:sym typeface="Wingdings" pitchFamily="2" charset="2"/>
              </a:rPr>
              <a:t>56,3 </a:t>
            </a:r>
            <a:r>
              <a:rPr lang="sk-SK" sz="1600" dirty="0" err="1" smtClean="0">
                <a:sym typeface="Wingdings" pitchFamily="2" charset="2"/>
              </a:rPr>
              <a:t>dBHz</a:t>
            </a:r>
            <a:r>
              <a:rPr lang="sk-SK" sz="1600" dirty="0" smtClean="0">
                <a:sym typeface="Wingdings" pitchFamily="2" charset="2"/>
              </a:rPr>
              <a:t>                                        </a:t>
            </a:r>
            <a:r>
              <a:rPr lang="sk-SK" sz="1600" dirty="0" err="1" smtClean="0">
                <a:sym typeface="Wingdings" pitchFamily="2" charset="2"/>
              </a:rPr>
              <a:t>pokračovanie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225465" y="75367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[1]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0615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Výpočet podľa vzorca (***) : </a:t>
            </a:r>
            <a:endParaRPr lang="sk-SK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59850"/>
              </p:ext>
            </p:extLst>
          </p:nvPr>
        </p:nvGraphicFramePr>
        <p:xfrm>
          <a:off x="899592" y="980728"/>
          <a:ext cx="5051177" cy="137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Rovnica" r:id="rId3" imgW="3974760" imgH="1079280" progId="Equation.3">
                  <p:embed/>
                </p:oleObj>
              </mc:Choice>
              <mc:Fallback>
                <p:oleObj name="Rovnica" r:id="rId3" imgW="397476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0728"/>
                        <a:ext cx="5051177" cy="1372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862248"/>
              </p:ext>
            </p:extLst>
          </p:nvPr>
        </p:nvGraphicFramePr>
        <p:xfrm>
          <a:off x="971600" y="2780928"/>
          <a:ext cx="2433722" cy="63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Rovnica" r:id="rId5" imgW="1854000" imgH="482400" progId="Equation.3">
                  <p:embed/>
                </p:oleObj>
              </mc:Choice>
              <mc:Fallback>
                <p:oleObj name="Rovnica" r:id="rId5" imgW="1854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0928"/>
                        <a:ext cx="2433722" cy="633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39552" y="50851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Výsledok (C/N</a:t>
            </a:r>
            <a:r>
              <a:rPr lang="en-US" baseline="-25000" dirty="0" smtClean="0"/>
              <a:t>0</a:t>
            </a:r>
            <a:r>
              <a:rPr lang="sk-SK" dirty="0" smtClean="0"/>
              <a:t>)</a:t>
            </a:r>
            <a:r>
              <a:rPr lang="en-US" baseline="-25000" dirty="0" smtClean="0"/>
              <a:t>T</a:t>
            </a:r>
            <a:r>
              <a:rPr lang="sk-SK" dirty="0" smtClean="0"/>
              <a:t> potvrdzuje, že kvalita komunikačného kanála je rovnaká ako tá horšia z </a:t>
            </a:r>
            <a:r>
              <a:rPr lang="sk-SK" dirty="0" err="1" smtClean="0"/>
              <a:t>dielčích</a:t>
            </a:r>
            <a:r>
              <a:rPr lang="sk-SK" dirty="0" smtClean="0"/>
              <a:t> liniek.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8432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1916</Words>
  <Application>Microsoft Office PowerPoint</Application>
  <PresentationFormat>Prezentácia na obrazovke (4:3)</PresentationFormat>
  <Paragraphs>255</Paragraphs>
  <Slides>47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47</vt:i4>
      </vt:variant>
    </vt:vector>
  </HeadingPairs>
  <TitlesOfParts>
    <vt:vector size="56" baseType="lpstr">
      <vt:lpstr>Adobe Arabic</vt:lpstr>
      <vt:lpstr>Arial</vt:lpstr>
      <vt:lpstr>Brush Script MT</vt:lpstr>
      <vt:lpstr>Calibri</vt:lpstr>
      <vt:lpstr>Times New Roman</vt:lpstr>
      <vt:lpstr>Wingdings</vt:lpstr>
      <vt:lpstr>Motív Office</vt:lpstr>
      <vt:lpstr>Rovnica</vt:lpstr>
      <vt:lpstr>Equation</vt:lpstr>
      <vt:lpstr>Satelitné technológie a služby 2018/19 </vt:lpstr>
      <vt:lpstr>Prezentácia programu PowerPoint</vt:lpstr>
      <vt:lpstr>Prezentácia programu PowerPoint</vt:lpstr>
      <vt:lpstr>Prezentácia programu PowerPoint</vt:lpstr>
      <vt:lpstr>Prezentácia programu PowerPoint</vt:lpstr>
      <vt:lpstr>Kvalita komunikačného kanála medzi dvoma pozemnými stanicami cez satelit (up a down total) </vt:lpstr>
      <vt:lpstr>Prezentácia programu PowerPoint</vt:lpstr>
      <vt:lpstr>Prezentácia programu PowerPoint</vt:lpstr>
      <vt:lpstr>Prezentácia programu PowerPoint</vt:lpstr>
      <vt:lpstr>Interferencie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Digitálny prenos</vt:lpstr>
      <vt:lpstr>Prezentácia programu PowerPoint</vt:lpstr>
      <vt:lpstr>Prezentácia programu PowerPoint</vt:lpstr>
      <vt:lpstr>Prezentácia programu PowerPoint</vt:lpstr>
      <vt:lpstr>Prezentácia programu PowerPoint</vt:lpstr>
      <vt:lpstr>Všeobecné fakty</vt:lpstr>
      <vt:lpstr>Technické špecifikácie</vt:lpstr>
      <vt:lpstr>Princíp</vt:lpstr>
      <vt:lpstr>Prezentácia programu PowerPoint</vt:lpstr>
      <vt:lpstr>Prezentácia programu PowerPoint</vt:lpstr>
      <vt:lpstr>Presné časovanie</vt:lpstr>
      <vt:lpstr>Prezentácia programu PowerPoint</vt:lpstr>
      <vt:lpstr>Korekcie chýb</vt:lpstr>
      <vt:lpstr>Diferenčné GPS</vt:lpstr>
      <vt:lpstr>Ďalšie navigačné a pozičné systémy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Satelitné technológie a služby 2018/19 </dc:title>
  <dc:creator>macekova3</dc:creator>
  <cp:lastModifiedBy>Ludmila Macekova</cp:lastModifiedBy>
  <cp:revision>31</cp:revision>
  <dcterms:created xsi:type="dcterms:W3CDTF">2018-11-15T03:38:36Z</dcterms:created>
  <dcterms:modified xsi:type="dcterms:W3CDTF">2018-11-16T08:44:48Z</dcterms:modified>
</cp:coreProperties>
</file>