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6" r:id="rId2"/>
    <p:sldId id="322" r:id="rId3"/>
    <p:sldId id="307" r:id="rId4"/>
    <p:sldId id="309" r:id="rId5"/>
    <p:sldId id="321" r:id="rId6"/>
    <p:sldId id="327" r:id="rId7"/>
    <p:sldId id="308" r:id="rId8"/>
    <p:sldId id="312" r:id="rId9"/>
    <p:sldId id="310" r:id="rId10"/>
    <p:sldId id="323" r:id="rId11"/>
    <p:sldId id="311" r:id="rId12"/>
    <p:sldId id="313" r:id="rId13"/>
    <p:sldId id="314" r:id="rId14"/>
    <p:sldId id="329" r:id="rId15"/>
    <p:sldId id="315" r:id="rId16"/>
    <p:sldId id="316" r:id="rId17"/>
    <p:sldId id="330" r:id="rId18"/>
    <p:sldId id="332" r:id="rId19"/>
    <p:sldId id="305" r:id="rId20"/>
    <p:sldId id="277" r:id="rId21"/>
    <p:sldId id="285" r:id="rId22"/>
    <p:sldId id="296" r:id="rId23"/>
    <p:sldId id="269" r:id="rId24"/>
    <p:sldId id="265" r:id="rId25"/>
    <p:sldId id="256" r:id="rId26"/>
    <p:sldId id="284" r:id="rId27"/>
    <p:sldId id="286" r:id="rId28"/>
    <p:sldId id="275" r:id="rId29"/>
    <p:sldId id="319" r:id="rId30"/>
    <p:sldId id="325" r:id="rId31"/>
    <p:sldId id="333" r:id="rId32"/>
    <p:sldId id="334" r:id="rId3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78546" autoAdjust="0"/>
  </p:normalViewPr>
  <p:slideViewPr>
    <p:cSldViewPr>
      <p:cViewPr varScale="1">
        <p:scale>
          <a:sx n="127" d="100"/>
          <a:sy n="127" d="100"/>
        </p:scale>
        <p:origin x="-307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86BC717-2115-4959-8A59-C004FB521586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Upraviť štýly predlohy textu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7361543-1C60-46BA-A8A3-4E2DF71E4B6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k.wikipedia.org/wiki/Opakova%C4%8D" TargetMode="External"/><Relationship Id="rId13" Type="http://schemas.openxmlformats.org/officeDocument/2006/relationships/hyperlink" Target="https://sk.wikipedia.org/wiki/Model_OSI" TargetMode="External"/><Relationship Id="rId18" Type="http://schemas.openxmlformats.org/officeDocument/2006/relationships/hyperlink" Target="https://sk.wikipedia.org/w/index.php?title=Spojov%C3%A1_vrstva&amp;action=edit&amp;redlink=1" TargetMode="External"/><Relationship Id="rId26" Type="http://schemas.openxmlformats.org/officeDocument/2006/relationships/hyperlink" Target="https://sk.wikipedia.org/wiki/Web_page" TargetMode="External"/><Relationship Id="rId3" Type="http://schemas.openxmlformats.org/officeDocument/2006/relationships/hyperlink" Target="https://sk.wikipedia.org/wiki/Modul%C3%A1tor" TargetMode="External"/><Relationship Id="rId21" Type="http://schemas.openxmlformats.org/officeDocument/2006/relationships/hyperlink" Target="https://sk.wikipedia.org/wiki/Linkov%C3%A1_vrstva" TargetMode="External"/><Relationship Id="rId7" Type="http://schemas.openxmlformats.org/officeDocument/2006/relationships/hyperlink" Target="https://sk.wikipedia.org/wiki/Hviezdicov%C3%A1_sie%C5%A5" TargetMode="External"/><Relationship Id="rId12" Type="http://schemas.openxmlformats.org/officeDocument/2006/relationships/hyperlink" Target="https://sk.wikipedia.org/wiki/Sie%C5%A5ov%C3%A9_zariadenie" TargetMode="External"/><Relationship Id="rId17" Type="http://schemas.openxmlformats.org/officeDocument/2006/relationships/hyperlink" Target="https://sk.wikipedia.org/wiki/Prep%C3%ADna%C4%8D_(prvok_po%C4%8D%C3%ADta%C4%8Dovej_siete)" TargetMode="External"/><Relationship Id="rId25" Type="http://schemas.openxmlformats.org/officeDocument/2006/relationships/hyperlink" Target="https://sk.wikipedia.org/wiki/Internet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sk.wikipedia.org/w/index.php?title=IEEE_802.1D&amp;action=edit&amp;redlink=1" TargetMode="External"/><Relationship Id="rId20" Type="http://schemas.openxmlformats.org/officeDocument/2006/relationships/hyperlink" Target="https://sk.wikipedia.org/wiki/R%C3%A1mec" TargetMode="External"/><Relationship Id="rId29" Type="http://schemas.openxmlformats.org/officeDocument/2006/relationships/hyperlink" Target="https://sk.wikipedia.org/wiki/Softv%C3%A9r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k.wikipedia.org/wiki/Po%C4%8D%C3%ADta%C4%8Dov%C3%A1_sie%C5%A5" TargetMode="External"/><Relationship Id="rId11" Type="http://schemas.openxmlformats.org/officeDocument/2006/relationships/hyperlink" Target="https://sk.wikipedia.org/wiki/OSI_model" TargetMode="External"/><Relationship Id="rId24" Type="http://schemas.openxmlformats.org/officeDocument/2006/relationships/hyperlink" Target="https://sk.wikipedia.org/wiki/Smerova%C4%8D" TargetMode="External"/><Relationship Id="rId5" Type="http://schemas.openxmlformats.org/officeDocument/2006/relationships/hyperlink" Target="https://sk.wikipedia.org/wiki/Angli%C4%8Dtina" TargetMode="External"/><Relationship Id="rId15" Type="http://schemas.openxmlformats.org/officeDocument/2006/relationships/hyperlink" Target="https://sk.wikipedia.org/w/index.php?title=Bridging&amp;action=edit&amp;redlink=1" TargetMode="External"/><Relationship Id="rId23" Type="http://schemas.openxmlformats.org/officeDocument/2006/relationships/hyperlink" Target="https://sk.wikipedia.org/w/index.php?title=Smerovanie&amp;action=edit&amp;redlink=1" TargetMode="External"/><Relationship Id="rId28" Type="http://schemas.openxmlformats.org/officeDocument/2006/relationships/hyperlink" Target="https://sk.wikipedia.org/wiki/Kr%C3%A1tka_textov%C3%A1_spr%C3%A1va" TargetMode="External"/><Relationship Id="rId10" Type="http://schemas.openxmlformats.org/officeDocument/2006/relationships/hyperlink" Target="https://sk.wikipedia.org/wiki/Fyzick%C3%A1_vrstva" TargetMode="External"/><Relationship Id="rId19" Type="http://schemas.openxmlformats.org/officeDocument/2006/relationships/hyperlink" Target="https://sk.wikipedia.org/wiki/Rozbo%C4%8Dova%C4%8D_(ethernet)" TargetMode="External"/><Relationship Id="rId31" Type="http://schemas.openxmlformats.org/officeDocument/2006/relationships/hyperlink" Target="https://sk.wikipedia.org/wiki/D%C3%A1ta_(informatika)" TargetMode="External"/><Relationship Id="rId4" Type="http://schemas.openxmlformats.org/officeDocument/2006/relationships/hyperlink" Target="https://sk.wikipedia.org/wiki/Demodul%C3%A1tor" TargetMode="External"/><Relationship Id="rId9" Type="http://schemas.openxmlformats.org/officeDocument/2006/relationships/hyperlink" Target="https://sk.wikipedia.org/wiki/Port_(hardv%C3%A9r)" TargetMode="External"/><Relationship Id="rId14" Type="http://schemas.openxmlformats.org/officeDocument/2006/relationships/hyperlink" Target="https://sk.wikipedia.org/w/index.php?title=Segment_(po%C4%8D%C3%ADta%C4%8Dovej_siete)&amp;action=edit&amp;redlink=1" TargetMode="External"/><Relationship Id="rId22" Type="http://schemas.openxmlformats.org/officeDocument/2006/relationships/hyperlink" Target="https://sk.wikipedia.org/wiki/Sie%C5%A5ov%C3%A1_vrstva" TargetMode="External"/><Relationship Id="rId27" Type="http://schemas.openxmlformats.org/officeDocument/2006/relationships/hyperlink" Target="https://sk.wikipedia.org/wiki/Glob%C3%A1lny_syst%C3%A9m_mobiln%C3%BDch_komunik%C3%A1ci%C3%AD" TargetMode="External"/><Relationship Id="rId30" Type="http://schemas.openxmlformats.org/officeDocument/2006/relationships/hyperlink" Target="https://sk.wikipedia.org/wiki/Intranet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Dobrý deň.  </a:t>
            </a:r>
          </a:p>
          <a:p>
            <a:pPr>
              <a:spcBef>
                <a:spcPct val="0"/>
              </a:spcBef>
            </a:pPr>
            <a:r>
              <a:rPr lang="sk-SK" smtClean="0"/>
              <a:t>Vítam Vás na dnešnom seminári v rámci predmetu „Úvod do inžinierstva“. </a:t>
            </a:r>
          </a:p>
          <a:p>
            <a:pPr>
              <a:spcBef>
                <a:spcPct val="0"/>
              </a:spcBef>
            </a:pPr>
            <a:r>
              <a:rPr lang="sk-SK" smtClean="0"/>
              <a:t>Predstavím sa. Volám sa ... a som vedúcim Katedry elektroniky a multimediálnych telekomunikácií.</a:t>
            </a:r>
          </a:p>
          <a:p>
            <a:pPr>
              <a:spcBef>
                <a:spcPct val="0"/>
              </a:spcBef>
            </a:pPr>
            <a:r>
              <a:rPr lang="sk-SK" smtClean="0"/>
              <a:t>Ďalší slajd</a:t>
            </a:r>
          </a:p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15363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A69FF4-6A67-4779-BD84-EAD18240D701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Model počítačovej komunikácie pôvodne vyšiel z modelu medziľudskej písomnej komunikácie.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smtClean="0"/>
              <a:t>Ak chcem poslať list poštou, musím splniť nejaké podmienky – po napísaní ho musím dať do obálky predpísanej veľkosti, musím napísať adresu v predpísanom tvare, musím obálku opatriť známkou a nakoniec ho musím hodiť do schránky alebo odniesť na poštu a ak chcem poslať doporučene, musím splniť ďalšie podmienky. 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smtClean="0"/>
              <a:t>Stručne povedané, správam sa pri tom podľa dohodnutých pravidel, ktoré na seba nadväzujú. 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smtClean="0"/>
              <a:t>Týmto pravidlám hovoríme „protokol“. 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smtClean="0"/>
              <a:t>Množina týchto protokolov tvorí model komunikácie.</a:t>
            </a:r>
          </a:p>
        </p:txBody>
      </p:sp>
      <p:sp>
        <p:nvSpPr>
          <p:cNvPr id="33795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203F04-5DD4-4AA4-B31F-9198749A4AC6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Podobne ako v reálnom živote </a:t>
            </a:r>
            <a:r>
              <a:rPr lang="en-US" smtClean="0"/>
              <a:t>…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Data Link Layer – spojov</a:t>
            </a:r>
            <a:r>
              <a:rPr lang="sk-SK" smtClean="0"/>
              <a:t>á vrstva</a:t>
            </a:r>
          </a:p>
        </p:txBody>
      </p:sp>
      <p:sp>
        <p:nvSpPr>
          <p:cNvPr id="35843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0292EE-D806-4079-89E2-15ACABB157D4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b="1" smtClean="0"/>
              <a:t>Modem</a:t>
            </a:r>
            <a:r>
              <a:rPr lang="sk-SK" smtClean="0"/>
              <a:t> je zariadenie na prevod analógového signálu na digitálny a naopak. Názov vznikol spojením dvoch slov: </a:t>
            </a:r>
            <a:r>
              <a:rPr lang="sk-SK" b="1" smtClean="0">
                <a:hlinkClick r:id="rId3" tooltip="Modulátor"/>
              </a:rPr>
              <a:t>mod</a:t>
            </a:r>
            <a:r>
              <a:rPr lang="sk-SK" smtClean="0">
                <a:hlinkClick r:id="rId3" tooltip="Modulátor"/>
              </a:rPr>
              <a:t>ulátor</a:t>
            </a:r>
            <a:r>
              <a:rPr lang="sk-SK" smtClean="0"/>
              <a:t> a </a:t>
            </a:r>
            <a:r>
              <a:rPr lang="sk-SK" b="1" smtClean="0">
                <a:hlinkClick r:id="rId4" tooltip="Demodulátor"/>
              </a:rPr>
              <a:t>dem</a:t>
            </a:r>
            <a:r>
              <a:rPr lang="sk-SK" smtClean="0">
                <a:hlinkClick r:id="rId4" tooltip="Demodulátor"/>
              </a:rPr>
              <a:t>odulátor</a:t>
            </a:r>
            <a:r>
              <a:rPr lang="sk-SK" smtClean="0"/>
              <a:t>. </a:t>
            </a:r>
            <a:r>
              <a:rPr lang="sk-SK" b="1" smtClean="0"/>
              <a:t>Modulácia</a:t>
            </a:r>
            <a:r>
              <a:rPr lang="sk-SK" smtClean="0"/>
              <a:t> je konvertovanie signálu z odosielajúceho PC do analógovej podoby pre analógovú linku. Na druhej strane ide o konvertovanie analógového signálu do digitálnej podoby.</a:t>
            </a:r>
            <a:endParaRPr lang="sk-SK" b="1" smtClean="0"/>
          </a:p>
          <a:p>
            <a:pPr>
              <a:spcBef>
                <a:spcPct val="0"/>
              </a:spcBef>
            </a:pPr>
            <a:endParaRPr lang="sk-SK" b="1" smtClean="0"/>
          </a:p>
          <a:p>
            <a:pPr>
              <a:spcBef>
                <a:spcPct val="0"/>
              </a:spcBef>
            </a:pPr>
            <a:r>
              <a:rPr lang="sk-SK" b="1" smtClean="0"/>
              <a:t>Ethernetový rozbočovač</a:t>
            </a:r>
            <a:r>
              <a:rPr lang="sk-SK" smtClean="0"/>
              <a:t> (z 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'ethernet hub') je aktívny prvok </a:t>
            </a:r>
            <a:r>
              <a:rPr lang="sk-SK" smtClean="0">
                <a:hlinkClick r:id="rId6" tooltip="Počítačová sieť"/>
              </a:rPr>
              <a:t>počítačovej siete</a:t>
            </a:r>
            <a:r>
              <a:rPr lang="sk-SK" smtClean="0"/>
              <a:t>, ktorý umožňuje jej vetvenie a je základom </a:t>
            </a:r>
            <a:r>
              <a:rPr lang="sk-SK" smtClean="0">
                <a:hlinkClick r:id="rId7" tooltip="Hviezdicová sieť"/>
              </a:rPr>
              <a:t>sietí s hviezdicovou topológiou</a:t>
            </a:r>
            <a:r>
              <a:rPr lang="sk-SK" smtClean="0"/>
              <a:t>. Chová sa ako viacportový </a:t>
            </a:r>
            <a:r>
              <a:rPr lang="sk-SK" smtClean="0">
                <a:hlinkClick r:id="rId8" tooltip="Opakovač"/>
              </a:rPr>
              <a:t>opakovač</a:t>
            </a:r>
            <a:r>
              <a:rPr lang="sk-SK" smtClean="0"/>
              <a:t>. To znamená, že všetky dáta, ktoré prichádzajú na jeden z </a:t>
            </a:r>
            <a:r>
              <a:rPr lang="sk-SK" smtClean="0">
                <a:hlinkClick r:id="rId9" tooltip="Port (hardvér)"/>
              </a:rPr>
              <a:t>portov</a:t>
            </a:r>
            <a:r>
              <a:rPr lang="sk-SK" smtClean="0"/>
              <a:t> skopíruje na všetky ostatné </a:t>
            </a:r>
            <a:r>
              <a:rPr lang="sk-SK" smtClean="0">
                <a:hlinkClick r:id="rId9" tooltip="Port (hardvér)"/>
              </a:rPr>
              <a:t>porty</a:t>
            </a:r>
            <a:r>
              <a:rPr lang="sk-SK" smtClean="0"/>
              <a:t>, bez ohľadu na to, na ktorom porte sa nachádza zariadenie, ktorému sú dáta adresované. Rozbočovače pracujú na </a:t>
            </a:r>
            <a:r>
              <a:rPr lang="sk-SK" smtClean="0">
                <a:hlinkClick r:id="rId10" tooltip="Fyzická vrstva"/>
              </a:rPr>
              <a:t>Fyzickej vrstve</a:t>
            </a:r>
            <a:r>
              <a:rPr lang="sk-SK" smtClean="0"/>
              <a:t> </a:t>
            </a:r>
            <a:r>
              <a:rPr lang="sk-SK" smtClean="0">
                <a:hlinkClick r:id="rId11" tooltip="OSI model"/>
              </a:rPr>
              <a:t>OSI modelu</a:t>
            </a:r>
            <a:r>
              <a:rPr lang="sk-SK" smtClean="0"/>
              <a:t>.</a:t>
            </a:r>
            <a:endParaRPr lang="sk-SK" b="1" smtClean="0"/>
          </a:p>
          <a:p>
            <a:pPr>
              <a:spcBef>
                <a:spcPct val="0"/>
              </a:spcBef>
            </a:pPr>
            <a:endParaRPr lang="sk-SK" b="1" smtClean="0"/>
          </a:p>
          <a:p>
            <a:pPr>
              <a:spcBef>
                <a:spcPct val="0"/>
              </a:spcBef>
            </a:pPr>
            <a:r>
              <a:rPr lang="sk-SK" b="1" smtClean="0"/>
              <a:t>Opakovač</a:t>
            </a:r>
            <a:r>
              <a:rPr lang="sk-SK" smtClean="0"/>
              <a:t> (anglicky </a:t>
            </a:r>
            <a:r>
              <a:rPr lang="sk-SK" i="1" smtClean="0"/>
              <a:t>repeater</a:t>
            </a:r>
            <a:r>
              <a:rPr lang="sk-SK" smtClean="0"/>
              <a:t>) je elektronický </a:t>
            </a:r>
            <a:r>
              <a:rPr lang="sk-SK" smtClean="0">
                <a:hlinkClick r:id="rId12" tooltip="Sieťové zariadenie"/>
              </a:rPr>
              <a:t>aktívny sieťový prvok</a:t>
            </a:r>
            <a:r>
              <a:rPr lang="sk-SK" smtClean="0"/>
              <a:t>, ktorý prijíma skreslený, zašumený alebo inak poškodený signál a opravený, zosilnený a správne časovaný ho vysiela ďalej. Tak je možné ľahko zvýšiť dosah média bez straty kvality a obsahu signálu. Opakovače patria do prvej (fyzickej) vrstvy </a:t>
            </a:r>
            <a:r>
              <a:rPr lang="sk-SK" smtClean="0">
                <a:hlinkClick r:id="rId13" tooltip="Model OSI"/>
              </a:rPr>
              <a:t>referenčného modelu OSI</a:t>
            </a:r>
            <a:r>
              <a:rPr lang="sk-SK" smtClean="0"/>
              <a:t>, pretože pracujú priamo s elektrickým signálom.</a:t>
            </a:r>
          </a:p>
          <a:p>
            <a:pPr>
              <a:spcBef>
                <a:spcPct val="0"/>
              </a:spcBef>
            </a:pPr>
            <a:endParaRPr lang="sk-SK" b="1" smtClean="0"/>
          </a:p>
          <a:p>
            <a:pPr>
              <a:spcBef>
                <a:spcPct val="0"/>
              </a:spcBef>
            </a:pPr>
            <a:r>
              <a:rPr lang="sk-SK" b="1" smtClean="0"/>
              <a:t>Most</a:t>
            </a:r>
            <a:r>
              <a:rPr lang="sk-SK" smtClean="0"/>
              <a:t> (z 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bridge) je aktívny prvok </a:t>
            </a:r>
            <a:r>
              <a:rPr lang="sk-SK" smtClean="0">
                <a:hlinkClick r:id="rId6" tooltip="Počítačová sieť"/>
              </a:rPr>
              <a:t>počítačovej siete</a:t>
            </a:r>
            <a:r>
              <a:rPr lang="sk-SK" smtClean="0"/>
              <a:t>, ktorý spája viacero </a:t>
            </a:r>
            <a:r>
              <a:rPr lang="sk-SK" smtClean="0">
                <a:hlinkClick r:id="rId14" tooltip="Segment (počítačovej siete) (stránka neexistuje)"/>
              </a:rPr>
              <a:t>segmentov</a:t>
            </a:r>
            <a:r>
              <a:rPr lang="sk-SK" smtClean="0"/>
              <a:t>, čo sa označuje ako </a:t>
            </a:r>
            <a:r>
              <a:rPr lang="sk-SK" smtClean="0">
                <a:hlinkClick r:id="rId15" tooltip="Bridging (stránka neexistuje)"/>
              </a:rPr>
              <a:t>bridging</a:t>
            </a:r>
            <a:r>
              <a:rPr lang="sk-SK" smtClean="0"/>
              <a:t>. Správanie mostu opisuje štandard </a:t>
            </a:r>
            <a:r>
              <a:rPr lang="sk-SK" smtClean="0">
                <a:hlinkClick r:id="rId16" tooltip="IEEE 802.1D (stránka neexistuje)"/>
              </a:rPr>
              <a:t>IEEE 802.1D</a:t>
            </a:r>
            <a:r>
              <a:rPr lang="sk-SK" smtClean="0"/>
              <a:t>, viacportový most sa bežne označuje ako </a:t>
            </a:r>
            <a:r>
              <a:rPr lang="sk-SK" smtClean="0">
                <a:hlinkClick r:id="rId17" tooltip="Prepínač (prvok počítačovej siete)"/>
              </a:rPr>
              <a:t>prepínač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switch). Pracuje na </a:t>
            </a:r>
            <a:r>
              <a:rPr lang="sk-SK" smtClean="0">
                <a:hlinkClick r:id="rId18" tooltip="Spojová vrstva (stránka neexistuje)"/>
              </a:rPr>
              <a:t>spojovej vrstve</a:t>
            </a:r>
            <a:r>
              <a:rPr lang="sk-SK" smtClean="0"/>
              <a:t> </a:t>
            </a:r>
            <a:r>
              <a:rPr lang="sk-SK" smtClean="0">
                <a:hlinkClick r:id="rId11" tooltip="OSI model"/>
              </a:rPr>
              <a:t>OSI modelu</a:t>
            </a:r>
            <a:r>
              <a:rPr lang="sk-SK" smtClean="0"/>
              <a:t>. Správanie je podobné ako pri </a:t>
            </a:r>
            <a:r>
              <a:rPr lang="sk-SK" smtClean="0">
                <a:hlinkClick r:id="rId8" tooltip="Opakovač"/>
              </a:rPr>
              <a:t>opakovači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repeater), resp. </a:t>
            </a:r>
            <a:r>
              <a:rPr lang="sk-SK" smtClean="0">
                <a:hlinkClick r:id="rId19" tooltip="Rozbočovač (ethernet)"/>
              </a:rPr>
              <a:t>rozbočovači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hub); rozdiel je v tom, že </a:t>
            </a:r>
            <a:r>
              <a:rPr lang="sk-SK" smtClean="0">
                <a:hlinkClick r:id="rId20" tooltip="Rámec"/>
              </a:rPr>
              <a:t>rámec</a:t>
            </a:r>
            <a:r>
              <a:rPr lang="sk-SK" smtClean="0"/>
              <a:t> sa odosiela iba do siete, v ktorej sa nachádza cieľové zariadenie.</a:t>
            </a:r>
          </a:p>
          <a:p>
            <a:pPr>
              <a:spcBef>
                <a:spcPct val="0"/>
              </a:spcBef>
            </a:pPr>
            <a:endParaRPr lang="sk-SK" b="1" smtClean="0"/>
          </a:p>
          <a:p>
            <a:pPr>
              <a:spcBef>
                <a:spcPct val="0"/>
              </a:spcBef>
            </a:pPr>
            <a:r>
              <a:rPr lang="sk-SK" b="1" smtClean="0"/>
              <a:t>Prepínač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switch) alebo </a:t>
            </a:r>
            <a:r>
              <a:rPr lang="sk-SK" b="1" smtClean="0"/>
              <a:t>sieťový prepínač</a:t>
            </a:r>
            <a:r>
              <a:rPr lang="sk-SK" smtClean="0"/>
              <a:t> (angl. network switch) je aktívny prvok </a:t>
            </a:r>
            <a:r>
              <a:rPr lang="sk-SK" smtClean="0">
                <a:hlinkClick r:id="rId6" tooltip="Počítačová sieť"/>
              </a:rPr>
              <a:t>počítačovej siete</a:t>
            </a:r>
            <a:r>
              <a:rPr lang="sk-SK" smtClean="0"/>
              <a:t>, ktorý spája jej jednotlivé časti. Prepínač slúži ako centrálny prvok v sieťach </a:t>
            </a:r>
            <a:r>
              <a:rPr lang="sk-SK" smtClean="0">
                <a:hlinkClick r:id="rId7" tooltip="Hviezdicová sieť"/>
              </a:rPr>
              <a:t>hviezdicovej topológie</a:t>
            </a:r>
            <a:r>
              <a:rPr lang="sk-SK" smtClean="0"/>
              <a:t>. V minulosti sa ako centrálny prvok v týchto sieťach používal </a:t>
            </a:r>
            <a:r>
              <a:rPr lang="sk-SK" smtClean="0">
                <a:hlinkClick r:id="rId19" tooltip="Rozbočovač (ethernet)"/>
              </a:rPr>
              <a:t>rozbočovač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hub). Prepínače pracujú na </a:t>
            </a:r>
            <a:r>
              <a:rPr lang="sk-SK" smtClean="0">
                <a:hlinkClick r:id="rId21" tooltip="Linková vrstva"/>
              </a:rPr>
              <a:t>Linkovej vrstve</a:t>
            </a:r>
            <a:r>
              <a:rPr lang="sk-SK" smtClean="0"/>
              <a:t> </a:t>
            </a:r>
            <a:r>
              <a:rPr lang="sk-SK" smtClean="0">
                <a:hlinkClick r:id="rId11" tooltip="OSI model"/>
              </a:rPr>
              <a:t>OSI modelu</a:t>
            </a:r>
            <a:r>
              <a:rPr lang="sk-SK" smtClean="0"/>
              <a:t>. Prepínače, ktoré pracujú s údajmi na </a:t>
            </a:r>
            <a:r>
              <a:rPr lang="sk-SK" smtClean="0">
                <a:hlinkClick r:id="rId22" tooltip="Sieťová vrstva"/>
              </a:rPr>
              <a:t>Sieťovej vrstve</a:t>
            </a:r>
            <a:r>
              <a:rPr lang="sk-SK" smtClean="0"/>
              <a:t> </a:t>
            </a:r>
            <a:r>
              <a:rPr lang="sk-SK" smtClean="0">
                <a:hlinkClick r:id="rId11" tooltip="OSI model"/>
              </a:rPr>
              <a:t>OSI modelu</a:t>
            </a:r>
            <a:r>
              <a:rPr lang="sk-SK" smtClean="0"/>
              <a:t>, sa nazývajú viacvrstvové prepínače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multilayer switch).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b="1" smtClean="0"/>
              <a:t>Smerovač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router) je </a:t>
            </a:r>
            <a:r>
              <a:rPr lang="sk-SK" smtClean="0">
                <a:hlinkClick r:id="rId12" tooltip="Sieťové zariadenie"/>
              </a:rPr>
              <a:t>sieťové zariadenie</a:t>
            </a:r>
            <a:r>
              <a:rPr lang="sk-SK" smtClean="0"/>
              <a:t>, ktoré sprostredkováva prenos dát medzi dvomi, alebo viacerými </a:t>
            </a:r>
            <a:r>
              <a:rPr lang="sk-SK" smtClean="0">
                <a:hlinkClick r:id="rId6" tooltip="Počítačová sieť"/>
              </a:rPr>
              <a:t>počítačovými sieťami</a:t>
            </a:r>
            <a:r>
              <a:rPr lang="sk-SK" smtClean="0"/>
              <a:t> v procese nazvanom </a:t>
            </a:r>
            <a:r>
              <a:rPr lang="sk-SK" smtClean="0">
                <a:hlinkClick r:id="rId23" tooltip="Smerovanie (stránka neexistuje)"/>
              </a:rPr>
              <a:t>smerovanie</a:t>
            </a:r>
            <a:r>
              <a:rPr lang="sk-SK" smtClean="0"/>
              <a:t> (anglicky </a:t>
            </a:r>
            <a:r>
              <a:rPr lang="sk-SK" i="1" smtClean="0"/>
              <a:t>routing</a:t>
            </a:r>
            <a:r>
              <a:rPr lang="sk-SK" smtClean="0"/>
              <a:t>). Smerovač prepája počítačové siete na úrovni </a:t>
            </a:r>
            <a:r>
              <a:rPr lang="sk-SK" smtClean="0">
                <a:hlinkClick r:id="rId22" tooltip="Sieťová vrstva"/>
              </a:rPr>
              <a:t>vrstvy 3</a:t>
            </a:r>
            <a:r>
              <a:rPr lang="sk-SK" smtClean="0"/>
              <a:t> </a:t>
            </a:r>
            <a:r>
              <a:rPr lang="sk-SK" smtClean="0">
                <a:hlinkClick r:id="rId11" tooltip="OSI model"/>
              </a:rPr>
              <a:t>modelu OSI</a:t>
            </a:r>
            <a:r>
              <a:rPr lang="sk-SK" smtClean="0"/>
              <a:t>.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b="1" smtClean="0"/>
              <a:t>Brána</a:t>
            </a:r>
            <a:r>
              <a:rPr lang="sk-SK" smtClean="0"/>
              <a:t> (</a:t>
            </a:r>
            <a:r>
              <a:rPr lang="sk-SK" smtClean="0">
                <a:hlinkClick r:id="rId5" tooltip="Angličtina"/>
              </a:rPr>
              <a:t>angl.</a:t>
            </a:r>
            <a:r>
              <a:rPr lang="sk-SK" smtClean="0"/>
              <a:t> </a:t>
            </a:r>
            <a:r>
              <a:rPr lang="sk-SK" b="1" smtClean="0"/>
              <a:t>gateway</a:t>
            </a:r>
            <a:r>
              <a:rPr lang="sk-SK" smtClean="0"/>
              <a:t>) je v </a:t>
            </a:r>
            <a:r>
              <a:rPr lang="sk-SK" smtClean="0">
                <a:hlinkClick r:id="rId6" tooltip="Počítačová sieť"/>
              </a:rPr>
              <a:t>počítačových sieťach</a:t>
            </a:r>
            <a:r>
              <a:rPr lang="sk-SK" smtClean="0"/>
              <a:t> uzol, ktorý spája dve siete s odlišnými protokolmi. Brána musí vykonávať aj funkciu </a:t>
            </a:r>
            <a:r>
              <a:rPr lang="sk-SK" smtClean="0">
                <a:hlinkClick r:id="rId24" tooltip="Smerovač"/>
              </a:rPr>
              <a:t>routeru</a:t>
            </a:r>
            <a:r>
              <a:rPr lang="sk-SK" smtClean="0"/>
              <a:t> (smerovača), a preto ju radíme v postupnosti sieťových zariadení vyššie. Brána napríklad prijme z </a:t>
            </a:r>
            <a:r>
              <a:rPr lang="sk-SK" smtClean="0">
                <a:hlinkClick r:id="rId25" tooltip="Internet"/>
              </a:rPr>
              <a:t>Internetu</a:t>
            </a:r>
            <a:r>
              <a:rPr lang="sk-SK" smtClean="0"/>
              <a:t> pomocou </a:t>
            </a:r>
            <a:r>
              <a:rPr lang="sk-SK" smtClean="0">
                <a:hlinkClick r:id="rId26" tooltip="Web page"/>
              </a:rPr>
              <a:t>webovej stránky</a:t>
            </a:r>
            <a:r>
              <a:rPr lang="sk-SK" smtClean="0"/>
              <a:t> správu, ktorú odošle do mobilnej </a:t>
            </a:r>
            <a:r>
              <a:rPr lang="sk-SK" smtClean="0">
                <a:hlinkClick r:id="rId27" tooltip="Globálny systém mobilných komunikácií"/>
              </a:rPr>
              <a:t>GSM</a:t>
            </a:r>
            <a:r>
              <a:rPr lang="sk-SK" smtClean="0"/>
              <a:t> siete v podobe </a:t>
            </a:r>
            <a:r>
              <a:rPr lang="sk-SK" smtClean="0">
                <a:hlinkClick r:id="rId28" tooltip="Krátka textová správa"/>
              </a:rPr>
              <a:t>SMS</a:t>
            </a:r>
            <a:r>
              <a:rPr lang="sk-SK" smtClean="0"/>
              <a:t> správy.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b="1" smtClean="0"/>
              <a:t>Firewall</a:t>
            </a:r>
            <a:r>
              <a:rPr lang="sk-SK" smtClean="0"/>
              <a:t> je </a:t>
            </a:r>
            <a:r>
              <a:rPr lang="sk-SK" smtClean="0">
                <a:hlinkClick r:id="rId6" tooltip="Počítačová sieť"/>
              </a:rPr>
              <a:t>sieťové</a:t>
            </a:r>
            <a:r>
              <a:rPr lang="sk-SK" smtClean="0"/>
              <a:t> zariadenie a/alebo </a:t>
            </a:r>
            <a:r>
              <a:rPr lang="sk-SK" smtClean="0">
                <a:hlinkClick r:id="rId29" tooltip="Softvér"/>
              </a:rPr>
              <a:t>softvér</a:t>
            </a:r>
            <a:r>
              <a:rPr lang="sk-SK" smtClean="0"/>
              <a:t>, ktorého úlohou je oddeliť siete s rôznymi prístupovými právami (typicky napr. </a:t>
            </a:r>
            <a:r>
              <a:rPr lang="sk-SK" smtClean="0">
                <a:hlinkClick r:id="rId25" tooltip="Internet"/>
              </a:rPr>
              <a:t>Internet</a:t>
            </a:r>
            <a:r>
              <a:rPr lang="sk-SK" smtClean="0"/>
              <a:t> a </a:t>
            </a:r>
            <a:r>
              <a:rPr lang="sk-SK" smtClean="0">
                <a:hlinkClick r:id="rId30" tooltip="Intranet"/>
              </a:rPr>
              <a:t>Intranet</a:t>
            </a:r>
            <a:r>
              <a:rPr lang="sk-SK" smtClean="0"/>
              <a:t>) a kontrolovať tok </a:t>
            </a:r>
            <a:r>
              <a:rPr lang="sk-SK" smtClean="0">
                <a:hlinkClick r:id="rId31" tooltip="Dáta (informatika)"/>
              </a:rPr>
              <a:t>dát</a:t>
            </a:r>
            <a:r>
              <a:rPr lang="sk-SK" smtClean="0"/>
              <a:t> medzi týmito sieťami.</a:t>
            </a:r>
          </a:p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37891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7E56EB-C838-4EBB-89E5-00FA7A39D065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312AE5-94CA-4B42-86FB-A57A79A4C376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7107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1BCA71-62C5-4980-85A3-AFB6D81A0F84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9D9472-880F-42C9-9CA2-9C32CB8F2E9E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Záverečné poznámky: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Máme </a:t>
            </a:r>
            <a:r>
              <a:rPr lang="sk-SK" dirty="0" err="1"/>
              <a:t>zázujemo</a:t>
            </a:r>
            <a:r>
              <a:rPr lang="sk-SK" dirty="0"/>
              <a:t> každého študenta a máme záujem na tom, aby každý, kto na fakulte začne študovať aj doštudoval. Nie je to ale možné bez splnenia predpísaných kritérií.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Sloboda </a:t>
            </a:r>
            <a:r>
              <a:rPr lang="sk-SK" dirty="0" err="1"/>
              <a:t>versus</a:t>
            </a:r>
            <a:r>
              <a:rPr lang="sk-SK" dirty="0"/>
              <a:t> zodpovednosť. Uplatňovanie slobody bez zodpovednosti obyčajne vedie k nezodpovednému zlyhaniu. Uplatňujte nadobudnutú slobodu (myslím tým život bez každodenného dozoru rodičov, učiteľov a pod.) </a:t>
            </a:r>
            <a:r>
              <a:rPr lang="sk-SK"/>
              <a:t>s rozvahou.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sk-SK" dirty="0"/>
          </a:p>
        </p:txBody>
      </p:sp>
      <p:sp>
        <p:nvSpPr>
          <p:cNvPr id="60419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C453E81-7572-4863-9A54-BBE23C36063E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Mojou úlohou je v rámci dnešnej dvojhodinovky zoznámiť Vás so študijným programom „Počítačové siete“ a tiež s pracoviskom, ktoré bude tento študijný program zabezpečovať.</a:t>
            </a:r>
          </a:p>
          <a:p>
            <a:pPr>
              <a:spcBef>
                <a:spcPct val="0"/>
              </a:spcBef>
            </a:pPr>
            <a:r>
              <a:rPr lang="sk-SK" smtClean="0"/>
              <a:t>Najprv si veľmi stručne povieme niečo o počítačových sieťach.</a:t>
            </a:r>
          </a:p>
          <a:p>
            <a:pPr>
              <a:spcBef>
                <a:spcPct val="0"/>
              </a:spcBef>
            </a:pPr>
            <a:r>
              <a:rPr lang="sk-SK" smtClean="0"/>
              <a:t>Potom Vás uvediem do obsahu vlastného študijného programu.</a:t>
            </a:r>
          </a:p>
          <a:p>
            <a:pPr>
              <a:spcBef>
                <a:spcPct val="0"/>
              </a:spcBef>
            </a:pPr>
            <a:r>
              <a:rPr lang="sk-SK" smtClean="0"/>
              <a:t>Nakoniec Vás zoznámim s Katedrou elektroniky a multimediálnych telekomunikácií – laboratóriami, v ktorých bude prepbiehať výučba a výskumným programom, do ktorého budú naši študenti zapojení formou záverečných bakalárskych (resp. diplomových) prác.</a:t>
            </a:r>
          </a:p>
          <a:p>
            <a:pPr>
              <a:spcBef>
                <a:spcPct val="0"/>
              </a:spcBef>
            </a:pPr>
            <a:r>
              <a:rPr lang="sk-SK" smtClean="0"/>
              <a:t>Verím, že tieto informácie prispejú k tomu, aby ste lepšie poznali fakultu, na ktorej ste sa rozhodli študovať.</a:t>
            </a:r>
          </a:p>
        </p:txBody>
      </p:sp>
      <p:sp>
        <p:nvSpPr>
          <p:cNvPr id="17411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7247FF-1758-4F6D-9BF6-CED8137037C2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Čo je počítačová sieť ?</a:t>
            </a:r>
          </a:p>
          <a:p>
            <a:pPr>
              <a:spcBef>
                <a:spcPct val="0"/>
              </a:spcBef>
            </a:pPr>
            <a:r>
              <a:rPr lang="sk-SK" smtClean="0"/>
              <a:t>Synonymom modernej počítačovej siete je INTERNET</a:t>
            </a:r>
          </a:p>
          <a:p>
            <a:pPr>
              <a:spcBef>
                <a:spcPct val="0"/>
              </a:spcBef>
            </a:pPr>
            <a:r>
              <a:rPr lang="sk-SK" smtClean="0"/>
              <a:t>Dnes už je takmer každý nejakým spôsobom pripojený do Internetu a nejakým spôsobom využíva jeho služby.</a:t>
            </a:r>
          </a:p>
          <a:p>
            <a:pPr>
              <a:spcBef>
                <a:spcPct val="0"/>
              </a:spcBef>
            </a:pPr>
            <a:r>
              <a:rPr lang="sk-SK" smtClean="0"/>
              <a:t>Internet je počítačovou sieťou.</a:t>
            </a:r>
          </a:p>
          <a:p>
            <a:pPr>
              <a:spcBef>
                <a:spcPct val="0"/>
              </a:spcBef>
            </a:pPr>
            <a:r>
              <a:rPr lang="sk-SK" smtClean="0"/>
              <a:t>Formálna definícia počítačovej siete - </a:t>
            </a:r>
            <a:r>
              <a:rPr lang="sk-SK" smtClean="0">
                <a:solidFill>
                  <a:srgbClr val="002060"/>
                </a:solidFill>
              </a:rPr>
              <a:t>súhrnné označenie technických prostriedkov (hardvéru, softvéru a organizačného zabezpečenia), pomocou ktorých je realizované prepojenie a výmena dát medzi počítačmi.</a:t>
            </a:r>
          </a:p>
          <a:p>
            <a:pPr>
              <a:spcBef>
                <a:spcPct val="0"/>
              </a:spcBef>
            </a:pPr>
            <a:r>
              <a:rPr lang="sk-SK" smtClean="0">
                <a:solidFill>
                  <a:srgbClr val="002060"/>
                </a:solidFill>
              </a:rPr>
              <a:t>Okrem pojmu „internet“ však poznáme rôzne ďalšie typy počítačových sietí, ktoré rozlišujeme napr. podľa topológie resp. podľa veľkosti atď.</a:t>
            </a:r>
          </a:p>
          <a:p>
            <a:pPr>
              <a:spcBef>
                <a:spcPct val="0"/>
              </a:spcBef>
            </a:pPr>
            <a:r>
              <a:rPr lang="sk-SK" smtClean="0">
                <a:solidFill>
                  <a:srgbClr val="002060"/>
                </a:solidFill>
              </a:rPr>
              <a:t>Ďalší slajd.</a:t>
            </a:r>
            <a:endParaRPr lang="sk-SK" smtClean="0"/>
          </a:p>
        </p:txBody>
      </p:sp>
      <p:sp>
        <p:nvSpPr>
          <p:cNvPr id="19459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3E70E0-D491-422B-A26B-DD894919E695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Aké typy sietí poznáme?</a:t>
            </a:r>
          </a:p>
          <a:p>
            <a:pPr>
              <a:spcBef>
                <a:spcPct val="0"/>
              </a:spcBef>
            </a:pPr>
            <a:r>
              <a:rPr lang="sk-SK" smtClean="0"/>
              <a:t>Pri štúdiu počítačových sietí sa môžeme stretnúť s pojmami, ako „lokálna sieť“, „metropolitná sieť“ resp. „rozľahlá sieť“.</a:t>
            </a:r>
          </a:p>
          <a:p>
            <a:pPr>
              <a:spcBef>
                <a:spcPct val="0"/>
              </a:spcBef>
            </a:pPr>
            <a:r>
              <a:rPr lang="sk-SK" smtClean="0"/>
              <a:t>Porozprávať stručne čo to znamená.</a:t>
            </a:r>
          </a:p>
          <a:p>
            <a:pPr>
              <a:spcBef>
                <a:spcPct val="0"/>
              </a:spcBef>
            </a:pPr>
            <a:r>
              <a:rPr lang="sk-SK" smtClean="0"/>
              <a:t>Najznámejšou sieťou je však </a:t>
            </a:r>
          </a:p>
          <a:p>
            <a:pPr>
              <a:spcBef>
                <a:spcPct val="0"/>
              </a:spcBef>
            </a:pPr>
            <a:r>
              <a:rPr lang="sk-SK" smtClean="0"/>
              <a:t>Najznámejším pojmom je však </a:t>
            </a:r>
          </a:p>
        </p:txBody>
      </p:sp>
      <p:sp>
        <p:nvSpPr>
          <p:cNvPr id="21507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73D6C0-E616-40DC-A41E-0859C8358C63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Napríklad, podľa topológie siete poznáme siete zbernicové, prstencové, hviezdicové, hierarchické (stromové) resp. siete s topológiu </a:t>
            </a:r>
          </a:p>
        </p:txBody>
      </p:sp>
      <p:sp>
        <p:nvSpPr>
          <p:cNvPr id="23555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854914-6AFD-45D9-8CA7-B5C1B29B39CA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Pri štúdiu problematiky sietí (ale aj pri ich používaní) sa môžeme stretnúť s nasledovnými pojmami, ktoré charakterizujú rôzne typy sietí (viď. zoznam).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smtClean="0"/>
              <a:t>Tieto názvy definujú napr. spôsob prepojenia koncových bodov siete, formu komunikácie medzi uzlami siete, prenosové médium, prenášanú informáciu atď. 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r>
              <a:rPr lang="sk-SK" smtClean="0"/>
              <a:t>Vidíme tu zároveň obrovskú šírku problematiky počítačových sietí.</a:t>
            </a:r>
          </a:p>
          <a:p>
            <a:pPr>
              <a:spcBef>
                <a:spcPct val="0"/>
              </a:spcBef>
            </a:pPr>
            <a:endParaRPr lang="sk-SK" smtClean="0"/>
          </a:p>
          <a:p>
            <a:pPr>
              <a:spcBef>
                <a:spcPct val="0"/>
              </a:spcBef>
            </a:pPr>
            <a:endParaRPr lang="sk-SK" smtClean="0"/>
          </a:p>
        </p:txBody>
      </p:sp>
      <p:sp>
        <p:nvSpPr>
          <p:cNvPr id="25603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F6C601-8304-446F-86CD-B30EF3DCA42B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Úvodná definícia počítačovej siete hovorila o prepojení počítačov.</a:t>
            </a:r>
          </a:p>
          <a:p>
            <a:pPr>
              <a:spcBef>
                <a:spcPct val="0"/>
              </a:spcBef>
            </a:pPr>
            <a:r>
              <a:rPr lang="sk-SK" smtClean="0"/>
              <a:t>Počítač v tom klasickom zmysle slova je </a:t>
            </a:r>
            <a:r>
              <a:rPr lang="en-US" smtClean="0"/>
              <a:t>…</a:t>
            </a:r>
            <a:endParaRPr lang="sk-SK" smtClean="0"/>
          </a:p>
        </p:txBody>
      </p:sp>
      <p:sp>
        <p:nvSpPr>
          <p:cNvPr id="27651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EF19CB-DEE8-4CB1-B11E-ABF800DBCCC3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Zástupný objekt pre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Základné kritériom voľby prenosového média je šírka frekvenčného pásma, v ktorom je schopný prenášať signál s akceptovateľným skreslením.</a:t>
            </a:r>
          </a:p>
          <a:p>
            <a:pPr>
              <a:spcBef>
                <a:spcPct val="0"/>
              </a:spcBef>
            </a:pPr>
            <a:r>
              <a:rPr lang="sk-SK" smtClean="0"/>
              <a:t>Od toho je potom odvodená prenosová rýchlosť.</a:t>
            </a:r>
          </a:p>
          <a:p>
            <a:pPr>
              <a:spcBef>
                <a:spcPct val="0"/>
              </a:spcBef>
            </a:pPr>
            <a:r>
              <a:rPr lang="sk-SK" smtClean="0"/>
              <a:t>Historicky najstarší</a:t>
            </a:r>
          </a:p>
        </p:txBody>
      </p:sp>
      <p:sp>
        <p:nvSpPr>
          <p:cNvPr id="29699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29A48C-B049-4EC2-9EA4-CB4DA640A46F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Zástupný objekt pre obrázok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Počítačová sieť slúži na výmenu dát (fakt).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Aké dáta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Sú emaily </a:t>
            </a:r>
            <a:r>
              <a:rPr lang="sk-SK" dirty="0" err="1"/>
              <a:t>esémesky</a:t>
            </a:r>
            <a:r>
              <a:rPr lang="sk-SK" dirty="0"/>
              <a:t>, emaily, statusy na </a:t>
            </a:r>
            <a:r>
              <a:rPr lang="sk-SK" dirty="0" err="1"/>
              <a:t>facebooku</a:t>
            </a:r>
            <a:r>
              <a:rPr lang="sk-SK" dirty="0"/>
              <a:t> atď. dátami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Sú fotografie dátami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Atď.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Záver: Toto všetko sú dáta, ktoré potrebujeme (chceme) preniesť.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Príklad: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Rečový signál v analógovom tvare – </a:t>
            </a:r>
            <a:r>
              <a:rPr lang="sk-SK" dirty="0" err="1"/>
              <a:t>signalogram</a:t>
            </a:r>
            <a:endParaRPr lang="sk-SK" dirty="0"/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Digitalizácia a kódovanie – číselná reprezentácia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sk-SK" dirty="0"/>
              <a:t>Balenie do „paketov“ a prenos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sk-SK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dirty="0"/>
              <a:t>Na to, aby to prebehlo všetko korektne, je potrebné, aby sa všetky zariadenia v sieti podriadili jednotným pravidlám - modelu komunikácie a </a:t>
            </a:r>
            <a:r>
              <a:rPr lang="sk-SK" dirty="0" err="1"/>
              <a:t>komunikčným</a:t>
            </a:r>
            <a:r>
              <a:rPr lang="sk-SK" dirty="0"/>
              <a:t> protokolom.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/>
          </a:p>
        </p:txBody>
      </p:sp>
      <p:sp>
        <p:nvSpPr>
          <p:cNvPr id="31747" name="Zástupný objekt pre číslo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CDF0C3-A0BA-4BE2-8FC9-D92BFED74893}" type="slidenum">
              <a:rPr lang="sk-SK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sk-SK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0BB9-0DAE-4296-9C84-BADC7D459DD8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C2538-A395-45EF-8FB9-9EA1373D72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D12B-69EC-44EA-B8F2-EF7452108F69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75B14-227C-44CF-9122-D3D85237894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21213-2EFF-444B-8A20-E5F05DAE172D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5264C-F1E5-47D7-A6C9-91E0EE17141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9DDAA-84F2-418A-8EDA-42DD2970355A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1C6F2-C286-4475-9490-4C0D8F5F832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88D4F-DFE8-4ACA-8EB2-5744E9147D87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7CEE5-7287-4CEE-BE63-1F99DE75D3A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72E7A-2968-4405-B630-D42FAF00D361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C5CC7-A6AE-41D9-9D87-39614EF7DE0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E5154-0E6A-42F8-8586-3078D62255FF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57A1-6AAA-47E0-9A6E-47793C65684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5D81B-5241-46E0-8168-6832BBA004F1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6516A-8497-48A9-9FFF-E95017AA831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36055-A6CB-4FFE-A166-6D5BA7E7843D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9E90-5761-4425-89AE-69366BCBA02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7C0CB-3E39-4A14-A160-8867045493D7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A2E49-082C-494E-A3F7-8353EB64871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FD89-CFE6-431E-8F2A-48014500E009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DF477-28BC-444A-8A5D-CE7076E8978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nadpis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 predlohy nadpisov.</a:t>
            </a:r>
          </a:p>
        </p:txBody>
      </p:sp>
      <p:sp>
        <p:nvSpPr>
          <p:cNvPr id="1027" name="Zástupný symbol tex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09F72D-0ABD-4AED-B58F-D013DD4CF14B}" type="datetimeFigureOut">
              <a:rPr lang="sk-SK"/>
              <a:pPr>
                <a:defRPr/>
              </a:pPr>
              <a:t>7. 10. 2019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30D813-51E2-4F85-A1DF-B00E08F9AE0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wmf"/><Relationship Id="rId3" Type="http://schemas.openxmlformats.org/officeDocument/2006/relationships/tags" Target="../tags/tag3.xml"/><Relationship Id="rId7" Type="http://schemas.openxmlformats.org/officeDocument/2006/relationships/image" Target="../media/image28.jpeg"/><Relationship Id="rId12" Type="http://schemas.openxmlformats.org/officeDocument/2006/relationships/image" Target="../media/image33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11" Type="http://schemas.openxmlformats.org/officeDocument/2006/relationships/image" Target="../media/image32.wmf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7388" y="1996778"/>
            <a:ext cx="7772400" cy="1470024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60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Počítačové siete</a:t>
            </a:r>
          </a:p>
        </p:txBody>
      </p:sp>
      <p:sp>
        <p:nvSpPr>
          <p:cNvPr id="14338" name="Podnadpis 4"/>
          <p:cNvSpPr>
            <a:spLocks noGrp="1"/>
          </p:cNvSpPr>
          <p:nvPr>
            <p:ph type="subTitle" idx="1"/>
          </p:nvPr>
        </p:nvSpPr>
        <p:spPr>
          <a:xfrm>
            <a:off x="539750" y="3886200"/>
            <a:ext cx="8064500" cy="1752600"/>
          </a:xfrm>
        </p:spPr>
        <p:txBody>
          <a:bodyPr/>
          <a:lstStyle/>
          <a:p>
            <a:r>
              <a:rPr lang="sk-SK" smtClean="0">
                <a:solidFill>
                  <a:schemeClr val="tx1"/>
                </a:solidFill>
              </a:rPr>
              <a:t>Prof. Ing. </a:t>
            </a:r>
            <a:r>
              <a:rPr lang="en-US" smtClean="0">
                <a:solidFill>
                  <a:schemeClr val="tx1"/>
                </a:solidFill>
              </a:rPr>
              <a:t>Milo</a:t>
            </a:r>
            <a:r>
              <a:rPr lang="sk-SK" smtClean="0">
                <a:solidFill>
                  <a:schemeClr val="tx1"/>
                </a:solidFill>
                <a:latin typeface="Arial" charset="0"/>
              </a:rPr>
              <a:t>š</a:t>
            </a:r>
            <a:r>
              <a:rPr lang="sk-SK" smtClean="0">
                <a:solidFill>
                  <a:schemeClr val="tx1"/>
                </a:solidFill>
              </a:rPr>
              <a:t> </a:t>
            </a:r>
            <a:r>
              <a:rPr lang="sk-SK" smtClean="0">
                <a:solidFill>
                  <a:schemeClr val="tx1"/>
                </a:solidFill>
                <a:latin typeface="Arial" charset="0"/>
              </a:rPr>
              <a:t>Drutarovský</a:t>
            </a:r>
            <a:r>
              <a:rPr lang="sk-SK" smtClean="0">
                <a:solidFill>
                  <a:schemeClr val="tx1"/>
                </a:solidFill>
              </a:rPr>
              <a:t>, CSc.</a:t>
            </a:r>
          </a:p>
          <a:p>
            <a:r>
              <a:rPr lang="sk-SK" sz="2400" smtClean="0">
                <a:solidFill>
                  <a:schemeClr val="tx1"/>
                </a:solidFill>
              </a:rPr>
              <a:t>Katedra elektroniky a multimediálnych telekomunikácií</a:t>
            </a:r>
          </a:p>
        </p:txBody>
      </p:sp>
      <p:sp>
        <p:nvSpPr>
          <p:cNvPr id="14339" name="BlokTextu 1"/>
          <p:cNvSpPr txBox="1">
            <a:spLocks noChangeArrowheads="1"/>
          </p:cNvSpPr>
          <p:nvPr/>
        </p:nvSpPr>
        <p:spPr bwMode="auto">
          <a:xfrm>
            <a:off x="2828925" y="1341438"/>
            <a:ext cx="3486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3600" b="1">
                <a:latin typeface="Calibri" pitchFamily="34" charset="0"/>
              </a:rPr>
              <a:t>Študijný program</a:t>
            </a:r>
            <a:endParaRPr lang="en-US" sz="3600" b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>
          <a:xfrm>
            <a:off x="250825" y="404813"/>
            <a:ext cx="3529013" cy="2879725"/>
          </a:xfrm>
        </p:spPr>
        <p:txBody>
          <a:bodyPr/>
          <a:lstStyle/>
          <a:p>
            <a:r>
              <a:rPr lang="sk-SK" smtClean="0"/>
              <a:t>Ako komunikujú </a:t>
            </a:r>
            <a:r>
              <a:rPr lang="en-US" smtClean="0"/>
              <a:t>“</a:t>
            </a:r>
            <a:br>
              <a:rPr lang="en-US" smtClean="0"/>
            </a:br>
            <a:r>
              <a:rPr lang="sk-SK" smtClean="0"/>
              <a:t>„počítače“ v sieti ?</a:t>
            </a:r>
          </a:p>
        </p:txBody>
      </p:sp>
      <p:pic>
        <p:nvPicPr>
          <p:cNvPr id="32770" name="Picture 4" descr="Výsledok vyh&amp;lcaron;adávania obrázkov pre dopyt Referen&amp;ccaron;ný model ISO/OSI obrázky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21150" y="44450"/>
            <a:ext cx="4940300" cy="6769100"/>
          </a:xfrm>
        </p:spPr>
      </p:pic>
      <p:sp>
        <p:nvSpPr>
          <p:cNvPr id="5" name="Zástupný objekt pre obsah 2"/>
          <p:cNvSpPr txBox="1">
            <a:spLocks/>
          </p:cNvSpPr>
          <p:nvPr/>
        </p:nvSpPr>
        <p:spPr>
          <a:xfrm>
            <a:off x="250825" y="4292600"/>
            <a:ext cx="3636963" cy="165735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k-SK" dirty="0"/>
              <a:t>Model komunikácie</a:t>
            </a:r>
          </a:p>
          <a:p>
            <a:pPr fontAlgn="auto">
              <a:spcAft>
                <a:spcPts val="0"/>
              </a:spcAft>
              <a:defRPr/>
            </a:pPr>
            <a:r>
              <a:rPr lang="sk-SK" dirty="0"/>
              <a:t>Komunikačný protokol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sk-SK" dirty="0"/>
              <a:t>pravidlá, potrebné na úspešnú výmenu informácií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950" y="101600"/>
            <a:ext cx="8229600" cy="6334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b="1" dirty="0"/>
              <a:t>Sieťový (komunikačný) protokol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260850" y="5013325"/>
            <a:ext cx="4787900" cy="1655763"/>
          </a:xfrm>
        </p:spPr>
        <p:txBody>
          <a:bodyPr rtlCol="0">
            <a:normAutofit fontScale="700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Norma pozostávajúca z pravidiel, formátov a procedúr určených na výmenu údajov (spojenie, komunikácia, prenos údajov) medzi pracovnými stanicami v počítačovej sieti.</a:t>
            </a:r>
          </a:p>
        </p:txBody>
      </p:sp>
      <p:sp>
        <p:nvSpPr>
          <p:cNvPr id="8" name="Zástupný objekt pre obsah 2"/>
          <p:cNvSpPr txBox="1">
            <a:spLocks/>
          </p:cNvSpPr>
          <p:nvPr/>
        </p:nvSpPr>
        <p:spPr>
          <a:xfrm>
            <a:off x="395288" y="5013325"/>
            <a:ext cx="3097212" cy="1516063"/>
          </a:xfrm>
          <a:prstGeom prst="rect">
            <a:avLst/>
          </a:prstGeom>
          <a:noFill/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b="1" dirty="0"/>
              <a:t>ISO/OSI model</a:t>
            </a:r>
          </a:p>
          <a:p>
            <a:pPr fontAlgn="auto">
              <a:spcAft>
                <a:spcPts val="0"/>
              </a:spcAft>
              <a:defRPr/>
            </a:pPr>
            <a:r>
              <a:rPr lang="sk-SK" dirty="0"/>
              <a:t>ISO – International Standard </a:t>
            </a:r>
            <a:r>
              <a:rPr lang="sk-SK" dirty="0" err="1"/>
              <a:t>Organization</a:t>
            </a:r>
            <a:endParaRPr lang="sk-SK" dirty="0"/>
          </a:p>
          <a:p>
            <a:pPr fontAlgn="auto">
              <a:spcAft>
                <a:spcPts val="0"/>
              </a:spcAft>
              <a:defRPr/>
            </a:pPr>
            <a:r>
              <a:rPr lang="sk-SK" dirty="0"/>
              <a:t>OSI –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System</a:t>
            </a:r>
            <a:r>
              <a:rPr lang="sk-SK" dirty="0"/>
              <a:t> </a:t>
            </a:r>
            <a:r>
              <a:rPr lang="sk-SK" dirty="0" err="1"/>
              <a:t>Interconnection</a:t>
            </a:r>
            <a:endParaRPr lang="sk-SK" dirty="0"/>
          </a:p>
        </p:txBody>
      </p:sp>
      <p:pic>
        <p:nvPicPr>
          <p:cNvPr id="34820" name="Picture 2" descr="http://shankys.ucoz.com/_bl/0/76561758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87413"/>
            <a:ext cx="4575175" cy="38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2" descr="Výsledok vyh&amp;lcaron;adávania obrázkov pre dopyt voip protocol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5225" y="906463"/>
            <a:ext cx="3929063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 descr="Výsledok vyh&amp;lcaron;adávania obrázkov pre dopyt ip protocol sta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2525" y="2844800"/>
            <a:ext cx="393065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4663" cy="1325562"/>
          </a:xfrm>
        </p:spPr>
        <p:txBody>
          <a:bodyPr/>
          <a:lstStyle/>
          <a:p>
            <a:r>
              <a:rPr lang="sk-SK" sz="2800" b="1" smtClean="0"/>
              <a:t>Aké technické prostriedky zabezpečujú korektné fungovanie počítačových sietí 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226060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Modem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/>
              <a:t>Opakovač</a:t>
            </a:r>
            <a:r>
              <a:rPr lang="sk-SK" dirty="0"/>
              <a:t> (</a:t>
            </a:r>
            <a:r>
              <a:rPr lang="sk-SK" dirty="0" err="1"/>
              <a:t>Repeater</a:t>
            </a:r>
            <a:r>
              <a:rPr lang="sk-SK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Rozbočovač (hub)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Most (</a:t>
            </a:r>
            <a:r>
              <a:rPr lang="sk-SK" dirty="0" err="1"/>
              <a:t>Bridge</a:t>
            </a:r>
            <a:r>
              <a:rPr lang="sk-SK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Prepínač (Switch)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Smerovač (Router)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Brána (</a:t>
            </a:r>
            <a:r>
              <a:rPr lang="sk-SK" dirty="0" err="1"/>
              <a:t>Gateway</a:t>
            </a:r>
            <a:r>
              <a:rPr lang="sk-SK" dirty="0"/>
              <a:t>)</a:t>
            </a:r>
          </a:p>
        </p:txBody>
      </p:sp>
      <p:pic>
        <p:nvPicPr>
          <p:cNvPr id="36867" name="Picture 2" descr="Networking devices and OSI mode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157663"/>
            <a:ext cx="8208963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Cisco Rout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6213" y="2065338"/>
            <a:ext cx="3240087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Výsledok vyh&amp;lcaron;adávania obrázkov pre dopyt ethernet hu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84500" y="2346325"/>
            <a:ext cx="2166938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 descr="Výsledok vyh&amp;lcaron;adávania obrázkov pre dopyt switch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3192463"/>
            <a:ext cx="38893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0" descr="Výsledok vyh&amp;lcaron;adávania obrázkov pre dopyt gateway cisc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00788" y="274638"/>
            <a:ext cx="2592387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692275" y="4611688"/>
            <a:ext cx="103346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4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806700" y="4652963"/>
            <a:ext cx="93821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37"/>
          <p:cNvPicPr>
            <a:picLocks noChangeArrowheads="1"/>
          </p:cNvPicPr>
          <p:nvPr>
            <p:custDataLst>
              <p:tags r:id="rId3"/>
            </p:custData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025900" y="4645025"/>
            <a:ext cx="8001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8" descr="Výsledok vyh&amp;lcaron;adávania obrázkov pre dopyt wa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1557338"/>
            <a:ext cx="8893175" cy="51117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895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Návrh a riadenie prevádzky v sieťach</a:t>
            </a:r>
          </a:p>
        </p:txBody>
      </p:sp>
      <p:pic>
        <p:nvPicPr>
          <p:cNvPr id="38915" name="Picture 6" descr="YouTube speed results for Rogers in Waterloo, Ontario. Results are not available in all locations yet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5111750"/>
            <a:ext cx="35274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Obdĺžnik 2"/>
          <p:cNvSpPr>
            <a:spLocks noChangeArrowheads="1"/>
          </p:cNvSpPr>
          <p:nvPr/>
        </p:nvSpPr>
        <p:spPr bwMode="auto">
          <a:xfrm>
            <a:off x="3779838" y="1141413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sz="1200">
                <a:latin typeface="Arial Black" pitchFamily="34" charset="0"/>
              </a:rPr>
              <a:t>odolnosť voči chybám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200">
                <a:latin typeface="Arial Black" pitchFamily="34" charset="0"/>
              </a:rPr>
              <a:t>škálovateľnosť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200">
                <a:latin typeface="Arial Black" pitchFamily="34" charset="0"/>
              </a:rPr>
              <a:t>kvalita služieb (QoS)</a:t>
            </a:r>
          </a:p>
          <a:p>
            <a:pPr marL="285750" indent="-285750">
              <a:buFont typeface="Arial" charset="0"/>
              <a:buChar char="•"/>
            </a:pPr>
            <a:r>
              <a:rPr lang="sk-SK" sz="1200">
                <a:latin typeface="Arial Black" pitchFamily="34" charset="0"/>
              </a:rPr>
              <a:t>bezpečnosť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3588" cy="1143000"/>
          </a:xfrm>
        </p:spPr>
        <p:txBody>
          <a:bodyPr/>
          <a:lstStyle/>
          <a:p>
            <a:r>
              <a:rPr lang="sk-SK" smtClean="0"/>
              <a:t>Priemyselná certifikácia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81BA0-4BCD-41C5-86D4-CD10E8278C59}" type="slidenum">
              <a:rPr lang="sk-SK"/>
              <a:pPr>
                <a:defRPr/>
              </a:pPr>
              <a:t>14</a:t>
            </a:fld>
            <a:endParaRPr lang="sk-SK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44650"/>
            <a:ext cx="5184775" cy="4679950"/>
          </a:xfrm>
          <a:prstGeom prst="rect">
            <a:avLst/>
          </a:prstGeom>
        </p:spPr>
        <p:txBody>
          <a:bodyPr lIns="54864" tIns="91440">
            <a:normAutofit fontScale="6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rgbClr val="3B5F8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rgbClr val="0F64E1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rgbClr val="00B0F0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  <a:defRPr/>
            </a:pPr>
            <a:endParaRPr lang="sk-SK" dirty="0"/>
          </a:p>
          <a:p>
            <a:pPr fontAlgn="auto">
              <a:spcAft>
                <a:spcPts val="0"/>
              </a:spcAft>
              <a:defRPr/>
            </a:pPr>
            <a:endParaRPr lang="sk-SK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Cisco Certified Entry Networking </a:t>
            </a:r>
            <a:r>
              <a:rPr lang="en-US" b="1" dirty="0"/>
              <a:t>Technician</a:t>
            </a:r>
            <a:r>
              <a:rPr lang="sk-SK" dirty="0"/>
              <a:t> (100-101 ICND1) </a:t>
            </a:r>
          </a:p>
          <a:p>
            <a:pPr fontAlgn="auto">
              <a:spcAft>
                <a:spcPts val="0"/>
              </a:spcAft>
              <a:defRPr/>
            </a:pPr>
            <a:endParaRPr lang="sk-SK" dirty="0"/>
          </a:p>
          <a:p>
            <a:pPr fontAlgn="auto">
              <a:spcAft>
                <a:spcPts val="0"/>
              </a:spcAft>
              <a:defRPr/>
            </a:pPr>
            <a:r>
              <a:rPr lang="sk-SK" dirty="0"/>
              <a:t>Cisco </a:t>
            </a:r>
            <a:r>
              <a:rPr lang="sk-SK" dirty="0" err="1"/>
              <a:t>Certified</a:t>
            </a:r>
            <a:r>
              <a:rPr lang="sk-SK" dirty="0"/>
              <a:t> </a:t>
            </a:r>
            <a:r>
              <a:rPr lang="sk-SK" dirty="0" err="1"/>
              <a:t>Networking</a:t>
            </a:r>
            <a:r>
              <a:rPr lang="sk-SK" dirty="0"/>
              <a:t> </a:t>
            </a:r>
            <a:r>
              <a:rPr lang="sk-SK" b="1" dirty="0" err="1"/>
              <a:t>Associate</a:t>
            </a:r>
            <a:r>
              <a:rPr lang="sk-SK" dirty="0"/>
              <a:t> (200-120 CCNA)</a:t>
            </a:r>
          </a:p>
          <a:p>
            <a:pPr fontAlgn="auto">
              <a:spcAft>
                <a:spcPts val="0"/>
              </a:spcAft>
              <a:defRPr/>
            </a:pPr>
            <a:endParaRPr lang="sk-SK" dirty="0"/>
          </a:p>
          <a:p>
            <a:pPr fontAlgn="auto">
              <a:spcAft>
                <a:spcPts val="0"/>
              </a:spcAft>
              <a:defRPr/>
            </a:pPr>
            <a:r>
              <a:rPr lang="sk-SK" dirty="0"/>
              <a:t>Cisco </a:t>
            </a:r>
            <a:r>
              <a:rPr lang="sk-SK" dirty="0" err="1"/>
              <a:t>Certified</a:t>
            </a:r>
            <a:r>
              <a:rPr lang="sk-SK" dirty="0"/>
              <a:t> </a:t>
            </a:r>
            <a:r>
              <a:rPr lang="sk-SK" dirty="0" err="1"/>
              <a:t>Network</a:t>
            </a:r>
            <a:r>
              <a:rPr lang="sk-SK" dirty="0"/>
              <a:t> </a:t>
            </a:r>
            <a:r>
              <a:rPr lang="sk-SK" b="1" dirty="0"/>
              <a:t>Professional</a:t>
            </a:r>
            <a:r>
              <a:rPr lang="sk-SK" dirty="0"/>
              <a:t> (642-902 </a:t>
            </a:r>
            <a:br>
              <a:rPr lang="sk-SK" dirty="0"/>
            </a:br>
            <a:r>
              <a:rPr lang="sk-SK" dirty="0"/>
              <a:t>ROUTE, 642-813 SWITCH, </a:t>
            </a:r>
            <a:br>
              <a:rPr lang="sk-SK" dirty="0"/>
            </a:br>
            <a:r>
              <a:rPr lang="sk-SK" dirty="0"/>
              <a:t>642-832 TSHOOT)</a:t>
            </a:r>
          </a:p>
          <a:p>
            <a:pPr fontAlgn="auto">
              <a:spcAft>
                <a:spcPts val="0"/>
              </a:spcAft>
              <a:defRPr/>
            </a:pPr>
            <a:endParaRPr lang="sk-SK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Cisco Certified Internetwork </a:t>
            </a:r>
            <a:r>
              <a:rPr lang="sk-SK" dirty="0"/>
              <a:t/>
            </a:r>
            <a:br>
              <a:rPr lang="sk-SK" dirty="0"/>
            </a:br>
            <a:r>
              <a:rPr lang="en-US" b="1" dirty="0"/>
              <a:t>Expert</a:t>
            </a:r>
            <a:endParaRPr lang="sk-SK" b="1" dirty="0"/>
          </a:p>
          <a:p>
            <a:pPr fontAlgn="auto">
              <a:spcAft>
                <a:spcPts val="0"/>
              </a:spcAft>
              <a:defRPr/>
            </a:pPr>
            <a:endParaRPr lang="sk-SK" b="1" dirty="0"/>
          </a:p>
          <a:p>
            <a:pPr fontAlgn="auto">
              <a:spcAft>
                <a:spcPts val="0"/>
              </a:spcAft>
              <a:defRPr/>
            </a:pPr>
            <a:r>
              <a:rPr lang="sk-SK" dirty="0"/>
              <a:t>Cisco </a:t>
            </a:r>
            <a:r>
              <a:rPr lang="sk-SK" dirty="0" err="1"/>
              <a:t>Certified</a:t>
            </a:r>
            <a:r>
              <a:rPr lang="sk-SK" dirty="0"/>
              <a:t> </a:t>
            </a:r>
            <a:r>
              <a:rPr lang="sk-SK" b="1" dirty="0" err="1"/>
              <a:t>Architect</a:t>
            </a:r>
            <a:endParaRPr lang="sk-SK" b="1" dirty="0"/>
          </a:p>
          <a:p>
            <a:pPr fontAlgn="auto">
              <a:spcAft>
                <a:spcPts val="0"/>
              </a:spcAft>
              <a:defRPr/>
            </a:pPr>
            <a:endParaRPr lang="sk-SK" dirty="0"/>
          </a:p>
        </p:txBody>
      </p:sp>
      <p:pic>
        <p:nvPicPr>
          <p:cNvPr id="39940" name="Picture 2" descr="http://www.unitek.com/training/cisco/ccna_images/U_Cisco_Training-lev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565400"/>
            <a:ext cx="38163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BlokTextu 2"/>
          <p:cNvSpPr txBox="1">
            <a:spLocks noChangeArrowheads="1"/>
          </p:cNvSpPr>
          <p:nvPr/>
        </p:nvSpPr>
        <p:spPr bwMode="auto">
          <a:xfrm>
            <a:off x="6300788" y="1365250"/>
            <a:ext cx="27432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Počítačové siete</a:t>
            </a: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Aplikácie počítačových sietí </a:t>
            </a: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Bezpečnosť v počítačových sieťach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Predmety študijného programu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472112"/>
          </a:xfrm>
        </p:spPr>
        <p:txBody>
          <a:bodyPr rtlCol="0">
            <a:normAutofit fontScale="47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Všeobecné a spoločensko-vedné predmety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Angličtina, Telesná výchova I a II, Estetika, Etika, Filozofia, Politológia, Psychológia, Sociológia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Základy matematiky, fyziky, elektrotechniky a informatiky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Repetitórium</a:t>
            </a: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z matematiky, Matematika I, Numerická matematika, pravdepodobnosť a matematická štatistika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Úvod do fyziky, Fyzika I, Fyzika II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Základy elektrotechnického inžinierstva, Základy inžinierstva materiálov,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Elektrotechnika</a:t>
            </a:r>
            <a:endParaRPr lang="sk-SK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err="1"/>
              <a:t>Základy</a:t>
            </a:r>
            <a:r>
              <a:rPr lang="en-US" b="1" dirty="0"/>
              <a:t> </a:t>
            </a:r>
            <a:r>
              <a:rPr lang="en-US" b="1" dirty="0" err="1"/>
              <a:t>algoritmizácie</a:t>
            </a:r>
            <a:r>
              <a:rPr lang="en-US" b="1" dirty="0"/>
              <a:t> a </a:t>
            </a:r>
            <a:r>
              <a:rPr lang="en-US" b="1" dirty="0" err="1"/>
              <a:t>programovania</a:t>
            </a:r>
            <a:r>
              <a:rPr lang="en-US" b="1" dirty="0"/>
              <a:t>, </a:t>
            </a:r>
            <a:r>
              <a:rPr lang="sk-SK" b="1" dirty="0"/>
              <a:t>Programovanie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Počítačový hardvér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>
                <a:solidFill>
                  <a:srgbClr val="FF0000"/>
                </a:solidFill>
              </a:rPr>
              <a:t>Princípy počítačového inžinierstva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sk-SK" b="1" dirty="0">
                <a:solidFill>
                  <a:srgbClr val="FF0000"/>
                </a:solidFill>
              </a:rPr>
              <a:t>Architektúry počítačových systémov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/>
              <a:t>Základy elektroniky a logických obvodov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Počítačový softvér a programovanie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>
                <a:solidFill>
                  <a:srgbClr val="FF0000"/>
                </a:solidFill>
              </a:rPr>
              <a:t>Základy softvérového inžinierstva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r>
              <a:rPr lang="sk-SK" b="1" dirty="0">
                <a:solidFill>
                  <a:srgbClr val="FF0000"/>
                </a:solidFill>
              </a:rPr>
              <a:t> Objektovo orientované programovanie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sk-SK" b="1" dirty="0">
                <a:solidFill>
                  <a:srgbClr val="FF0000"/>
                </a:solidFill>
              </a:rPr>
              <a:t>Operačné systémy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sk-SK" b="1" dirty="0">
                <a:solidFill>
                  <a:srgbClr val="FF0000"/>
                </a:solidFill>
              </a:rPr>
              <a:t>Databázové systémy,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sk-SK" b="1" dirty="0">
                <a:solidFill>
                  <a:srgbClr val="FF0000"/>
                </a:solidFill>
              </a:rPr>
              <a:t>Údajové štruktúry a algoritmy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/>
              <a:t>Programovanie v prostredí .NET</a:t>
            </a:r>
            <a:r>
              <a:rPr lang="en-US" b="1" dirty="0"/>
              <a:t>, </a:t>
            </a:r>
            <a:r>
              <a:rPr lang="sk-SK" b="1" dirty="0"/>
              <a:t>Komponentové programovanie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/>
              <a:t>Programovanie vstavaných systémov, Programovanie audio aplikácií</a:t>
            </a:r>
            <a:endParaRPr lang="en-US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Počítačové siete a k</a:t>
            </a:r>
            <a:r>
              <a:rPr lang="en-US" dirty="0" err="1"/>
              <a:t>omunika</a:t>
            </a:r>
            <a:r>
              <a:rPr lang="sk-SK" dirty="0" err="1"/>
              <a:t>čné</a:t>
            </a:r>
            <a:r>
              <a:rPr lang="sk-SK" dirty="0"/>
              <a:t> systémy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>
                <a:solidFill>
                  <a:srgbClr val="FF0000"/>
                </a:solidFill>
              </a:rPr>
              <a:t>Počítačové siete, Aplikácie počítačových sietí (CCNA 640-802), Bezpečnosť v počítačových sieťach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b="1" dirty="0" err="1"/>
              <a:t>Úvod</a:t>
            </a:r>
            <a:r>
              <a:rPr lang="en-US" b="1" dirty="0"/>
              <a:t> do </a:t>
            </a:r>
            <a:r>
              <a:rPr lang="en-US" b="1" dirty="0" err="1"/>
              <a:t>digitálnych</a:t>
            </a:r>
            <a:r>
              <a:rPr lang="en-US" b="1" dirty="0"/>
              <a:t> </a:t>
            </a:r>
            <a:r>
              <a:rPr lang="en-US" b="1" dirty="0" err="1"/>
              <a:t>komunikácií</a:t>
            </a:r>
            <a:r>
              <a:rPr lang="sk-SK" b="1" dirty="0"/>
              <a:t>, Prenosové média, Multimediálne signály v komunikačných sieťach, Mobilné technológie a služby, Satelitné technológie a služby, Rečové interaktívne komunikačné systémy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>
                <a:solidFill>
                  <a:srgbClr val="FF0000"/>
                </a:solidFill>
              </a:rPr>
              <a:t>Predmety štátnej skúšky</a:t>
            </a:r>
            <a:endParaRPr lang="en-US" b="1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>
                <a:solidFill>
                  <a:srgbClr val="FF0000"/>
                </a:solidFill>
              </a:rPr>
              <a:t>Bakalársky projekt, Bakalárska práca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dirty="0"/>
              <a:t>Kto bude študijný program zabezpečovať ?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1944217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3600" b="1" dirty="0">
                <a:ln w="19050" cmpd="sng">
                  <a:solidFill>
                    <a:schemeClr val="tx2"/>
                  </a:solidFill>
                </a:ln>
                <a:solidFill>
                  <a:schemeClr val="bg1"/>
                </a:solidFill>
              </a:rPr>
              <a:t>Katedra elektroniky a multimediálnych telekomunikácií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k-SK" dirty="0"/>
          </a:p>
        </p:txBody>
      </p:sp>
      <p:pic>
        <p:nvPicPr>
          <p:cNvPr id="41987" name="Obrázo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5488" y="5229225"/>
            <a:ext cx="261302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>
            <a:extLst>
              <a:ext uri="{FF2B5EF4-FFF2-40B4-BE49-F238E27FC236}"/>
            </a:extLst>
          </p:cNvPr>
          <p:cNvSpPr txBox="1"/>
          <p:nvPr/>
        </p:nvSpPr>
        <p:spPr>
          <a:xfrm>
            <a:off x="1979613" y="3744913"/>
            <a:ext cx="51847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noProof="1">
                <a:solidFill>
                  <a:schemeClr val="tx2">
                    <a:lumMod val="75000"/>
                  </a:schemeClr>
                </a:solidFill>
                <a:latin typeface="+mj-lt"/>
                <a:cs typeface="Myanmar Text" panose="020B0502040204020203" pitchFamily="34" charset="0"/>
              </a:rPr>
              <a:t>http://www.kemt.fei.tuke.sk</a:t>
            </a:r>
            <a:endParaRPr lang="sk-SK" sz="2800" dirty="0">
              <a:latin typeface="+mj-lt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9532" y="392364"/>
            <a:ext cx="8424936" cy="843266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Kde KEMT nájdete ?</a:t>
            </a:r>
            <a:endParaRPr lang="sk-SK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835150" y="6165850"/>
            <a:ext cx="33877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b="1" dirty="0">
                <a:solidFill>
                  <a:schemeClr val="tx2">
                    <a:lumMod val="75000"/>
                  </a:schemeClr>
                </a:solidFill>
                <a:latin typeface="+mj-lt"/>
                <a:cs typeface="Myanmar Text" panose="020B0502040204020203" pitchFamily="34" charset="0"/>
              </a:rPr>
              <a:t>Park Komenského 13</a:t>
            </a:r>
            <a:endParaRPr lang="sk-SK" sz="2400" b="1" dirty="0">
              <a:latin typeface="+mj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4435475"/>
            <a:ext cx="3767138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lokTextu 10">
            <a:extLst>
              <a:ext uri="{FF2B5EF4-FFF2-40B4-BE49-F238E27FC236}"/>
            </a:extLst>
          </p:cNvPr>
          <p:cNvSpPr txBox="1"/>
          <p:nvPr/>
        </p:nvSpPr>
        <p:spPr>
          <a:xfrm>
            <a:off x="5081588" y="1882775"/>
            <a:ext cx="3832225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sk-SK" sz="2800" b="1">
                <a:solidFill>
                  <a:srgbClr val="17375E"/>
                </a:solidFill>
                <a:latin typeface="Calibri" pitchFamily="34" charset="0"/>
              </a:rPr>
              <a:t>ul. Boženy Němcovej 32</a:t>
            </a:r>
          </a:p>
          <a:p>
            <a:pPr algn="ctr"/>
            <a:r>
              <a:rPr lang="sk-SK" sz="2800" b="1">
                <a:solidFill>
                  <a:srgbClr val="17375E"/>
                </a:solidFill>
                <a:latin typeface="Calibri" pitchFamily="34" charset="0"/>
              </a:rPr>
              <a:t>5. posch</a:t>
            </a:r>
            <a:endParaRPr lang="sk-SK" sz="2800" b="1">
              <a:latin typeface="Calibri" pitchFamily="34" charset="0"/>
            </a:endParaRPr>
          </a:p>
        </p:txBody>
      </p:sp>
      <p:pic>
        <p:nvPicPr>
          <p:cNvPr id="43013" name="Obrázo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82775"/>
            <a:ext cx="4560887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5760640" cy="1143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Personálne zloženie KEMT</a:t>
            </a:r>
            <a:endParaRPr lang="sk-SK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5058" name="Zástupný symbol obsahu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21605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sk-SK" sz="1800" smtClean="0">
                <a:solidFill>
                  <a:srgbClr val="002060"/>
                </a:solidFill>
              </a:rPr>
              <a:t>Vedúci katedry	: 	</a:t>
            </a:r>
            <a:r>
              <a:rPr lang="sk-SK" sz="2000" b="1" smtClean="0"/>
              <a:t>prof. Ing. Jozef Juhár, CSc.</a:t>
            </a:r>
          </a:p>
          <a:p>
            <a:pPr>
              <a:buFont typeface="Arial" charset="0"/>
              <a:buNone/>
            </a:pPr>
            <a:r>
              <a:rPr lang="sk-SK" sz="1800" smtClean="0">
                <a:solidFill>
                  <a:srgbClr val="002060"/>
                </a:solidFill>
              </a:rPr>
              <a:t>Členovia katedry: 		</a:t>
            </a:r>
            <a:r>
              <a:rPr lang="sk-SK" sz="1600" b="1" smtClean="0">
                <a:solidFill>
                  <a:srgbClr val="002060"/>
                </a:solidFill>
              </a:rPr>
              <a:t>11</a:t>
            </a:r>
            <a:r>
              <a:rPr lang="sk-SK" sz="1600" smtClean="0">
                <a:solidFill>
                  <a:srgbClr val="002060"/>
                </a:solidFill>
              </a:rPr>
              <a:t> profesorov</a:t>
            </a:r>
          </a:p>
          <a:p>
            <a:pPr lvl="2">
              <a:buFont typeface="Arial" charset="0"/>
              <a:buNone/>
            </a:pPr>
            <a:r>
              <a:rPr lang="sk-SK" sz="1600" b="1" smtClean="0">
                <a:solidFill>
                  <a:srgbClr val="002060"/>
                </a:solidFill>
              </a:rPr>
              <a:t>			4</a:t>
            </a:r>
            <a:r>
              <a:rPr lang="sk-SK" sz="1600" smtClean="0">
                <a:solidFill>
                  <a:srgbClr val="002060"/>
                </a:solidFill>
              </a:rPr>
              <a:t> docenti</a:t>
            </a:r>
          </a:p>
          <a:p>
            <a:pPr lvl="2">
              <a:buFont typeface="Arial" charset="0"/>
              <a:buNone/>
            </a:pPr>
            <a:r>
              <a:rPr lang="sk-SK" sz="1600" b="1" smtClean="0">
                <a:solidFill>
                  <a:srgbClr val="002060"/>
                </a:solidFill>
              </a:rPr>
              <a:t>			8</a:t>
            </a:r>
            <a:r>
              <a:rPr lang="sk-SK" sz="1600" smtClean="0">
                <a:solidFill>
                  <a:srgbClr val="002060"/>
                </a:solidFill>
              </a:rPr>
              <a:t> odborných asistentov</a:t>
            </a:r>
          </a:p>
          <a:p>
            <a:pPr lvl="2">
              <a:buFont typeface="Arial" charset="0"/>
              <a:buNone/>
            </a:pPr>
            <a:r>
              <a:rPr lang="sk-SK" sz="1600" b="1" smtClean="0">
                <a:solidFill>
                  <a:srgbClr val="002060"/>
                </a:solidFill>
              </a:rPr>
              <a:t>			15</a:t>
            </a:r>
            <a:r>
              <a:rPr lang="sk-SK" sz="1600" smtClean="0">
                <a:solidFill>
                  <a:srgbClr val="002060"/>
                </a:solidFill>
              </a:rPr>
              <a:t> doktorandov</a:t>
            </a:r>
          </a:p>
          <a:p>
            <a:pPr lvl="2">
              <a:buFont typeface="Arial" charset="0"/>
              <a:buNone/>
            </a:pPr>
            <a:r>
              <a:rPr lang="sk-SK" sz="1600" smtClean="0">
                <a:solidFill>
                  <a:srgbClr val="002060"/>
                </a:solidFill>
              </a:rPr>
              <a:t>			</a:t>
            </a:r>
            <a:r>
              <a:rPr lang="sk-SK" sz="1600" b="1" smtClean="0">
                <a:solidFill>
                  <a:srgbClr val="002060"/>
                </a:solidFill>
              </a:rPr>
              <a:t>2</a:t>
            </a:r>
            <a:r>
              <a:rPr lang="sk-SK" sz="1600" smtClean="0">
                <a:solidFill>
                  <a:srgbClr val="002060"/>
                </a:solidFill>
              </a:rPr>
              <a:t> THP pracovníci</a:t>
            </a:r>
            <a:endParaRPr lang="sk-SK" sz="900" smtClean="0">
              <a:solidFill>
                <a:srgbClr val="002060"/>
              </a:solidFill>
            </a:endParaRPr>
          </a:p>
        </p:txBody>
      </p:sp>
      <p:pic>
        <p:nvPicPr>
          <p:cNvPr id="45059" name="Obrázo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588" y="4005263"/>
            <a:ext cx="78708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Obrázo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6788" y="379413"/>
            <a:ext cx="2468562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6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yanmar Text" panose="020B0502040204020203" pitchFamily="34" charset="0"/>
                <a:cs typeface="Myanmar Text" panose="020B0502040204020203" pitchFamily="34" charset="0"/>
              </a:rPr>
              <a:t>Výučbové a výskumné laboratória KEMT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3744913"/>
          </a:xfrm>
        </p:spPr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</a:t>
            </a:r>
            <a:r>
              <a:rPr lang="sk-SK" dirty="0">
                <a:solidFill>
                  <a:srgbClr val="002060"/>
                </a:solidFill>
              </a:rPr>
              <a:t>počítačových sietí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rečových </a:t>
            </a:r>
            <a:r>
              <a:rPr lang="sk-SK" dirty="0">
                <a:solidFill>
                  <a:srgbClr val="002060"/>
                </a:solidFill>
              </a:rPr>
              <a:t>komunikačných </a:t>
            </a:r>
            <a:r>
              <a:rPr lang="pt-BR" dirty="0">
                <a:solidFill>
                  <a:srgbClr val="002060"/>
                </a:solidFill>
              </a:rPr>
              <a:t>technológií</a:t>
            </a:r>
            <a:endParaRPr lang="sk-SK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mobilných</a:t>
            </a:r>
            <a:r>
              <a:rPr lang="sk-SK" dirty="0">
                <a:solidFill>
                  <a:srgbClr val="002060"/>
                </a:solidFill>
              </a:rPr>
              <a:t> komunikačných</a:t>
            </a:r>
            <a:r>
              <a:rPr lang="pt-BR" dirty="0">
                <a:solidFill>
                  <a:srgbClr val="002060"/>
                </a:solidFill>
              </a:rPr>
              <a:t> technológií</a:t>
            </a:r>
            <a:endParaRPr lang="sk-SK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</a:t>
            </a:r>
            <a:r>
              <a:rPr lang="sk-SK" dirty="0">
                <a:solidFill>
                  <a:srgbClr val="002060"/>
                </a:solidFill>
              </a:rPr>
              <a:t>komunikačnej </a:t>
            </a:r>
            <a:r>
              <a:rPr lang="pt-BR" dirty="0">
                <a:solidFill>
                  <a:srgbClr val="002060"/>
                </a:solidFill>
              </a:rPr>
              <a:t>elektroniky</a:t>
            </a:r>
            <a:endParaRPr lang="sk-SK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</a:t>
            </a:r>
            <a:r>
              <a:rPr lang="sk-SK" dirty="0">
                <a:solidFill>
                  <a:srgbClr val="002060"/>
                </a:solidFill>
              </a:rPr>
              <a:t>vstavaných</a:t>
            </a:r>
            <a:r>
              <a:rPr lang="pt-BR" dirty="0">
                <a:solidFill>
                  <a:srgbClr val="002060"/>
                </a:solidFill>
              </a:rPr>
              <a:t> systémov</a:t>
            </a:r>
            <a:endParaRPr lang="sk-SK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</a:t>
            </a:r>
            <a:r>
              <a:rPr lang="sk-SK" dirty="0">
                <a:solidFill>
                  <a:srgbClr val="002060"/>
                </a:solidFill>
              </a:rPr>
              <a:t>senzorových komunikačných</a:t>
            </a:r>
            <a:r>
              <a:rPr lang="pt-BR" dirty="0">
                <a:solidFill>
                  <a:srgbClr val="002060"/>
                </a:solidFill>
              </a:rPr>
              <a:t> systémov</a:t>
            </a:r>
            <a:endParaRPr lang="sk-SK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>
                <a:solidFill>
                  <a:srgbClr val="002060"/>
                </a:solidFill>
              </a:rPr>
              <a:t>Laboratórium </a:t>
            </a:r>
            <a:r>
              <a:rPr lang="sk-SK" dirty="0" err="1">
                <a:solidFill>
                  <a:srgbClr val="002060"/>
                </a:solidFill>
              </a:rPr>
              <a:t>opto</a:t>
            </a:r>
            <a:r>
              <a:rPr lang="sk-SK" dirty="0">
                <a:solidFill>
                  <a:srgbClr val="002060"/>
                </a:solidFill>
              </a:rPr>
              <a:t>-komunikačných systémov</a:t>
            </a:r>
            <a:endParaRPr lang="pt-BR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</a:rPr>
              <a:t>Laboratórium merania a meracích systémov</a:t>
            </a:r>
            <a:endParaRPr lang="sk-SK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Obsah</a:t>
            </a:r>
          </a:p>
        </p:txBody>
      </p:sp>
      <p:sp>
        <p:nvSpPr>
          <p:cNvPr id="16386" name="Zástupný objekt pre obsah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r>
              <a:rPr lang="sk-SK" sz="2800" smtClean="0"/>
              <a:t>Veľmi stručný úvod do problematiky počítačových sietí</a:t>
            </a:r>
          </a:p>
          <a:p>
            <a:pPr lvl="1"/>
            <a:r>
              <a:rPr lang="sk-SK" sz="2400" smtClean="0"/>
              <a:t>Náplň študijného programu „Počítačové siete“</a:t>
            </a:r>
          </a:p>
          <a:p>
            <a:r>
              <a:rPr lang="sk-SK" sz="2800" smtClean="0"/>
              <a:t>Predmety v študijnom programe „Počítačové siete“</a:t>
            </a:r>
          </a:p>
          <a:p>
            <a:r>
              <a:rPr lang="sk-SK" sz="2800" smtClean="0"/>
              <a:t>Katedra elektroniky a multimediálnych telekomunikácií</a:t>
            </a:r>
          </a:p>
          <a:p>
            <a:pPr lvl="1"/>
            <a:r>
              <a:rPr lang="sk-SK" sz="2400" smtClean="0"/>
              <a:t>Personál</a:t>
            </a:r>
          </a:p>
          <a:p>
            <a:pPr lvl="1"/>
            <a:r>
              <a:rPr lang="sk-SK" sz="2400" smtClean="0"/>
              <a:t>Laboratóriá</a:t>
            </a:r>
          </a:p>
          <a:p>
            <a:pPr lvl="1"/>
            <a:r>
              <a:rPr lang="sk-SK" sz="2400" smtClean="0"/>
              <a:t>Výskumný program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Podnadpis 2"/>
          <p:cNvSpPr txBox="1">
            <a:spLocks/>
          </p:cNvSpPr>
          <p:nvPr/>
        </p:nvSpPr>
        <p:spPr bwMode="auto">
          <a:xfrm>
            <a:off x="5003800" y="1773238"/>
            <a:ext cx="4017963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80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800" dirty="0">
                <a:solidFill>
                  <a:srgbClr val="002060"/>
                </a:solidFill>
                <a:cs typeface="+mn-cs"/>
              </a:rPr>
              <a:t>Návrh sieťovej infraštruktúry</a:t>
            </a:r>
          </a:p>
          <a:p>
            <a:pPr marL="2880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800" dirty="0">
                <a:solidFill>
                  <a:srgbClr val="002060"/>
                </a:solidFill>
                <a:cs typeface="+mn-cs"/>
              </a:rPr>
              <a:t>Pevné a bezdrôtové technológie</a:t>
            </a:r>
          </a:p>
          <a:p>
            <a:pPr marL="2880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800" dirty="0">
                <a:solidFill>
                  <a:srgbClr val="002060"/>
                </a:solidFill>
                <a:cs typeface="+mn-cs"/>
              </a:rPr>
              <a:t>Konfigurácia zariadení</a:t>
            </a:r>
          </a:p>
          <a:p>
            <a:pPr marL="2880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800" dirty="0">
                <a:solidFill>
                  <a:srgbClr val="002060"/>
                </a:solidFill>
                <a:cs typeface="+mn-cs"/>
              </a:rPr>
              <a:t>Realizácia útokov bezdrôtových sietí</a:t>
            </a:r>
          </a:p>
          <a:p>
            <a:pPr marL="2880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800" dirty="0">
                <a:solidFill>
                  <a:srgbClr val="002060"/>
                </a:solidFill>
                <a:cs typeface="+mn-cs"/>
              </a:rPr>
              <a:t>Simulácie kryptografických systémov</a:t>
            </a:r>
          </a:p>
          <a:p>
            <a:pPr marL="2880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sk-SK" sz="1800" dirty="0">
                <a:solidFill>
                  <a:srgbClr val="002060"/>
                </a:solidFill>
                <a:cs typeface="+mn-cs"/>
              </a:rPr>
              <a:t>Experimentálne modelovanie </a:t>
            </a:r>
            <a:r>
              <a:rPr lang="en-US" sz="1800" dirty="0">
                <a:solidFill>
                  <a:srgbClr val="002060"/>
                </a:solidFill>
                <a:cs typeface="+mn-cs"/>
              </a:rPr>
              <a:t>s</a:t>
            </a:r>
            <a:r>
              <a:rPr lang="sk-SK" sz="1800" dirty="0" err="1">
                <a:solidFill>
                  <a:srgbClr val="002060"/>
                </a:solidFill>
                <a:cs typeface="+mn-cs"/>
              </a:rPr>
              <a:t>teganografických</a:t>
            </a:r>
            <a:r>
              <a:rPr lang="sk-SK" sz="1800" dirty="0">
                <a:solidFill>
                  <a:srgbClr val="002060"/>
                </a:solidFill>
                <a:cs typeface="+mn-cs"/>
              </a:rPr>
              <a:t> kanálov</a:t>
            </a:r>
          </a:p>
          <a:p>
            <a:pPr marL="342900" indent="-3429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endParaRPr lang="sk-SK" sz="2400" dirty="0">
              <a:cs typeface="+mn-cs"/>
            </a:endParaRPr>
          </a:p>
          <a:p>
            <a:pPr marL="342900" indent="-342900" fontAlgn="auto">
              <a:lnSpc>
                <a:spcPct val="100000"/>
              </a:lnSpc>
              <a:spcAft>
                <a:spcPts val="0"/>
              </a:spcAft>
              <a:buFontTx/>
              <a:buChar char="-"/>
              <a:defRPr/>
            </a:pPr>
            <a:endParaRPr lang="sk-SK" sz="2400" dirty="0">
              <a:cs typeface="+mn-cs"/>
            </a:endParaRPr>
          </a:p>
        </p:txBody>
      </p:sp>
      <p:pic>
        <p:nvPicPr>
          <p:cNvPr id="48130" name="Obrázo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4050" y="4214813"/>
            <a:ext cx="2963863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Obrázo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3536950"/>
            <a:ext cx="35321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Nadpis 6"/>
          <p:cNvSpPr txBox="1">
            <a:spLocks/>
          </p:cNvSpPr>
          <p:nvPr/>
        </p:nvSpPr>
        <p:spPr>
          <a:xfrm>
            <a:off x="5004048" y="116632"/>
            <a:ext cx="3693096" cy="142617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1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Myanmar Text" panose="020B0502040204020203" pitchFamily="34" charset="0"/>
              </a:rPr>
              <a:t>Laboratórium počítačových sietí</a:t>
            </a:r>
            <a:endParaRPr lang="sk-SK" sz="2200" dirty="0">
              <a:latin typeface="+mj-lt"/>
              <a:ea typeface="+mj-ea"/>
              <a:cs typeface="+mj-cs"/>
            </a:endParaRPr>
          </a:p>
        </p:txBody>
      </p:sp>
      <p:pic>
        <p:nvPicPr>
          <p:cNvPr id="48133" name="Obrázo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20650"/>
            <a:ext cx="36449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Výsledok vyh&amp;lcaron;adávania obrázkov pre dopyt cisco network academ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3388" y="4743450"/>
            <a:ext cx="107156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284663" y="4508500"/>
            <a:ext cx="453548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sk-SK" altLang="sk-SK" sz="1600" b="1" dirty="0">
                <a:solidFill>
                  <a:srgbClr val="002060"/>
                </a:solidFill>
                <a:latin typeface="+mn-lt"/>
                <a:ea typeface="MS PGothic" pitchFamily="34" charset="-128"/>
                <a:cs typeface="Times New Roman" pitchFamily="18" charset="0"/>
              </a:rPr>
              <a:t>Výskumné zameranie:</a:t>
            </a:r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altLang="sk-SK" sz="1600" dirty="0">
                <a:solidFill>
                  <a:srgbClr val="002060"/>
                </a:solidFill>
                <a:latin typeface="+mn-lt"/>
                <a:ea typeface="MS PGothic" pitchFamily="34" charset="-128"/>
                <a:cs typeface="Times New Roman" pitchFamily="18" charset="0"/>
              </a:rPr>
              <a:t>Návrh a analýza kryptografických blokov</a:t>
            </a:r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altLang="sk-SK" sz="1600" dirty="0">
                <a:solidFill>
                  <a:srgbClr val="002060"/>
                </a:solidFill>
                <a:latin typeface="+mn-lt"/>
                <a:ea typeface="MS PGothic" pitchFamily="34" charset="-128"/>
                <a:cs typeface="Times New Roman" pitchFamily="18" charset="0"/>
              </a:rPr>
              <a:t>Útoky na kryptografický HW pomocou postranných kanálov</a:t>
            </a:r>
          </a:p>
          <a:p>
            <a:pPr marL="2857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altLang="sk-SK" sz="1600" dirty="0">
                <a:solidFill>
                  <a:srgbClr val="002060"/>
                </a:solidFill>
                <a:latin typeface="+mn-lt"/>
                <a:ea typeface="MS PGothic" pitchFamily="34" charset="-128"/>
                <a:cs typeface="Times New Roman" pitchFamily="18" charset="0"/>
              </a:rPr>
              <a:t>Návrh a realizácia vložených systémov na báze FPGA, MCU a DSP</a:t>
            </a:r>
            <a:endParaRPr lang="en-US" altLang="sk-SK" sz="1600" dirty="0">
              <a:solidFill>
                <a:srgbClr val="002060"/>
              </a:solidFill>
              <a:latin typeface="+mn-lt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49154" name="Picture 5" descr="IMG_50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1125538"/>
            <a:ext cx="453548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7913" y="13335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92213" y="4343400"/>
            <a:ext cx="19812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251520" y="188640"/>
            <a:ext cx="8640960" cy="7417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k-SK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Laboratórium vložených systémov</a:t>
            </a:r>
            <a:endParaRPr lang="sk-SK" sz="2200" dirty="0"/>
          </a:p>
        </p:txBody>
      </p:sp>
    </p:spTree>
  </p:cSld>
  <p:clrMapOvr>
    <a:masterClrMapping/>
  </p:clrMapOvr>
  <p:transition advClick="0" advTm="5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01638" y="931863"/>
            <a:ext cx="8491537" cy="1201737"/>
          </a:xfrm>
        </p:spPr>
        <p:txBody>
          <a:bodyPr rtlCol="0">
            <a:normAutofit fontScale="85000" lnSpcReduction="20000"/>
          </a:bodyPr>
          <a:lstStyle/>
          <a:p>
            <a:pPr marL="352425" lvl="2" indent="-1841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err="1">
                <a:solidFill>
                  <a:srgbClr val="002060"/>
                </a:solidFill>
              </a:rPr>
              <a:t>Altera</a:t>
            </a:r>
            <a:r>
              <a:rPr lang="sk-SK" dirty="0">
                <a:solidFill>
                  <a:srgbClr val="002060"/>
                </a:solidFill>
              </a:rPr>
              <a:t> pre prácu s obvodmi </a:t>
            </a:r>
            <a:r>
              <a:rPr lang="sk-SK" b="1" dirty="0">
                <a:solidFill>
                  <a:srgbClr val="002060"/>
                </a:solidFill>
              </a:rPr>
              <a:t>FPGA</a:t>
            </a:r>
            <a:r>
              <a:rPr lang="sk-SK" dirty="0">
                <a:solidFill>
                  <a:srgbClr val="002060"/>
                </a:solidFill>
              </a:rPr>
              <a:t> a</a:t>
            </a:r>
          </a:p>
          <a:p>
            <a:pPr marL="352425" lvl="2" indent="-1841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>
                <a:solidFill>
                  <a:srgbClr val="002060"/>
                </a:solidFill>
              </a:rPr>
              <a:t>Mentor </a:t>
            </a:r>
            <a:r>
              <a:rPr lang="sk-SK" b="1" dirty="0" err="1">
                <a:solidFill>
                  <a:srgbClr val="002060"/>
                </a:solidFill>
              </a:rPr>
              <a:t>Graphics</a:t>
            </a:r>
            <a:r>
              <a:rPr lang="sk-SK" b="1" dirty="0">
                <a:solidFill>
                  <a:srgbClr val="002060"/>
                </a:solidFill>
              </a:rPr>
              <a:t> </a:t>
            </a:r>
            <a:r>
              <a:rPr lang="sk-SK" dirty="0">
                <a:solidFill>
                  <a:srgbClr val="002060"/>
                </a:solidFill>
              </a:rPr>
              <a:t>pre prácu s obvodmi </a:t>
            </a:r>
            <a:r>
              <a:rPr lang="sk-SK" b="1" dirty="0" err="1">
                <a:solidFill>
                  <a:srgbClr val="002060"/>
                </a:solidFill>
              </a:rPr>
              <a:t>ASIC</a:t>
            </a:r>
            <a:r>
              <a:rPr lang="sk-SK" dirty="0">
                <a:solidFill>
                  <a:srgbClr val="002060"/>
                </a:solidFill>
              </a:rPr>
              <a:t> (zákaznícke integrované obvody, resp. integrované obvody navrhnuté a vyrábané pre určitú špecifickú aplikáciu)</a:t>
            </a:r>
            <a:r>
              <a:rPr lang="sk-SK" i="1" dirty="0">
                <a:solidFill>
                  <a:srgbClr val="002060"/>
                </a:solidFill>
              </a:rPr>
              <a:t> </a:t>
            </a:r>
          </a:p>
          <a:p>
            <a:pPr marL="450850" lvl="1" indent="-18415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000" b="1" dirty="0">
              <a:solidFill>
                <a:srgbClr val="002060"/>
              </a:solidFill>
            </a:endParaRPr>
          </a:p>
        </p:txBody>
      </p:sp>
      <p:pic>
        <p:nvPicPr>
          <p:cNvPr id="50178" name="Picture 1" descr="E:\User\Palo\Prezentacia_DaR\FOTO\DSC_04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1525" y="3870325"/>
            <a:ext cx="422275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1" descr="E:\User\FOTO_VIDEO\Labak_132-ka-FOTO\20120207_1453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638" y="3894138"/>
            <a:ext cx="3738562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lokTextu 10"/>
          <p:cNvSpPr txBox="1"/>
          <p:nvPr/>
        </p:nvSpPr>
        <p:spPr>
          <a:xfrm>
            <a:off x="0" y="188640"/>
            <a:ext cx="9144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Myanmar Text" panose="020B0502040204020203" pitchFamily="34" charset="0"/>
              </a:rPr>
              <a:t>Laboratórium komunikačnej elektroniky</a:t>
            </a:r>
          </a:p>
        </p:txBody>
      </p:sp>
      <p:pic>
        <p:nvPicPr>
          <p:cNvPr id="50181" name="Picture 3" descr="E:\User\FOTO_VIDEO\Labak_132-ka-FOTO\20120207_1456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8" y="2263775"/>
            <a:ext cx="2754312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2" descr="E:\User\FOTO_VIDEO\FOTO_merania na TUI jun 2012\fotky_labak_ilmenau\DSCN366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3800" y="2276475"/>
            <a:ext cx="27368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" descr="E:\User\Palo\Prezentacia_DaR\FOTO\kemt_cpld_ki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3725" y="2282825"/>
            <a:ext cx="28765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468313" y="1516063"/>
            <a:ext cx="4103687" cy="1584325"/>
          </a:xfrm>
        </p:spPr>
        <p:txBody>
          <a:bodyPr rtlCol="0">
            <a:normAutofit fontScale="92500" lnSpcReduction="10000"/>
          </a:bodyPr>
          <a:lstStyle/>
          <a:p>
            <a:pPr marL="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Interaktívna rečová a </a:t>
            </a:r>
            <a:r>
              <a:rPr lang="sk-SK" sz="2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multimodálna</a:t>
            </a:r>
            <a:r>
              <a:rPr lang="sk-SK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komunikácia človek – stroj</a:t>
            </a:r>
          </a:p>
          <a:p>
            <a:pPr marL="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sk-SK" sz="2000" dirty="0">
              <a:solidFill>
                <a:srgbClr val="002060"/>
              </a:solidFill>
            </a:endParaRPr>
          </a:p>
          <a:p>
            <a:pPr marL="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Mobilné Ad-Hoc (MANET) a kognitívne siete</a:t>
            </a:r>
            <a:endParaRPr lang="sk-SK" sz="2000" dirty="0">
              <a:solidFill>
                <a:srgbClr val="00206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0" y="188640"/>
            <a:ext cx="9144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Myanmar Text" panose="020B0502040204020203" pitchFamily="34" charset="0"/>
              </a:rPr>
              <a:t>Laboratórium rečových a mobilných technológií</a:t>
            </a:r>
          </a:p>
        </p:txBody>
      </p:sp>
      <p:pic>
        <p:nvPicPr>
          <p:cNvPr id="51203" name="Picture 2" descr="Výsledok vyh&amp;lcaron;adávania obrázkov pre dopyt ad-hoc networ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5" y="3573463"/>
            <a:ext cx="4637088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Výsledok vyh&amp;lcaron;adávania obrázkov pre dopyt ad-hoc netw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9263" y="3573463"/>
            <a:ext cx="3260725" cy="291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Obrázok 6" descr="DSC_07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5775" y="865188"/>
            <a:ext cx="3224213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4896544" cy="83169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Pracovisko UWB komunikačných technológií</a:t>
            </a:r>
            <a:endParaRPr lang="sk-SK" sz="2200" dirty="0"/>
          </a:p>
        </p:txBody>
      </p:sp>
      <p:sp>
        <p:nvSpPr>
          <p:cNvPr id="52226" name="Zástupný symbol obsahu 3"/>
          <p:cNvSpPr>
            <a:spLocks noGrp="1" noChangeArrowheads="1"/>
          </p:cNvSpPr>
          <p:nvPr>
            <p:ph idx="1"/>
          </p:nvPr>
        </p:nvSpPr>
        <p:spPr>
          <a:xfrm>
            <a:off x="415925" y="3933825"/>
            <a:ext cx="4537075" cy="2406650"/>
          </a:xfrm>
        </p:spPr>
        <p:txBody>
          <a:bodyPr>
            <a:spAutoFit/>
          </a:bodyPr>
          <a:lstStyle/>
          <a:p>
            <a:pPr marL="269875" indent="-269875">
              <a:buFontTx/>
              <a:buChar char="•"/>
            </a:pPr>
            <a:r>
              <a:rPr lang="sk-SK" sz="1600" smtClean="0">
                <a:solidFill>
                  <a:srgbClr val="002060"/>
                </a:solidFill>
                <a:ea typeface="MS PGothic" pitchFamily="34" charset="-128"/>
                <a:cs typeface="Times New Roman" pitchFamily="18" charset="0"/>
              </a:rPr>
              <a:t>Detekcia, lokalizácia a sledovanie osôb pohybujúcich sa za prekážkou (napr. za stenou) UWB radarom a UWB radarovou senzorovou sieťou</a:t>
            </a:r>
          </a:p>
          <a:p>
            <a:pPr marL="269875" indent="-269875">
              <a:buFontTx/>
              <a:buChar char="•"/>
            </a:pPr>
            <a:r>
              <a:rPr lang="sk-SK" sz="1600" smtClean="0">
                <a:solidFill>
                  <a:srgbClr val="002060"/>
                </a:solidFill>
                <a:ea typeface="MS PGothic" pitchFamily="34" charset="-128"/>
                <a:cs typeface="Times New Roman" pitchFamily="18" charset="0"/>
              </a:rPr>
              <a:t>Lokalizácia nehybných osôb nachádzajúcich sa za prekážkou na základe detekcie ich životných funkcií (napr. dýchania, činnosti srdca)</a:t>
            </a:r>
          </a:p>
          <a:p>
            <a:pPr marL="269875" indent="-269875">
              <a:buFontTx/>
              <a:buChar char="•"/>
            </a:pPr>
            <a:r>
              <a:rPr lang="sk-SK" sz="1600" smtClean="0">
                <a:solidFill>
                  <a:srgbClr val="002060"/>
                </a:solidFill>
                <a:ea typeface="MS PGothic" pitchFamily="34" charset="-128"/>
                <a:cs typeface="Times New Roman" pitchFamily="18" charset="0"/>
              </a:rPr>
              <a:t>Detekcia, lokalizácia a sledovanie osôb v prípade mimoriadnych situácií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 t="3294"/>
          <a:stretch>
            <a:fillRect/>
          </a:stretch>
        </p:blipFill>
        <p:spPr bwMode="auto">
          <a:xfrm>
            <a:off x="488950" y="1341438"/>
            <a:ext cx="446405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88913"/>
            <a:ext cx="346075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5450" y="4221163"/>
            <a:ext cx="345598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Obrázok 2" descr="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884238"/>
            <a:ext cx="3786187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Obrázok 3" descr="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884238"/>
            <a:ext cx="378777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Obrázok 4" descr="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960813"/>
            <a:ext cx="37877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Obrázok 5" descr="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4010025"/>
            <a:ext cx="3719512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0" y="116632"/>
            <a:ext cx="9144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Myanmar Text" panose="020B0502040204020203" pitchFamily="34" charset="0"/>
              </a:rPr>
              <a:t>Pracovisko </a:t>
            </a:r>
            <a:r>
              <a:rPr lang="sk-SK" sz="3000" b="1" dirty="0" err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Myanmar Text" panose="020B0502040204020203" pitchFamily="34" charset="0"/>
              </a:rPr>
              <a:t>opto</a:t>
            </a:r>
            <a:r>
              <a:rPr lang="sk-SK" sz="30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Myanmar Text" panose="020B0502040204020203" pitchFamily="34" charset="0"/>
              </a:rPr>
              <a:t>-komunikačných systémov</a:t>
            </a:r>
          </a:p>
        </p:txBody>
      </p:sp>
    </p:spTree>
  </p:cSld>
  <p:clrMapOvr>
    <a:masterClrMapping/>
  </p:clrMapOvr>
  <p:transition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395288" y="1077913"/>
            <a:ext cx="8353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sk-SK" altLang="sk-SK" sz="1600" b="1">
                <a:solidFill>
                  <a:srgbClr val="00206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Vývoj a testovanie metód spracovania signálov MIMO systémov</a:t>
            </a:r>
          </a:p>
          <a:p>
            <a:pPr marL="285750" indent="-285750">
              <a:buFont typeface="Arial" charset="0"/>
              <a:buChar char="•"/>
            </a:pPr>
            <a:endParaRPr lang="sk-SK" altLang="sk-SK" sz="1600" b="1">
              <a:solidFill>
                <a:srgbClr val="002060"/>
              </a:solidFill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sk-SK" altLang="sk-SK" sz="1600" b="1">
                <a:solidFill>
                  <a:srgbClr val="00206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Merania, testovanie a spracovanie vysokofrekvenčných signálov do 6,6GHz s praktickým využitím v oblasti WIFI, WIMAX, GPS, FMCW radary apod.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51520" y="188640"/>
            <a:ext cx="8640960" cy="88883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k-SK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Pracovisko </a:t>
            </a:r>
            <a:r>
              <a:rPr lang="en-US" sz="3400" b="1" dirty="0" err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vysokofrekven</a:t>
            </a:r>
            <a:r>
              <a:rPr lang="sk-SK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č</a:t>
            </a:r>
            <a:r>
              <a:rPr lang="en-US" sz="3400" b="1" dirty="0" err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nej</a:t>
            </a:r>
            <a:r>
              <a:rPr lang="en-US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 </a:t>
            </a:r>
            <a:r>
              <a:rPr lang="en-US" sz="3400" b="1" dirty="0" err="1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elektroniky</a:t>
            </a:r>
            <a:endParaRPr lang="sk-SK" sz="2200" dirty="0"/>
          </a:p>
        </p:txBody>
      </p:sp>
      <p:pic>
        <p:nvPicPr>
          <p:cNvPr id="55299" name="Picture 6" descr="kemt 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88013" y="2462213"/>
            <a:ext cx="320516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 descr="LISKA_V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3795713"/>
            <a:ext cx="4067175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kemt 0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" y="2605088"/>
            <a:ext cx="2466975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8129588" y="5734050"/>
            <a:ext cx="609600" cy="520700"/>
          </a:xfrm>
        </p:spPr>
        <p:txBody>
          <a:bodyPr/>
          <a:lstStyle/>
          <a:p>
            <a:pPr>
              <a:defRPr/>
            </a:pPr>
            <a:fld id="{7BA4C3F0-4BA8-4F31-8917-B1897120F038}" type="slidenum">
              <a:rPr lang="sk-SK"/>
              <a:pPr>
                <a:defRPr/>
              </a:pPr>
              <a:t>27</a:t>
            </a:fld>
            <a:endParaRPr lang="sk-SK"/>
          </a:p>
        </p:txBody>
      </p:sp>
      <p:pic>
        <p:nvPicPr>
          <p:cNvPr id="56322" name="Obrázok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4264025"/>
            <a:ext cx="403383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251520" y="188640"/>
            <a:ext cx="439248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k-SK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Pracovisko digitálnych televíznych systémov</a:t>
            </a:r>
            <a:endParaRPr lang="sk-SK" sz="2200" dirty="0"/>
          </a:p>
        </p:txBody>
      </p:sp>
      <p:sp>
        <p:nvSpPr>
          <p:cNvPr id="56324" name="Rectangle 3"/>
          <p:cNvSpPr txBox="1">
            <a:spLocks noChangeArrowheads="1"/>
          </p:cNvSpPr>
          <p:nvPr/>
        </p:nvSpPr>
        <p:spPr bwMode="auto">
          <a:xfrm>
            <a:off x="296863" y="1484313"/>
            <a:ext cx="4059237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altLang="sk-SK" sz="2000">
                <a:solidFill>
                  <a:srgbClr val="00206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Koexistencia LTE 800 a DVB-T/T2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altLang="sk-SK" sz="2000">
              <a:solidFill>
                <a:srgbClr val="002060"/>
              </a:solidFill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altLang="sk-SK" sz="2000">
                <a:solidFill>
                  <a:srgbClr val="00206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Návrh a realizácia infraštruktúry pre interaktívny  viapohľadový videostríming pre podporu výučby </a:t>
            </a: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sk-SK" altLang="sk-SK" sz="2000">
              <a:solidFill>
                <a:srgbClr val="002060"/>
              </a:solidFill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  <a:p>
            <a:pPr marL="285750" indent="-28575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sk-SK" altLang="sk-SK" sz="2000">
                <a:solidFill>
                  <a:srgbClr val="002060"/>
                </a:solidFill>
                <a:latin typeface="Calibri" pitchFamily="34" charset="0"/>
                <a:ea typeface="MS PGothic" pitchFamily="34" charset="-128"/>
                <a:cs typeface="Times New Roman" pitchFamily="18" charset="0"/>
              </a:rPr>
              <a:t>Návrh algoritmov pre maskovanie poškodených videosekvencií pri prenose cez satelitné kanály.</a:t>
            </a:r>
            <a:endParaRPr lang="en-US" altLang="sk-SK" sz="2000">
              <a:solidFill>
                <a:srgbClr val="002060"/>
              </a:solidFill>
              <a:latin typeface="Calibri" pitchFamily="34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9925" y="476250"/>
            <a:ext cx="24034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592513"/>
            <a:ext cx="4033837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83647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sz="3400" b="1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Myanmar Text" panose="020B0502040204020203" pitchFamily="34" charset="0"/>
              </a:rPr>
              <a:t>Laboratórium merania a meracích systémov</a:t>
            </a:r>
            <a:endParaRPr lang="sk-SK" sz="2200" dirty="0"/>
          </a:p>
        </p:txBody>
      </p:sp>
      <p:sp>
        <p:nvSpPr>
          <p:cNvPr id="57346" name="Zástupný symbol obsahu 3"/>
          <p:cNvSpPr>
            <a:spLocks noGrp="1" noChangeArrowheads="1"/>
          </p:cNvSpPr>
          <p:nvPr>
            <p:ph idx="1"/>
          </p:nvPr>
        </p:nvSpPr>
        <p:spPr>
          <a:xfrm>
            <a:off x="298450" y="1057275"/>
            <a:ext cx="4273550" cy="2862263"/>
          </a:xfrm>
        </p:spPr>
        <p:txBody>
          <a:bodyPr>
            <a:spAutoFit/>
          </a:bodyPr>
          <a:lstStyle/>
          <a:p>
            <a:pPr marL="0" indent="0">
              <a:buSzPct val="200000"/>
              <a:buFont typeface="Arial" charset="0"/>
              <a:buNone/>
            </a:pPr>
            <a:r>
              <a:rPr lang="sk-SK" sz="1800" b="1" smtClean="0">
                <a:solidFill>
                  <a:srgbClr val="002060"/>
                </a:solidFill>
                <a:ea typeface="MS PGothic" pitchFamily="34" charset="-128"/>
                <a:cs typeface="Times New Roman" pitchFamily="18" charset="0"/>
              </a:rPr>
              <a:t>Základný stupeň celosvetovo uznávaného certifikátu z LabVIEW</a:t>
            </a:r>
          </a:p>
          <a:p>
            <a:pPr marL="0" indent="0">
              <a:buSzPct val="200000"/>
              <a:buFont typeface="Arial" charset="0"/>
              <a:buNone/>
            </a:pPr>
            <a:endParaRPr lang="sk-SK" sz="1800" b="1" smtClean="0">
              <a:solidFill>
                <a:srgbClr val="002060"/>
              </a:solidFill>
              <a:ea typeface="MS PGothic" pitchFamily="34" charset="-128"/>
              <a:cs typeface="Times New Roman" pitchFamily="18" charset="0"/>
            </a:endParaRPr>
          </a:p>
          <a:p>
            <a:pPr marL="0" indent="0">
              <a:buSzPct val="200000"/>
              <a:buFont typeface="Arial" charset="0"/>
              <a:buNone/>
            </a:pPr>
            <a:r>
              <a:rPr lang="sk-SK" sz="1800" b="1" smtClean="0">
                <a:solidFill>
                  <a:srgbClr val="002060"/>
                </a:solidFill>
                <a:ea typeface="MS PGothic" pitchFamily="34" charset="-128"/>
                <a:cs typeface="Times New Roman" pitchFamily="18" charset="0"/>
              </a:rPr>
              <a:t>Výskum analógovo číslicových a číslicovo analógových prevodníkov a rozhraní</a:t>
            </a:r>
          </a:p>
          <a:p>
            <a:pPr marL="0" indent="0">
              <a:buSzPct val="200000"/>
              <a:buFont typeface="Arial" charset="0"/>
              <a:buNone/>
            </a:pPr>
            <a:endParaRPr lang="sk-SK" sz="1800" b="1" smtClean="0">
              <a:solidFill>
                <a:srgbClr val="002060"/>
              </a:solidFill>
              <a:ea typeface="MS PGothic" pitchFamily="34" charset="-128"/>
              <a:cs typeface="Times New Roman" pitchFamily="18" charset="0"/>
            </a:endParaRPr>
          </a:p>
          <a:p>
            <a:pPr marL="0" indent="0">
              <a:buSzPct val="200000"/>
              <a:buFont typeface="Arial" charset="0"/>
              <a:buNone/>
            </a:pPr>
            <a:r>
              <a:rPr lang="sk-SK" sz="1800" b="1" smtClean="0">
                <a:solidFill>
                  <a:srgbClr val="002060"/>
                </a:solidFill>
                <a:ea typeface="MS PGothic" pitchFamily="34" charset="-128"/>
                <a:cs typeface="Times New Roman" pitchFamily="18" charset="0"/>
              </a:rPr>
              <a:t>Výskum nových metód spracovania signálov z biologických objektov a človeka</a:t>
            </a:r>
          </a:p>
          <a:p>
            <a:pPr marL="0" indent="0">
              <a:buSzPct val="200000"/>
              <a:buFont typeface="Arial" charset="0"/>
              <a:buNone/>
            </a:pPr>
            <a:endParaRPr lang="sk-SK" sz="1800" smtClean="0">
              <a:solidFill>
                <a:srgbClr val="002060"/>
              </a:solidFill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57347" name="Picture 2" descr="E:\My documents\Word\Katedra\Propagacia foto\Telekomunikacie\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4151313"/>
            <a:ext cx="38925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151313"/>
            <a:ext cx="36925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4859338" y="1025525"/>
            <a:ext cx="3900487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2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Uplatnenie absolventov</a:t>
            </a:r>
          </a:p>
        </p:txBody>
      </p:sp>
      <p:pic>
        <p:nvPicPr>
          <p:cNvPr id="58370" name="Picture 2" descr="http://kemt.fei.tuke.sk/wp-content/uploads/2016/04/Halo_KEM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735263" y="1430338"/>
            <a:ext cx="3673475" cy="51943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Výsledok vyh&amp;lcaron;adávania obrázkov pre dopyt po&amp;ccaron;íta&amp;ccaron;ová sie&amp;tcaron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35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4787900" cy="692150"/>
          </a:xfrm>
        </p:spPr>
        <p:txBody>
          <a:bodyPr/>
          <a:lstStyle/>
          <a:p>
            <a:r>
              <a:rPr lang="sk-SK" sz="3600" smtClean="0">
                <a:solidFill>
                  <a:srgbClr val="002060"/>
                </a:solidFill>
              </a:rPr>
              <a:t>Čo je počítačová sieť 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07950" y="5445125"/>
            <a:ext cx="3887788" cy="1296988"/>
          </a:xfrm>
        </p:spPr>
        <p:txBody>
          <a:bodyPr rtlCol="0">
            <a:normAutofit fontScale="850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sz="1800" dirty="0">
                <a:solidFill>
                  <a:srgbClr val="002060"/>
                </a:solidFill>
              </a:rPr>
              <a:t>Počítačová sieť je súhrnné označenie technických prostriedkov (hardvéru, softvéru a organizačného zabezpečenia), pomocou ktorých je realizované prepojenie a výmena dát medzi počítačmi.</a:t>
            </a:r>
          </a:p>
        </p:txBody>
      </p:sp>
      <p:sp>
        <p:nvSpPr>
          <p:cNvPr id="18436" name="Obdĺžnik 3"/>
          <p:cNvSpPr>
            <a:spLocks noChangeArrowheads="1"/>
          </p:cNvSpPr>
          <p:nvPr/>
        </p:nvSpPr>
        <p:spPr bwMode="auto">
          <a:xfrm>
            <a:off x="5940425" y="5805488"/>
            <a:ext cx="22320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 b="1">
                <a:solidFill>
                  <a:srgbClr val="002060"/>
                </a:solidFill>
                <a:latin typeface="Calibri" pitchFamily="34" charset="0"/>
              </a:rPr>
              <a:t>INTERNET</a:t>
            </a:r>
            <a:r>
              <a:rPr lang="sk-SK" sz="2400">
                <a:solidFill>
                  <a:srgbClr val="002060"/>
                </a:solidFill>
                <a:latin typeface="Calibri" pitchFamily="34" charset="0"/>
              </a:rPr>
              <a:t>WORK</a:t>
            </a:r>
            <a:endParaRPr lang="sk-SK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3"/>
          <p:cNvSpPr>
            <a:spLocks noGrp="1"/>
          </p:cNvSpPr>
          <p:nvPr>
            <p:ph type="title"/>
          </p:nvPr>
        </p:nvSpPr>
        <p:spPr>
          <a:xfrm>
            <a:off x="468313" y="2636838"/>
            <a:ext cx="8229600" cy="1143000"/>
          </a:xfrm>
        </p:spPr>
        <p:txBody>
          <a:bodyPr/>
          <a:lstStyle/>
          <a:p>
            <a:r>
              <a:rPr lang="sk-SK" smtClean="0"/>
              <a:t>Ďakujem za pozornosť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9600" cy="1112837"/>
          </a:xfrm>
        </p:spPr>
        <p:txBody>
          <a:bodyPr/>
          <a:lstStyle/>
          <a:p>
            <a:r>
              <a:rPr lang="sk-SK" smtClean="0"/>
              <a:t>Počítačové siete na KEMT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Počítačové siete (CCNA1,2)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Aplikácie počítačových sietí (CCNA3,4)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Smerovacie algoritmy v počítačových sieťach (CCNP </a:t>
            </a:r>
            <a:r>
              <a:rPr lang="sk-SK" dirty="0" err="1"/>
              <a:t>Route</a:t>
            </a:r>
            <a:r>
              <a:rPr lang="sk-SK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Prepínanie v počítačových sieťach (CCNP Switch)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Riešenie problémových infraštruktúr (CCNP </a:t>
            </a:r>
            <a:r>
              <a:rPr lang="sk-SK" dirty="0" err="1"/>
              <a:t>Tshoot</a:t>
            </a:r>
            <a:r>
              <a:rPr lang="sk-SK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6FBD16-9CF6-42FA-B66A-4BED833B4FEC}" type="slidenum">
              <a:rPr lang="sk-SK"/>
              <a:pPr>
                <a:defRPr/>
              </a:pPr>
              <a:t>31</a:t>
            </a:fld>
            <a:endParaRPr lang="sk-SK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Pozn</a:t>
            </a:r>
            <a:r>
              <a:rPr lang="sk-SK" smtClean="0"/>
              <a:t>ámky</a:t>
            </a:r>
          </a:p>
        </p:txBody>
      </p:sp>
      <p:sp>
        <p:nvSpPr>
          <p:cNvPr id="62466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Networks by Sca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3450" y="77788"/>
            <a:ext cx="55880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Výsledok vyh&amp;lcaron;adávania obrázkov pre dopyt po&amp;ccaron;íta&amp;ccaron;ová sie&amp;tcaron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2633663"/>
            <a:ext cx="52609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188" y="981075"/>
            <a:ext cx="3244850" cy="7191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b="1" dirty="0"/>
              <a:t>Veľkosť siete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651500" y="4005263"/>
            <a:ext cx="3259138" cy="25003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sk-SK" sz="2400" dirty="0" err="1"/>
              <a:t>Wide</a:t>
            </a:r>
            <a:r>
              <a:rPr lang="sk-SK" sz="2400" dirty="0"/>
              <a:t> </a:t>
            </a:r>
            <a:r>
              <a:rPr lang="sk-SK" sz="2400" dirty="0" err="1"/>
              <a:t>Area</a:t>
            </a:r>
            <a:r>
              <a:rPr lang="sk-SK" sz="2400" dirty="0"/>
              <a:t> </a:t>
            </a:r>
            <a:r>
              <a:rPr lang="sk-SK" sz="2400" dirty="0" err="1"/>
              <a:t>Network</a:t>
            </a:r>
            <a:endParaRPr lang="sk-SK" sz="2400" dirty="0"/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sk-SK" sz="2400" dirty="0" err="1"/>
              <a:t>Metropolitan</a:t>
            </a:r>
            <a:r>
              <a:rPr lang="sk-SK" sz="2400" dirty="0"/>
              <a:t> </a:t>
            </a:r>
            <a:r>
              <a:rPr lang="sk-SK" sz="2400" dirty="0" err="1"/>
              <a:t>Area</a:t>
            </a:r>
            <a:r>
              <a:rPr lang="sk-SK" sz="2400" dirty="0"/>
              <a:t> </a:t>
            </a:r>
            <a:r>
              <a:rPr lang="sk-SK" sz="2400" dirty="0" err="1"/>
              <a:t>Network</a:t>
            </a:r>
            <a:endParaRPr lang="sk-SK" sz="2400" dirty="0"/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sk-SK" sz="2400" dirty="0" err="1"/>
              <a:t>Local</a:t>
            </a:r>
            <a:r>
              <a:rPr lang="sk-SK" sz="2400" dirty="0"/>
              <a:t> </a:t>
            </a:r>
            <a:r>
              <a:rPr lang="sk-SK" sz="2400" dirty="0" err="1"/>
              <a:t>Area</a:t>
            </a:r>
            <a:r>
              <a:rPr lang="sk-SK" sz="2400" dirty="0"/>
              <a:t> </a:t>
            </a:r>
            <a:r>
              <a:rPr lang="sk-SK" sz="2400" dirty="0" err="1"/>
              <a:t>Network</a:t>
            </a:r>
            <a:endParaRPr lang="sk-SK" sz="2400" dirty="0"/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sk-SK" sz="2400" dirty="0" err="1"/>
              <a:t>Personal</a:t>
            </a:r>
            <a:r>
              <a:rPr lang="sk-SK" sz="2400" dirty="0"/>
              <a:t> </a:t>
            </a:r>
            <a:r>
              <a:rPr lang="sk-SK" sz="2400" dirty="0" err="1"/>
              <a:t>Area</a:t>
            </a:r>
            <a:r>
              <a:rPr lang="sk-SK" sz="2400" dirty="0"/>
              <a:t> </a:t>
            </a:r>
            <a:r>
              <a:rPr lang="sk-SK" sz="2400" dirty="0" err="1"/>
              <a:t>Network</a:t>
            </a:r>
            <a:endParaRPr lang="sk-SK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3683000" cy="777875"/>
          </a:xfrm>
        </p:spPr>
        <p:txBody>
          <a:bodyPr/>
          <a:lstStyle/>
          <a:p>
            <a:r>
              <a:rPr lang="sk-SK" smtClean="0"/>
              <a:t>Topológia siete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95288" y="1268413"/>
            <a:ext cx="3538537" cy="201612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Zbernica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Kruh (prstenec)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Hviezda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Rozšírená hviezda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Hierarchická (strom)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Neobmedzená, voľná (pavučina)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/>
          </a:p>
        </p:txBody>
      </p:sp>
      <p:pic>
        <p:nvPicPr>
          <p:cNvPr id="22531" name="Picture 2" descr="Výsledok vyh&amp;lcaron;adávania obrázkov pre dopyt po&amp;ccaron;íta&amp;ccaron;ová sie&amp;tcaron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1225" y="549275"/>
            <a:ext cx="40322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Výsledok vyh&amp;lcaron;adávania obrázkov pre dopyt topológia sie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8" y="3657600"/>
            <a:ext cx="3951287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http://neuron.tuke.sk/futej/tcs/capture%20picts/logicka_topologia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675063"/>
            <a:ext cx="38798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3575" cy="1143000"/>
          </a:xfrm>
        </p:spPr>
        <p:txBody>
          <a:bodyPr/>
          <a:lstStyle/>
          <a:p>
            <a:r>
              <a:rPr lang="sk-SK" smtClean="0"/>
              <a:t>Ďalšie typy sietí</a:t>
            </a:r>
            <a:br>
              <a:rPr lang="sk-SK" smtClean="0"/>
            </a:br>
            <a:r>
              <a:rPr lang="sk-SK" sz="2000" smtClean="0"/>
              <a:t>Netriedený neúplný zoznam pojmov</a:t>
            </a:r>
            <a:endParaRPr lang="sk-SK" smtClean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5613" y="1700213"/>
            <a:ext cx="4475162" cy="4968875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/>
              <a:t>Circuit</a:t>
            </a:r>
            <a:r>
              <a:rPr lang="sk-SK" dirty="0"/>
              <a:t>/</a:t>
            </a:r>
            <a:r>
              <a:rPr lang="sk-SK" dirty="0" err="1"/>
              <a:t>Packet-Switched</a:t>
            </a:r>
            <a:r>
              <a:rPr lang="sk-SK" dirty="0"/>
              <a:t> </a:t>
            </a:r>
            <a:r>
              <a:rPr lang="sk-SK" dirty="0" err="1"/>
              <a:t>Network</a:t>
            </a: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/>
              <a:t>Fixed</a:t>
            </a:r>
            <a:r>
              <a:rPr lang="sk-SK" dirty="0"/>
              <a:t>/Mobile/</a:t>
            </a:r>
            <a:r>
              <a:rPr lang="sk-SK" dirty="0" err="1"/>
              <a:t>Wireless</a:t>
            </a:r>
            <a:r>
              <a:rPr lang="sk-SK" dirty="0"/>
              <a:t> </a:t>
            </a:r>
            <a:r>
              <a:rPr lang="sk-SK" dirty="0" err="1"/>
              <a:t>Network</a:t>
            </a: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>
                <a:solidFill>
                  <a:srgbClr val="FF0000"/>
                </a:solidFill>
              </a:rPr>
              <a:t>Unicast</a:t>
            </a:r>
            <a:r>
              <a:rPr lang="sk-SK" dirty="0">
                <a:solidFill>
                  <a:srgbClr val="FF0000"/>
                </a:solidFill>
              </a:rPr>
              <a:t>/</a:t>
            </a:r>
            <a:r>
              <a:rPr lang="sk-SK" dirty="0" err="1">
                <a:solidFill>
                  <a:srgbClr val="FF0000"/>
                </a:solidFill>
              </a:rPr>
              <a:t>Multicast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Network</a:t>
            </a:r>
            <a:endParaRPr lang="sk-SK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/>
              <a:t>Client</a:t>
            </a:r>
            <a:r>
              <a:rPr lang="sk-SK" dirty="0"/>
              <a:t>-Server/</a:t>
            </a:r>
            <a:r>
              <a:rPr lang="sk-SK" dirty="0" err="1"/>
              <a:t>Peer</a:t>
            </a:r>
            <a:r>
              <a:rPr lang="sk-SK" dirty="0"/>
              <a:t>-to-</a:t>
            </a:r>
            <a:r>
              <a:rPr lang="sk-SK" dirty="0" err="1"/>
              <a:t>Peer</a:t>
            </a:r>
            <a:r>
              <a:rPr lang="sk-SK" dirty="0"/>
              <a:t> </a:t>
            </a:r>
            <a:r>
              <a:rPr lang="sk-SK" dirty="0" err="1"/>
              <a:t>Network</a:t>
            </a: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>
                <a:solidFill>
                  <a:srgbClr val="FF0000"/>
                </a:solidFill>
              </a:rPr>
              <a:t>Satellite</a:t>
            </a:r>
            <a:r>
              <a:rPr lang="sk-SK" dirty="0">
                <a:solidFill>
                  <a:srgbClr val="FF0000"/>
                </a:solidFill>
              </a:rPr>
              <a:t> </a:t>
            </a:r>
            <a:r>
              <a:rPr lang="sk-SK" dirty="0" err="1">
                <a:solidFill>
                  <a:srgbClr val="FF0000"/>
                </a:solidFill>
              </a:rPr>
              <a:t>Network</a:t>
            </a:r>
            <a:endParaRPr lang="sk-SK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IP </a:t>
            </a:r>
            <a:r>
              <a:rPr lang="sk-SK" dirty="0" err="1"/>
              <a:t>Network</a:t>
            </a:r>
            <a:r>
              <a:rPr lang="sk-SK" dirty="0"/>
              <a:t> (IP=Internet </a:t>
            </a:r>
            <a:r>
              <a:rPr lang="sk-SK" dirty="0" err="1"/>
              <a:t>Protocol</a:t>
            </a:r>
            <a:r>
              <a:rPr lang="sk-SK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VoIP (</a:t>
            </a:r>
            <a:r>
              <a:rPr lang="sk-SK" dirty="0" err="1"/>
              <a:t>Voice</a:t>
            </a:r>
            <a:r>
              <a:rPr lang="sk-SK" dirty="0"/>
              <a:t>-over-IP) </a:t>
            </a:r>
            <a:r>
              <a:rPr lang="sk-SK" dirty="0" err="1"/>
              <a:t>Network</a:t>
            </a: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IPTV (Video-over-IP) </a:t>
            </a:r>
            <a:r>
              <a:rPr lang="sk-SK" dirty="0" err="1"/>
              <a:t>Network</a:t>
            </a: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>
                <a:solidFill>
                  <a:srgbClr val="FF0000"/>
                </a:solidFill>
              </a:rPr>
              <a:t>VANET (</a:t>
            </a:r>
            <a:r>
              <a:rPr lang="sk-SK" dirty="0" err="1">
                <a:solidFill>
                  <a:srgbClr val="FF0000"/>
                </a:solidFill>
              </a:rPr>
              <a:t>Vehicular</a:t>
            </a:r>
            <a:r>
              <a:rPr lang="sk-SK" dirty="0">
                <a:solidFill>
                  <a:srgbClr val="FF0000"/>
                </a:solidFill>
              </a:rPr>
              <a:t> Ad-Hoc </a:t>
            </a:r>
            <a:r>
              <a:rPr lang="sk-SK" dirty="0" err="1">
                <a:solidFill>
                  <a:srgbClr val="FF0000"/>
                </a:solidFill>
              </a:rPr>
              <a:t>Network</a:t>
            </a:r>
            <a:r>
              <a:rPr lang="sk-SK" dirty="0">
                <a:solidFill>
                  <a:srgbClr val="FF0000"/>
                </a:solidFill>
              </a:rPr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/>
              <a:t>Sensor</a:t>
            </a:r>
            <a:r>
              <a:rPr lang="sk-SK" dirty="0"/>
              <a:t> </a:t>
            </a:r>
            <a:r>
              <a:rPr lang="sk-SK" dirty="0" err="1"/>
              <a:t>Network</a:t>
            </a:r>
            <a:endParaRPr lang="sk-SK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...</a:t>
            </a:r>
          </a:p>
        </p:txBody>
      </p:sp>
      <p:pic>
        <p:nvPicPr>
          <p:cNvPr id="24579" name="Picture 2" descr="Výsledok vyh&amp;lcaron;adávania obrázkov pre dopyt packet transmis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8238" y="115888"/>
            <a:ext cx="40782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Výsledok vyh&amp;lcaron;adávania obrázkov pre dopyt packet transmis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7450" y="4037013"/>
            <a:ext cx="40290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Výsledok vyh&amp;lcaron;adávania obrázkov pre dopyt vehicular ad hoc network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7450" y="1971675"/>
            <a:ext cx="40290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BlokTextu 3"/>
          <p:cNvSpPr txBox="1">
            <a:spLocks noChangeArrowheads="1"/>
          </p:cNvSpPr>
          <p:nvPr/>
        </p:nvSpPr>
        <p:spPr bwMode="auto">
          <a:xfrm>
            <a:off x="0" y="6119813"/>
            <a:ext cx="33337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Mobilné technológie a služby</a:t>
            </a: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Satelitné technológie a služby</a:t>
            </a: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Rečové interaktívne komunikačné systémy</a:t>
            </a:r>
            <a:endParaRPr lang="en-US" sz="1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850900"/>
          </a:xfrm>
        </p:spPr>
        <p:txBody>
          <a:bodyPr/>
          <a:lstStyle/>
          <a:p>
            <a:r>
              <a:rPr lang="sk-SK" smtClean="0"/>
              <a:t>Čo je počítač 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4114800" cy="4752975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Počítač je zariadenie alebo stroj na realizáciu výpočtov alebo riadenie operácií vyjadriteľných číselnými alebo logickými výrazmi: 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dirty="0"/>
              <a:t>Je notebook počítač ?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dirty="0"/>
              <a:t>Je mobilný telefón počítač ?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dirty="0"/>
              <a:t>Je televízny prijímač počítač ?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dirty="0"/>
              <a:t>Je automobil počítač ?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dirty="0"/>
              <a:t>Je chladnička, práčka, klimatizačná jednotka apod. počítač ?</a:t>
            </a:r>
          </a:p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k-SK" dirty="0"/>
              <a:t>...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Pojem počítač v kontexte počítačových sietí (súčasných ale najmä budúcich) sa rozširuje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b="1" dirty="0"/>
              <a:t>Smart Device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Internet vecí (Internet of </a:t>
            </a:r>
            <a:r>
              <a:rPr lang="sk-SK" dirty="0" err="1"/>
              <a:t>Things</a:t>
            </a:r>
            <a:r>
              <a:rPr lang="sk-SK" dirty="0"/>
              <a:t>)</a:t>
            </a:r>
          </a:p>
        </p:txBody>
      </p:sp>
      <p:pic>
        <p:nvPicPr>
          <p:cNvPr id="26627" name="Picture 14" descr="Výsledok vyh&amp;lcaron;adávania obrázkov pre dopyt smart devic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260350"/>
            <a:ext cx="40576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6" descr="Výsledok vyh&amp;lcaron;adávania obrázkov pre dopyt smart devic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3757613"/>
            <a:ext cx="40576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BlokTextu 3"/>
          <p:cNvSpPr txBox="1">
            <a:spLocks noChangeArrowheads="1"/>
          </p:cNvSpPr>
          <p:nvPr/>
        </p:nvSpPr>
        <p:spPr bwMode="auto">
          <a:xfrm>
            <a:off x="962025" y="5903913"/>
            <a:ext cx="36099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Princípy počítačového inžinierstva</a:t>
            </a:r>
            <a:r>
              <a:rPr lang="en-US" sz="1400" b="1">
                <a:solidFill>
                  <a:srgbClr val="FF0000"/>
                </a:solidFill>
                <a:latin typeface="Calibri" pitchFamily="34" charset="0"/>
              </a:rPr>
              <a:t>,</a:t>
            </a:r>
            <a:endParaRPr lang="sk-SK" sz="1400" b="1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Architektúry počítačových systémov</a:t>
            </a: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PROGRAMOVANIE !!!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113" y="119063"/>
            <a:ext cx="7859712" cy="688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b="1" dirty="0"/>
              <a:t>Čím sú počítače fyzicky prepojené ?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50825" y="1096963"/>
            <a:ext cx="4033838" cy="1971675"/>
          </a:xfrm>
        </p:spPr>
        <p:txBody>
          <a:bodyPr rtlCol="0">
            <a:normAutofit fontScale="5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/>
              <a:t>Metalické</a:t>
            </a:r>
            <a:r>
              <a:rPr lang="sk-SK" dirty="0"/>
              <a:t> vodiče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/>
              <a:t>Koaxiálny kábel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/>
              <a:t>Krútená dvojlinka (UTP – </a:t>
            </a:r>
            <a:r>
              <a:rPr lang="sk-SK" dirty="0" err="1"/>
              <a:t>universal</a:t>
            </a:r>
            <a:r>
              <a:rPr lang="sk-SK" dirty="0"/>
              <a:t> </a:t>
            </a:r>
            <a:r>
              <a:rPr lang="sk-SK" dirty="0" err="1"/>
              <a:t>twisted</a:t>
            </a:r>
            <a:r>
              <a:rPr lang="sk-SK" dirty="0"/>
              <a:t> </a:t>
            </a:r>
            <a:r>
              <a:rPr lang="sk-SK" dirty="0" err="1"/>
              <a:t>pair</a:t>
            </a:r>
            <a:r>
              <a:rPr lang="sk-SK" dirty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Optický kábel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Bezdrôtové prepojenie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/>
              <a:t>Svetlo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k-SK" dirty="0"/>
              <a:t>Elektromagnetické vlnenie</a:t>
            </a:r>
          </a:p>
        </p:txBody>
      </p:sp>
      <p:pic>
        <p:nvPicPr>
          <p:cNvPr id="28675" name="Picture 4" descr="Výsledok vyh&amp;lcaron;adávania obrázkov pre dopyt cat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6700" y="2973388"/>
            <a:ext cx="2190750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 descr="Výsledok vyh&amp;lcaron;adávania obrázkov pre dopyt optický kábel obráz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5030788"/>
            <a:ext cx="3810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Výsledok vyh&amp;lcaron;adávania obrázkov pre dopyt optický kábel obrázo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3" y="3198813"/>
            <a:ext cx="2259012" cy="171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0" descr="Výsledok vyh&amp;lcaron;adávania obrázkov pre dopyt koaxialny kabel 75 ohm obrázk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2463" y="1095375"/>
            <a:ext cx="18526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2" descr="Výsledok vyh&amp;lcaron;adávania obrázkov pre dopyt cat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97650" y="1095375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" descr="Výsledok vyh&amp;lcaron;adávania obrázkov pre dopyt wifi anten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8200" y="5030788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4" descr="Výsledok vyh&amp;lcaron;adávania obrázkov pre dopyt satelitná parabol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46638" y="5030788"/>
            <a:ext cx="14668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Zástupný objekt pre obsah 2"/>
          <p:cNvSpPr txBox="1">
            <a:spLocks/>
          </p:cNvSpPr>
          <p:nvPr/>
        </p:nvSpPr>
        <p:spPr bwMode="auto">
          <a:xfrm>
            <a:off x="2873375" y="3198813"/>
            <a:ext cx="3382963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sk-SK" sz="3200">
                <a:latin typeface="Calibri" pitchFamily="34" charset="0"/>
              </a:rPr>
              <a:t>Šírka pásma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sk-SK" sz="3200">
                <a:latin typeface="Calibri" pitchFamily="34" charset="0"/>
              </a:rPr>
              <a:t>Prenosová rýchlosť</a:t>
            </a:r>
          </a:p>
        </p:txBody>
      </p:sp>
      <p:sp>
        <p:nvSpPr>
          <p:cNvPr id="28683" name="BlokTextu 3"/>
          <p:cNvSpPr txBox="1">
            <a:spLocks noChangeArrowheads="1"/>
          </p:cNvSpPr>
          <p:nvPr/>
        </p:nvSpPr>
        <p:spPr bwMode="auto">
          <a:xfrm>
            <a:off x="7200900" y="688975"/>
            <a:ext cx="16557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600" b="1">
                <a:solidFill>
                  <a:srgbClr val="FF0000"/>
                </a:solidFill>
                <a:latin typeface="Calibri" pitchFamily="34" charset="0"/>
              </a:rPr>
              <a:t>Prenosové média</a:t>
            </a:r>
            <a:endParaRPr lang="en-US" sz="16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1063" cy="922337"/>
          </a:xfrm>
        </p:spPr>
        <p:txBody>
          <a:bodyPr/>
          <a:lstStyle/>
          <a:p>
            <a:r>
              <a:rPr lang="sk-SK" smtClean="0"/>
              <a:t>Čo sú dáta (údaje)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2087563"/>
          </a:xfrm>
        </p:spPr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/>
              <a:t>Informácie ktoré majú formálny tvar vyhovujúci pre spracovanie človekom alebo (a najmä) strojové spracovanie, záznam do pamäte alebo na prenos.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Multimediálne dáta (text, zvuk, obraz, video)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Údaje zmerané senzormi (teplota, vlhkosť, rýchlosť, poloha, ...)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Analógové / digitálne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/>
              <a:t>Pakety</a:t>
            </a:r>
          </a:p>
        </p:txBody>
      </p:sp>
      <p:pic>
        <p:nvPicPr>
          <p:cNvPr id="30723" name="Picture 2" descr="communication between two computers over the Inter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663" y="5229225"/>
            <a:ext cx="3673475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Výsledok vyh&amp;lcaron;adávania obrázkov pre dopyt analog to digital convers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50" y="4579938"/>
            <a:ext cx="3624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Výsledok vyh&amp;lcaron;adávania obrázkov pre dopyt speech sign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" y="3217863"/>
            <a:ext cx="362426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Výsledok vyh&amp;lcaron;adávania obrázkov pre dopyt packe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2690813"/>
            <a:ext cx="41148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BlokTextu 3"/>
          <p:cNvSpPr txBox="1">
            <a:spLocks noChangeArrowheads="1"/>
          </p:cNvSpPr>
          <p:nvPr/>
        </p:nvSpPr>
        <p:spPr bwMode="auto">
          <a:xfrm>
            <a:off x="5399088" y="114300"/>
            <a:ext cx="3744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Calibri" pitchFamily="34" charset="0"/>
              </a:rPr>
              <a:t>Úvod do digitálnych komunikácií</a:t>
            </a:r>
            <a:endParaRPr lang="sk-SK" sz="1400" b="1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sk-SK" sz="1400" b="1">
                <a:solidFill>
                  <a:srgbClr val="FF0000"/>
                </a:solidFill>
                <a:latin typeface="Calibri" pitchFamily="34" charset="0"/>
              </a:rPr>
              <a:t>Multimediálne signály v komunikačných sieťach</a:t>
            </a:r>
            <a:endParaRPr lang="en-US" sz="1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GOBK0Ipmk0P7WeKeHiLO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c79olULmftf9QCicN3C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jUS9yqm6s95na9mPdzWG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</TotalTime>
  <Words>1837</Words>
  <Application>Microsoft Office PowerPoint</Application>
  <PresentationFormat>On-screen Show (4:3)</PresentationFormat>
  <Paragraphs>287</Paragraphs>
  <Slides>32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Calibri</vt:lpstr>
      <vt:lpstr>Arial</vt:lpstr>
      <vt:lpstr>Courier New</vt:lpstr>
      <vt:lpstr>Wingdings</vt:lpstr>
      <vt:lpstr>Arial Black</vt:lpstr>
      <vt:lpstr>Wingdings 2</vt:lpstr>
      <vt:lpstr>Myanmar Text</vt:lpstr>
      <vt:lpstr>MS PGothic</vt:lpstr>
      <vt:lpstr>Times New Roman</vt:lpstr>
      <vt:lpstr>Motív Office</vt:lpstr>
      <vt:lpstr>Motív Office</vt:lpstr>
      <vt:lpstr>Motív Office</vt:lpstr>
      <vt:lpstr>Motív Office</vt:lpstr>
      <vt:lpstr>Motív Office</vt:lpstr>
      <vt:lpstr>Motív Office</vt:lpstr>
      <vt:lpstr>Motív Office</vt:lpstr>
      <vt:lpstr>Motív Office</vt:lpstr>
      <vt:lpstr>Motív Office</vt:lpstr>
      <vt:lpstr>Motív Office</vt:lpstr>
      <vt:lpstr>Motív Office</vt:lpstr>
      <vt:lpstr>Motív Office</vt:lpstr>
      <vt:lpstr>Slide 1</vt:lpstr>
      <vt:lpstr>Obsah</vt:lpstr>
      <vt:lpstr>Čo je počítačová sieť ?</vt:lpstr>
      <vt:lpstr>Veľkosť siete</vt:lpstr>
      <vt:lpstr>Topológia siete</vt:lpstr>
      <vt:lpstr>Ďalšie typy sietí Netriedený neúplný zoznam pojmov</vt:lpstr>
      <vt:lpstr>Čo je počítač ?</vt:lpstr>
      <vt:lpstr>Čím sú počítače fyzicky prepojené ?</vt:lpstr>
      <vt:lpstr>Čo sú dáta (údaje)</vt:lpstr>
      <vt:lpstr>Ako komunikujú “ „počítače“ v sieti ?</vt:lpstr>
      <vt:lpstr>Sieťový (komunikačný) protokol</vt:lpstr>
      <vt:lpstr>Aké technické prostriedky zabezpečujú korektné fungovanie počítačových sietí ?</vt:lpstr>
      <vt:lpstr>Návrh a riadenie prevádzky v sieťach</vt:lpstr>
      <vt:lpstr>Priemyselná certifikácia</vt:lpstr>
      <vt:lpstr>Predmety študijného programu</vt:lpstr>
      <vt:lpstr>Kto bude študijný program zabezpečovať ?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Uplatnenie absolventov</vt:lpstr>
      <vt:lpstr>Ďakujem za pozornosť</vt:lpstr>
      <vt:lpstr>Počítačové siete na KEMT</vt:lpstr>
      <vt:lpstr>Poznámky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Matus</dc:creator>
  <cp:lastModifiedBy>MD</cp:lastModifiedBy>
  <cp:revision>401</cp:revision>
  <dcterms:created xsi:type="dcterms:W3CDTF">2014-04-28T06:08:12Z</dcterms:created>
  <dcterms:modified xsi:type="dcterms:W3CDTF">2019-10-07T08:23:07Z</dcterms:modified>
</cp:coreProperties>
</file>